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ags/tag3.xml" ContentType="application/vnd.openxmlformats-officedocument.presentationml.tags+xml"/>
  <Override PartName="/ppt/notesSlides/notesSlide19.xml" ContentType="application/vnd.openxmlformats-officedocument.presentationml.notesSl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notesMasterIdLst>
    <p:notesMasterId r:id="rId25"/>
  </p:notesMasterIdLst>
  <p:handoutMasterIdLst>
    <p:handoutMasterId r:id="rId26"/>
  </p:handoutMasterIdLst>
  <p:sldIdLst>
    <p:sldId id="301" r:id="rId2"/>
    <p:sldId id="257" r:id="rId3"/>
    <p:sldId id="295" r:id="rId4"/>
    <p:sldId id="258" r:id="rId5"/>
    <p:sldId id="311" r:id="rId6"/>
    <p:sldId id="259" r:id="rId7"/>
    <p:sldId id="260" r:id="rId8"/>
    <p:sldId id="369" r:id="rId9"/>
    <p:sldId id="370" r:id="rId10"/>
    <p:sldId id="262" r:id="rId11"/>
    <p:sldId id="371" r:id="rId12"/>
    <p:sldId id="356" r:id="rId13"/>
    <p:sldId id="357" r:id="rId14"/>
    <p:sldId id="355" r:id="rId15"/>
    <p:sldId id="376" r:id="rId16"/>
    <p:sldId id="359" r:id="rId17"/>
    <p:sldId id="374" r:id="rId18"/>
    <p:sldId id="375" r:id="rId19"/>
    <p:sldId id="366" r:id="rId20"/>
    <p:sldId id="361" r:id="rId21"/>
    <p:sldId id="362" r:id="rId22"/>
    <p:sldId id="363" r:id="rId23"/>
    <p:sldId id="364" r:id="rId24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 Rounded MT Bold" pitchFamily="34" charset="0"/>
        <a:ea typeface="Arial Unicode MS" pitchFamily="34" charset="-120"/>
        <a:cs typeface="Arial Unicode MS" pitchFamily="34" charset="-12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EAEAEA"/>
    <a:srgbClr val="FFFF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84" autoAdjust="0"/>
    <p:restoredTop sz="80656" autoAdjust="0"/>
  </p:normalViewPr>
  <p:slideViewPr>
    <p:cSldViewPr>
      <p:cViewPr varScale="1">
        <p:scale>
          <a:sx n="69" d="100"/>
          <a:sy n="69" d="100"/>
        </p:scale>
        <p:origin x="-5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9BB2A787-D76A-4C30-9EFA-9F5EA447976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60987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27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EB7C7CCA-A75A-4391-9818-15EA39AC8B3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95469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7EFC6427-3531-4E09-8F91-1F91EFBB8457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37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Good morning! We will introduce the I2C of Nu-Micro NUC100.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E23A582C-B004-4E14-99CC-D53CC1375D01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2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48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z="1400" smtClean="0"/>
              <a:t>We have a sample code to access EEPROM with I2C controller.</a:t>
            </a:r>
            <a:endParaRPr lang="en-US" altLang="zh-TW" smtClean="0">
              <a:solidFill>
                <a:schemeClr val="accent2"/>
              </a:solidFill>
            </a:endParaRPr>
          </a:p>
          <a:p>
            <a:pPr eaLnBrk="1" hangingPunct="1"/>
            <a:endParaRPr lang="en-US" altLang="zh-TW" smtClean="0"/>
          </a:p>
          <a:p>
            <a:pPr eaLnBrk="1" hangingPunct="1"/>
            <a:endParaRPr lang="en-US" altLang="zh-TW" smtClean="0"/>
          </a:p>
          <a:p>
            <a:pPr eaLnBrk="1" hangingPunct="1"/>
            <a:endParaRPr lang="en-US" altLang="zh-TW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459C90AD-E4BD-4A89-86C2-FD5607A9CEF6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3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58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1.I2C is </a:t>
            </a:r>
            <a:r>
              <a:rPr lang="en-US" altLang="zh-TW" smtClean="0">
                <a:solidFill>
                  <a:srgbClr val="FF0000"/>
                </a:solidFill>
              </a:rPr>
              <a:t>a two-wired and bi-directional bus. It is comprised by </a:t>
            </a:r>
            <a:r>
              <a:rPr lang="en-US" altLang="zh-TW" b="1" smtClean="0">
                <a:solidFill>
                  <a:srgbClr val="FF0000"/>
                </a:solidFill>
              </a:rPr>
              <a:t>SDA</a:t>
            </a:r>
            <a:r>
              <a:rPr lang="en-US" altLang="zh-TW" smtClean="0">
                <a:solidFill>
                  <a:srgbClr val="FF0000"/>
                </a:solidFill>
              </a:rPr>
              <a:t> (Serial Data line) and </a:t>
            </a:r>
            <a:r>
              <a:rPr lang="en-US" altLang="zh-TW" b="1" smtClean="0">
                <a:solidFill>
                  <a:srgbClr val="FF0000"/>
                </a:solidFill>
              </a:rPr>
              <a:t>SCL</a:t>
            </a:r>
            <a:r>
              <a:rPr lang="en-US" altLang="zh-TW" smtClean="0">
                <a:solidFill>
                  <a:srgbClr val="FF0000"/>
                </a:solidFill>
              </a:rPr>
              <a:t> (Serial Clock Line).</a:t>
            </a:r>
          </a:p>
          <a:p>
            <a:pPr eaLnBrk="1" hangingPunct="1"/>
            <a:r>
              <a:rPr lang="en-US" altLang="zh-TW" smtClean="0">
                <a:solidFill>
                  <a:srgbClr val="FF0000"/>
                </a:solidFill>
              </a:rPr>
              <a:t>2.Both SDA and SCL are </a:t>
            </a:r>
            <a:r>
              <a:rPr lang="en-US" altLang="zh-TW" b="1" i="1" smtClean="0">
                <a:solidFill>
                  <a:srgbClr val="FF0000"/>
                </a:solidFill>
              </a:rPr>
              <a:t>Open-Drain</a:t>
            </a:r>
            <a:r>
              <a:rPr lang="en-US" altLang="zh-TW" smtClean="0">
                <a:solidFill>
                  <a:srgbClr val="FF0000"/>
                </a:solidFill>
              </a:rPr>
              <a:t> driving type. They need to connect with </a:t>
            </a:r>
            <a:r>
              <a:rPr lang="en-US" altLang="zh-TW" b="1" i="1" smtClean="0">
                <a:solidFill>
                  <a:srgbClr val="FF0000"/>
                </a:solidFill>
              </a:rPr>
              <a:t>pull-up resistors.</a:t>
            </a:r>
            <a:endParaRPr lang="en-US" altLang="zh-TW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241C6D39-FCCE-4862-B6C3-3C5E6560993B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4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68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33672FFC-29CE-40F5-B378-F8ED21008637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5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78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Feature.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1F58586F-E811-4B0A-8B79-BE3F4F5CF124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6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89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228600" indent="-228600" eaLnBrk="1" hangingPunct="1"/>
            <a:endParaRPr lang="zh-TW" altLang="zh-TW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AE5A222F-D42A-4ADD-BE62-F3A3BE2E090A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7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399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>
                <a:solidFill>
                  <a:srgbClr val="FF0000"/>
                </a:solidFill>
              </a:rPr>
              <a:t>I2C enters master mode while START signal is detected by hardware.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38F0AE7E-255D-49BF-A049-AF71C4AFA9BE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8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09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After the successful slave address transfer, the data transfer can proceed on byte by byte basis.</a:t>
            </a:r>
          </a:p>
          <a:p>
            <a:pPr eaLnBrk="1" hangingPunct="1"/>
            <a:r>
              <a:rPr lang="en-US" altLang="zh-TW" smtClean="0"/>
              <a:t>The direction of data transfer is depended on R/W bit.</a:t>
            </a:r>
            <a:endParaRPr lang="en-US" altLang="zh-TW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CA9E3868-D82A-4521-889A-FE32849F5385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9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19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>
                <a:solidFill>
                  <a:srgbClr val="FF0000"/>
                </a:solidFill>
              </a:rPr>
              <a:t>The data length is based on actual application</a:t>
            </a:r>
          </a:p>
          <a:p>
            <a:pPr eaLnBrk="1" hangingPunct="1"/>
            <a:r>
              <a:rPr lang="en-US" altLang="zh-TW" smtClean="0">
                <a:solidFill>
                  <a:srgbClr val="FF0000"/>
                </a:solidFill>
              </a:rPr>
              <a:t>The data length is one byte data in the figure,</a:t>
            </a:r>
          </a:p>
          <a:p>
            <a:pPr eaLnBrk="1" hangingPunct="1"/>
            <a:r>
              <a:rPr lang="en-US" altLang="zh-TW" smtClean="0">
                <a:solidFill>
                  <a:srgbClr val="FF0000"/>
                </a:solidFill>
              </a:rPr>
              <a:t>Later, we will show an example. The data length is two bytes data in the sample code. 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A93AE43A-8D31-4D0F-B170-55471EEB6189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10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30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ACK or NACK is present at 9th clock.</a:t>
            </a: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CDA74780-AA29-4D76-B030-C103F5E0D1A2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11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40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Register Description. 7 registers…</a:t>
            </a: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F61D6C9C-CD61-49EB-9999-6DFE19DA6474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12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50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There are four control bits in this register. Include STA, STO, SI, and AA bit.</a:t>
            </a:r>
          </a:p>
          <a:p>
            <a:pPr eaLnBrk="1" hangingPunct="1"/>
            <a:r>
              <a:rPr lang="en-US" altLang="zh-TW" smtClean="0"/>
              <a:t>If AA=1, the I2C will return an ACK when I2C operates as master/slave receiver mode.</a:t>
            </a:r>
          </a:p>
          <a:p>
            <a:pPr eaLnBrk="1" hangingPunct="1"/>
            <a:r>
              <a:rPr lang="en-US" altLang="zh-TW" smtClean="0"/>
              <a:t>Otherwise, If AA=0, the I2C will return a NACK.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A98F0B91-FCF5-462F-B4F7-74EB23E7DD01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13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60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The example is shown how to process the condition by using the 4 bit in I2C control register.</a:t>
            </a:r>
          </a:p>
          <a:p>
            <a:pPr eaLnBrk="1" hangingPunct="1"/>
            <a:r>
              <a:rPr lang="en-US" altLang="zh-TW" smtClean="0"/>
              <a:t>Similarly, we need to prepare data0 and data1 in the interval.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DEE5ADBB-30A3-4DD0-85C1-C6B5905AD673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14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User can know what kind of I2C state was occurred.</a:t>
            </a:r>
          </a:p>
          <a:p>
            <a:pPr eaLnBrk="1" hangingPunct="1"/>
            <a:r>
              <a:rPr lang="en-US" altLang="zh-TW" smtClean="0"/>
              <a:t>Data sheet has detailed description for the 26 status codes.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A8640F21-2496-47BF-81D7-0D627C8DD5F8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16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We will show a sample code how to access EEPROM by using I2C0.</a:t>
            </a: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55B391CE-A7D3-4552-B6C5-A87710DB8570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17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4812" cy="4114800"/>
          </a:xfrm>
          <a:noFill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7A1ACB9E-3666-4A6A-929A-9FF6411C42F1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18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7388" y="4343400"/>
            <a:ext cx="5484812" cy="4114800"/>
          </a:xfrm>
          <a:noFill/>
        </p:spPr>
        <p:txBody>
          <a:bodyPr/>
          <a:lstStyle/>
          <a:p>
            <a:pPr eaLnBrk="1" hangingPunct="1"/>
            <a:endParaRPr lang="zh-TW" altLang="zh-TW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93A26A36-6082-4623-BC0A-398E5A8D2F31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19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Before accessing EEPROM, we need to configure I2C0 I/O pins </a:t>
            </a:r>
          </a:p>
          <a:p>
            <a:pPr eaLnBrk="1" hangingPunct="1"/>
            <a:r>
              <a:rPr lang="en-US" altLang="zh-TW" smtClean="0"/>
              <a:t>And, to open I2C0 controller and set I2C0 bit rate in master mode.</a:t>
            </a:r>
          </a:p>
          <a:p>
            <a:pPr eaLnBrk="1" hangingPunct="1"/>
            <a:r>
              <a:rPr lang="en-US" altLang="zh-TW" smtClean="0"/>
              <a:t>The bit rate is 100Kbps in the example.</a:t>
            </a: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AC82A448-DFC6-44D8-8B60-B461AC06819E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20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This is the write operation of EEPROM.</a:t>
            </a:r>
          </a:p>
          <a:p>
            <a:pPr eaLnBrk="1" hangingPunct="1"/>
            <a:r>
              <a:rPr lang="en-US" altLang="zh-TW" smtClean="0"/>
              <a:t>The flow is similar to the last example for usage of I2C control register. In data transfer, it includes two bytes address and one byte data.</a:t>
            </a:r>
          </a:p>
          <a:p>
            <a:pPr eaLnBrk="1" hangingPunct="1"/>
            <a:r>
              <a:rPr lang="en-US" altLang="zh-TW" smtClean="0"/>
              <a:t>We will use I2C driver to implement this operation.</a:t>
            </a:r>
          </a:p>
          <a:p>
            <a:pPr eaLnBrk="1" hangingPunct="1"/>
            <a:r>
              <a:rPr lang="en-US" altLang="zh-TW" smtClean="0"/>
              <a:t>We follow the write operation to send start, slave address, address high byte, address low byte, data, and stop in sequence.</a:t>
            </a: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49013BBC-399E-4344-84D7-8AC08704FF09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21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Here, the data 0x55 will be store in EEPROM.</a:t>
            </a: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5FEC85DD-0FD9-4070-897E-C35169683CC6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22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This is the read operation of EEPROM.</a:t>
            </a:r>
          </a:p>
          <a:p>
            <a:pPr eaLnBrk="1" hangingPunct="1"/>
            <a:r>
              <a:rPr lang="en-US" altLang="zh-TW" smtClean="0"/>
              <a:t>The first four steps are the same with the Write operation.</a:t>
            </a:r>
          </a:p>
          <a:p>
            <a:pPr eaLnBrk="1" hangingPunct="1"/>
            <a:endParaRPr lang="en-US" altLang="zh-TW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fld id="{E26E9999-57A6-4EE6-BD96-B132255E9418}" type="slidenum">
              <a:rPr lang="en-US" altLang="zh-TW" smtClean="0">
                <a:latin typeface="Arial" charset="0"/>
              </a:rPr>
              <a:pPr eaLnBrk="1" hangingPunct="1">
                <a:defRPr/>
              </a:pPr>
              <a:t>23</a:t>
            </a:fld>
            <a:endParaRPr lang="en-US" altLang="zh-TW" smtClean="0">
              <a:latin typeface="Arial" charset="0"/>
            </a:endParaRPr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zh-TW" smtClean="0"/>
              <a:t>We send the repeated START and slave address with read bit.</a:t>
            </a:r>
          </a:p>
          <a:p>
            <a:pPr eaLnBrk="1" hangingPunct="1"/>
            <a:r>
              <a:rPr lang="en-US" altLang="zh-TW" smtClean="0"/>
              <a:t>Then, we can get data from EEPROM and return a NACK.</a:t>
            </a:r>
          </a:p>
          <a:p>
            <a:pPr eaLnBrk="1" hangingPunct="1"/>
            <a:r>
              <a:rPr lang="en-US" altLang="zh-TW" smtClean="0"/>
              <a:t>At last, we send the STOP signal to end this operation. 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9AF3FE1E-D564-46FE-84B6-9F4E203FCCD7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0E7BB1E9-6985-4321-8AE5-8AAE5E2D077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50721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52B38-A2C2-4135-9B60-D4CAA0F6EAA8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6B2FA-6260-45AE-B9EF-2A4AD048682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81520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783DB-EEB6-4A04-8000-17C8EAA8B233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61103-5F21-4B4C-B425-34F5F37506FC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42809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414338"/>
            <a:ext cx="7885112" cy="1143000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2988" y="1557338"/>
            <a:ext cx="7197725" cy="1722437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42988" y="3432175"/>
            <a:ext cx="7197725" cy="1724025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BDB40-0FEA-44FB-A6EE-6F602BD81A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82793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Title and Tex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414338"/>
            <a:ext cx="7885112" cy="1143000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042988" y="1557338"/>
            <a:ext cx="7197725" cy="1722437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2988" y="3432175"/>
            <a:ext cx="7197725" cy="1724025"/>
          </a:xfrm>
        </p:spPr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CDDAF-0132-4EA7-A668-1E95052351C0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97904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657C9-74DF-49AA-9200-3F38B92EEED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76182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2988" y="1557338"/>
            <a:ext cx="3522662" cy="35988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8050" y="1557338"/>
            <a:ext cx="3522663" cy="35988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A537EE-F727-40D8-BA0B-0CA9C3F6EC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9976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088" y="414338"/>
            <a:ext cx="7885112" cy="1143000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042988" y="1557338"/>
            <a:ext cx="7197725" cy="3598862"/>
          </a:xfrm>
        </p:spPr>
        <p:txBody>
          <a:bodyPr/>
          <a:lstStyle/>
          <a:p>
            <a:pPr lvl="0"/>
            <a:endParaRPr lang="zh-TW" altLang="en-US" noProof="0" smtClean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BA0CB9-2758-408B-90D6-8904268CDF2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62074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6243E0-B69A-46A4-A001-836DC1D8FC1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2211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BB5B402B-3596-49C4-B51D-E726EC3C9A3B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5F5DD1DC-7BF8-4FFC-A809-A64821E6238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6" r:id="rId2"/>
    <p:sldLayoutId id="2147483757" r:id="rId3"/>
    <p:sldLayoutId id="2147483759" r:id="rId4"/>
    <p:sldLayoutId id="2147483760" r:id="rId5"/>
    <p:sldLayoutId id="2147483761" r:id="rId6"/>
    <p:sldLayoutId id="2147483762" r:id="rId7"/>
    <p:sldLayoutId id="2147483763" r:id="rId8"/>
    <p:sldLayoutId id="2147483764" r:id="rId9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-25400" y="1219200"/>
            <a:ext cx="9144000" cy="1470025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zh-TW" dirty="0" err="1"/>
              <a:t>NuMicro</a:t>
            </a:r>
            <a:r>
              <a:rPr lang="en-US" altLang="zh-TW" dirty="0"/>
              <a:t> Nano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I2C</a:t>
            </a:r>
          </a:p>
        </p:txBody>
      </p:sp>
      <p:sp>
        <p:nvSpPr>
          <p:cNvPr id="9219" name="Rectangle 9"/>
          <p:cNvSpPr>
            <a:spLocks noGrp="1" noChangeArrowheads="1"/>
          </p:cNvSpPr>
          <p:nvPr>
            <p:ph type="subTitle" idx="1"/>
          </p:nvPr>
        </p:nvSpPr>
        <p:spPr>
          <a:xfrm>
            <a:off x="750888" y="4629150"/>
            <a:ext cx="7632700" cy="1104900"/>
          </a:xfrm>
          <a:noFill/>
        </p:spPr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NuMicro@nuvoton.com</a:t>
            </a:r>
          </a:p>
        </p:txBody>
      </p:sp>
      <p:sp>
        <p:nvSpPr>
          <p:cNvPr id="9220" name="Rectangle 7"/>
          <p:cNvSpPr>
            <a:spLocks noGrp="1" noChangeArrowheads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85278EE-9402-489F-81BD-C8B24E14834B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内容</a:t>
            </a:r>
            <a:endParaRPr lang="en-US" altLang="zh-TW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描述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特性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协议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寄存器描述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应用</a:t>
            </a:r>
            <a:endParaRPr lang="en-US" altLang="zh-TW" smtClean="0">
              <a:cs typeface="Arial" charset="0"/>
            </a:endParaRPr>
          </a:p>
        </p:txBody>
      </p:sp>
      <p:sp>
        <p:nvSpPr>
          <p:cNvPr id="10244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A65F39-BE65-4D1D-8741-9B2822DC0F42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一般描述</a:t>
            </a:r>
            <a:endParaRPr lang="en-US" altLang="zh-TW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z="2000" smtClean="0">
                <a:cs typeface="Arial" charset="0"/>
              </a:rPr>
              <a:t>2</a:t>
            </a:r>
            <a:r>
              <a:rPr lang="zh-CN" altLang="en-US" sz="2000" smtClean="0">
                <a:cs typeface="Arial" charset="0"/>
              </a:rPr>
              <a:t>线双向总线</a:t>
            </a:r>
            <a:r>
              <a:rPr lang="en-US" altLang="zh-TW" sz="2000" smtClean="0">
                <a:cs typeface="Arial" charset="0"/>
              </a:rPr>
              <a:t>, </a:t>
            </a:r>
            <a:r>
              <a:rPr lang="zh-CN" altLang="en-US" sz="2000" smtClean="0">
                <a:cs typeface="Arial" charset="0"/>
              </a:rPr>
              <a:t>由</a:t>
            </a:r>
            <a:r>
              <a:rPr lang="en-US" altLang="zh-TW" sz="2000" smtClean="0">
                <a:cs typeface="Arial" charset="0"/>
              </a:rPr>
              <a:t> SDA </a:t>
            </a:r>
            <a:r>
              <a:rPr lang="zh-CN" altLang="en-US" sz="2000" smtClean="0">
                <a:cs typeface="Arial" charset="0"/>
              </a:rPr>
              <a:t>和</a:t>
            </a:r>
            <a:r>
              <a:rPr lang="en-US" altLang="zh-TW" sz="2000" smtClean="0">
                <a:cs typeface="Arial" charset="0"/>
              </a:rPr>
              <a:t> SCL</a:t>
            </a:r>
            <a:r>
              <a:rPr lang="zh-CN" altLang="en-US" sz="2000" smtClean="0">
                <a:cs typeface="Arial" charset="0"/>
              </a:rPr>
              <a:t>组成</a:t>
            </a:r>
            <a:r>
              <a:rPr lang="en-US" altLang="zh-TW" sz="2000" smtClean="0">
                <a:cs typeface="Arial" charset="0"/>
              </a:rPr>
              <a:t>, </a:t>
            </a:r>
            <a:r>
              <a:rPr lang="zh-CN" altLang="en-US" sz="2000" smtClean="0">
                <a:cs typeface="Arial" charset="0"/>
              </a:rPr>
              <a:t>可以包含多个主和多个从设备</a:t>
            </a:r>
            <a:endParaRPr lang="en-US" altLang="zh-TW" sz="2000" smtClean="0">
              <a:cs typeface="Arial" charset="0"/>
            </a:endParaRPr>
          </a:p>
          <a:p>
            <a:pPr eaLnBrk="1" hangingPunct="1"/>
            <a:r>
              <a:rPr lang="en-US" altLang="zh-TW" sz="2000" smtClean="0">
                <a:cs typeface="Arial" charset="0"/>
              </a:rPr>
              <a:t>SDA </a:t>
            </a:r>
            <a:r>
              <a:rPr lang="zh-CN" altLang="en-US" sz="2000" smtClean="0">
                <a:cs typeface="Arial" charset="0"/>
              </a:rPr>
              <a:t>和</a:t>
            </a:r>
            <a:r>
              <a:rPr lang="en-US" altLang="zh-TW" sz="2000" smtClean="0">
                <a:cs typeface="Arial" charset="0"/>
              </a:rPr>
              <a:t>SCL </a:t>
            </a:r>
            <a:r>
              <a:rPr lang="zh-CN" altLang="en-US" sz="2000" smtClean="0">
                <a:cs typeface="Arial" charset="0"/>
              </a:rPr>
              <a:t>都是双向的，开漏驱动，连接电阻上拉</a:t>
            </a:r>
            <a:r>
              <a:rPr lang="en-US" altLang="zh-TW" sz="2000" i="1" smtClean="0">
                <a:cs typeface="Arial" charset="0"/>
              </a:rPr>
              <a:t>.</a:t>
            </a:r>
          </a:p>
        </p:txBody>
      </p:sp>
      <p:sp>
        <p:nvSpPr>
          <p:cNvPr id="11268" name="Slide Number Placeholder 6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DCAF115-A1EA-4F4A-AA65-66BF1D431373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1269" name="Picture 5" descr="圖片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743200"/>
            <a:ext cx="624840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4175125" y="2933700"/>
            <a:ext cx="1295400" cy="533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1447800" y="3200400"/>
            <a:ext cx="1905000" cy="3048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1447800" y="3505200"/>
            <a:ext cx="1905000" cy="3048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2" grpId="0" animBg="1"/>
      <p:bldP spid="55304" grpId="0" animBg="1"/>
      <p:bldP spid="5530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特性</a:t>
            </a:r>
            <a:r>
              <a:rPr lang="en-US" altLang="zh-TW" smtClean="0"/>
              <a:t> (1/2)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最多支持</a:t>
            </a:r>
            <a:r>
              <a:rPr lang="en-US" altLang="zh-CN" smtClean="0">
                <a:cs typeface="Arial" charset="0"/>
              </a:rPr>
              <a:t>2</a:t>
            </a:r>
            <a:r>
              <a:rPr lang="zh-CN" altLang="en-US" smtClean="0">
                <a:cs typeface="Arial" charset="0"/>
              </a:rPr>
              <a:t>组</a:t>
            </a:r>
            <a:r>
              <a:rPr lang="en-US" altLang="zh-TW" smtClean="0">
                <a:cs typeface="Arial" charset="0"/>
              </a:rPr>
              <a:t>I2C </a:t>
            </a:r>
            <a:r>
              <a:rPr lang="zh-CN" altLang="en-US" smtClean="0">
                <a:cs typeface="Arial" charset="0"/>
              </a:rPr>
              <a:t>控制器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和</a:t>
            </a:r>
            <a:r>
              <a:rPr lang="en-US" altLang="zh-TW" smtClean="0">
                <a:cs typeface="Arial" charset="0"/>
              </a:rPr>
              <a:t>Philips I2C </a:t>
            </a:r>
            <a:r>
              <a:rPr lang="zh-CN" altLang="en-US" smtClean="0">
                <a:cs typeface="Arial" charset="0"/>
              </a:rPr>
              <a:t>标准兼容</a:t>
            </a:r>
            <a:r>
              <a:rPr lang="en-US" altLang="zh-TW" smtClean="0">
                <a:cs typeface="Arial" charset="0"/>
              </a:rPr>
              <a:t>.</a:t>
            </a:r>
            <a:endParaRPr lang="en-US" altLang="zh-TW" i="1" smtClean="0">
              <a:cs typeface="Arial" charset="0"/>
            </a:endParaRPr>
          </a:p>
          <a:p>
            <a:pPr eaLnBrk="1" hangingPunct="1"/>
            <a:r>
              <a:rPr lang="zh-CN" altLang="en-US" i="1" smtClean="0">
                <a:cs typeface="Arial" charset="0"/>
              </a:rPr>
              <a:t>支持主</a:t>
            </a:r>
            <a:r>
              <a:rPr lang="en-US" altLang="zh-TW" i="1" smtClean="0">
                <a:cs typeface="Arial" charset="0"/>
              </a:rPr>
              <a:t>/</a:t>
            </a:r>
            <a:r>
              <a:rPr lang="zh-CN" altLang="en-US" i="1" smtClean="0">
                <a:cs typeface="Arial" charset="0"/>
              </a:rPr>
              <a:t>从模式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支持</a:t>
            </a:r>
            <a:r>
              <a:rPr lang="en-US" altLang="zh-TW" smtClean="0">
                <a:cs typeface="Arial" charset="0"/>
              </a:rPr>
              <a:t>7 bit </a:t>
            </a:r>
            <a:r>
              <a:rPr lang="zh-CN" altLang="en-US" smtClean="0">
                <a:cs typeface="Arial" charset="0"/>
              </a:rPr>
              <a:t>地址模式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内嵌一个</a:t>
            </a:r>
            <a:r>
              <a:rPr lang="en-US" altLang="zh-TW" smtClean="0">
                <a:cs typeface="Arial" charset="0"/>
              </a:rPr>
              <a:t> </a:t>
            </a:r>
            <a:r>
              <a:rPr lang="en-US" altLang="zh-TW" i="1" smtClean="0">
                <a:cs typeface="Arial" charset="0"/>
              </a:rPr>
              <a:t>14-bit </a:t>
            </a:r>
            <a:r>
              <a:rPr lang="zh-CN" altLang="en-US" i="1" smtClean="0">
                <a:cs typeface="Arial" charset="0"/>
              </a:rPr>
              <a:t>超时计数器</a:t>
            </a:r>
            <a:r>
              <a:rPr lang="en-US" altLang="zh-TW" smtClean="0">
                <a:cs typeface="Arial" charset="0"/>
              </a:rPr>
              <a:t> </a:t>
            </a:r>
            <a:r>
              <a:rPr lang="zh-CN" altLang="en-US" smtClean="0">
                <a:cs typeface="Arial" charset="0"/>
              </a:rPr>
              <a:t>避免</a:t>
            </a:r>
            <a:r>
              <a:rPr lang="en-US" altLang="zh-TW" smtClean="0">
                <a:cs typeface="Arial" charset="0"/>
              </a:rPr>
              <a:t> I2C </a:t>
            </a:r>
            <a:r>
              <a:rPr lang="zh-CN" altLang="en-US" smtClean="0">
                <a:cs typeface="Arial" charset="0"/>
              </a:rPr>
              <a:t>总线挂起</a:t>
            </a:r>
            <a:r>
              <a:rPr lang="en-US" altLang="zh-TW" smtClean="0">
                <a:cs typeface="Arial" charset="0"/>
              </a:rPr>
              <a:t>.</a:t>
            </a:r>
            <a:endParaRPr lang="zh-TW" altLang="en-US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支持唤醒功能</a:t>
            </a:r>
            <a:r>
              <a:rPr lang="en-US" altLang="zh-CN" smtClean="0">
                <a:cs typeface="Arial" charset="0"/>
              </a:rPr>
              <a:t>(</a:t>
            </a:r>
            <a:r>
              <a:rPr lang="en-US" altLang="zh-TW" smtClean="0">
                <a:cs typeface="Arial" charset="0"/>
              </a:rPr>
              <a:t>Power-down) </a:t>
            </a:r>
          </a:p>
          <a:p>
            <a:pPr eaLnBrk="1" hangingPunct="1"/>
            <a:endParaRPr lang="en-US" altLang="zh-TW" smtClean="0">
              <a:solidFill>
                <a:schemeClr val="accent2"/>
              </a:solidFill>
              <a:cs typeface="Arial" charset="0"/>
            </a:endParaRPr>
          </a:p>
        </p:txBody>
      </p:sp>
      <p:sp>
        <p:nvSpPr>
          <p:cNvPr id="12292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0C65F1-80C9-4106-A264-961E5E41408A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特性</a:t>
            </a:r>
            <a:r>
              <a:rPr lang="en-US" altLang="zh-TW" smtClean="0"/>
              <a:t> (2/2)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i="1" smtClean="0">
                <a:cs typeface="Arial" charset="0"/>
              </a:rPr>
              <a:t>多从地址识别</a:t>
            </a:r>
            <a:r>
              <a:rPr lang="en-US" altLang="zh-TW" smtClean="0">
                <a:cs typeface="Arial" charset="0"/>
              </a:rPr>
              <a:t>( </a:t>
            </a:r>
            <a:r>
              <a:rPr lang="en-US" altLang="zh-CN" smtClean="0">
                <a:cs typeface="Arial" charset="0"/>
              </a:rPr>
              <a:t>2</a:t>
            </a:r>
            <a:r>
              <a:rPr lang="zh-CN" altLang="en-US" smtClean="0">
                <a:cs typeface="Arial" charset="0"/>
              </a:rPr>
              <a:t>个从地址寄存器，</a:t>
            </a:r>
            <a:r>
              <a:rPr lang="en-US" altLang="zh-CN" smtClean="0">
                <a:cs typeface="Arial" charset="0"/>
              </a:rPr>
              <a:t>2</a:t>
            </a:r>
            <a:r>
              <a:rPr lang="zh-CN" altLang="en-US" smtClean="0">
                <a:cs typeface="Arial" charset="0"/>
              </a:rPr>
              <a:t>个掩码寄存器</a:t>
            </a:r>
            <a:r>
              <a:rPr lang="en-US" altLang="zh-TW" smtClean="0">
                <a:cs typeface="Arial" charset="0"/>
              </a:rPr>
              <a:t>)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操作模式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主发送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主接收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从发送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从接收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General call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22553A-984A-4988-82A1-0AB7606E0065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en-US" altLang="zh-TW" smtClean="0"/>
              <a:t>I2C </a:t>
            </a:r>
            <a:r>
              <a:rPr lang="zh-CN" altLang="en-US" smtClean="0"/>
              <a:t>协议</a:t>
            </a:r>
            <a:endParaRPr lang="en-US" altLang="zh-TW" smtClean="0"/>
          </a:p>
        </p:txBody>
      </p:sp>
      <p:sp>
        <p:nvSpPr>
          <p:cNvPr id="14339" name="Rectangle 2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381000" indent="-381000" eaLnBrk="1" hangingPunct="1"/>
            <a:r>
              <a:rPr lang="zh-CN" altLang="en-US" sz="2000" smtClean="0">
                <a:cs typeface="Arial" charset="0"/>
              </a:rPr>
              <a:t>一般来说，一个标准的通讯过程分为</a:t>
            </a:r>
            <a:r>
              <a:rPr lang="en-US" altLang="zh-CN" sz="2000" smtClean="0">
                <a:cs typeface="Arial" charset="0"/>
              </a:rPr>
              <a:t>4</a:t>
            </a:r>
            <a:r>
              <a:rPr lang="zh-CN" altLang="en-US" sz="2000" smtClean="0">
                <a:cs typeface="Arial" charset="0"/>
              </a:rPr>
              <a:t>个阶段</a:t>
            </a:r>
            <a:r>
              <a:rPr lang="en-US" altLang="zh-TW" sz="2000" smtClean="0">
                <a:cs typeface="Arial" charset="0"/>
              </a:rPr>
              <a:t>:</a:t>
            </a:r>
          </a:p>
          <a:p>
            <a:pPr marL="800100" lvl="1" indent="-342900" eaLnBrk="1" hangingPunct="1">
              <a:buFont typeface="Arial" charset="0"/>
              <a:buChar char="•"/>
            </a:pPr>
            <a:r>
              <a:rPr lang="en-US" altLang="zh-TW" sz="1800" smtClean="0">
                <a:cs typeface="Arial" charset="0"/>
              </a:rPr>
              <a:t>START or Repeated START </a:t>
            </a:r>
            <a:r>
              <a:rPr lang="zh-CN" altLang="en-US" sz="1800" smtClean="0">
                <a:cs typeface="Arial" charset="0"/>
              </a:rPr>
              <a:t>信号</a:t>
            </a:r>
            <a:endParaRPr lang="en-US" altLang="zh-TW" sz="1800" smtClean="0">
              <a:cs typeface="Arial" charset="0"/>
            </a:endParaRPr>
          </a:p>
          <a:p>
            <a:pPr marL="800100" lvl="1" indent="-342900" eaLnBrk="1" hangingPunct="1">
              <a:buFont typeface="Arial" charset="0"/>
              <a:buChar char="•"/>
            </a:pPr>
            <a:r>
              <a:rPr lang="zh-CN" altLang="en-US" sz="1800" smtClean="0">
                <a:cs typeface="Arial" charset="0"/>
              </a:rPr>
              <a:t>发送从地址</a:t>
            </a:r>
            <a:endParaRPr lang="en-US" altLang="zh-TW" sz="1800" smtClean="0">
              <a:cs typeface="Arial" charset="0"/>
            </a:endParaRPr>
          </a:p>
          <a:p>
            <a:pPr marL="800100" lvl="1" indent="-342900" eaLnBrk="1" hangingPunct="1">
              <a:buFont typeface="Arial" charset="0"/>
              <a:buChar char="•"/>
            </a:pPr>
            <a:r>
              <a:rPr lang="zh-CN" altLang="en-US" sz="1800" smtClean="0">
                <a:cs typeface="Arial" charset="0"/>
              </a:rPr>
              <a:t>传输数据</a:t>
            </a:r>
            <a:endParaRPr lang="en-US" altLang="zh-TW" sz="1800" smtClean="0">
              <a:cs typeface="Arial" charset="0"/>
            </a:endParaRPr>
          </a:p>
          <a:p>
            <a:pPr marL="800100" lvl="1" indent="-342900" eaLnBrk="1" hangingPunct="1">
              <a:buFont typeface="Arial" charset="0"/>
              <a:buChar char="•"/>
            </a:pPr>
            <a:r>
              <a:rPr lang="en-US" altLang="zh-TW" sz="1800" smtClean="0">
                <a:cs typeface="Arial" charset="0"/>
              </a:rPr>
              <a:t>STOP </a:t>
            </a:r>
            <a:r>
              <a:rPr lang="zh-CN" altLang="en-US" sz="1800" smtClean="0">
                <a:cs typeface="Arial" charset="0"/>
              </a:rPr>
              <a:t>信号</a:t>
            </a:r>
            <a:endParaRPr lang="en-US" altLang="zh-TW" sz="1800" smtClean="0">
              <a:cs typeface="Arial" charset="0"/>
            </a:endParaRPr>
          </a:p>
        </p:txBody>
      </p:sp>
      <p:sp>
        <p:nvSpPr>
          <p:cNvPr id="14340" name="Slide Number Placeholder 6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03FB149-ABFE-4E87-A3C2-3B06A2DD66B3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4341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65563"/>
            <a:ext cx="7924800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8" name="Oval 16"/>
          <p:cNvSpPr>
            <a:spLocks noChangeArrowheads="1"/>
          </p:cNvSpPr>
          <p:nvPr/>
        </p:nvSpPr>
        <p:spPr bwMode="auto">
          <a:xfrm>
            <a:off x="914400" y="3505200"/>
            <a:ext cx="457200" cy="18288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09" name="Oval 17"/>
          <p:cNvSpPr>
            <a:spLocks noChangeArrowheads="1"/>
          </p:cNvSpPr>
          <p:nvPr/>
        </p:nvSpPr>
        <p:spPr bwMode="auto">
          <a:xfrm>
            <a:off x="7848600" y="3581400"/>
            <a:ext cx="685800" cy="18288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11" name="Rectangle 19"/>
          <p:cNvSpPr>
            <a:spLocks noChangeArrowheads="1"/>
          </p:cNvSpPr>
          <p:nvPr/>
        </p:nvSpPr>
        <p:spPr bwMode="auto">
          <a:xfrm>
            <a:off x="1447800" y="3810000"/>
            <a:ext cx="2667000" cy="12192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8218" name="Rectangle 26"/>
          <p:cNvSpPr>
            <a:spLocks noChangeArrowheads="1"/>
          </p:cNvSpPr>
          <p:nvPr/>
        </p:nvSpPr>
        <p:spPr bwMode="auto">
          <a:xfrm>
            <a:off x="4876800" y="3810000"/>
            <a:ext cx="2667000" cy="12192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9" grpId="0" animBg="1"/>
      <p:bldP spid="8211" grpId="0" animBg="1"/>
      <p:bldP spid="82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START, Repeated START and STOP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SzPct val="75000"/>
            </a:pPr>
            <a:r>
              <a:rPr lang="zh-CN" altLang="en-US" smtClean="0">
                <a:cs typeface="Arial" charset="0"/>
              </a:rPr>
              <a:t>总线空闲时</a:t>
            </a:r>
            <a:r>
              <a:rPr lang="en-US" altLang="zh-TW" smtClean="0">
                <a:cs typeface="Arial" charset="0"/>
              </a:rPr>
              <a:t>, I2C </a:t>
            </a:r>
            <a:r>
              <a:rPr lang="zh-CN" altLang="en-US" smtClean="0">
                <a:cs typeface="Arial" charset="0"/>
              </a:rPr>
              <a:t>硬件通过发送</a:t>
            </a:r>
            <a:r>
              <a:rPr lang="en-US" altLang="zh-CN" smtClean="0">
                <a:cs typeface="Arial" charset="0"/>
              </a:rPr>
              <a:t>START</a:t>
            </a:r>
            <a:r>
              <a:rPr lang="zh-CN" altLang="en-US" smtClean="0">
                <a:cs typeface="Arial" charset="0"/>
              </a:rPr>
              <a:t>信号初始化一次传输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>
              <a:buSzPct val="75000"/>
            </a:pPr>
            <a:r>
              <a:rPr lang="zh-CN" altLang="en-US" smtClean="0">
                <a:cs typeface="Arial" charset="0"/>
              </a:rPr>
              <a:t>主设备可以利用</a:t>
            </a:r>
            <a:r>
              <a:rPr lang="en-US" altLang="zh-TW" smtClean="0">
                <a:cs typeface="Arial" charset="0"/>
              </a:rPr>
              <a:t>Repeated START </a:t>
            </a:r>
            <a:r>
              <a:rPr lang="zh-CN" altLang="en-US" smtClean="0">
                <a:cs typeface="Arial" charset="0"/>
              </a:rPr>
              <a:t>信号来继续传输，而不用释放总线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>
              <a:buSzPct val="75000"/>
            </a:pPr>
            <a:r>
              <a:rPr lang="zh-CN" altLang="en-US" smtClean="0">
                <a:cs typeface="Arial" charset="0"/>
              </a:rPr>
              <a:t>主机通过发送</a:t>
            </a:r>
            <a:r>
              <a:rPr lang="en-US" altLang="zh-CN" smtClean="0">
                <a:cs typeface="Arial" charset="0"/>
              </a:rPr>
              <a:t>STOP</a:t>
            </a:r>
            <a:r>
              <a:rPr lang="zh-CN" altLang="en-US" smtClean="0">
                <a:cs typeface="Arial" charset="0"/>
              </a:rPr>
              <a:t>信号来结束传输</a:t>
            </a:r>
            <a:r>
              <a:rPr lang="en-US" altLang="zh-TW" smtClean="0">
                <a:cs typeface="Arial" charset="0"/>
              </a:rPr>
              <a:t>.</a:t>
            </a:r>
          </a:p>
          <a:p>
            <a:endParaRPr lang="zh-TW" altLang="en-US" smtClean="0">
              <a:cs typeface="Arial" charset="0"/>
            </a:endParaRP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E84115-BF91-4C0C-9675-8EC102EFD946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762000" y="1600200"/>
            <a:ext cx="7696200" cy="205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381000" indent="-381000">
              <a:spcBef>
                <a:spcPct val="20000"/>
              </a:spcBef>
              <a:buSzPct val="75000"/>
              <a:buFont typeface="Arial" charset="0"/>
              <a:buBlip>
                <a:blip r:embed="rId3"/>
              </a:buBlip>
            </a:pPr>
            <a:endParaRPr lang="en-US" altLang="zh-TW" sz="2000">
              <a:solidFill>
                <a:schemeClr val="accent2"/>
              </a:solidFill>
              <a:ea typeface="新細明體" pitchFamily="18" charset="-120"/>
            </a:endParaRPr>
          </a:p>
        </p:txBody>
      </p:sp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0" y="27606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15367" name="Picture 1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941763"/>
            <a:ext cx="7924800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990600" y="3657600"/>
            <a:ext cx="457200" cy="18288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9232" name="Oval 16"/>
          <p:cNvSpPr>
            <a:spLocks noChangeArrowheads="1"/>
          </p:cNvSpPr>
          <p:nvPr/>
        </p:nvSpPr>
        <p:spPr bwMode="auto">
          <a:xfrm>
            <a:off x="7924800" y="3581400"/>
            <a:ext cx="685800" cy="18288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9234" name="AutoShape 18"/>
          <p:cNvSpPr>
            <a:spLocks noChangeArrowheads="1"/>
          </p:cNvSpPr>
          <p:nvPr/>
        </p:nvSpPr>
        <p:spPr bwMode="auto">
          <a:xfrm>
            <a:off x="1295400" y="5410200"/>
            <a:ext cx="2438400" cy="533400"/>
          </a:xfrm>
          <a:prstGeom prst="wedgeRoundRectCallout">
            <a:avLst>
              <a:gd name="adj1" fmla="val -46616"/>
              <a:gd name="adj2" fmla="val -119046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400">
                <a:solidFill>
                  <a:srgbClr val="FF0000"/>
                </a:solidFill>
                <a:ea typeface="新細明體" pitchFamily="18" charset="-120"/>
              </a:rPr>
              <a:t>Transmission starts with a </a:t>
            </a:r>
            <a:r>
              <a:rPr lang="en-US" altLang="zh-TW" sz="1400" b="1">
                <a:solidFill>
                  <a:srgbClr val="FF0000"/>
                </a:solidFill>
                <a:ea typeface="新細明體" pitchFamily="18" charset="-120"/>
              </a:rPr>
              <a:t>START</a:t>
            </a:r>
            <a:r>
              <a:rPr lang="en-US" altLang="zh-TW" sz="1400">
                <a:solidFill>
                  <a:srgbClr val="FF0000"/>
                </a:solidFill>
                <a:ea typeface="新細明體" pitchFamily="18" charset="-120"/>
              </a:rPr>
              <a:t> condition</a:t>
            </a:r>
          </a:p>
        </p:txBody>
      </p:sp>
      <p:sp>
        <p:nvSpPr>
          <p:cNvPr id="9238" name="AutoShape 22"/>
          <p:cNvSpPr>
            <a:spLocks noChangeArrowheads="1"/>
          </p:cNvSpPr>
          <p:nvPr/>
        </p:nvSpPr>
        <p:spPr bwMode="auto">
          <a:xfrm>
            <a:off x="5334000" y="5410200"/>
            <a:ext cx="2895600" cy="533400"/>
          </a:xfrm>
          <a:prstGeom prst="wedgeRoundRectCallout">
            <a:avLst>
              <a:gd name="adj1" fmla="val 40736"/>
              <a:gd name="adj2" fmla="val -139583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400">
                <a:solidFill>
                  <a:srgbClr val="FF0000"/>
                </a:solidFill>
                <a:ea typeface="新細明體" pitchFamily="18" charset="-120"/>
              </a:rPr>
              <a:t>Transmission ends with a </a:t>
            </a:r>
            <a:r>
              <a:rPr lang="en-US" altLang="zh-TW" sz="1400" b="1">
                <a:solidFill>
                  <a:srgbClr val="FF0000"/>
                </a:solidFill>
                <a:ea typeface="新細明體" pitchFamily="18" charset="-120"/>
              </a:rPr>
              <a:t>STOP</a:t>
            </a:r>
            <a:r>
              <a:rPr lang="en-US" altLang="zh-TW" sz="1400">
                <a:solidFill>
                  <a:srgbClr val="FF0000"/>
                </a:solidFill>
                <a:ea typeface="新細明體" pitchFamily="18" charset="-120"/>
              </a:rPr>
              <a:t> condition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31" grpId="0" animBg="1"/>
      <p:bldP spid="9232" grpId="0" animBg="1"/>
      <p:bldP spid="9234" grpId="0" animBg="1"/>
      <p:bldP spid="92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从地址传输</a:t>
            </a:r>
            <a:endParaRPr lang="en-US" altLang="zh-TW" smtClean="0"/>
          </a:p>
        </p:txBody>
      </p:sp>
      <p:sp>
        <p:nvSpPr>
          <p:cNvPr id="16387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1000" indent="-381000">
              <a:buSzPct val="75000"/>
              <a:buFont typeface="Arial" charset="0"/>
              <a:buBlip>
                <a:blip r:embed="rId3"/>
              </a:buBlip>
            </a:pPr>
            <a:r>
              <a:rPr lang="zh-CN" altLang="en-US" smtClean="0">
                <a:cs typeface="Arial" charset="0"/>
              </a:rPr>
              <a:t>主设备发送</a:t>
            </a:r>
            <a:r>
              <a:rPr lang="en-US" altLang="zh-CN" smtClean="0">
                <a:cs typeface="Arial" charset="0"/>
              </a:rPr>
              <a:t>START</a:t>
            </a:r>
            <a:r>
              <a:rPr lang="zh-CN" altLang="en-US" smtClean="0">
                <a:cs typeface="Arial" charset="0"/>
              </a:rPr>
              <a:t>信号之后第一个传输的字节就是从机地址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marL="381000" indent="-381000">
              <a:buSzPct val="75000"/>
              <a:buFont typeface="Arial" charset="0"/>
              <a:buBlip>
                <a:blip r:embed="rId3"/>
              </a:buBlip>
            </a:pPr>
            <a:r>
              <a:rPr lang="zh-CN" altLang="en-US" smtClean="0">
                <a:cs typeface="Arial" charset="0"/>
              </a:rPr>
              <a:t>从机地址由</a:t>
            </a:r>
            <a:r>
              <a:rPr lang="en-US" altLang="zh-TW" smtClean="0">
                <a:cs typeface="Arial" charset="0"/>
              </a:rPr>
              <a:t>7-bit </a:t>
            </a:r>
            <a:r>
              <a:rPr lang="zh-CN" altLang="en-US" smtClean="0">
                <a:cs typeface="Arial" charset="0"/>
              </a:rPr>
              <a:t>从机地址</a:t>
            </a:r>
            <a:r>
              <a:rPr lang="en-US" altLang="zh-TW" smtClean="0">
                <a:cs typeface="Arial" charset="0"/>
              </a:rPr>
              <a:t> </a:t>
            </a:r>
            <a:r>
              <a:rPr lang="en-US" altLang="zh-CN" smtClean="0">
                <a:cs typeface="Arial" charset="0"/>
              </a:rPr>
              <a:t>+</a:t>
            </a:r>
            <a:r>
              <a:rPr lang="en-US" altLang="zh-TW" smtClean="0">
                <a:cs typeface="Arial" charset="0"/>
              </a:rPr>
              <a:t> R/W bit</a:t>
            </a:r>
            <a:r>
              <a:rPr lang="zh-CN" altLang="en-US" smtClean="0">
                <a:cs typeface="Arial" charset="0"/>
              </a:rPr>
              <a:t>组成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marL="381000" indent="-381000">
              <a:buSzPct val="75000"/>
              <a:buFont typeface="Arial" charset="0"/>
              <a:buBlip>
                <a:blip r:embed="rId3"/>
              </a:buBlip>
            </a:pPr>
            <a:r>
              <a:rPr lang="zh-CN" altLang="en-US" smtClean="0">
                <a:cs typeface="Arial" charset="0"/>
              </a:rPr>
              <a:t>不可以有两个从设备有相同的地址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6DE878-3A3F-437A-AF43-B38E3D45E927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810000"/>
            <a:ext cx="7924800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26" name="Rectangle 6"/>
          <p:cNvSpPr>
            <a:spLocks noChangeArrowheads="1"/>
          </p:cNvSpPr>
          <p:nvPr/>
        </p:nvSpPr>
        <p:spPr bwMode="auto">
          <a:xfrm>
            <a:off x="1524000" y="3810000"/>
            <a:ext cx="3124200" cy="11430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35527" name="AutoShape 7"/>
          <p:cNvSpPr>
            <a:spLocks noChangeArrowheads="1"/>
          </p:cNvSpPr>
          <p:nvPr/>
        </p:nvSpPr>
        <p:spPr bwMode="auto">
          <a:xfrm>
            <a:off x="2209800" y="5410200"/>
            <a:ext cx="2362200" cy="457200"/>
          </a:xfrm>
          <a:prstGeom prst="wedgeRoundRectCallout">
            <a:avLst>
              <a:gd name="adj1" fmla="val -23389"/>
              <a:gd name="adj2" fmla="val -144444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200">
                <a:solidFill>
                  <a:srgbClr val="FF0000"/>
                </a:solidFill>
                <a:ea typeface="新細明體" pitchFamily="18" charset="-120"/>
              </a:rPr>
              <a:t>Mater transmits a </a:t>
            </a:r>
            <a:r>
              <a:rPr lang="en-US" altLang="zh-TW" sz="1200" b="1">
                <a:solidFill>
                  <a:srgbClr val="FF0000"/>
                </a:solidFill>
                <a:ea typeface="新細明體" pitchFamily="18" charset="-120"/>
              </a:rPr>
              <a:t>7-bit Slave address</a:t>
            </a:r>
            <a:r>
              <a:rPr lang="en-US" altLang="zh-TW" sz="1200">
                <a:solidFill>
                  <a:srgbClr val="FF0000"/>
                </a:solidFill>
                <a:ea typeface="新細明體" pitchFamily="18" charset="-120"/>
              </a:rPr>
              <a:t> and </a:t>
            </a:r>
            <a:r>
              <a:rPr lang="en-US" altLang="zh-TW" sz="1200" b="1">
                <a:solidFill>
                  <a:srgbClr val="FF0000"/>
                </a:solidFill>
                <a:ea typeface="新細明體" pitchFamily="18" charset="-120"/>
              </a:rPr>
              <a:t>1-bit R/W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35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6" grpId="0" animBg="1"/>
      <p:bldP spid="2355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数据传输</a:t>
            </a:r>
            <a:endParaRPr lang="en-US" altLang="zh-TW" smtClean="0"/>
          </a:p>
        </p:txBody>
      </p:sp>
      <p:sp>
        <p:nvSpPr>
          <p:cNvPr id="17411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81000" indent="-381000">
              <a:buSzPct val="75000"/>
              <a:buFont typeface="Arial" charset="0"/>
              <a:buBlip>
                <a:blip r:embed="rId3"/>
              </a:buBlip>
            </a:pPr>
            <a:r>
              <a:rPr lang="zh-CN" altLang="en-US" smtClean="0">
                <a:cs typeface="Arial" charset="0"/>
              </a:rPr>
              <a:t>从机地址成功传输之后，数据根据</a:t>
            </a:r>
            <a:r>
              <a:rPr lang="en-US" altLang="zh-CN" smtClean="0">
                <a:cs typeface="Arial" charset="0"/>
              </a:rPr>
              <a:t>R/W bit</a:t>
            </a:r>
            <a:r>
              <a:rPr lang="zh-CN" altLang="en-US" smtClean="0">
                <a:cs typeface="Arial" charset="0"/>
              </a:rPr>
              <a:t>指示的方向一个字节一个字节的传输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marL="381000" indent="-381000">
              <a:buSzPct val="75000"/>
              <a:buFont typeface="Arial" charset="0"/>
              <a:buBlip>
                <a:blip r:embed="rId3"/>
              </a:buBlip>
            </a:pPr>
            <a:r>
              <a:rPr lang="zh-CN" altLang="en-US" smtClean="0">
                <a:cs typeface="Arial" charset="0"/>
              </a:rPr>
              <a:t>传输的字节长度由应用自己指定</a:t>
            </a:r>
            <a:endParaRPr lang="zh-TW" altLang="en-US" smtClean="0">
              <a:cs typeface="Arial" charset="0"/>
            </a:endParaRPr>
          </a:p>
        </p:txBody>
      </p:sp>
      <p:sp>
        <p:nvSpPr>
          <p:cNvPr id="17412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870139-3D48-4D44-AED2-1B126765F0FF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733800"/>
            <a:ext cx="7924800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7574" name="Rectangle 6"/>
          <p:cNvSpPr>
            <a:spLocks noChangeArrowheads="1"/>
          </p:cNvSpPr>
          <p:nvPr/>
        </p:nvSpPr>
        <p:spPr bwMode="auto">
          <a:xfrm>
            <a:off x="4953000" y="3810000"/>
            <a:ext cx="2667000" cy="1066800"/>
          </a:xfrm>
          <a:prstGeom prst="rect">
            <a:avLst/>
          </a:prstGeom>
          <a:noFill/>
          <a:ln w="9525" algn="ctr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>
              <a:latin typeface="Arial" charset="0"/>
              <a:ea typeface="新細明體" pitchFamily="18" charset="-120"/>
            </a:endParaRPr>
          </a:p>
        </p:txBody>
      </p:sp>
      <p:sp>
        <p:nvSpPr>
          <p:cNvPr id="237575" name="AutoShape 7"/>
          <p:cNvSpPr>
            <a:spLocks noChangeArrowheads="1"/>
          </p:cNvSpPr>
          <p:nvPr/>
        </p:nvSpPr>
        <p:spPr bwMode="auto">
          <a:xfrm>
            <a:off x="3352800" y="5181600"/>
            <a:ext cx="1981200" cy="457200"/>
          </a:xfrm>
          <a:prstGeom prst="wedgeRoundRectCallout">
            <a:avLst>
              <a:gd name="adj1" fmla="val 39023"/>
              <a:gd name="adj2" fmla="val -111111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200" b="1">
                <a:solidFill>
                  <a:srgbClr val="FF0000"/>
                </a:solidFill>
                <a:ea typeface="新細明體" pitchFamily="18" charset="-120"/>
              </a:rPr>
              <a:t>Data transfer stage </a:t>
            </a:r>
          </a:p>
          <a:p>
            <a:pPr algn="ctr"/>
            <a:r>
              <a:rPr lang="en-US" altLang="zh-TW" sz="1200">
                <a:solidFill>
                  <a:srgbClr val="FF0000"/>
                </a:solidFill>
                <a:ea typeface="新細明體" pitchFamily="18" charset="-120"/>
              </a:rPr>
              <a:t>(example 1 byte data</a:t>
            </a:r>
            <a:r>
              <a:rPr lang="en-US" altLang="zh-TW" sz="1200">
                <a:ea typeface="新細明體" pitchFamily="18" charset="-120"/>
              </a:rPr>
              <a:t>)</a:t>
            </a:r>
            <a:endParaRPr lang="en-US" altLang="zh-TW" sz="1200" b="1"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7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237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4" grpId="0" animBg="1"/>
      <p:bldP spid="2375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应答</a:t>
            </a:r>
            <a:endParaRPr lang="en-US" altLang="zh-TW" smtClean="0"/>
          </a:p>
        </p:txBody>
      </p:sp>
      <p:pic>
        <p:nvPicPr>
          <p:cNvPr id="18435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2300288"/>
            <a:ext cx="7489825" cy="2689225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8436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34D0CF0-0168-46DE-8054-69671A18839F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11381" name="AutoShape 117"/>
          <p:cNvSpPr>
            <a:spLocks noChangeArrowheads="1"/>
          </p:cNvSpPr>
          <p:nvPr/>
        </p:nvSpPr>
        <p:spPr bwMode="auto">
          <a:xfrm>
            <a:off x="5105400" y="1524000"/>
            <a:ext cx="1905000" cy="685800"/>
          </a:xfrm>
          <a:prstGeom prst="wedgeRoundRectCallout">
            <a:avLst>
              <a:gd name="adj1" fmla="val 59083"/>
              <a:gd name="adj2" fmla="val 95833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>
                <a:ea typeface="新細明體" pitchFamily="18" charset="-120"/>
              </a:rPr>
              <a:t>Acknowledge</a:t>
            </a:r>
          </a:p>
          <a:p>
            <a:pPr algn="ctr"/>
            <a:r>
              <a:rPr lang="en-US" altLang="zh-TW">
                <a:ea typeface="新細明體" pitchFamily="18" charset="-120"/>
              </a:rPr>
              <a:t>Position</a:t>
            </a:r>
          </a:p>
        </p:txBody>
      </p:sp>
      <p:sp>
        <p:nvSpPr>
          <p:cNvPr id="11382" name="AutoShape 118"/>
          <p:cNvSpPr>
            <a:spLocks noChangeArrowheads="1"/>
          </p:cNvSpPr>
          <p:nvPr/>
        </p:nvSpPr>
        <p:spPr bwMode="auto">
          <a:xfrm>
            <a:off x="6934200" y="3505200"/>
            <a:ext cx="1905000" cy="381000"/>
          </a:xfrm>
          <a:prstGeom prst="wedgeRoundRectCallout">
            <a:avLst>
              <a:gd name="adj1" fmla="val -24667"/>
              <a:gd name="adj2" fmla="val 105417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600">
                <a:ea typeface="新細明體" pitchFamily="18" charset="-120"/>
              </a:rPr>
              <a:t>NACK: High level</a:t>
            </a:r>
          </a:p>
        </p:txBody>
      </p:sp>
      <p:sp>
        <p:nvSpPr>
          <p:cNvPr id="11383" name="AutoShape 119"/>
          <p:cNvSpPr>
            <a:spLocks noChangeArrowheads="1"/>
          </p:cNvSpPr>
          <p:nvPr/>
        </p:nvSpPr>
        <p:spPr bwMode="auto">
          <a:xfrm>
            <a:off x="4724400" y="4876800"/>
            <a:ext cx="1905000" cy="381000"/>
          </a:xfrm>
          <a:prstGeom prst="wedgeRoundRectCallout">
            <a:avLst>
              <a:gd name="adj1" fmla="val 99333"/>
              <a:gd name="adj2" fmla="val -107917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600">
                <a:ea typeface="新細明體" pitchFamily="18" charset="-120"/>
              </a:rPr>
              <a:t>ACK: Low level</a:t>
            </a:r>
          </a:p>
        </p:txBody>
      </p:sp>
      <p:sp>
        <p:nvSpPr>
          <p:cNvPr id="18440" name="Oval 122"/>
          <p:cNvSpPr>
            <a:spLocks noChangeArrowheads="1"/>
          </p:cNvSpPr>
          <p:nvPr/>
        </p:nvSpPr>
        <p:spPr bwMode="auto">
          <a:xfrm>
            <a:off x="7010400" y="2697163"/>
            <a:ext cx="914400" cy="5334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18441" name="Text Box 123"/>
          <p:cNvSpPr txBox="1">
            <a:spLocks noChangeArrowheads="1"/>
          </p:cNvSpPr>
          <p:nvPr/>
        </p:nvSpPr>
        <p:spPr bwMode="auto">
          <a:xfrm>
            <a:off x="1143000" y="5348288"/>
            <a:ext cx="7162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Each transferred byte is followed by an ACK or a NACK at 9th clock</a:t>
            </a:r>
            <a:r>
              <a:rPr lang="en-US" altLang="zh-TW">
                <a:solidFill>
                  <a:schemeClr val="accent2"/>
                </a:solidFill>
                <a:ea typeface="新細明體" pitchFamily="18" charset="-120"/>
              </a:rPr>
              <a:t>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81" grpId="0" animBg="1"/>
      <p:bldP spid="11382" grpId="0" animBg="1"/>
      <p:bldP spid="1138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寄存器</a:t>
            </a:r>
            <a:endParaRPr lang="en-US" altLang="zh-TW" smtClean="0"/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B1F4B7-77FC-4311-9A0F-D0E276D10963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914400"/>
            <a:ext cx="8001000" cy="563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zh-CN" altLang="en-US" smtClean="0"/>
              <a:t>控制寄存器</a:t>
            </a:r>
            <a:endParaRPr lang="en-US" altLang="zh-TW" smtClean="0"/>
          </a:p>
        </p:txBody>
      </p:sp>
      <p:graphicFrame>
        <p:nvGraphicFramePr>
          <p:cNvPr id="208077" name="Group 205"/>
          <p:cNvGraphicFramePr>
            <a:graphicFrameLocks noGrp="1"/>
          </p:cNvGraphicFramePr>
          <p:nvPr>
            <p:ph idx="1"/>
          </p:nvPr>
        </p:nvGraphicFramePr>
        <p:xfrm>
          <a:off x="438150" y="1562100"/>
          <a:ext cx="8496298" cy="876300"/>
        </p:xfrm>
        <a:graphic>
          <a:graphicData uri="http://schemas.openxmlformats.org/drawingml/2006/table">
            <a:tbl>
              <a:tblPr/>
              <a:tblGrid>
                <a:gridCol w="953666"/>
                <a:gridCol w="1040363"/>
                <a:gridCol w="866969"/>
                <a:gridCol w="1040363"/>
                <a:gridCol w="1127060"/>
                <a:gridCol w="1300454"/>
                <a:gridCol w="1040363"/>
                <a:gridCol w="1127060"/>
              </a:tblGrid>
              <a:tr h="38660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7</a:t>
                      </a:r>
                    </a:p>
                  </a:txBody>
                  <a:tcPr marL="104036" marR="104036" marT="38660" marB="386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6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5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4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3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2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1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7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0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969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INTEN</a:t>
                      </a:r>
                    </a:p>
                  </a:txBody>
                  <a:tcPr marL="104036" marR="104036" marT="38660" marB="3866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Reserved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endParaRPr kumimoji="1" lang="en-US" altLang="zh-TW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 Rounded MT Bold" pitchFamily="34" charset="0"/>
                        <a:ea typeface="新細明體" pitchFamily="18" charset="-120"/>
                        <a:cs typeface="Arial Unicode MS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I2C_STS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START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STOP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ACK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IPEN</a:t>
                      </a:r>
                    </a:p>
                  </a:txBody>
                  <a:tcPr marL="104036" marR="104036" marT="38660" marB="3866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11" name="Slide Number Placeholder 6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2CA1BF3-A451-493F-9BC9-8F9776E0BFFB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0512" name="Line 144"/>
          <p:cNvSpPr>
            <a:spLocks noChangeShapeType="1"/>
          </p:cNvSpPr>
          <p:nvPr/>
        </p:nvSpPr>
        <p:spPr bwMode="auto">
          <a:xfrm>
            <a:off x="6819900" y="2438400"/>
            <a:ext cx="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3" name="Line 146"/>
          <p:cNvSpPr>
            <a:spLocks noChangeShapeType="1"/>
          </p:cNvSpPr>
          <p:nvPr/>
        </p:nvSpPr>
        <p:spPr bwMode="auto">
          <a:xfrm>
            <a:off x="6819900" y="3200400"/>
            <a:ext cx="14097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4" name="Text Box 147"/>
          <p:cNvSpPr txBox="1">
            <a:spLocks noChangeArrowheads="1"/>
          </p:cNvSpPr>
          <p:nvPr/>
        </p:nvSpPr>
        <p:spPr bwMode="auto">
          <a:xfrm>
            <a:off x="6858000" y="2895600"/>
            <a:ext cx="2895600" cy="338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600">
                <a:ea typeface="新細明體" pitchFamily="18" charset="-120"/>
              </a:rPr>
              <a:t>收到数据之后回复</a:t>
            </a:r>
            <a:r>
              <a:rPr lang="en-US" altLang="zh-TW" sz="1600">
                <a:ea typeface="新細明體" pitchFamily="18" charset="-120"/>
              </a:rPr>
              <a:t>ACK</a:t>
            </a:r>
          </a:p>
        </p:txBody>
      </p:sp>
      <p:sp>
        <p:nvSpPr>
          <p:cNvPr id="20515" name="Line 150"/>
          <p:cNvSpPr>
            <a:spLocks noChangeShapeType="1"/>
          </p:cNvSpPr>
          <p:nvPr/>
        </p:nvSpPr>
        <p:spPr bwMode="auto">
          <a:xfrm>
            <a:off x="5791200" y="2438400"/>
            <a:ext cx="0" cy="1524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6" name="Line 151"/>
          <p:cNvSpPr>
            <a:spLocks noChangeShapeType="1"/>
          </p:cNvSpPr>
          <p:nvPr/>
        </p:nvSpPr>
        <p:spPr bwMode="auto">
          <a:xfrm>
            <a:off x="5791200" y="3962400"/>
            <a:ext cx="2438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7" name="Text Box 152"/>
          <p:cNvSpPr txBox="1">
            <a:spLocks noChangeArrowheads="1"/>
          </p:cNvSpPr>
          <p:nvPr/>
        </p:nvSpPr>
        <p:spPr bwMode="auto">
          <a:xfrm>
            <a:off x="3886200" y="4689475"/>
            <a:ext cx="43434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600">
                <a:ea typeface="新細明體" pitchFamily="18" charset="-120"/>
              </a:rPr>
              <a:t>I2C STATUS </a:t>
            </a:r>
            <a:r>
              <a:rPr lang="zh-CN" altLang="en-US" sz="1600">
                <a:ea typeface="新細明體" pitchFamily="18" charset="-120"/>
              </a:rPr>
              <a:t>状态改变时</a:t>
            </a:r>
            <a:r>
              <a:rPr lang="en-US" altLang="zh-TW" sz="1600">
                <a:ea typeface="新細明體" pitchFamily="18" charset="-120"/>
              </a:rPr>
              <a:t>, I2C_STS </a:t>
            </a:r>
            <a:r>
              <a:rPr lang="zh-CN" altLang="en-US" sz="1600">
                <a:ea typeface="新細明體" pitchFamily="18" charset="-120"/>
              </a:rPr>
              <a:t>被置，写</a:t>
            </a:r>
            <a:r>
              <a:rPr lang="en-US" altLang="zh-CN" sz="1600">
                <a:ea typeface="新細明體" pitchFamily="18" charset="-120"/>
              </a:rPr>
              <a:t>”1”</a:t>
            </a:r>
            <a:r>
              <a:rPr lang="zh-CN" altLang="en-US" sz="1600">
                <a:ea typeface="新細明體" pitchFamily="18" charset="-120"/>
              </a:rPr>
              <a:t>清</a:t>
            </a:r>
            <a:r>
              <a:rPr lang="en-US" altLang="zh-CN" sz="1600">
                <a:ea typeface="新細明體" pitchFamily="18" charset="-120"/>
              </a:rPr>
              <a:t>0</a:t>
            </a:r>
            <a:r>
              <a:rPr lang="en-US" altLang="zh-TW" sz="1600">
                <a:ea typeface="新細明體" pitchFamily="18" charset="-120"/>
              </a:rPr>
              <a:t>.</a:t>
            </a:r>
          </a:p>
        </p:txBody>
      </p:sp>
      <p:sp>
        <p:nvSpPr>
          <p:cNvPr id="20518" name="Line 153"/>
          <p:cNvSpPr>
            <a:spLocks noChangeShapeType="1"/>
          </p:cNvSpPr>
          <p:nvPr/>
        </p:nvSpPr>
        <p:spPr bwMode="auto">
          <a:xfrm>
            <a:off x="4686300" y="2397125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19" name="Line 154"/>
          <p:cNvSpPr>
            <a:spLocks noChangeShapeType="1"/>
          </p:cNvSpPr>
          <p:nvPr/>
        </p:nvSpPr>
        <p:spPr bwMode="auto">
          <a:xfrm>
            <a:off x="4686300" y="4648200"/>
            <a:ext cx="35433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0" name="Text Box 155"/>
          <p:cNvSpPr txBox="1">
            <a:spLocks noChangeArrowheads="1"/>
          </p:cNvSpPr>
          <p:nvPr/>
        </p:nvSpPr>
        <p:spPr bwMode="auto">
          <a:xfrm>
            <a:off x="5791200" y="3254375"/>
            <a:ext cx="4495800" cy="70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600">
                <a:ea typeface="新細明體" pitchFamily="18" charset="-120"/>
              </a:rPr>
              <a:t>传输一个</a:t>
            </a:r>
            <a:r>
              <a:rPr lang="en-US" altLang="zh-TW" sz="1600">
                <a:ea typeface="新細明體" pitchFamily="18" charset="-120"/>
              </a:rPr>
              <a:t>“STOP”</a:t>
            </a:r>
            <a:r>
              <a:rPr lang="zh-CN" altLang="en-US" sz="1600">
                <a:ea typeface="新細明體" pitchFamily="18" charset="-120"/>
              </a:rPr>
              <a:t>信号</a:t>
            </a:r>
            <a:r>
              <a:rPr lang="en-US" altLang="zh-TW" sz="1600">
                <a:ea typeface="新細明體" pitchFamily="18" charset="-120"/>
              </a:rPr>
              <a:t>.         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1600">
                <a:ea typeface="新細明體" pitchFamily="18" charset="-120"/>
              </a:rPr>
              <a:t>由硬件自动清除</a:t>
            </a:r>
            <a:r>
              <a:rPr lang="en-US" altLang="zh-TW" sz="1600">
                <a:ea typeface="新細明體" pitchFamily="18" charset="-120"/>
              </a:rPr>
              <a:t>.</a:t>
            </a:r>
          </a:p>
        </p:txBody>
      </p:sp>
      <p:sp>
        <p:nvSpPr>
          <p:cNvPr id="20521" name="Line 156"/>
          <p:cNvSpPr>
            <a:spLocks noChangeShapeType="1"/>
          </p:cNvSpPr>
          <p:nvPr/>
        </p:nvSpPr>
        <p:spPr bwMode="auto">
          <a:xfrm>
            <a:off x="3733800" y="2438400"/>
            <a:ext cx="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2" name="Line 157"/>
          <p:cNvSpPr>
            <a:spLocks noChangeShapeType="1"/>
          </p:cNvSpPr>
          <p:nvPr/>
        </p:nvSpPr>
        <p:spPr bwMode="auto">
          <a:xfrm>
            <a:off x="3733800" y="5257800"/>
            <a:ext cx="4495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3" name="Text Box 158"/>
          <p:cNvSpPr txBox="1">
            <a:spLocks noChangeArrowheads="1"/>
          </p:cNvSpPr>
          <p:nvPr/>
        </p:nvSpPr>
        <p:spPr bwMode="auto">
          <a:xfrm>
            <a:off x="4686300" y="3941763"/>
            <a:ext cx="6019800" cy="33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1600">
                <a:ea typeface="新細明體" pitchFamily="18" charset="-120"/>
              </a:rPr>
              <a:t>传输一个</a:t>
            </a:r>
            <a:r>
              <a:rPr lang="en-US" altLang="zh-CN" sz="1600">
                <a:ea typeface="新細明體" pitchFamily="18" charset="-120"/>
              </a:rPr>
              <a:t>·</a:t>
            </a:r>
            <a:r>
              <a:rPr lang="en-US" altLang="zh-TW" sz="1600">
                <a:ea typeface="新細明體" pitchFamily="18" charset="-120"/>
              </a:rPr>
              <a:t>“START” “Repeat START” </a:t>
            </a:r>
            <a:r>
              <a:rPr lang="zh-CN" altLang="en-US" sz="1600">
                <a:ea typeface="新細明體" pitchFamily="18" charset="-120"/>
              </a:rPr>
              <a:t>信号</a:t>
            </a:r>
            <a:endParaRPr lang="en-US" altLang="zh-TW" sz="1600">
              <a:ea typeface="新細明體" pitchFamily="18" charset="-120"/>
            </a:endParaRPr>
          </a:p>
        </p:txBody>
      </p:sp>
      <p:sp>
        <p:nvSpPr>
          <p:cNvPr id="20524" name="Line 160"/>
          <p:cNvSpPr>
            <a:spLocks noChangeShapeType="1"/>
          </p:cNvSpPr>
          <p:nvPr/>
        </p:nvSpPr>
        <p:spPr bwMode="auto">
          <a:xfrm>
            <a:off x="7772400" y="2819400"/>
            <a:ext cx="533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5" name="Text Box 161"/>
          <p:cNvSpPr txBox="1">
            <a:spLocks noChangeArrowheads="1"/>
          </p:cNvSpPr>
          <p:nvPr/>
        </p:nvSpPr>
        <p:spPr bwMode="auto">
          <a:xfrm>
            <a:off x="7886700" y="2482850"/>
            <a:ext cx="22098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600">
                <a:ea typeface="新細明體" pitchFamily="18" charset="-120"/>
              </a:rPr>
              <a:t>I2C </a:t>
            </a:r>
            <a:r>
              <a:rPr lang="zh-CN" altLang="en-US" sz="1600">
                <a:ea typeface="新細明體" pitchFamily="18" charset="-120"/>
              </a:rPr>
              <a:t>使能</a:t>
            </a:r>
            <a:endParaRPr lang="en-US" altLang="zh-TW" sz="1600">
              <a:ea typeface="新細明體" pitchFamily="18" charset="-120"/>
            </a:endParaRPr>
          </a:p>
        </p:txBody>
      </p:sp>
      <p:sp>
        <p:nvSpPr>
          <p:cNvPr id="20526" name="Line 162"/>
          <p:cNvSpPr>
            <a:spLocks noChangeShapeType="1"/>
          </p:cNvSpPr>
          <p:nvPr/>
        </p:nvSpPr>
        <p:spPr bwMode="auto">
          <a:xfrm>
            <a:off x="1143000" y="2438400"/>
            <a:ext cx="0" cy="3810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7" name="Line 163"/>
          <p:cNvSpPr>
            <a:spLocks noChangeShapeType="1"/>
          </p:cNvSpPr>
          <p:nvPr/>
        </p:nvSpPr>
        <p:spPr bwMode="auto">
          <a:xfrm>
            <a:off x="1143000" y="6248400"/>
            <a:ext cx="708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28" name="Text Box 164"/>
          <p:cNvSpPr txBox="1">
            <a:spLocks noChangeArrowheads="1"/>
          </p:cNvSpPr>
          <p:nvPr/>
        </p:nvSpPr>
        <p:spPr bwMode="auto">
          <a:xfrm>
            <a:off x="1143000" y="5867400"/>
            <a:ext cx="2514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 sz="1600">
                <a:ea typeface="新細明體" pitchFamily="18" charset="-120"/>
              </a:rPr>
              <a:t>I2C </a:t>
            </a:r>
            <a:r>
              <a:rPr lang="zh-CN" altLang="en-US" sz="1600">
                <a:ea typeface="新細明體" pitchFamily="18" charset="-120"/>
              </a:rPr>
              <a:t>中断使能</a:t>
            </a:r>
            <a:endParaRPr lang="en-US" altLang="zh-TW" sz="1600">
              <a:ea typeface="新細明體" pitchFamily="18" charset="-120"/>
            </a:endParaRPr>
          </a:p>
        </p:txBody>
      </p:sp>
      <p:sp>
        <p:nvSpPr>
          <p:cNvPr id="20529" name="Line 144"/>
          <p:cNvSpPr>
            <a:spLocks noChangeShapeType="1"/>
          </p:cNvSpPr>
          <p:nvPr/>
        </p:nvSpPr>
        <p:spPr bwMode="auto">
          <a:xfrm>
            <a:off x="7756525" y="2438400"/>
            <a:ext cx="15875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控制寄存器用法</a:t>
            </a:r>
            <a:endParaRPr lang="en-US" altLang="zh-TW" smtClean="0"/>
          </a:p>
        </p:txBody>
      </p:sp>
      <p:graphicFrame>
        <p:nvGraphicFramePr>
          <p:cNvPr id="213075" name="Group 83"/>
          <p:cNvGraphicFramePr>
            <a:graphicFrameLocks noGrp="1"/>
          </p:cNvGraphicFramePr>
          <p:nvPr>
            <p:ph idx="1"/>
          </p:nvPr>
        </p:nvGraphicFramePr>
        <p:xfrm>
          <a:off x="617538" y="1752600"/>
          <a:ext cx="8496300" cy="381000"/>
        </p:xfrm>
        <a:graphic>
          <a:graphicData uri="http://schemas.openxmlformats.org/drawingml/2006/table">
            <a:tbl>
              <a:tblPr/>
              <a:tblGrid>
                <a:gridCol w="945147"/>
                <a:gridCol w="1392672"/>
                <a:gridCol w="631211"/>
                <a:gridCol w="808217"/>
                <a:gridCol w="941807"/>
                <a:gridCol w="945147"/>
                <a:gridCol w="945147"/>
                <a:gridCol w="941807"/>
                <a:gridCol w="945147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</a:t>
                      </a:r>
                    </a:p>
                  </a:txBody>
                  <a:tcPr marL="94670" marR="94670" marT="30675" marB="30675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Slave Address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/W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A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DATA0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A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DATA1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A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Pct val="75000"/>
                        <a:buFont typeface="Arial" charset="0"/>
                        <a:buNone/>
                        <a:tabLst/>
                      </a:pPr>
                      <a:r>
                        <a:rPr kumimoji="1" lang="en-US" altLang="zh-TW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33399"/>
                          </a:solidFill>
                          <a:effectLst/>
                          <a:latin typeface="Arial Rounded MT Bold" pitchFamily="34" charset="0"/>
                          <a:ea typeface="新細明體" pitchFamily="18" charset="-120"/>
                          <a:cs typeface="Arial Unicode MS" pitchFamily="34" charset="-120"/>
                        </a:rPr>
                        <a:t>P</a:t>
                      </a:r>
                    </a:p>
                  </a:txBody>
                  <a:tcPr marL="94670" marR="94670" marT="30675" marB="3067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21529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CAD2001-8861-4AC2-A762-36692437AF99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1530" name="Rectangle 36"/>
          <p:cNvSpPr>
            <a:spLocks noChangeArrowheads="1"/>
          </p:cNvSpPr>
          <p:nvPr/>
        </p:nvSpPr>
        <p:spPr bwMode="auto">
          <a:xfrm>
            <a:off x="685800" y="2438400"/>
            <a:ext cx="838200" cy="304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31" name="Rectangle 37"/>
          <p:cNvSpPr>
            <a:spLocks noChangeArrowheads="1"/>
          </p:cNvSpPr>
          <p:nvPr/>
        </p:nvSpPr>
        <p:spPr bwMode="auto">
          <a:xfrm>
            <a:off x="1676400" y="2819400"/>
            <a:ext cx="2514600" cy="3048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32" name="Rectangle 38"/>
          <p:cNvSpPr>
            <a:spLocks noChangeArrowheads="1"/>
          </p:cNvSpPr>
          <p:nvPr/>
        </p:nvSpPr>
        <p:spPr bwMode="auto">
          <a:xfrm>
            <a:off x="4343400" y="3200400"/>
            <a:ext cx="1676400" cy="304800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33" name="Rectangle 39"/>
          <p:cNvSpPr>
            <a:spLocks noChangeArrowheads="1"/>
          </p:cNvSpPr>
          <p:nvPr/>
        </p:nvSpPr>
        <p:spPr bwMode="auto">
          <a:xfrm>
            <a:off x="6172200" y="3581400"/>
            <a:ext cx="1600200" cy="304800"/>
          </a:xfrm>
          <a:prstGeom prst="rect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34" name="Rectangle 40"/>
          <p:cNvSpPr>
            <a:spLocks noChangeArrowheads="1"/>
          </p:cNvSpPr>
          <p:nvPr/>
        </p:nvSpPr>
        <p:spPr bwMode="auto">
          <a:xfrm>
            <a:off x="7924800" y="3962400"/>
            <a:ext cx="762000" cy="3048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35" name="Text Box 42"/>
          <p:cNvSpPr txBox="1">
            <a:spLocks noChangeArrowheads="1"/>
          </p:cNvSpPr>
          <p:nvPr/>
        </p:nvSpPr>
        <p:spPr bwMode="auto">
          <a:xfrm>
            <a:off x="609600" y="5576888"/>
            <a:ext cx="7467600" cy="366712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solidFill>
                  <a:srgbClr val="FF0000"/>
                </a:solidFill>
                <a:ea typeface="新細明體" pitchFamily="18" charset="-120"/>
              </a:rPr>
              <a:t>To set the [SI, START,STOP,ACK] for above list conditions.</a:t>
            </a:r>
          </a:p>
        </p:txBody>
      </p:sp>
      <p:sp>
        <p:nvSpPr>
          <p:cNvPr id="213044" name="Line 52"/>
          <p:cNvSpPr>
            <a:spLocks noChangeShapeType="1"/>
          </p:cNvSpPr>
          <p:nvPr/>
        </p:nvSpPr>
        <p:spPr bwMode="auto">
          <a:xfrm>
            <a:off x="685800" y="27432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45" name="Line 53"/>
          <p:cNvSpPr>
            <a:spLocks noChangeShapeType="1"/>
          </p:cNvSpPr>
          <p:nvPr/>
        </p:nvSpPr>
        <p:spPr bwMode="auto">
          <a:xfrm>
            <a:off x="685800" y="5410200"/>
            <a:ext cx="990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46" name="Text Box 54"/>
          <p:cNvSpPr txBox="1">
            <a:spLocks noChangeArrowheads="1"/>
          </p:cNvSpPr>
          <p:nvPr/>
        </p:nvSpPr>
        <p:spPr bwMode="auto">
          <a:xfrm>
            <a:off x="685800" y="50292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[0,1,0,0]</a:t>
            </a:r>
          </a:p>
        </p:txBody>
      </p:sp>
      <p:sp>
        <p:nvSpPr>
          <p:cNvPr id="213047" name="Line 55"/>
          <p:cNvSpPr>
            <a:spLocks noChangeShapeType="1"/>
          </p:cNvSpPr>
          <p:nvPr/>
        </p:nvSpPr>
        <p:spPr bwMode="auto">
          <a:xfrm flipH="1">
            <a:off x="1676400" y="31242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48" name="Line 56"/>
          <p:cNvSpPr>
            <a:spLocks noChangeShapeType="1"/>
          </p:cNvSpPr>
          <p:nvPr/>
        </p:nvSpPr>
        <p:spPr bwMode="auto">
          <a:xfrm>
            <a:off x="1676400" y="4953000"/>
            <a:ext cx="1066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49" name="Text Box 57"/>
          <p:cNvSpPr txBox="1">
            <a:spLocks noChangeArrowheads="1"/>
          </p:cNvSpPr>
          <p:nvPr/>
        </p:nvSpPr>
        <p:spPr bwMode="auto">
          <a:xfrm>
            <a:off x="1676400" y="45720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[1,0,0,0]</a:t>
            </a:r>
          </a:p>
        </p:txBody>
      </p:sp>
      <p:sp>
        <p:nvSpPr>
          <p:cNvPr id="213050" name="Line 58"/>
          <p:cNvSpPr>
            <a:spLocks noChangeShapeType="1"/>
          </p:cNvSpPr>
          <p:nvPr/>
        </p:nvSpPr>
        <p:spPr bwMode="auto">
          <a:xfrm>
            <a:off x="4343400" y="3505200"/>
            <a:ext cx="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51" name="Line 59"/>
          <p:cNvSpPr>
            <a:spLocks noChangeShapeType="1"/>
          </p:cNvSpPr>
          <p:nvPr/>
        </p:nvSpPr>
        <p:spPr bwMode="auto">
          <a:xfrm>
            <a:off x="4343400" y="5334000"/>
            <a:ext cx="1295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52" name="Text Box 60"/>
          <p:cNvSpPr txBox="1">
            <a:spLocks noChangeArrowheads="1"/>
          </p:cNvSpPr>
          <p:nvPr/>
        </p:nvSpPr>
        <p:spPr bwMode="auto">
          <a:xfrm>
            <a:off x="4343400" y="49530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[1,0,0,0]</a:t>
            </a:r>
          </a:p>
        </p:txBody>
      </p:sp>
      <p:sp>
        <p:nvSpPr>
          <p:cNvPr id="213058" name="Line 66"/>
          <p:cNvSpPr>
            <a:spLocks noChangeShapeType="1"/>
          </p:cNvSpPr>
          <p:nvPr/>
        </p:nvSpPr>
        <p:spPr bwMode="auto">
          <a:xfrm>
            <a:off x="6172200" y="3886200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59" name="Line 67"/>
          <p:cNvSpPr>
            <a:spLocks noChangeShapeType="1"/>
          </p:cNvSpPr>
          <p:nvPr/>
        </p:nvSpPr>
        <p:spPr bwMode="auto">
          <a:xfrm>
            <a:off x="6172200" y="5029200"/>
            <a:ext cx="1219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60" name="Text Box 68"/>
          <p:cNvSpPr txBox="1">
            <a:spLocks noChangeArrowheads="1"/>
          </p:cNvSpPr>
          <p:nvPr/>
        </p:nvSpPr>
        <p:spPr bwMode="auto">
          <a:xfrm>
            <a:off x="6096000" y="46482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[1,0,0,0]</a:t>
            </a:r>
          </a:p>
        </p:txBody>
      </p:sp>
      <p:sp>
        <p:nvSpPr>
          <p:cNvPr id="213061" name="Line 69"/>
          <p:cNvSpPr>
            <a:spLocks noChangeShapeType="1"/>
          </p:cNvSpPr>
          <p:nvPr/>
        </p:nvSpPr>
        <p:spPr bwMode="auto">
          <a:xfrm>
            <a:off x="7924800" y="42672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62" name="Line 70"/>
          <p:cNvSpPr>
            <a:spLocks noChangeShapeType="1"/>
          </p:cNvSpPr>
          <p:nvPr/>
        </p:nvSpPr>
        <p:spPr bwMode="auto">
          <a:xfrm>
            <a:off x="7924800" y="5334000"/>
            <a:ext cx="8382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3063" name="Text Box 71"/>
          <p:cNvSpPr txBox="1">
            <a:spLocks noChangeArrowheads="1"/>
          </p:cNvSpPr>
          <p:nvPr/>
        </p:nvSpPr>
        <p:spPr bwMode="auto">
          <a:xfrm>
            <a:off x="7848600" y="4953000"/>
            <a:ext cx="1447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TW">
                <a:ea typeface="新細明體" pitchFamily="18" charset="-120"/>
              </a:rPr>
              <a:t>[1,0,1,0]</a:t>
            </a:r>
          </a:p>
        </p:txBody>
      </p:sp>
      <p:grpSp>
        <p:nvGrpSpPr>
          <p:cNvPr id="213076" name="Group 84"/>
          <p:cNvGrpSpPr>
            <a:grpSpLocks/>
          </p:cNvGrpSpPr>
          <p:nvPr/>
        </p:nvGrpSpPr>
        <p:grpSpPr bwMode="auto">
          <a:xfrm>
            <a:off x="5791200" y="2438400"/>
            <a:ext cx="3352800" cy="381000"/>
            <a:chOff x="3648" y="1536"/>
            <a:chExt cx="2112" cy="240"/>
          </a:xfrm>
        </p:grpSpPr>
        <p:sp>
          <p:nvSpPr>
            <p:cNvPr id="21559" name="Rectangle 61"/>
            <p:cNvSpPr>
              <a:spLocks noChangeArrowheads="1"/>
            </p:cNvSpPr>
            <p:nvPr/>
          </p:nvSpPr>
          <p:spPr bwMode="auto">
            <a:xfrm>
              <a:off x="3648" y="1536"/>
              <a:ext cx="48" cy="24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>
                <a:ea typeface="新細明體" pitchFamily="18" charset="-120"/>
              </a:endParaRPr>
            </a:p>
          </p:txBody>
        </p:sp>
        <p:sp>
          <p:nvSpPr>
            <p:cNvPr id="21560" name="Text Box 74"/>
            <p:cNvSpPr txBox="1">
              <a:spLocks noChangeArrowheads="1"/>
            </p:cNvSpPr>
            <p:nvPr/>
          </p:nvSpPr>
          <p:spPr bwMode="auto">
            <a:xfrm>
              <a:off x="3744" y="1536"/>
              <a:ext cx="20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TW">
                  <a:solidFill>
                    <a:srgbClr val="FF0000"/>
                  </a:solidFill>
                  <a:ea typeface="新細明體" pitchFamily="18" charset="-120"/>
                </a:rPr>
                <a:t>SI flag is set by hardware</a:t>
              </a:r>
            </a:p>
          </p:txBody>
        </p:sp>
      </p:grpSp>
      <p:sp>
        <p:nvSpPr>
          <p:cNvPr id="21552" name="Rectangle 75"/>
          <p:cNvSpPr>
            <a:spLocks noChangeArrowheads="1"/>
          </p:cNvSpPr>
          <p:nvPr/>
        </p:nvSpPr>
        <p:spPr bwMode="auto">
          <a:xfrm>
            <a:off x="1524000" y="2438400"/>
            <a:ext cx="152400" cy="685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53" name="Rectangle 77"/>
          <p:cNvSpPr>
            <a:spLocks noChangeArrowheads="1"/>
          </p:cNvSpPr>
          <p:nvPr/>
        </p:nvSpPr>
        <p:spPr bwMode="auto">
          <a:xfrm>
            <a:off x="4191000" y="2819400"/>
            <a:ext cx="152400" cy="685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54" name="Rectangle 78"/>
          <p:cNvSpPr>
            <a:spLocks noChangeArrowheads="1"/>
          </p:cNvSpPr>
          <p:nvPr/>
        </p:nvSpPr>
        <p:spPr bwMode="auto">
          <a:xfrm>
            <a:off x="6019800" y="3200400"/>
            <a:ext cx="152400" cy="685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555" name="Rectangle 79"/>
          <p:cNvSpPr>
            <a:spLocks noChangeArrowheads="1"/>
          </p:cNvSpPr>
          <p:nvPr/>
        </p:nvSpPr>
        <p:spPr bwMode="auto">
          <a:xfrm>
            <a:off x="7772400" y="3581400"/>
            <a:ext cx="152400" cy="68580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3072" name="AutoShape 80"/>
          <p:cNvSpPr>
            <a:spLocks noChangeArrowheads="1"/>
          </p:cNvSpPr>
          <p:nvPr/>
        </p:nvSpPr>
        <p:spPr bwMode="auto">
          <a:xfrm>
            <a:off x="1828800" y="3543300"/>
            <a:ext cx="1981200" cy="533400"/>
          </a:xfrm>
          <a:prstGeom prst="wedgeRoundRectCallout">
            <a:avLst>
              <a:gd name="adj1" fmla="val -40792"/>
              <a:gd name="adj2" fmla="val -117676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400" b="1">
                <a:solidFill>
                  <a:srgbClr val="FF0000"/>
                </a:solidFill>
                <a:ea typeface="新細明體" pitchFamily="18" charset="-120"/>
              </a:rPr>
              <a:t>7-bit slave address with a write bit</a:t>
            </a:r>
            <a:endParaRPr lang="en-US" altLang="zh-TW" sz="1400" b="1">
              <a:ea typeface="新細明體" pitchFamily="18" charset="-120"/>
            </a:endParaRPr>
          </a:p>
        </p:txBody>
      </p:sp>
      <p:sp>
        <p:nvSpPr>
          <p:cNvPr id="213073" name="AutoShape 81"/>
          <p:cNvSpPr>
            <a:spLocks noChangeArrowheads="1"/>
          </p:cNvSpPr>
          <p:nvPr/>
        </p:nvSpPr>
        <p:spPr bwMode="auto">
          <a:xfrm>
            <a:off x="4495800" y="3848100"/>
            <a:ext cx="1371600" cy="381000"/>
          </a:xfrm>
          <a:prstGeom prst="wedgeRoundRectCallout">
            <a:avLst>
              <a:gd name="adj1" fmla="val -34810"/>
              <a:gd name="adj2" fmla="val -132083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400" b="1">
                <a:solidFill>
                  <a:srgbClr val="FF0000"/>
                </a:solidFill>
                <a:ea typeface="新細明體" pitchFamily="18" charset="-120"/>
              </a:rPr>
              <a:t>DATA0</a:t>
            </a:r>
            <a:endParaRPr lang="en-US" altLang="zh-TW" sz="1400" b="1">
              <a:ea typeface="新細明體" pitchFamily="18" charset="-120"/>
            </a:endParaRPr>
          </a:p>
        </p:txBody>
      </p:sp>
      <p:sp>
        <p:nvSpPr>
          <p:cNvPr id="213074" name="AutoShape 82"/>
          <p:cNvSpPr>
            <a:spLocks noChangeArrowheads="1"/>
          </p:cNvSpPr>
          <p:nvPr/>
        </p:nvSpPr>
        <p:spPr bwMode="auto">
          <a:xfrm>
            <a:off x="6400800" y="4267200"/>
            <a:ext cx="1295400" cy="381000"/>
          </a:xfrm>
          <a:prstGeom prst="wedgeRoundRectCallout">
            <a:avLst>
              <a:gd name="adj1" fmla="val -38977"/>
              <a:gd name="adj2" fmla="val -152083"/>
              <a:gd name="adj3" fmla="val 16667"/>
            </a:avLst>
          </a:prstGeom>
          <a:solidFill>
            <a:schemeClr val="accent1">
              <a:alpha val="29019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algn="ctr"/>
            <a:r>
              <a:rPr lang="en-US" altLang="zh-TW" sz="1400" b="1">
                <a:solidFill>
                  <a:srgbClr val="FF0000"/>
                </a:solidFill>
                <a:ea typeface="新細明體" pitchFamily="18" charset="-120"/>
              </a:rPr>
              <a:t>DATA1</a:t>
            </a:r>
            <a:endParaRPr lang="en-US" altLang="zh-TW" sz="1400" b="1">
              <a:ea typeface="新細明體" pitchFamily="18" charset="-12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3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3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3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3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3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3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3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3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3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3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3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3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213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3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3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3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3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3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3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500"/>
                                        <p:tgtEl>
                                          <p:spTgt spid="21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3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3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3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3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3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3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8" dur="500"/>
                                        <p:tgtEl>
                                          <p:spTgt spid="21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130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30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3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3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3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3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3044" grpId="0" animBg="1"/>
      <p:bldP spid="213045" grpId="0" animBg="1"/>
      <p:bldP spid="213046" grpId="0"/>
      <p:bldP spid="213047" grpId="0" animBg="1"/>
      <p:bldP spid="213048" grpId="0" animBg="1"/>
      <p:bldP spid="213049" grpId="0"/>
      <p:bldP spid="213050" grpId="0" animBg="1"/>
      <p:bldP spid="213051" grpId="0" animBg="1"/>
      <p:bldP spid="213052" grpId="0"/>
      <p:bldP spid="213058" grpId="0" animBg="1"/>
      <p:bldP spid="213059" grpId="0" animBg="1"/>
      <p:bldP spid="213060" grpId="0"/>
      <p:bldP spid="213061" grpId="0" animBg="1"/>
      <p:bldP spid="213062" grpId="0" animBg="1"/>
      <p:bldP spid="213063" grpId="0"/>
      <p:bldP spid="213072" grpId="0" animBg="1"/>
      <p:bldP spid="213073" grpId="0" animBg="1"/>
      <p:bldP spid="21307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zh-CN" altLang="en-US" smtClean="0"/>
              <a:t>状态寄存器</a:t>
            </a:r>
            <a:endParaRPr lang="en-US" altLang="zh-TW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26</a:t>
            </a:r>
            <a:r>
              <a:rPr lang="en-US" altLang="zh-TW" smtClean="0">
                <a:cs typeface="Arial" charset="0"/>
              </a:rPr>
              <a:t> </a:t>
            </a:r>
            <a:r>
              <a:rPr lang="zh-CN" altLang="en-US" smtClean="0">
                <a:cs typeface="Arial" charset="0"/>
              </a:rPr>
              <a:t>可能的状态码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每个</a:t>
            </a:r>
            <a:r>
              <a:rPr lang="en-US" altLang="zh-TW" smtClean="0">
                <a:cs typeface="Arial" charset="0"/>
              </a:rPr>
              <a:t>I2C </a:t>
            </a:r>
            <a:r>
              <a:rPr lang="zh-CN" altLang="en-US" smtClean="0">
                <a:cs typeface="Arial" charset="0"/>
              </a:rPr>
              <a:t>状态码对应一种</a:t>
            </a:r>
            <a:r>
              <a:rPr lang="en-US" altLang="zh-CN" smtClean="0">
                <a:cs typeface="Arial" charset="0"/>
              </a:rPr>
              <a:t>I2C</a:t>
            </a:r>
            <a:r>
              <a:rPr lang="zh-CN" altLang="en-US" smtClean="0">
                <a:cs typeface="Arial" charset="0"/>
              </a:rPr>
              <a:t>状态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Ex: </a:t>
            </a:r>
            <a:r>
              <a:rPr lang="zh-CN" altLang="en-US" smtClean="0">
                <a:cs typeface="Arial" charset="0"/>
              </a:rPr>
              <a:t>发送</a:t>
            </a:r>
            <a:r>
              <a:rPr lang="en-US" altLang="zh-TW" smtClean="0">
                <a:cs typeface="Arial" charset="0"/>
              </a:rPr>
              <a:t> START </a:t>
            </a:r>
            <a:r>
              <a:rPr lang="zh-CN" altLang="en-US" smtClean="0">
                <a:cs typeface="Arial" charset="0"/>
              </a:rPr>
              <a:t>信号之后</a:t>
            </a:r>
            <a:r>
              <a:rPr lang="en-US" altLang="zh-TW" smtClean="0">
                <a:cs typeface="Arial" charset="0"/>
              </a:rPr>
              <a:t>, </a:t>
            </a:r>
            <a:r>
              <a:rPr lang="zh-CN" altLang="en-US" smtClean="0">
                <a:cs typeface="Arial" charset="0"/>
              </a:rPr>
              <a:t>状态码变为</a:t>
            </a:r>
            <a:r>
              <a:rPr lang="en-US" altLang="zh-TW" smtClean="0">
                <a:cs typeface="Arial" charset="0"/>
              </a:rPr>
              <a:t>08H.</a:t>
            </a:r>
          </a:p>
        </p:txBody>
      </p:sp>
      <p:sp>
        <p:nvSpPr>
          <p:cNvPr id="22532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C03D0F-8DE0-4A24-953E-8278E983996A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22533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352800"/>
            <a:ext cx="7640638" cy="236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zh-CN" altLang="en-US" smtClean="0"/>
              <a:t>超时</a:t>
            </a:r>
            <a:endParaRPr lang="zh-TW" altLang="en-US" smtClean="0"/>
          </a:p>
        </p:txBody>
      </p:sp>
      <p:sp>
        <p:nvSpPr>
          <p:cNvPr id="23555" name="Slide Number Placeholder 3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7373EBB-3CBD-4748-A369-D95857352762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943100"/>
            <a:ext cx="7283450" cy="255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810000" y="2438400"/>
            <a:ext cx="1524000" cy="381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应用</a:t>
            </a:r>
            <a:endParaRPr lang="en-US" altLang="zh-TW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cs typeface="Arial" charset="0"/>
              </a:rPr>
              <a:t>通过</a:t>
            </a:r>
            <a:r>
              <a:rPr lang="en-US" altLang="zh-CN" smtClean="0">
                <a:cs typeface="Arial" charset="0"/>
              </a:rPr>
              <a:t>I2C</a:t>
            </a:r>
            <a:r>
              <a:rPr lang="zh-CN" altLang="en-US" smtClean="0">
                <a:cs typeface="Arial" charset="0"/>
              </a:rPr>
              <a:t>访问</a:t>
            </a:r>
            <a:r>
              <a:rPr lang="en-US" altLang="zh-TW" smtClean="0">
                <a:cs typeface="Arial" charset="0"/>
              </a:rPr>
              <a:t> EEPROM.</a:t>
            </a:r>
          </a:p>
          <a:p>
            <a:pPr eaLnBrk="1" hangingPunct="1"/>
            <a:r>
              <a:rPr lang="zh-CN" altLang="en-US" smtClean="0">
                <a:cs typeface="Arial" charset="0"/>
              </a:rPr>
              <a:t>代码流程如下</a:t>
            </a:r>
            <a:endParaRPr lang="en-US" altLang="zh-TW" smtClean="0">
              <a:cs typeface="Arial" charset="0"/>
            </a:endParaRP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配置</a:t>
            </a:r>
            <a:r>
              <a:rPr lang="en-US" altLang="zh-CN" smtClean="0">
                <a:cs typeface="Arial" charset="0"/>
              </a:rPr>
              <a:t>NANO</a:t>
            </a:r>
            <a:r>
              <a:rPr lang="zh-CN" altLang="en-US" smtClean="0">
                <a:cs typeface="Arial" charset="0"/>
              </a:rPr>
              <a:t>系统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打开</a:t>
            </a:r>
            <a:r>
              <a:rPr lang="en-US" altLang="zh-TW" smtClean="0">
                <a:cs typeface="Arial" charset="0"/>
              </a:rPr>
              <a:t>I2C </a:t>
            </a:r>
            <a:r>
              <a:rPr lang="zh-CN" altLang="en-US" smtClean="0">
                <a:cs typeface="Arial" charset="0"/>
              </a:rPr>
              <a:t>并设定</a:t>
            </a:r>
            <a:r>
              <a:rPr lang="en-US" altLang="zh-TW" smtClean="0">
                <a:cs typeface="Arial" charset="0"/>
              </a:rPr>
              <a:t> I2C </a:t>
            </a:r>
            <a:r>
              <a:rPr lang="zh-CN" altLang="en-US" smtClean="0">
                <a:cs typeface="Arial" charset="0"/>
              </a:rPr>
              <a:t>比特率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写</a:t>
            </a:r>
            <a:r>
              <a:rPr lang="en-US" altLang="zh-CN" smtClean="0">
                <a:cs typeface="Arial" charset="0"/>
              </a:rPr>
              <a:t>1</a:t>
            </a:r>
            <a:r>
              <a:rPr lang="zh-CN" altLang="en-US" smtClean="0">
                <a:cs typeface="Arial" charset="0"/>
              </a:rPr>
              <a:t>个字节到</a:t>
            </a:r>
            <a:r>
              <a:rPr lang="en-US" altLang="zh-TW" smtClean="0">
                <a:cs typeface="Arial" charset="0"/>
              </a:rPr>
              <a:t>EEPROM</a:t>
            </a:r>
            <a:r>
              <a:rPr lang="zh-CN" altLang="en-US" smtClean="0">
                <a:cs typeface="Arial" charset="0"/>
              </a:rPr>
              <a:t>的指定地址</a:t>
            </a:r>
            <a:r>
              <a:rPr lang="en-US" altLang="zh-TW" smtClean="0">
                <a:cs typeface="Arial" charset="0"/>
              </a:rPr>
              <a:t>.</a:t>
            </a:r>
          </a:p>
          <a:p>
            <a:pPr lvl="1" eaLnBrk="1" hangingPunct="1">
              <a:buFont typeface="Arial" charset="0"/>
              <a:buChar char="•"/>
            </a:pPr>
            <a:r>
              <a:rPr lang="zh-CN" altLang="en-US" smtClean="0">
                <a:cs typeface="Arial" charset="0"/>
              </a:rPr>
              <a:t>从</a:t>
            </a:r>
            <a:r>
              <a:rPr lang="en-US" altLang="zh-TW" smtClean="0">
                <a:cs typeface="Arial" charset="0"/>
              </a:rPr>
              <a:t>EEPROM</a:t>
            </a:r>
            <a:r>
              <a:rPr lang="zh-CN" altLang="en-US" smtClean="0">
                <a:cs typeface="Arial" charset="0"/>
              </a:rPr>
              <a:t>指定地址将数据读回并比较结果</a:t>
            </a:r>
            <a:r>
              <a:rPr lang="en-US" altLang="zh-TW" smtClean="0">
                <a:cs typeface="Arial" charset="0"/>
              </a:rPr>
              <a:t>.</a:t>
            </a:r>
          </a:p>
        </p:txBody>
      </p:sp>
      <p:sp>
        <p:nvSpPr>
          <p:cNvPr id="24580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0DC2A5D-245B-4CEC-BBCC-92BE3CE7CB0C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en-US" altLang="zh-TW" smtClean="0">
                <a:latin typeface="Arial" charset="0"/>
              </a:rPr>
              <a:t>–</a:t>
            </a:r>
            <a:r>
              <a:rPr lang="en-US" altLang="zh-TW" smtClean="0"/>
              <a:t> EEPROM (24LC64)</a:t>
            </a:r>
          </a:p>
        </p:txBody>
      </p:sp>
      <p:sp>
        <p:nvSpPr>
          <p:cNvPr id="25603" name="Slide Number Placeholder 4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05BAC7-F494-4A5C-AB78-14F54BAB926E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grpSp>
        <p:nvGrpSpPr>
          <p:cNvPr id="25604" name="Group 3"/>
          <p:cNvGrpSpPr>
            <a:grpSpLocks/>
          </p:cNvGrpSpPr>
          <p:nvPr/>
        </p:nvGrpSpPr>
        <p:grpSpPr bwMode="auto">
          <a:xfrm>
            <a:off x="914400" y="1905000"/>
            <a:ext cx="6680200" cy="3429000"/>
            <a:chOff x="576" y="1200"/>
            <a:chExt cx="4208" cy="2160"/>
          </a:xfrm>
        </p:grpSpPr>
        <p:sp>
          <p:nvSpPr>
            <p:cNvPr id="25605" name="Rectangle 4"/>
            <p:cNvSpPr>
              <a:spLocks noChangeArrowheads="1"/>
            </p:cNvSpPr>
            <p:nvPr/>
          </p:nvSpPr>
          <p:spPr bwMode="auto">
            <a:xfrm>
              <a:off x="576" y="1200"/>
              <a:ext cx="2012" cy="2160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TW" altLang="zh-TW">
                <a:latin typeface="Arial" charset="0"/>
                <a:ea typeface="新細明體" pitchFamily="18" charset="-120"/>
              </a:endParaRPr>
            </a:p>
          </p:txBody>
        </p:sp>
        <p:sp>
          <p:nvSpPr>
            <p:cNvPr id="25606" name="Rectangle 5"/>
            <p:cNvSpPr>
              <a:spLocks noChangeArrowheads="1"/>
            </p:cNvSpPr>
            <p:nvPr/>
          </p:nvSpPr>
          <p:spPr bwMode="auto">
            <a:xfrm>
              <a:off x="1736" y="1776"/>
              <a:ext cx="845" cy="88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>
                  <a:latin typeface="Arial" charset="0"/>
                  <a:ea typeface="新細明體" pitchFamily="18" charset="-120"/>
                </a:rPr>
                <a:t>PA8</a:t>
              </a:r>
            </a:p>
            <a:p>
              <a:pPr algn="ctr"/>
              <a:r>
                <a:rPr lang="en-US" altLang="zh-TW" sz="1400">
                  <a:latin typeface="Arial" charset="0"/>
                  <a:ea typeface="新細明體" pitchFamily="18" charset="-120"/>
                </a:rPr>
                <a:t>PA9</a:t>
              </a:r>
            </a:p>
          </p:txBody>
        </p:sp>
        <p:sp>
          <p:nvSpPr>
            <p:cNvPr id="19463" name="Rectangle 6"/>
            <p:cNvSpPr>
              <a:spLocks noChangeArrowheads="1"/>
            </p:cNvSpPr>
            <p:nvPr/>
          </p:nvSpPr>
          <p:spPr bwMode="auto">
            <a:xfrm>
              <a:off x="3552" y="1536"/>
              <a:ext cx="1039" cy="136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zh-TW" altLang="zh-TW">
                <a:latin typeface="Arial" charset="0"/>
                <a:ea typeface="新細明體" pitchFamily="18" charset="-120"/>
                <a:cs typeface="+mn-cs"/>
              </a:endParaRPr>
            </a:p>
          </p:txBody>
        </p:sp>
        <p:sp>
          <p:nvSpPr>
            <p:cNvPr id="25608" name="Rectangle 7"/>
            <p:cNvSpPr>
              <a:spLocks noChangeArrowheads="1"/>
            </p:cNvSpPr>
            <p:nvPr/>
          </p:nvSpPr>
          <p:spPr bwMode="auto">
            <a:xfrm>
              <a:off x="3552" y="1776"/>
              <a:ext cx="455" cy="88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altLang="zh-TW" sz="1400">
                  <a:latin typeface="Arial" charset="0"/>
                  <a:ea typeface="新細明體" pitchFamily="18" charset="-120"/>
                </a:rPr>
                <a:t>SDA</a:t>
              </a:r>
            </a:p>
            <a:p>
              <a:pPr algn="ctr"/>
              <a:r>
                <a:rPr lang="en-US" altLang="zh-TW" sz="1400">
                  <a:latin typeface="Arial" charset="0"/>
                  <a:ea typeface="新細明體" pitchFamily="18" charset="-120"/>
                </a:rPr>
                <a:t>SCL</a:t>
              </a:r>
            </a:p>
          </p:txBody>
        </p:sp>
        <p:sp>
          <p:nvSpPr>
            <p:cNvPr id="25609" name="Line 8"/>
            <p:cNvSpPr>
              <a:spLocks noChangeShapeType="1"/>
            </p:cNvSpPr>
            <p:nvPr/>
          </p:nvSpPr>
          <p:spPr bwMode="auto">
            <a:xfrm>
              <a:off x="2592" y="2112"/>
              <a:ext cx="9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0" name="Line 9"/>
            <p:cNvSpPr>
              <a:spLocks noChangeShapeType="1"/>
            </p:cNvSpPr>
            <p:nvPr/>
          </p:nvSpPr>
          <p:spPr bwMode="auto">
            <a:xfrm>
              <a:off x="2592" y="2352"/>
              <a:ext cx="97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11" name="Text Box 10"/>
            <p:cNvSpPr txBox="1">
              <a:spLocks noChangeArrowheads="1"/>
            </p:cNvSpPr>
            <p:nvPr/>
          </p:nvSpPr>
          <p:spPr bwMode="auto">
            <a:xfrm>
              <a:off x="3552" y="2928"/>
              <a:ext cx="1232" cy="3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9pPr>
            </a:lstStyle>
            <a:p>
              <a:pPr eaLnBrk="1" hangingPunct="1"/>
              <a:r>
                <a:rPr lang="en-US" altLang="zh-TW" sz="1400" b="1">
                  <a:latin typeface="Arial" charset="0"/>
                  <a:ea typeface="新細明體" pitchFamily="18" charset="-120"/>
                </a:rPr>
                <a:t> I2C-EEPROM</a:t>
              </a:r>
            </a:p>
            <a:p>
              <a:pPr eaLnBrk="1" hangingPunct="1"/>
              <a:r>
                <a:rPr lang="en-US" altLang="zh-TW" sz="1400" b="1">
                  <a:latin typeface="Arial" charset="0"/>
                  <a:ea typeface="新細明體" pitchFamily="18" charset="-120"/>
                </a:rPr>
                <a:t>(24LC64)</a:t>
              </a:r>
            </a:p>
          </p:txBody>
        </p:sp>
        <p:sp>
          <p:nvSpPr>
            <p:cNvPr id="25612" name="Text Box 11"/>
            <p:cNvSpPr txBox="1">
              <a:spLocks noChangeArrowheads="1"/>
            </p:cNvSpPr>
            <p:nvPr/>
          </p:nvSpPr>
          <p:spPr bwMode="auto">
            <a:xfrm>
              <a:off x="1161" y="1934"/>
              <a:ext cx="34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Arial" charset="0"/>
                  <a:ea typeface="新細明體" pitchFamily="18" charset="-120"/>
                </a:rPr>
                <a:t>I2C</a:t>
              </a:r>
            </a:p>
          </p:txBody>
        </p:sp>
        <p:sp>
          <p:nvSpPr>
            <p:cNvPr id="25613" name="Text Box 12"/>
            <p:cNvSpPr txBox="1">
              <a:spLocks noChangeArrowheads="1"/>
            </p:cNvSpPr>
            <p:nvPr/>
          </p:nvSpPr>
          <p:spPr bwMode="auto">
            <a:xfrm>
              <a:off x="901" y="2741"/>
              <a:ext cx="754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 Rounded MT Bold" pitchFamily="34" charset="0"/>
                  <a:ea typeface="Arial Unicode MS" pitchFamily="34" charset="-120"/>
                  <a:cs typeface="Arial Unicode MS" pitchFamily="34" charset="-120"/>
                </a:defRPr>
              </a:lvl9pPr>
            </a:lstStyle>
            <a:p>
              <a:pPr eaLnBrk="1" hangingPunct="1"/>
              <a:r>
                <a:rPr lang="en-US" altLang="zh-TW">
                  <a:latin typeface="Arial" charset="0"/>
                  <a:ea typeface="新細明體" pitchFamily="18" charset="-120"/>
                </a:rPr>
                <a:t>NANO LB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zh-CN" altLang="en-US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运行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“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Smpl_24LC64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</a:rPr>
              <a:t>”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DF6144-BB00-4C8B-BDAE-90F45D1B601C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26628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914400"/>
            <a:ext cx="5410200" cy="514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133600" y="5715000"/>
            <a:ext cx="1219200" cy="3413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zh-CN" altLang="en-US" smtClean="0"/>
              <a:t>代码</a:t>
            </a:r>
            <a:endParaRPr lang="en-US" altLang="zh-TW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81075"/>
            <a:ext cx="8496300" cy="4429125"/>
          </a:xfrm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/*----------------------------------------------------------------------------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MAIN function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----------------------------------------------------------------------------*/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int main(void)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{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uint32_t i2cdata=0;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 	</a:t>
            </a:r>
            <a:r>
              <a:rPr lang="fr-FR" altLang="zh-TW" sz="14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/* Set multi function pin for I2C0 */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    GCR-&gt;PA_H_MFP = GCR-&gt;PA_H_MFP &amp; ~(PA8_MFP_MASK|PA9_MFP_MASK) |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		PA8_MFP_I2C0_SDA | PA9_MFP_I2C0_SCL;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Write_24LC64(0x00000000, 0x55);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SYS_Delay(10000);    </a:t>
            </a:r>
            <a:r>
              <a:rPr lang="fr-FR" altLang="zh-TW" sz="14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//delay for finish writting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i2cdata= Read_24LC64(0x00000000);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fr-FR" altLang="zh-TW" sz="1400" smtClean="0">
              <a:latin typeface="Lucida Console" pitchFamily="49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if(i2cdata != 0x55)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	printf("EEPROM Read/Write Test fail!\n");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else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		printf("EEPROM Read/Write Test pass!\n");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fr-FR" altLang="zh-TW" sz="1400" smtClean="0">
                <a:latin typeface="Lucida Console" pitchFamily="49" charset="0"/>
                <a:cs typeface="Arial" charset="0"/>
              </a:rPr>
              <a:t>}</a:t>
            </a:r>
            <a:endParaRPr lang="en-US" altLang="zh-TW" sz="1400" smtClean="0">
              <a:cs typeface="Arial" charset="0"/>
            </a:endParaRPr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150C69-9F48-4936-A4E3-AD1816B97757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 </a:t>
            </a:r>
            <a:r>
              <a:rPr lang="zh-CN" altLang="en-US" smtClean="0"/>
              <a:t>代码</a:t>
            </a:r>
            <a:endParaRPr lang="en-US" altLang="zh-TW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81075"/>
            <a:ext cx="8496300" cy="4124325"/>
          </a:xfrm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void Write_24LC64(uint32_t address,uint8_t data 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{ 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 SystemCoreClock = SYS_GetHCLKFreq();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I2C_Init(I2C0);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altLang="zh-TW" sz="1000" smtClean="0">
              <a:latin typeface="Lucida Console" pitchFamily="49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I2C_Open(I2C0, 100000);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	//send i2c start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1, 0, 0);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//set start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writer command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0xA0;			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address high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(address&gt;&gt;8)&amp;0xFF;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  <a:endParaRPr lang="en-US" altLang="zh-TW" sz="1000" i="1" smtClean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B6D144E-8813-404D-92F2-370F9603F1FA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19140" name="Rectangle 4"/>
          <p:cNvSpPr>
            <a:spLocks noChangeArrowheads="1"/>
          </p:cNvSpPr>
          <p:nvPr/>
        </p:nvSpPr>
        <p:spPr bwMode="auto">
          <a:xfrm>
            <a:off x="685800" y="2179638"/>
            <a:ext cx="6096000" cy="76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9141" name="Rectangle 5"/>
          <p:cNvSpPr>
            <a:spLocks noChangeArrowheads="1"/>
          </p:cNvSpPr>
          <p:nvPr/>
        </p:nvSpPr>
        <p:spPr bwMode="auto">
          <a:xfrm>
            <a:off x="685800" y="3124200"/>
            <a:ext cx="6096000" cy="76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19142" name="Rectangle 6"/>
          <p:cNvSpPr>
            <a:spLocks noChangeArrowheads="1"/>
          </p:cNvSpPr>
          <p:nvPr/>
        </p:nvSpPr>
        <p:spPr bwMode="auto">
          <a:xfrm>
            <a:off x="685800" y="4076700"/>
            <a:ext cx="6096000" cy="914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2191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5105400"/>
            <a:ext cx="624840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9146" name="Line 10"/>
          <p:cNvSpPr>
            <a:spLocks noChangeShapeType="1"/>
          </p:cNvSpPr>
          <p:nvPr/>
        </p:nvSpPr>
        <p:spPr bwMode="auto">
          <a:xfrm flipH="1">
            <a:off x="2743200" y="2560638"/>
            <a:ext cx="990600" cy="28495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9147" name="Line 11"/>
          <p:cNvSpPr>
            <a:spLocks noChangeShapeType="1"/>
          </p:cNvSpPr>
          <p:nvPr/>
        </p:nvSpPr>
        <p:spPr bwMode="auto">
          <a:xfrm flipH="1">
            <a:off x="3200400" y="3657600"/>
            <a:ext cx="381000" cy="1752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9148" name="Line 12"/>
          <p:cNvSpPr>
            <a:spLocks noChangeShapeType="1"/>
          </p:cNvSpPr>
          <p:nvPr/>
        </p:nvSpPr>
        <p:spPr bwMode="auto">
          <a:xfrm>
            <a:off x="3657600" y="4351338"/>
            <a:ext cx="457200" cy="10588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9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9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19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19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9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9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9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140" grpId="0" animBg="1"/>
      <p:bldP spid="219141" grpId="0" animBg="1"/>
      <p:bldP spid="219142" grpId="0" animBg="1"/>
      <p:bldP spid="219146" grpId="0" animBg="1"/>
      <p:bldP spid="219147" grpId="0" animBg="1"/>
      <p:bldP spid="21914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</a:t>
            </a:r>
            <a:r>
              <a:rPr lang="zh-CN" altLang="en-US" smtClean="0"/>
              <a:t>代码</a:t>
            </a:r>
            <a:endParaRPr lang="en-US" altLang="zh-TW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81075"/>
            <a:ext cx="8496300" cy="3476625"/>
          </a:xfrm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address low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address&amp;0xFF;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data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data;			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i2c stop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1, 0); 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stop</a:t>
            </a: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SYS_Delay(100);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I2C_Close(I2C0);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}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3311031-F334-47DB-8383-0FCC8847092B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21188" name="Rectangle 4"/>
          <p:cNvSpPr>
            <a:spLocks noChangeArrowheads="1"/>
          </p:cNvSpPr>
          <p:nvPr/>
        </p:nvSpPr>
        <p:spPr bwMode="auto">
          <a:xfrm>
            <a:off x="685800" y="990600"/>
            <a:ext cx="5867400" cy="9906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685800" y="2057400"/>
            <a:ext cx="5867400" cy="9906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1190" name="Rectangle 6"/>
          <p:cNvSpPr>
            <a:spLocks noChangeArrowheads="1"/>
          </p:cNvSpPr>
          <p:nvPr/>
        </p:nvSpPr>
        <p:spPr bwMode="auto">
          <a:xfrm>
            <a:off x="685800" y="3070225"/>
            <a:ext cx="5867400" cy="58737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221192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925" y="4694238"/>
            <a:ext cx="6416675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1193" name="Line 9"/>
          <p:cNvSpPr>
            <a:spLocks noChangeShapeType="1"/>
          </p:cNvSpPr>
          <p:nvPr/>
        </p:nvSpPr>
        <p:spPr bwMode="auto">
          <a:xfrm>
            <a:off x="3551238" y="1570038"/>
            <a:ext cx="1143000" cy="34591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194" name="Line 10"/>
          <p:cNvSpPr>
            <a:spLocks noChangeShapeType="1"/>
          </p:cNvSpPr>
          <p:nvPr/>
        </p:nvSpPr>
        <p:spPr bwMode="auto">
          <a:xfrm>
            <a:off x="4495800" y="2460625"/>
            <a:ext cx="1066800" cy="2644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195" name="Line 11"/>
          <p:cNvSpPr>
            <a:spLocks noChangeShapeType="1"/>
          </p:cNvSpPr>
          <p:nvPr/>
        </p:nvSpPr>
        <p:spPr bwMode="auto">
          <a:xfrm>
            <a:off x="5562600" y="3211513"/>
            <a:ext cx="685800" cy="18176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2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21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2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8" grpId="0" animBg="1"/>
      <p:bldP spid="221189" grpId="0" animBg="1"/>
      <p:bldP spid="221190" grpId="0" animBg="1"/>
      <p:bldP spid="221193" grpId="0" animBg="1"/>
      <p:bldP spid="221194" grpId="0" animBg="1"/>
      <p:bldP spid="22119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</a:t>
            </a:r>
            <a:r>
              <a:rPr lang="zh-CN" altLang="en-US" smtClean="0"/>
              <a:t>代码</a:t>
            </a:r>
            <a:r>
              <a:rPr lang="en-US" altLang="zh-TW" smtClean="0"/>
              <a:t>(5/6)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81075"/>
            <a:ext cx="8496300" cy="5419725"/>
          </a:xfrm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uint8_t Read_24LC64(uint32_t address)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{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uint8_t TEMP;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SystemCoreClock = SYS_GetHCLKFreq();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I2C_Init(I2C0);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altLang="zh-TW" sz="1000" smtClean="0">
              <a:latin typeface="Lucida Console" pitchFamily="49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I2C_Open(I2C0, 100000);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i2c start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I2C_Ctrl(I2C0, 1, 0, 0);	 	//set start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writer command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0XA0;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address high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I2C0-&gt;DATA = (address&gt;&gt;8)&amp;0xFF;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address low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address&amp;0xFF;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    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DC2CA32-24F2-4AA9-8703-3A901A2A0124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23236" name="Rectangle 4"/>
          <p:cNvSpPr>
            <a:spLocks noChangeArrowheads="1"/>
          </p:cNvSpPr>
          <p:nvPr/>
        </p:nvSpPr>
        <p:spPr bwMode="auto">
          <a:xfrm>
            <a:off x="685800" y="2514600"/>
            <a:ext cx="5867400" cy="76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3237" name="Rectangle 5"/>
          <p:cNvSpPr>
            <a:spLocks noChangeArrowheads="1"/>
          </p:cNvSpPr>
          <p:nvPr/>
        </p:nvSpPr>
        <p:spPr bwMode="auto">
          <a:xfrm>
            <a:off x="685800" y="4343400"/>
            <a:ext cx="5791200" cy="914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3240" name="Rectangle 8"/>
          <p:cNvSpPr>
            <a:spLocks noChangeArrowheads="1"/>
          </p:cNvSpPr>
          <p:nvPr/>
        </p:nvSpPr>
        <p:spPr bwMode="auto">
          <a:xfrm>
            <a:off x="685800" y="3352800"/>
            <a:ext cx="5867400" cy="914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22324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371600"/>
            <a:ext cx="54864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3242" name="Line 10"/>
          <p:cNvSpPr>
            <a:spLocks noChangeShapeType="1"/>
          </p:cNvSpPr>
          <p:nvPr/>
        </p:nvSpPr>
        <p:spPr bwMode="auto">
          <a:xfrm flipV="1">
            <a:off x="2590800" y="2057400"/>
            <a:ext cx="18288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243" name="Line 11"/>
          <p:cNvSpPr>
            <a:spLocks noChangeShapeType="1"/>
          </p:cNvSpPr>
          <p:nvPr/>
        </p:nvSpPr>
        <p:spPr bwMode="auto">
          <a:xfrm flipV="1">
            <a:off x="2667000" y="2438400"/>
            <a:ext cx="2286000" cy="914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244" name="Line 12"/>
          <p:cNvSpPr>
            <a:spLocks noChangeShapeType="1"/>
          </p:cNvSpPr>
          <p:nvPr/>
        </p:nvSpPr>
        <p:spPr bwMode="auto">
          <a:xfrm flipV="1">
            <a:off x="3200400" y="2514600"/>
            <a:ext cx="2514600" cy="1828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3245" name="Rectangle 13"/>
          <p:cNvSpPr>
            <a:spLocks noChangeArrowheads="1"/>
          </p:cNvSpPr>
          <p:nvPr/>
        </p:nvSpPr>
        <p:spPr bwMode="auto">
          <a:xfrm>
            <a:off x="685800" y="5334000"/>
            <a:ext cx="5791200" cy="9906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3246" name="Line 14"/>
          <p:cNvSpPr>
            <a:spLocks noChangeShapeType="1"/>
          </p:cNvSpPr>
          <p:nvPr/>
        </p:nvSpPr>
        <p:spPr bwMode="auto">
          <a:xfrm flipV="1">
            <a:off x="3810000" y="2514600"/>
            <a:ext cx="2667000" cy="2819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3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3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23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32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3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3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23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3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3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23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3236" grpId="0" animBg="1"/>
      <p:bldP spid="223237" grpId="0" animBg="1"/>
      <p:bldP spid="223240" grpId="0" animBg="1"/>
      <p:bldP spid="223242" grpId="0" animBg="1"/>
      <p:bldP spid="223243" grpId="0" animBg="1"/>
      <p:bldP spid="223244" grpId="0" animBg="1"/>
      <p:bldP spid="223245" grpId="0" animBg="1"/>
      <p:bldP spid="22324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zh-TW" smtClean="0"/>
              <a:t>I2C</a:t>
            </a:r>
            <a:r>
              <a:rPr lang="zh-CN" altLang="en-US" smtClean="0"/>
              <a:t>代码</a:t>
            </a:r>
            <a:r>
              <a:rPr lang="en-US" altLang="zh-TW" smtClean="0"/>
              <a:t>(6/6)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start flag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1, 0, 0);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read command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0xA1;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I2C_Ctrl(I2C0, 0, 0, 1);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   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I2C_ClearIntFlag(I2C0);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altLang="zh-TW" sz="1000" smtClean="0">
              <a:latin typeface="Lucida Console" pitchFamily="49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//resive data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I2C0-&gt;DATA = 0xFF;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while(I2C_GetIntFlag(I2C0) == 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TEMP= I2C0-&gt;DATA;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</a:t>
            </a:r>
            <a:r>
              <a:rPr lang="en-US" altLang="zh-TW" sz="1000" i="1" smtClean="0">
                <a:solidFill>
                  <a:srgbClr val="0066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//send i2c stop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	I2C_Ctrl(I2C0, 0, 1, 0);   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	I2C_Trig(I2C0);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	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 	SYS_Delay(100); 	 	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I2C_Close(I2C0);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endParaRPr lang="en-US" altLang="zh-TW" sz="1000" smtClean="0">
              <a:latin typeface="Lucida Console" pitchFamily="49" charset="0"/>
              <a:cs typeface="Arial" charset="0"/>
            </a:endParaRP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	return TEMP; </a:t>
            </a:r>
          </a:p>
          <a:p>
            <a:pPr eaLnBrk="1" hangingPunct="1">
              <a:lnSpc>
                <a:spcPct val="80000"/>
              </a:lnSpc>
              <a:buFont typeface="Arial" charset="0"/>
              <a:buNone/>
            </a:pPr>
            <a:r>
              <a:rPr lang="en-US" altLang="zh-TW" sz="1000" smtClean="0">
                <a:latin typeface="Lucida Console" pitchFamily="49" charset="0"/>
                <a:cs typeface="Arial" charset="0"/>
              </a:rPr>
              <a:t>}</a:t>
            </a:r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 Rounded MT Bold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0120DD-6DA2-44F3-9ED2-311F9E63CD2C}" type="slidenum">
              <a:rPr kumimoji="0" lang="en-US" altLang="zh-TW" smtClean="0">
                <a:latin typeface="Arial" charset="0"/>
                <a:ea typeface="ＭＳ Ｐゴシック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kumimoji="0" lang="en-US" altLang="zh-TW" smtClean="0">
              <a:latin typeface="Arial" charset="0"/>
              <a:ea typeface="ＭＳ Ｐゴシック" pitchFamily="34" charset="-128"/>
            </a:endParaRPr>
          </a:p>
        </p:txBody>
      </p:sp>
      <p:sp>
        <p:nvSpPr>
          <p:cNvPr id="225284" name="Rectangle 4"/>
          <p:cNvSpPr>
            <a:spLocks noChangeArrowheads="1"/>
          </p:cNvSpPr>
          <p:nvPr/>
        </p:nvSpPr>
        <p:spPr bwMode="auto">
          <a:xfrm>
            <a:off x="609600" y="990600"/>
            <a:ext cx="6019800" cy="76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5285" name="Rectangle 5"/>
          <p:cNvSpPr>
            <a:spLocks noChangeArrowheads="1"/>
          </p:cNvSpPr>
          <p:nvPr/>
        </p:nvSpPr>
        <p:spPr bwMode="auto">
          <a:xfrm>
            <a:off x="609600" y="1905000"/>
            <a:ext cx="6019800" cy="914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609600" y="2971800"/>
            <a:ext cx="6019800" cy="762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sp>
        <p:nvSpPr>
          <p:cNvPr id="225287" name="Rectangle 7"/>
          <p:cNvSpPr>
            <a:spLocks noChangeArrowheads="1"/>
          </p:cNvSpPr>
          <p:nvPr/>
        </p:nvSpPr>
        <p:spPr bwMode="auto">
          <a:xfrm>
            <a:off x="625475" y="3886200"/>
            <a:ext cx="6019800" cy="4572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>
              <a:ea typeface="新細明體" pitchFamily="18" charset="-120"/>
            </a:endParaRPr>
          </a:p>
        </p:txBody>
      </p:sp>
      <p:pic>
        <p:nvPicPr>
          <p:cNvPr id="225289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3763" y="4686300"/>
            <a:ext cx="57912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290" name="Line 10"/>
          <p:cNvSpPr>
            <a:spLocks noChangeShapeType="1"/>
          </p:cNvSpPr>
          <p:nvPr/>
        </p:nvSpPr>
        <p:spPr bwMode="auto">
          <a:xfrm>
            <a:off x="3657600" y="1371600"/>
            <a:ext cx="2133600" cy="3429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291" name="Line 11"/>
          <p:cNvSpPr>
            <a:spLocks noChangeShapeType="1"/>
          </p:cNvSpPr>
          <p:nvPr/>
        </p:nvSpPr>
        <p:spPr bwMode="auto">
          <a:xfrm>
            <a:off x="4487863" y="2247900"/>
            <a:ext cx="1684337" cy="27813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292" name="Line 12"/>
          <p:cNvSpPr>
            <a:spLocks noChangeShapeType="1"/>
          </p:cNvSpPr>
          <p:nvPr/>
        </p:nvSpPr>
        <p:spPr bwMode="auto">
          <a:xfrm>
            <a:off x="5486400" y="3124200"/>
            <a:ext cx="1524000" cy="1905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293" name="Line 13"/>
          <p:cNvSpPr>
            <a:spLocks noChangeShapeType="1"/>
          </p:cNvSpPr>
          <p:nvPr/>
        </p:nvSpPr>
        <p:spPr bwMode="auto">
          <a:xfrm>
            <a:off x="6591300" y="4076700"/>
            <a:ext cx="1104900" cy="9525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294" name="Oval 14"/>
          <p:cNvSpPr>
            <a:spLocks noChangeArrowheads="1"/>
          </p:cNvSpPr>
          <p:nvPr/>
        </p:nvSpPr>
        <p:spPr bwMode="auto">
          <a:xfrm>
            <a:off x="7581900" y="5029200"/>
            <a:ext cx="228600" cy="8382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zh-TW" altLang="zh-TW">
              <a:ea typeface="新細明體" pitchFamily="18" charset="-120"/>
            </a:endParaRP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25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25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252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25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4" grpId="0" animBg="1"/>
      <p:bldP spid="225285" grpId="0" animBg="1"/>
      <p:bldP spid="225286" grpId="0" animBg="1"/>
      <p:bldP spid="225287" grpId="0" animBg="1"/>
      <p:bldP spid="225290" grpId="0" animBg="1"/>
      <p:bldP spid="225291" grpId="0" animBg="1"/>
      <p:bldP spid="225292" grpId="0" animBg="1"/>
      <p:bldP spid="225293" grpId="0" animBg="1"/>
      <p:bldP spid="22529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7.3|9.4|7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5.3|6.4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8|2.7|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9|4.1|3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6.3|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5|2|2.1"/>
</p:tagLst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3739</TotalTime>
  <Words>1225</Words>
  <Application>Microsoft Office PowerPoint</Application>
  <PresentationFormat>On-screen Show (4:3)</PresentationFormat>
  <Paragraphs>335</Paragraphs>
  <Slides>23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 Rounded MT Bold</vt:lpstr>
      <vt:lpstr>Arial Unicode MS</vt:lpstr>
      <vt:lpstr>Arial</vt:lpstr>
      <vt:lpstr>Calibri</vt:lpstr>
      <vt:lpstr>新細明體</vt:lpstr>
      <vt:lpstr>ＭＳ Ｐゴシック</vt:lpstr>
      <vt:lpstr>宋体</vt:lpstr>
      <vt:lpstr>Lucida Console</vt:lpstr>
      <vt:lpstr>1_Office Theme</vt:lpstr>
      <vt:lpstr>NuMicro Nano I2C</vt:lpstr>
      <vt:lpstr>内容</vt:lpstr>
      <vt:lpstr>一般描述</vt:lpstr>
      <vt:lpstr>特性 (1/2)</vt:lpstr>
      <vt:lpstr>特性 (2/2)</vt:lpstr>
      <vt:lpstr>I2C 协议</vt:lpstr>
      <vt:lpstr>START, Repeated START and STOP</vt:lpstr>
      <vt:lpstr>从地址传输</vt:lpstr>
      <vt:lpstr>数据传输</vt:lpstr>
      <vt:lpstr>应答</vt:lpstr>
      <vt:lpstr>寄存器</vt:lpstr>
      <vt:lpstr>I2C 控制寄存器</vt:lpstr>
      <vt:lpstr>控制寄存器用法</vt:lpstr>
      <vt:lpstr>I2C 状态寄存器</vt:lpstr>
      <vt:lpstr>I2C 超时</vt:lpstr>
      <vt:lpstr>应用</vt:lpstr>
      <vt:lpstr>I2C – EEPROM (24LC64)</vt:lpstr>
      <vt:lpstr>运行 “Smpl_24LC64” </vt:lpstr>
      <vt:lpstr>I2C 代码</vt:lpstr>
      <vt:lpstr>I2C 代码</vt:lpstr>
      <vt:lpstr>I2C代码</vt:lpstr>
      <vt:lpstr>I2C代码(5/6)</vt:lpstr>
      <vt:lpstr>I2C代码(6/6)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jcliu</dc:creator>
  <cp:lastModifiedBy>CA10 DZWANG</cp:lastModifiedBy>
  <cp:revision>436</cp:revision>
  <cp:lastPrinted>1601-01-01T00:00:00Z</cp:lastPrinted>
  <dcterms:created xsi:type="dcterms:W3CDTF">2010-02-23T06:56:08Z</dcterms:created>
  <dcterms:modified xsi:type="dcterms:W3CDTF">2013-04-23T02:06:48Z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