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894" r:id="rId4"/>
  </p:sldMasterIdLst>
  <p:notesMasterIdLst>
    <p:notesMasterId r:id="rId32"/>
  </p:notesMasterIdLst>
  <p:handoutMasterIdLst>
    <p:handoutMasterId r:id="rId33"/>
  </p:handoutMasterIdLst>
  <p:sldIdLst>
    <p:sldId id="256" r:id="rId5"/>
    <p:sldId id="282" r:id="rId6"/>
    <p:sldId id="257" r:id="rId7"/>
    <p:sldId id="284" r:id="rId8"/>
    <p:sldId id="291" r:id="rId9"/>
    <p:sldId id="262" r:id="rId10"/>
    <p:sldId id="263" r:id="rId11"/>
    <p:sldId id="288" r:id="rId12"/>
    <p:sldId id="276" r:id="rId13"/>
    <p:sldId id="277" r:id="rId14"/>
    <p:sldId id="299" r:id="rId15"/>
    <p:sldId id="279" r:id="rId16"/>
    <p:sldId id="280" r:id="rId17"/>
    <p:sldId id="260" r:id="rId18"/>
    <p:sldId id="270" r:id="rId19"/>
    <p:sldId id="300" r:id="rId20"/>
    <p:sldId id="285" r:id="rId21"/>
    <p:sldId id="289" r:id="rId22"/>
    <p:sldId id="292" r:id="rId23"/>
    <p:sldId id="293" r:id="rId24"/>
    <p:sldId id="294" r:id="rId25"/>
    <p:sldId id="295" r:id="rId26"/>
    <p:sldId id="290" r:id="rId27"/>
    <p:sldId id="296" r:id="rId28"/>
    <p:sldId id="297" r:id="rId29"/>
    <p:sldId id="298" r:id="rId30"/>
    <p:sldId id="264" r:id="rId31"/>
  </p:sldIdLst>
  <p:sldSz cx="9144000" cy="6858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0600"/>
    <a:srgbClr val="FFFF99"/>
    <a:srgbClr val="D00600"/>
    <a:srgbClr val="E61C0E"/>
    <a:srgbClr val="FC21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500" autoAdjust="0"/>
    <p:restoredTop sz="89876" autoAdjust="0"/>
  </p:normalViewPr>
  <p:slideViewPr>
    <p:cSldViewPr>
      <p:cViewPr varScale="1">
        <p:scale>
          <a:sx n="77" d="100"/>
          <a:sy n="77" d="100"/>
        </p:scale>
        <p:origin x="-40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新細明體" charset="-120"/>
              </a:defRPr>
            </a:lvl1pPr>
          </a:lstStyle>
          <a:p>
            <a:pPr>
              <a:defRPr/>
            </a:pPr>
            <a:fld id="{EC0D493D-1C25-4E29-A406-1473BF204D35}" type="datetimeFigureOut">
              <a:rPr lang="zh-TW" altLang="en-US"/>
              <a:pPr>
                <a:defRPr/>
              </a:pPr>
              <a:t>2013/4/23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新細明體" charset="-120"/>
              </a:defRPr>
            </a:lvl1pPr>
          </a:lstStyle>
          <a:p>
            <a:pPr>
              <a:defRPr/>
            </a:pPr>
            <a:fld id="{7B80D27F-1D7D-4BDA-A392-954FACC09D0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53912777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新細明體" charset="-120"/>
              </a:defRPr>
            </a:lvl1pPr>
          </a:lstStyle>
          <a:p>
            <a:pPr>
              <a:defRPr/>
            </a:pPr>
            <a:fld id="{982410C9-E84B-4053-B70F-86A5439481EA}" type="datetimeFigureOut">
              <a:rPr lang="zh-TW" altLang="en-US"/>
              <a:pPr>
                <a:defRPr/>
              </a:pPr>
              <a:t>2013/4/23</a:t>
            </a:fld>
            <a:endParaRPr lang="zh-TW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noProof="0" smtClean="0"/>
              <a:t>Click to edit Master text styles</a:t>
            </a:r>
          </a:p>
          <a:p>
            <a:pPr lvl="1"/>
            <a:r>
              <a:rPr lang="en-US" altLang="zh-TW" noProof="0" smtClean="0"/>
              <a:t>Second level</a:t>
            </a:r>
          </a:p>
          <a:p>
            <a:pPr lvl="2"/>
            <a:r>
              <a:rPr lang="en-US" altLang="zh-TW" noProof="0" smtClean="0"/>
              <a:t>Third level</a:t>
            </a:r>
          </a:p>
          <a:p>
            <a:pPr lvl="3"/>
            <a:r>
              <a:rPr lang="en-US" altLang="zh-TW" noProof="0" smtClean="0"/>
              <a:t>Fourth level</a:t>
            </a:r>
          </a:p>
          <a:p>
            <a:pPr lvl="4"/>
            <a:r>
              <a:rPr lang="en-US" altLang="zh-TW" noProof="0" smtClean="0"/>
              <a:t>Fifth level</a:t>
            </a:r>
            <a:endParaRPr lang="zh-TW" altLang="en-US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新細明體" charset="-120"/>
              </a:defRPr>
            </a:lvl1pPr>
          </a:lstStyle>
          <a:p>
            <a:pPr>
              <a:defRPr/>
            </a:pPr>
            <a:fld id="{1CC4C796-1667-41AA-9C80-7B59D6D8049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15389880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31748" name="Date Placeholder 3"/>
          <p:cNvSpPr>
            <a:spLocks noGrp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fld id="{8099234B-CEDD-43A2-A271-7C35D987C609}" type="datetime1">
              <a:rPr lang="zh-TW" altLang="en-US" smtClean="0"/>
              <a:pPr eaLnBrk="1" hangingPunct="1"/>
              <a:t>2013/4/23</a:t>
            </a:fld>
            <a:endParaRPr lang="zh-TW" altLang="en-US" smtClean="0"/>
          </a:p>
        </p:txBody>
      </p:sp>
      <p:sp>
        <p:nvSpPr>
          <p:cNvPr id="31749" name="Slide Number Placeholder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fld id="{0097EA43-9ECE-4237-AF6C-10EA944D5855}" type="slidenum">
              <a:rPr lang="zh-TW" altLang="en-US" smtClean="0"/>
              <a:pPr eaLnBrk="1" hangingPunct="1"/>
              <a:t>0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TW" smtClean="0">
                <a:cs typeface="Arial" charset="0"/>
              </a:rPr>
              <a:t>Programmable charge current for sensitivity adjustment</a:t>
            </a:r>
            <a:r>
              <a:rPr lang="zh-TW" altLang="en-US" smtClean="0">
                <a:cs typeface="Arial" charset="0"/>
              </a:rPr>
              <a:t> </a:t>
            </a:r>
            <a:r>
              <a:rPr lang="en-US" altLang="zh-TW" smtClean="0">
                <a:cs typeface="Arial" charset="0"/>
              </a:rPr>
              <a:t>&gt;</a:t>
            </a:r>
            <a:r>
              <a:rPr lang="zh-TW" altLang="en-US" smtClean="0">
                <a:cs typeface="Arial" charset="0"/>
              </a:rPr>
              <a:t> </a:t>
            </a:r>
            <a:r>
              <a:rPr lang="en-US" altLang="zh-TW" smtClean="0">
                <a:cs typeface="Arial" charset="0"/>
              </a:rPr>
              <a:t>for each channel</a:t>
            </a:r>
          </a:p>
          <a:p>
            <a:endParaRPr lang="zh-TW" altLang="en-US" smtClean="0"/>
          </a:p>
        </p:txBody>
      </p:sp>
      <p:sp>
        <p:nvSpPr>
          <p:cNvPr id="32772" name="Date Placeholder 3"/>
          <p:cNvSpPr>
            <a:spLocks noGrp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fld id="{7F639FDB-0923-4790-AC5D-BF8F6BC2D88C}" type="datetime1">
              <a:rPr lang="zh-TW" altLang="en-US" smtClean="0"/>
              <a:pPr eaLnBrk="1" hangingPunct="1"/>
              <a:t>2013/4/23</a:t>
            </a:fld>
            <a:endParaRPr lang="zh-TW" altLang="en-US" smtClean="0"/>
          </a:p>
        </p:txBody>
      </p:sp>
      <p:sp>
        <p:nvSpPr>
          <p:cNvPr id="32773" name="Slide Number Placeholder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fld id="{3C469626-065D-4FB8-8AB2-1B604B36EFAD}" type="slidenum">
              <a:rPr lang="zh-TW" altLang="en-US" smtClean="0"/>
              <a:pPr eaLnBrk="1" hangingPunct="1"/>
              <a:t>2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TW" smtClean="0">
                <a:cs typeface="Arial" charset="0"/>
              </a:rPr>
              <a:t>Programmable charge current for sensitivity adjustment</a:t>
            </a:r>
            <a:r>
              <a:rPr lang="zh-TW" altLang="en-US" smtClean="0">
                <a:cs typeface="Arial" charset="0"/>
              </a:rPr>
              <a:t> </a:t>
            </a:r>
            <a:r>
              <a:rPr lang="en-US" altLang="zh-TW" smtClean="0">
                <a:cs typeface="Arial" charset="0"/>
              </a:rPr>
              <a:t>&gt;</a:t>
            </a:r>
            <a:r>
              <a:rPr lang="zh-TW" altLang="en-US" smtClean="0">
                <a:cs typeface="Arial" charset="0"/>
              </a:rPr>
              <a:t> </a:t>
            </a:r>
            <a:r>
              <a:rPr lang="en-US" altLang="zh-TW" smtClean="0">
                <a:cs typeface="Arial" charset="0"/>
              </a:rPr>
              <a:t>for each channel</a:t>
            </a:r>
          </a:p>
          <a:p>
            <a:r>
              <a:rPr lang="zh-TW" altLang="en-US" smtClean="0"/>
              <a:t>弛張振盪感測方式基本上是使用量測充電時間的方法來做檢測。其中充電速率是由固定電流源的值和感測器電容值來做決定。較大的感測器電容器會需要有較長的充電時間</a:t>
            </a:r>
            <a:r>
              <a:rPr lang="en-US" altLang="zh-TW" smtClean="0"/>
              <a:t>,</a:t>
            </a:r>
            <a:r>
              <a:rPr lang="zh-TW" altLang="en-US" smtClean="0"/>
              <a:t>這一部份會運用到脈衝寬度調變器</a:t>
            </a:r>
            <a:r>
              <a:rPr lang="en-US" altLang="zh-TW" smtClean="0"/>
              <a:t>(PWM)</a:t>
            </a:r>
            <a:r>
              <a:rPr lang="zh-TW" altLang="en-US" smtClean="0"/>
              <a:t>與計時器來進行量測。假如我們用手指或觸控筆接觸到觸控開關</a:t>
            </a:r>
            <a:r>
              <a:rPr lang="en-US" altLang="zh-TW" smtClean="0"/>
              <a:t>,</a:t>
            </a:r>
            <a:r>
              <a:rPr lang="zh-TW" altLang="en-US" smtClean="0"/>
              <a:t>就會改變電容器的介電常數</a:t>
            </a:r>
            <a:r>
              <a:rPr lang="en-US" altLang="zh-TW" smtClean="0"/>
              <a:t>,</a:t>
            </a:r>
            <a:r>
              <a:rPr lang="zh-TW" altLang="en-US" smtClean="0"/>
              <a:t>充電放電週期時間就會變長 所以</a:t>
            </a:r>
            <a:r>
              <a:rPr lang="en-US" altLang="zh-TW" smtClean="0"/>
              <a:t>,</a:t>
            </a:r>
            <a:r>
              <a:rPr lang="zh-TW" altLang="en-US" smtClean="0"/>
              <a:t>我們測量週期的變化</a:t>
            </a:r>
            <a:r>
              <a:rPr lang="en-US" altLang="zh-TW" smtClean="0"/>
              <a:t>,</a:t>
            </a:r>
            <a:r>
              <a:rPr lang="zh-TW" altLang="en-US" smtClean="0"/>
              <a:t>就可以偵測到觸控按鍵是否有動作。</a:t>
            </a:r>
            <a:br>
              <a:rPr lang="zh-TW" altLang="en-US" smtClean="0"/>
            </a:br>
            <a:r>
              <a:rPr lang="zh-TW" altLang="en-US" smtClean="0"/>
              <a:t>由於馳張振盪這類的設計就是靠 </a:t>
            </a:r>
            <a:r>
              <a:rPr lang="en-US" altLang="zh-TW" smtClean="0"/>
              <a:t>RC </a:t>
            </a:r>
            <a:r>
              <a:rPr lang="zh-TW" altLang="en-US" smtClean="0"/>
              <a:t>的常數來判斷</a:t>
            </a:r>
            <a:r>
              <a:rPr lang="en-US" altLang="zh-TW" smtClean="0"/>
              <a:t>,</a:t>
            </a:r>
            <a:r>
              <a:rPr lang="zh-TW" altLang="en-US" smtClean="0"/>
              <a:t>所以手指的之間的容量很小</a:t>
            </a:r>
            <a:r>
              <a:rPr lang="en-US" altLang="zh-TW" smtClean="0"/>
              <a:t>,</a:t>
            </a:r>
            <a:r>
              <a:rPr lang="zh-TW" altLang="en-US" smtClean="0"/>
              <a:t>當 </a:t>
            </a:r>
            <a:r>
              <a:rPr lang="en-US" altLang="zh-TW" smtClean="0"/>
              <a:t>RC </a:t>
            </a:r>
            <a:r>
              <a:rPr lang="zh-TW" altLang="en-US" smtClean="0"/>
              <a:t>常數大到某一程度時</a:t>
            </a:r>
            <a:r>
              <a:rPr lang="en-US" altLang="zh-TW" smtClean="0"/>
              <a:t>,</a:t>
            </a:r>
            <a:r>
              <a:rPr lang="zh-TW" altLang="en-US" smtClean="0"/>
              <a:t>則 </a:t>
            </a:r>
            <a:r>
              <a:rPr lang="en-US" altLang="zh-TW" smtClean="0"/>
              <a:t>R </a:t>
            </a:r>
            <a:r>
              <a:rPr lang="zh-TW" altLang="en-US" smtClean="0"/>
              <a:t>必需要增加</a:t>
            </a:r>
            <a:r>
              <a:rPr lang="en-US" altLang="zh-TW" smtClean="0"/>
              <a:t>,</a:t>
            </a:r>
            <a:r>
              <a:rPr lang="zh-TW" altLang="en-US" smtClean="0"/>
              <a:t>而其結果往往會造成觸控部位的阻抗增加</a:t>
            </a:r>
            <a:r>
              <a:rPr lang="en-US" altLang="zh-TW" smtClean="0"/>
              <a:t>,</a:t>
            </a:r>
            <a:r>
              <a:rPr lang="zh-TW" altLang="en-US" smtClean="0"/>
              <a:t>變成比較會受到噪訊干擾影響。</a:t>
            </a:r>
          </a:p>
        </p:txBody>
      </p:sp>
      <p:sp>
        <p:nvSpPr>
          <p:cNvPr id="33796" name="Date Placeholder 3"/>
          <p:cNvSpPr>
            <a:spLocks noGrp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fld id="{C9AC655A-2818-4BB5-B543-CFFCAFD29EED}" type="datetime1">
              <a:rPr lang="zh-TW" altLang="en-US" smtClean="0"/>
              <a:pPr eaLnBrk="1" hangingPunct="1"/>
              <a:t>2013/4/23</a:t>
            </a:fld>
            <a:endParaRPr lang="zh-TW" altLang="en-US" smtClean="0"/>
          </a:p>
        </p:txBody>
      </p:sp>
      <p:sp>
        <p:nvSpPr>
          <p:cNvPr id="33797" name="Slide Number Placeholder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fld id="{8B1F378F-0A0B-45FC-BB20-4E243C2FE5CE}" type="slidenum">
              <a:rPr lang="zh-TW" altLang="en-US" smtClean="0"/>
              <a:pPr eaLnBrk="1" hangingPunct="1"/>
              <a:t>3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34820" name="Date Placeholder 3"/>
          <p:cNvSpPr>
            <a:spLocks noGrp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fld id="{DBB5CBE2-5AD0-495E-AD97-C52351F5F873}" type="datetime1">
              <a:rPr lang="zh-TW" altLang="en-US" smtClean="0"/>
              <a:pPr eaLnBrk="1" hangingPunct="1"/>
              <a:t>2013/4/23</a:t>
            </a:fld>
            <a:endParaRPr lang="zh-TW" altLang="en-US" smtClean="0"/>
          </a:p>
        </p:txBody>
      </p:sp>
      <p:sp>
        <p:nvSpPr>
          <p:cNvPr id="34821" name="Slide Number Placeholder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fld id="{F5A16F0F-DDD1-41F9-8ECA-2FE476EE7490}" type="slidenum">
              <a:rPr lang="zh-TW" altLang="en-US" smtClean="0"/>
              <a:pPr eaLnBrk="1" hangingPunct="1"/>
              <a:t>21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35844" name="Date Placeholder 3"/>
          <p:cNvSpPr>
            <a:spLocks noGrp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fld id="{D580DE72-AFCC-44EA-88FE-9A0A23778D5F}" type="datetime1">
              <a:rPr lang="zh-TW" altLang="en-US" smtClean="0"/>
              <a:pPr eaLnBrk="1" hangingPunct="1"/>
              <a:t>2013/4/23</a:t>
            </a:fld>
            <a:endParaRPr lang="zh-TW" altLang="en-US" smtClean="0"/>
          </a:p>
        </p:txBody>
      </p:sp>
      <p:sp>
        <p:nvSpPr>
          <p:cNvPr id="35845" name="Slide Number Placeholder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fld id="{7B0D96EA-A810-44D4-8D02-109F980A6E5F}" type="slidenum">
              <a:rPr lang="zh-TW" altLang="en-US" smtClean="0"/>
              <a:pPr eaLnBrk="1" hangingPunct="1"/>
              <a:t>23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36868" name="Date Placeholder 3"/>
          <p:cNvSpPr>
            <a:spLocks noGrp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fld id="{36E0A423-6B2A-4998-B187-19D0D7F67C66}" type="datetime1">
              <a:rPr lang="zh-TW" altLang="en-US" smtClean="0"/>
              <a:pPr eaLnBrk="1" hangingPunct="1"/>
              <a:t>2013/4/23</a:t>
            </a:fld>
            <a:endParaRPr lang="zh-TW" altLang="en-US" smtClean="0"/>
          </a:p>
        </p:txBody>
      </p:sp>
      <p:sp>
        <p:nvSpPr>
          <p:cNvPr id="36869" name="Slide Number Placeholder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fld id="{1DA2C43F-5852-4B16-B4A2-B0DE91390851}" type="slidenum">
              <a:rPr lang="zh-TW" altLang="en-US" smtClean="0"/>
              <a:pPr eaLnBrk="1" hangingPunct="1"/>
              <a:t>24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37892" name="Date Placeholder 3"/>
          <p:cNvSpPr>
            <a:spLocks noGrp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fld id="{0F362A5F-8EC4-48D7-B92B-41DFFA78150A}" type="datetime1">
              <a:rPr lang="zh-TW" altLang="en-US" smtClean="0"/>
              <a:pPr eaLnBrk="1" hangingPunct="1"/>
              <a:t>2013/4/23</a:t>
            </a:fld>
            <a:endParaRPr lang="zh-TW" altLang="en-US" smtClean="0"/>
          </a:p>
        </p:txBody>
      </p:sp>
      <p:sp>
        <p:nvSpPr>
          <p:cNvPr id="37893" name="Slide Number Placeholder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fld id="{0BA48507-1128-47BC-AB6C-5AF0D3295C35}" type="slidenum">
              <a:rPr lang="zh-TW" altLang="en-US" smtClean="0"/>
              <a:pPr eaLnBrk="1" hangingPunct="1"/>
              <a:t>25</a:t>
            </a:fld>
            <a:endParaRPr lang="zh-TW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4744"/>
            <a:ext cx="7772400" cy="1296144"/>
          </a:xfrm>
        </p:spPr>
        <p:txBody>
          <a:bodyPr>
            <a:normAutofit/>
          </a:bodyPr>
          <a:lstStyle>
            <a:lvl1pPr algn="ctr">
              <a:defRPr sz="4000">
                <a:solidFill>
                  <a:srgbClr val="E61C0E"/>
                </a:solidFill>
                <a:latin typeface="+mn-lt"/>
                <a:ea typeface="+mn-ea"/>
                <a:cs typeface="Arial" pitchFamily="34" charset="0"/>
              </a:defRPr>
            </a:lvl1pPr>
          </a:lstStyle>
          <a:p>
            <a:r>
              <a:rPr lang="en-US" altLang="zh-TW" dirty="0" smtClean="0"/>
              <a:t>Click to edit Master title style</a:t>
            </a:r>
            <a:endParaRPr lang="zh-TW" alt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869160"/>
            <a:ext cx="6400800" cy="576064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solidFill>
                  <a:srgbClr val="002060"/>
                </a:solidFill>
                <a:latin typeface="+mn-lt"/>
                <a:ea typeface="+mn-ea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TW" smtClean="0"/>
              <a:t>Click to edit Master subtitle style</a:t>
            </a:r>
            <a:endParaRPr lang="en-US" altLang="zh-TW" dirty="0" smtClean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7164388" y="6356350"/>
            <a:ext cx="1916112" cy="365125"/>
          </a:xfrm>
        </p:spPr>
        <p:txBody>
          <a:bodyPr/>
          <a:lstStyle>
            <a:lvl1pPr algn="ctr">
              <a:defRPr b="1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>
              <a:defRPr/>
            </a:pPr>
            <a:fld id="{039E88A2-3722-4717-96A1-D3197B470240}" type="datetime1">
              <a:rPr lang="zh-TW" altLang="en-US"/>
              <a:pPr>
                <a:defRPr/>
              </a:pPr>
              <a:t>2013/4/23</a:t>
            </a:fld>
            <a:endParaRPr lang="zh-TW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>
              <a:defRPr/>
            </a:pPr>
            <a:fld id="{5955E611-B17B-4716-80A7-0808EEF58705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60118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Click to edit Master title style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2pPr marL="742950" indent="-285750">
              <a:spcBef>
                <a:spcPts val="1000"/>
              </a:spcBef>
              <a:buFont typeface="Arial" pitchFamily="34" charset="0"/>
              <a:buChar char="•"/>
              <a:defRPr/>
            </a:lvl2pPr>
            <a:lvl3pPr>
              <a:spcBef>
                <a:spcPts val="1000"/>
              </a:spcBef>
              <a:defRPr/>
            </a:lvl3pPr>
            <a:lvl4pPr marL="1714500" indent="-342900">
              <a:spcBef>
                <a:spcPts val="1000"/>
              </a:spcBef>
              <a:buFont typeface="Calibri" pitchFamily="34" charset="0"/>
              <a:buChar char="»"/>
              <a:defRPr/>
            </a:lvl4pPr>
            <a:lvl5pPr marL="2057400" indent="-228600">
              <a:spcBef>
                <a:spcPts val="1000"/>
              </a:spcBef>
              <a:buFont typeface="Arial" pitchFamily="34" charset="0"/>
              <a:buChar char="»"/>
              <a:defRPr/>
            </a:lvl5pPr>
          </a:lstStyle>
          <a:p>
            <a:pPr lvl="0"/>
            <a:r>
              <a:rPr lang="en-US" altLang="zh-TW" dirty="0" smtClean="0"/>
              <a:t>Click to edit Master text styles</a:t>
            </a:r>
          </a:p>
          <a:p>
            <a:pPr lvl="1"/>
            <a:r>
              <a:rPr lang="en-US" altLang="zh-TW" dirty="0" smtClean="0"/>
              <a:t>Second level</a:t>
            </a:r>
          </a:p>
          <a:p>
            <a:pPr lvl="2"/>
            <a:r>
              <a:rPr lang="en-US" altLang="zh-TW" dirty="0" smtClean="0"/>
              <a:t>Third level</a:t>
            </a:r>
          </a:p>
          <a:p>
            <a:pPr lvl="3"/>
            <a:r>
              <a:rPr lang="en-US" altLang="zh-TW" dirty="0" smtClean="0"/>
              <a:t>Fourth level</a:t>
            </a:r>
          </a:p>
          <a:p>
            <a:pPr lvl="4"/>
            <a:r>
              <a:rPr lang="en-US" altLang="zh-TW" dirty="0" smtClean="0"/>
              <a:t>Fifth level</a:t>
            </a:r>
            <a:endParaRPr lang="zh-TW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E1669-E48F-4F2D-95FD-232F29ECB000}" type="datetime1">
              <a:rPr lang="zh-TW" altLang="en-US"/>
              <a:pPr>
                <a:defRPr/>
              </a:pPr>
              <a:t>2013/4/23</a:t>
            </a:fld>
            <a:endParaRPr lang="zh-TW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2E5E5A-68A5-4390-A61A-890633B64E49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5108043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982218"/>
            <a:ext cx="8496944" cy="893564"/>
          </a:xfrm>
        </p:spPr>
        <p:txBody>
          <a:bodyPr/>
          <a:lstStyle/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16ACDD-E36F-46CA-A344-2374799FF0E3}" type="datetime1">
              <a:rPr lang="zh-TW" altLang="en-US"/>
              <a:pPr>
                <a:defRPr/>
              </a:pPr>
              <a:t>2013/4/23</a:t>
            </a:fld>
            <a:endParaRPr lang="zh-TW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9A80ED-4C62-4676-BFC8-6A7D23EEC1F9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7429723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5E1B58-10B6-4C51-8733-FD2974D8AD18}" type="datetime1">
              <a:rPr lang="zh-TW" altLang="en-US"/>
              <a:pPr>
                <a:defRPr/>
              </a:pPr>
              <a:t>2013/4/23</a:t>
            </a:fld>
            <a:endParaRPr lang="zh-TW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CE3EA4-6258-4800-96F8-AE9D4F01FDBA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7688201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1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323850" y="15875"/>
            <a:ext cx="849630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title style</a:t>
            </a:r>
            <a:endParaRPr lang="zh-TW" alt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23850" y="981075"/>
            <a:ext cx="84963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23850" y="6381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19D2FD8-A8A4-4C09-B7F9-A933B56E3A66}" type="datetime1">
              <a:rPr lang="zh-TW" altLang="en-US"/>
              <a:pPr>
                <a:defRPr/>
              </a:pPr>
              <a:t>2013/4/23</a:t>
            </a:fld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62363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4F9CF46F-8F55-4027-9C11-A2A1ECA67C0C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6" r:id="rId1"/>
    <p:sldLayoutId id="2147483923" r:id="rId2"/>
    <p:sldLayoutId id="2147483924" r:id="rId3"/>
    <p:sldLayoutId id="2147483925" r:id="rId4"/>
  </p:sldLayoutIdLst>
  <p:timing>
    <p:tnLst>
      <p:par>
        <p:cTn id="1" dur="indefinite" restart="never" nodeType="tmRoot"/>
      </p:par>
    </p:tnLst>
  </p:timing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rgbClr val="D006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•"/>
        <a:defRPr sz="2800" b="1" kern="1200">
          <a:solidFill>
            <a:schemeClr val="tx1"/>
          </a:solidFill>
          <a:latin typeface="+mn-lt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»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5538"/>
            <a:ext cx="7772400" cy="12954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TW" dirty="0" smtClean="0"/>
              <a:t>NuMicro </a:t>
            </a:r>
            <a:r>
              <a:rPr lang="en-US" altLang="zh-TW" dirty="0"/>
              <a:t>Nano100</a:t>
            </a:r>
            <a:br>
              <a:rPr lang="en-US" altLang="zh-TW" dirty="0"/>
            </a:br>
            <a:r>
              <a:rPr lang="en-US" altLang="zh-TW" dirty="0"/>
              <a:t>Touch </a:t>
            </a:r>
            <a:r>
              <a:rPr lang="en-US" altLang="zh-TW" dirty="0" smtClean="0"/>
              <a:t>Key</a:t>
            </a:r>
            <a:endParaRPr lang="zh-TW" altLang="en-US" dirty="0" smtClean="0"/>
          </a:p>
        </p:txBody>
      </p:sp>
      <p:sp>
        <p:nvSpPr>
          <p:cNvPr id="3075" name="Subtitle 2"/>
          <p:cNvSpPr>
            <a:spLocks noGrp="1"/>
          </p:cNvSpPr>
          <p:nvPr>
            <p:ph type="subTitle" idx="1"/>
          </p:nvPr>
        </p:nvSpPr>
        <p:spPr>
          <a:xfrm>
            <a:off x="1371600" y="4868863"/>
            <a:ext cx="6400800" cy="576262"/>
          </a:xfrm>
        </p:spPr>
        <p:txBody>
          <a:bodyPr/>
          <a:lstStyle/>
          <a:p>
            <a:pPr eaLnBrk="1" hangingPunct="1"/>
            <a:r>
              <a:rPr lang="en-US" altLang="zh-TW" smtClean="0">
                <a:cs typeface="Arial" charset="0"/>
              </a:rPr>
              <a:t>NuMicro@nuvoton.com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TW" dirty="0" smtClean="0"/>
              <a:t>2013/02/27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/>
              <a:t>内容</a:t>
            </a:r>
            <a:endParaRPr lang="zh-TW" altLang="en-US" smtClean="0"/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zh-CN" altLang="en-US" smtClean="0">
                <a:cs typeface="Arial" charset="0"/>
              </a:rPr>
              <a:t>特性</a:t>
            </a:r>
            <a:endParaRPr lang="en-US" altLang="zh-TW" smtClean="0">
              <a:cs typeface="Arial" charset="0"/>
            </a:endParaRPr>
          </a:p>
          <a:p>
            <a:pPr eaLnBrk="1" hangingPunct="1"/>
            <a:r>
              <a:rPr lang="en-US" altLang="zh-TW" smtClean="0">
                <a:cs typeface="Arial" charset="0"/>
              </a:rPr>
              <a:t>TK </a:t>
            </a:r>
            <a:r>
              <a:rPr lang="zh-CN" altLang="en-US" smtClean="0">
                <a:cs typeface="Arial" charset="0"/>
              </a:rPr>
              <a:t>方块图</a:t>
            </a:r>
            <a:endParaRPr lang="en-US" altLang="zh-TW" smtClean="0">
              <a:cs typeface="Arial" charset="0"/>
            </a:endParaRPr>
          </a:p>
          <a:p>
            <a:pPr eaLnBrk="1" hangingPunct="1"/>
            <a:r>
              <a:rPr lang="zh-CN" altLang="en-US" smtClean="0">
                <a:cs typeface="Arial" charset="0"/>
              </a:rPr>
              <a:t>按键扫描</a:t>
            </a:r>
            <a:endParaRPr lang="en-US" altLang="zh-TW" smtClean="0">
              <a:cs typeface="Arial" charset="0"/>
            </a:endParaRPr>
          </a:p>
          <a:p>
            <a:pPr eaLnBrk="1" hangingPunct="1"/>
            <a:r>
              <a:rPr lang="en-US" altLang="zh-TW" smtClean="0">
                <a:cs typeface="Arial" charset="0"/>
              </a:rPr>
              <a:t>TK </a:t>
            </a:r>
            <a:r>
              <a:rPr lang="zh-CN" altLang="en-US" smtClean="0">
                <a:cs typeface="Arial" charset="0"/>
              </a:rPr>
              <a:t>的寄存器</a:t>
            </a:r>
            <a:endParaRPr lang="en-US" altLang="zh-TW" smtClean="0">
              <a:cs typeface="Arial" charset="0"/>
            </a:endParaRPr>
          </a:p>
          <a:p>
            <a:pPr eaLnBrk="1" hangingPunct="1"/>
            <a:r>
              <a:rPr lang="en-US" altLang="zh-TW" smtClean="0">
                <a:cs typeface="Arial" charset="0"/>
              </a:rPr>
              <a:t>TK </a:t>
            </a:r>
            <a:r>
              <a:rPr lang="zh-CN" altLang="en-US" smtClean="0">
                <a:cs typeface="Arial" charset="0"/>
              </a:rPr>
              <a:t>灵敏度调整</a:t>
            </a:r>
            <a:endParaRPr lang="en-US" altLang="zh-TW" smtClean="0">
              <a:cs typeface="Arial" charset="0"/>
            </a:endParaRPr>
          </a:p>
          <a:p>
            <a:pPr eaLnBrk="1" hangingPunct="1"/>
            <a:r>
              <a:rPr lang="en-US" altLang="zh-TW" smtClean="0">
                <a:cs typeface="Arial" charset="0"/>
              </a:rPr>
              <a:t>TK </a:t>
            </a:r>
            <a:r>
              <a:rPr lang="zh-CN" altLang="en-US" smtClean="0">
                <a:cs typeface="Arial" charset="0"/>
              </a:rPr>
              <a:t>范例</a:t>
            </a:r>
            <a:r>
              <a:rPr lang="en-US" altLang="zh-TW" smtClean="0">
                <a:cs typeface="Arial" charset="0"/>
              </a:rPr>
              <a:t>&amp; </a:t>
            </a:r>
            <a:r>
              <a:rPr lang="zh-CN" altLang="en-US" smtClean="0">
                <a:cs typeface="Arial" charset="0"/>
              </a:rPr>
              <a:t>工具介绍</a:t>
            </a:r>
            <a:endParaRPr lang="en-US" altLang="zh-TW" smtClean="0">
              <a:cs typeface="Arial" charset="0"/>
            </a:endParaRPr>
          </a:p>
          <a:p>
            <a:pPr eaLnBrk="1" hangingPunct="1"/>
            <a:r>
              <a:rPr lang="zh-CN" altLang="en-US" smtClean="0">
                <a:cs typeface="Arial" charset="0"/>
              </a:rPr>
              <a:t>测试工具</a:t>
            </a:r>
            <a:r>
              <a:rPr lang="en-US" altLang="zh-TW" smtClean="0">
                <a:cs typeface="Arial" charset="0"/>
              </a:rPr>
              <a:t> (Nu-LB-Nano130 or NuTouch)</a:t>
            </a:r>
          </a:p>
          <a:p>
            <a:pPr eaLnBrk="1" hangingPunct="1"/>
            <a:endParaRPr lang="en-US" altLang="zh-TW" smtClean="0">
              <a:cs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A2FA317-842F-499B-A633-F9855919796E}" type="slidenum">
              <a:rPr lang="zh-TW" altLang="en-US"/>
              <a:pPr>
                <a:defRPr/>
              </a:pPr>
              <a:t>1</a:t>
            </a:fld>
            <a:endParaRPr lang="zh-TW" altLang="en-US"/>
          </a:p>
        </p:txBody>
      </p:sp>
      <p:pic>
        <p:nvPicPr>
          <p:cNvPr id="410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175" y="5449888"/>
            <a:ext cx="2505075" cy="81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5157788"/>
            <a:ext cx="1858963" cy="1403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/>
              <a:t>特性</a:t>
            </a:r>
            <a:endParaRPr lang="zh-TW" altLang="en-US" smtClean="0"/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zh-CN" altLang="en-US" smtClean="0">
                <a:cs typeface="Arial" charset="0"/>
              </a:rPr>
              <a:t>最多支持</a:t>
            </a:r>
            <a:r>
              <a:rPr lang="en-US" altLang="zh-TW" smtClean="0">
                <a:cs typeface="Arial" charset="0"/>
              </a:rPr>
              <a:t> 16 </a:t>
            </a:r>
            <a:r>
              <a:rPr lang="zh-CN" altLang="en-US" smtClean="0">
                <a:cs typeface="Arial" charset="0"/>
              </a:rPr>
              <a:t>个触摸按键</a:t>
            </a:r>
            <a:endParaRPr lang="en-US" altLang="zh-TW" smtClean="0">
              <a:cs typeface="Arial" charset="0"/>
            </a:endParaRPr>
          </a:p>
          <a:p>
            <a:pPr eaLnBrk="1" hangingPunct="1"/>
            <a:r>
              <a:rPr lang="zh-CN" altLang="en-US" smtClean="0">
                <a:cs typeface="Arial" charset="0"/>
              </a:rPr>
              <a:t>解析度可调</a:t>
            </a:r>
            <a:r>
              <a:rPr lang="en-US" altLang="zh-TW" smtClean="0">
                <a:cs typeface="Arial" charset="0"/>
              </a:rPr>
              <a:t>(16, 14, 12, 10-bit)</a:t>
            </a:r>
          </a:p>
          <a:p>
            <a:pPr eaLnBrk="1" hangingPunct="1"/>
            <a:r>
              <a:rPr lang="zh-CN" altLang="en-US" smtClean="0">
                <a:cs typeface="Arial" charset="0"/>
              </a:rPr>
              <a:t>灵敏度可调</a:t>
            </a:r>
            <a:endParaRPr lang="en-US" altLang="zh-TW" smtClean="0">
              <a:cs typeface="Arial" charset="0"/>
            </a:endParaRPr>
          </a:p>
          <a:p>
            <a:pPr lvl="1" eaLnBrk="1" hangingPunct="1">
              <a:buFont typeface="Arial" charset="0"/>
              <a:buChar char="•"/>
            </a:pPr>
            <a:r>
              <a:rPr lang="zh-CN" altLang="en-US" smtClean="0">
                <a:cs typeface="Arial" charset="0"/>
              </a:rPr>
              <a:t>调整充电电流</a:t>
            </a:r>
            <a:endParaRPr lang="en-US" altLang="zh-TW" smtClean="0">
              <a:cs typeface="Arial" charset="0"/>
            </a:endParaRPr>
          </a:p>
          <a:p>
            <a:pPr lvl="1" eaLnBrk="1" hangingPunct="1">
              <a:buFont typeface="Arial" charset="0"/>
              <a:buChar char="•"/>
            </a:pPr>
            <a:r>
              <a:rPr lang="zh-CN" altLang="en-US" smtClean="0">
                <a:cs typeface="Arial" charset="0"/>
              </a:rPr>
              <a:t>改变时钟源频率</a:t>
            </a:r>
            <a:endParaRPr lang="en-US" altLang="zh-TW" smtClean="0">
              <a:cs typeface="Arial" charset="0"/>
            </a:endParaRPr>
          </a:p>
          <a:p>
            <a:pPr eaLnBrk="1" hangingPunct="1"/>
            <a:r>
              <a:rPr lang="zh-CN" altLang="en-US" smtClean="0">
                <a:cs typeface="Arial" charset="0"/>
              </a:rPr>
              <a:t>每个通道时钟除频器可编程</a:t>
            </a:r>
            <a:endParaRPr lang="en-US" altLang="zh-TW" smtClean="0">
              <a:cs typeface="Arial" charset="0"/>
            </a:endParaRPr>
          </a:p>
          <a:p>
            <a:pPr eaLnBrk="1" hangingPunct="1"/>
            <a:r>
              <a:rPr lang="zh-CN" altLang="en-US" smtClean="0">
                <a:cs typeface="Arial" charset="0"/>
              </a:rPr>
              <a:t>支持周期</a:t>
            </a:r>
            <a:r>
              <a:rPr lang="en-US" altLang="zh-TW" smtClean="0">
                <a:cs typeface="Arial" charset="0"/>
              </a:rPr>
              <a:t> (Timer0) </a:t>
            </a:r>
            <a:r>
              <a:rPr lang="zh-CN" altLang="en-US" smtClean="0">
                <a:cs typeface="Arial" charset="0"/>
              </a:rPr>
              <a:t>或者软件触发扫描</a:t>
            </a:r>
            <a:endParaRPr lang="en-US" altLang="zh-TW" smtClean="0">
              <a:cs typeface="Arial" charset="0"/>
            </a:endParaRPr>
          </a:p>
          <a:p>
            <a:pPr lvl="1" eaLnBrk="1" hangingPunct="1">
              <a:buFont typeface="Arial" charset="0"/>
              <a:buChar char="•"/>
            </a:pPr>
            <a:r>
              <a:rPr lang="zh-CN" altLang="en-US" smtClean="0">
                <a:cs typeface="Arial" charset="0"/>
              </a:rPr>
              <a:t>最多一次可以扫描</a:t>
            </a:r>
            <a:r>
              <a:rPr lang="en-US" altLang="zh-TW" smtClean="0">
                <a:cs typeface="Arial" charset="0"/>
              </a:rPr>
              <a:t> 8 </a:t>
            </a:r>
            <a:r>
              <a:rPr lang="zh-CN" altLang="en-US" smtClean="0">
                <a:cs typeface="Arial" charset="0"/>
              </a:rPr>
              <a:t>个按键</a:t>
            </a:r>
            <a:endParaRPr lang="en-US" altLang="zh-TW" smtClean="0">
              <a:cs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924254F-099E-4308-A00E-478ACEB2F7F9}" type="slidenum">
              <a:rPr lang="zh-TW" altLang="en-US"/>
              <a:pPr>
                <a:defRPr/>
              </a:pPr>
              <a:t>2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1268413"/>
            <a:ext cx="8143875" cy="505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4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/>
              <a:t>方块图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94E3C59-4FD6-4494-8386-38771389EECD}" type="slidenum">
              <a:rPr lang="zh-TW" altLang="en-US"/>
              <a:pPr>
                <a:defRPr/>
              </a:pPr>
              <a:t>3</a:t>
            </a:fld>
            <a:endParaRPr lang="zh-TW" altLang="en-US"/>
          </a:p>
        </p:txBody>
      </p:sp>
      <p:sp>
        <p:nvSpPr>
          <p:cNvPr id="5" name="Rounded Rectangle 4"/>
          <p:cNvSpPr/>
          <p:nvPr/>
        </p:nvSpPr>
        <p:spPr>
          <a:xfrm>
            <a:off x="4284663" y="3529013"/>
            <a:ext cx="1800225" cy="1709737"/>
          </a:xfrm>
          <a:prstGeom prst="roundRect">
            <a:avLst>
              <a:gd name="adj" fmla="val 50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/>
          </a:p>
        </p:txBody>
      </p:sp>
      <p:sp>
        <p:nvSpPr>
          <p:cNvPr id="6" name="Rounded Rectangle 5"/>
          <p:cNvSpPr/>
          <p:nvPr/>
        </p:nvSpPr>
        <p:spPr>
          <a:xfrm>
            <a:off x="2413000" y="1441450"/>
            <a:ext cx="2014538" cy="1584325"/>
          </a:xfrm>
          <a:prstGeom prst="roundRect">
            <a:avLst>
              <a:gd name="adj" fmla="val 50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/>
          </a:p>
        </p:txBody>
      </p:sp>
      <p:sp>
        <p:nvSpPr>
          <p:cNvPr id="7" name="Rounded Rectangle 6"/>
          <p:cNvSpPr/>
          <p:nvPr/>
        </p:nvSpPr>
        <p:spPr>
          <a:xfrm>
            <a:off x="7596188" y="4429125"/>
            <a:ext cx="1047750" cy="1620838"/>
          </a:xfrm>
          <a:prstGeom prst="roundRect">
            <a:avLst>
              <a:gd name="adj" fmla="val 50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Key Scan 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655144F-8626-4F44-B580-E4315394B72A}" type="slidenum">
              <a:rPr lang="zh-TW" altLang="en-US"/>
              <a:pPr>
                <a:defRPr/>
              </a:pPr>
              <a:t>4</a:t>
            </a:fld>
            <a:endParaRPr lang="zh-TW" altLang="en-US"/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971550" y="1989138"/>
            <a:ext cx="0" cy="216058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971550" y="4149725"/>
            <a:ext cx="2592388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971550" y="2925763"/>
            <a:ext cx="1079500" cy="1223962"/>
          </a:xfrm>
          <a:prstGeom prst="line">
            <a:avLst/>
          </a:prstGeom>
          <a:ln w="38100"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2052638" y="2925763"/>
            <a:ext cx="1006475" cy="1214437"/>
          </a:xfrm>
          <a:prstGeom prst="line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971550" y="2276475"/>
            <a:ext cx="1079500" cy="187325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2051050" y="2276475"/>
            <a:ext cx="936625" cy="1296988"/>
          </a:xfrm>
          <a:prstGeom prst="line">
            <a:avLst/>
          </a:prstGeom>
          <a:ln w="38100">
            <a:solidFill>
              <a:schemeClr val="accent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V="1">
            <a:off x="5292725" y="1997075"/>
            <a:ext cx="0" cy="2160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V="1">
            <a:off x="5292725" y="4149725"/>
            <a:ext cx="2519363" cy="793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V="1">
            <a:off x="5292725" y="2717800"/>
            <a:ext cx="1079500" cy="143986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6372225" y="2717800"/>
            <a:ext cx="1079500" cy="1439863"/>
          </a:xfrm>
          <a:prstGeom prst="line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5292725" y="2286000"/>
            <a:ext cx="1079500" cy="1871663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6372225" y="2286000"/>
            <a:ext cx="1079500" cy="790575"/>
          </a:xfrm>
          <a:prstGeom prst="line">
            <a:avLst/>
          </a:prstGeom>
          <a:ln w="38100">
            <a:solidFill>
              <a:schemeClr val="accent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84" name="TextBox 27"/>
          <p:cNvSpPr txBox="1">
            <a:spLocks noChangeArrowheads="1"/>
          </p:cNvSpPr>
          <p:nvPr/>
        </p:nvSpPr>
        <p:spPr bwMode="auto">
          <a:xfrm>
            <a:off x="1457325" y="4365625"/>
            <a:ext cx="11890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/>
              <a:t>Finger off</a:t>
            </a:r>
            <a:endParaRPr lang="zh-TW" altLang="en-US"/>
          </a:p>
        </p:txBody>
      </p:sp>
      <p:sp>
        <p:nvSpPr>
          <p:cNvPr id="7185" name="TextBox 30"/>
          <p:cNvSpPr txBox="1">
            <a:spLocks noChangeArrowheads="1"/>
          </p:cNvSpPr>
          <p:nvPr/>
        </p:nvSpPr>
        <p:spPr bwMode="auto">
          <a:xfrm>
            <a:off x="5832475" y="4403725"/>
            <a:ext cx="11525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/>
              <a:t>Finger on</a:t>
            </a:r>
            <a:endParaRPr lang="zh-TW" altLang="en-US"/>
          </a:p>
        </p:txBody>
      </p:sp>
      <p:sp>
        <p:nvSpPr>
          <p:cNvPr id="7186" name="TextBox 28"/>
          <p:cNvSpPr txBox="1">
            <a:spLocks noChangeArrowheads="1"/>
          </p:cNvSpPr>
          <p:nvPr/>
        </p:nvSpPr>
        <p:spPr bwMode="auto">
          <a:xfrm>
            <a:off x="468313" y="1552575"/>
            <a:ext cx="863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/>
              <a:t>Data</a:t>
            </a:r>
            <a:endParaRPr lang="zh-TW" altLang="en-US"/>
          </a:p>
        </p:txBody>
      </p:sp>
      <p:sp>
        <p:nvSpPr>
          <p:cNvPr id="7187" name="TextBox 32"/>
          <p:cNvSpPr txBox="1">
            <a:spLocks noChangeArrowheads="1"/>
          </p:cNvSpPr>
          <p:nvPr/>
        </p:nvSpPr>
        <p:spPr bwMode="auto">
          <a:xfrm>
            <a:off x="4643438" y="1574800"/>
            <a:ext cx="8651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/>
              <a:t>Data</a:t>
            </a:r>
            <a:endParaRPr lang="zh-TW" altLang="en-US"/>
          </a:p>
        </p:txBody>
      </p:sp>
      <p:sp>
        <p:nvSpPr>
          <p:cNvPr id="7188" name="TextBox 33"/>
          <p:cNvSpPr txBox="1">
            <a:spLocks noChangeArrowheads="1"/>
          </p:cNvSpPr>
          <p:nvPr/>
        </p:nvSpPr>
        <p:spPr bwMode="auto">
          <a:xfrm>
            <a:off x="2916238" y="4179888"/>
            <a:ext cx="8636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/>
              <a:t>Time</a:t>
            </a:r>
            <a:endParaRPr lang="zh-TW" altLang="en-US"/>
          </a:p>
        </p:txBody>
      </p:sp>
      <p:sp>
        <p:nvSpPr>
          <p:cNvPr id="7189" name="TextBox 34"/>
          <p:cNvSpPr txBox="1">
            <a:spLocks noChangeArrowheads="1"/>
          </p:cNvSpPr>
          <p:nvPr/>
        </p:nvSpPr>
        <p:spPr bwMode="auto">
          <a:xfrm>
            <a:off x="7092950" y="4179888"/>
            <a:ext cx="8636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/>
              <a:t>Time</a:t>
            </a:r>
            <a:endParaRPr lang="zh-TW" altLang="en-US"/>
          </a:p>
        </p:txBody>
      </p:sp>
      <p:cxnSp>
        <p:nvCxnSpPr>
          <p:cNvPr id="39" name="Straight Connector 38"/>
          <p:cNvCxnSpPr/>
          <p:nvPr/>
        </p:nvCxnSpPr>
        <p:spPr>
          <a:xfrm>
            <a:off x="1673225" y="5300663"/>
            <a:ext cx="1458913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1649413" y="5732463"/>
            <a:ext cx="1457325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92" name="TextBox 42"/>
          <p:cNvSpPr txBox="1">
            <a:spLocks noChangeArrowheads="1"/>
          </p:cNvSpPr>
          <p:nvPr/>
        </p:nvSpPr>
        <p:spPr bwMode="auto">
          <a:xfrm>
            <a:off x="3348038" y="5116513"/>
            <a:ext cx="8636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/>
              <a:t>Timer</a:t>
            </a:r>
            <a:endParaRPr lang="zh-TW" altLang="en-US"/>
          </a:p>
        </p:txBody>
      </p:sp>
      <p:sp>
        <p:nvSpPr>
          <p:cNvPr id="7193" name="TextBox 43"/>
          <p:cNvSpPr txBox="1">
            <a:spLocks noChangeArrowheads="1"/>
          </p:cNvSpPr>
          <p:nvPr/>
        </p:nvSpPr>
        <p:spPr bwMode="auto">
          <a:xfrm>
            <a:off x="3348038" y="5548313"/>
            <a:ext cx="1584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/>
              <a:t>RC counter</a:t>
            </a:r>
            <a:endParaRPr lang="zh-TW" altLang="en-US"/>
          </a:p>
        </p:txBody>
      </p:sp>
      <p:cxnSp>
        <p:nvCxnSpPr>
          <p:cNvPr id="47" name="Straight Connector 46"/>
          <p:cNvCxnSpPr/>
          <p:nvPr/>
        </p:nvCxnSpPr>
        <p:spPr>
          <a:xfrm>
            <a:off x="971550" y="3573463"/>
            <a:ext cx="4321175" cy="0"/>
          </a:xfrm>
          <a:prstGeom prst="line">
            <a:avLst/>
          </a:prstGeom>
          <a:ln w="38100">
            <a:solidFill>
              <a:schemeClr val="accent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flipH="1" flipV="1">
            <a:off x="3132138" y="3068638"/>
            <a:ext cx="4319587" cy="9525"/>
          </a:xfrm>
          <a:prstGeom prst="line">
            <a:avLst/>
          </a:prstGeom>
          <a:ln w="38100">
            <a:solidFill>
              <a:schemeClr val="accent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3563938" y="4149725"/>
            <a:ext cx="1728787" cy="7938"/>
          </a:xfrm>
          <a:prstGeom prst="line">
            <a:avLst/>
          </a:prstGeom>
          <a:ln w="38100">
            <a:solidFill>
              <a:schemeClr val="accent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>
            <a:off x="3924300" y="3563938"/>
            <a:ext cx="0" cy="576262"/>
          </a:xfrm>
          <a:prstGeom prst="straightConnector1">
            <a:avLst/>
          </a:prstGeom>
          <a:ln w="38100">
            <a:solidFill>
              <a:schemeClr val="accent3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/>
          <p:nvPr/>
        </p:nvCxnSpPr>
        <p:spPr>
          <a:xfrm>
            <a:off x="4500563" y="3068638"/>
            <a:ext cx="0" cy="504825"/>
          </a:xfrm>
          <a:prstGeom prst="straightConnector1">
            <a:avLst/>
          </a:prstGeom>
          <a:ln w="38100">
            <a:solidFill>
              <a:schemeClr val="accent3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/>
          <p:cNvSpPr txBox="1">
            <a:spLocks noChangeArrowheads="1"/>
          </p:cNvSpPr>
          <p:nvPr/>
        </p:nvSpPr>
        <p:spPr bwMode="auto">
          <a:xfrm>
            <a:off x="3995738" y="3667125"/>
            <a:ext cx="863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/>
              <a:t>Base</a:t>
            </a:r>
            <a:endParaRPr lang="zh-TW" altLang="en-US"/>
          </a:p>
        </p:txBody>
      </p:sp>
      <p:sp>
        <p:nvSpPr>
          <p:cNvPr id="60" name="TextBox 59"/>
          <p:cNvSpPr txBox="1">
            <a:spLocks noChangeArrowheads="1"/>
          </p:cNvSpPr>
          <p:nvPr/>
        </p:nvSpPr>
        <p:spPr bwMode="auto">
          <a:xfrm>
            <a:off x="3348038" y="3136900"/>
            <a:ext cx="11525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/>
              <a:t>Difference</a:t>
            </a:r>
            <a:endParaRPr lang="zh-TW" altLang="en-US"/>
          </a:p>
        </p:txBody>
      </p:sp>
      <p:cxnSp>
        <p:nvCxnSpPr>
          <p:cNvPr id="58" name="Straight Connector 57"/>
          <p:cNvCxnSpPr/>
          <p:nvPr/>
        </p:nvCxnSpPr>
        <p:spPr>
          <a:xfrm flipH="1">
            <a:off x="2051050" y="1738313"/>
            <a:ext cx="1588" cy="2419350"/>
          </a:xfrm>
          <a:prstGeom prst="line">
            <a:avLst/>
          </a:prstGeom>
          <a:ln w="381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6372225" y="1738313"/>
            <a:ext cx="0" cy="2433637"/>
          </a:xfrm>
          <a:prstGeom prst="line">
            <a:avLst/>
          </a:prstGeom>
          <a:ln w="381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>
            <a:spLocks noChangeArrowheads="1"/>
          </p:cNvSpPr>
          <p:nvPr/>
        </p:nvSpPr>
        <p:spPr bwMode="auto">
          <a:xfrm>
            <a:off x="2189163" y="1908175"/>
            <a:ext cx="11588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/>
              <a:t>Overflow</a:t>
            </a:r>
            <a:endParaRPr lang="zh-TW" altLang="en-US"/>
          </a:p>
        </p:txBody>
      </p:sp>
      <p:cxnSp>
        <p:nvCxnSpPr>
          <p:cNvPr id="4096" name="Straight Arrow Connector 4095"/>
          <p:cNvCxnSpPr/>
          <p:nvPr/>
        </p:nvCxnSpPr>
        <p:spPr>
          <a:xfrm flipH="1">
            <a:off x="2124075" y="2298700"/>
            <a:ext cx="792163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/>
          <p:cNvSpPr txBox="1">
            <a:spLocks noChangeArrowheads="1"/>
          </p:cNvSpPr>
          <p:nvPr/>
        </p:nvSpPr>
        <p:spPr bwMode="auto">
          <a:xfrm>
            <a:off x="6478588" y="1874838"/>
            <a:ext cx="1158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/>
              <a:t>Overflow</a:t>
            </a:r>
            <a:endParaRPr lang="zh-TW" altLang="en-US"/>
          </a:p>
        </p:txBody>
      </p:sp>
      <p:cxnSp>
        <p:nvCxnSpPr>
          <p:cNvPr id="44" name="Straight Arrow Connector 43"/>
          <p:cNvCxnSpPr/>
          <p:nvPr/>
        </p:nvCxnSpPr>
        <p:spPr>
          <a:xfrm flipH="1">
            <a:off x="6407150" y="2270125"/>
            <a:ext cx="792163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  <p:bldP spid="60" grpId="0"/>
      <p:bldP spid="67" grpId="0"/>
      <p:bldP spid="7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/>
              <a:t>启动触摸按键扫描</a:t>
            </a:r>
            <a:endParaRPr lang="zh-TW" altLang="en-US" smtClean="0"/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zh-CN" altLang="en-US" smtClean="0">
                <a:cs typeface="Arial" charset="0"/>
              </a:rPr>
              <a:t>每次最多扫描</a:t>
            </a:r>
            <a:r>
              <a:rPr lang="en-US" altLang="zh-TW" smtClean="0">
                <a:cs typeface="Arial" charset="0"/>
              </a:rPr>
              <a:t>8 </a:t>
            </a:r>
            <a:r>
              <a:rPr lang="zh-CN" altLang="en-US" smtClean="0">
                <a:cs typeface="Arial" charset="0"/>
              </a:rPr>
              <a:t>个通道</a:t>
            </a:r>
            <a:endParaRPr lang="en-US" altLang="zh-TW" smtClean="0">
              <a:cs typeface="Arial" charset="0"/>
            </a:endParaRPr>
          </a:p>
          <a:p>
            <a:pPr lvl="1" eaLnBrk="1" hangingPunct="1">
              <a:buFont typeface="Arial" charset="0"/>
              <a:buChar char="•"/>
            </a:pPr>
            <a:r>
              <a:rPr lang="zh-CN" altLang="en-US" smtClean="0">
                <a:cs typeface="Arial" charset="0"/>
              </a:rPr>
              <a:t>通道</a:t>
            </a:r>
            <a:r>
              <a:rPr lang="en-US" altLang="zh-TW" smtClean="0">
                <a:cs typeface="Arial" charset="0"/>
              </a:rPr>
              <a:t> (0, 8) (1, 9) … (7, 15) </a:t>
            </a:r>
            <a:r>
              <a:rPr lang="zh-CN" altLang="en-US" smtClean="0">
                <a:cs typeface="Arial" charset="0"/>
              </a:rPr>
              <a:t>是互斥的</a:t>
            </a:r>
            <a:endParaRPr lang="en-US" altLang="zh-TW" smtClean="0">
              <a:cs typeface="Arial" charset="0"/>
            </a:endParaRPr>
          </a:p>
          <a:p>
            <a:pPr eaLnBrk="1" hangingPunct="1"/>
            <a:r>
              <a:rPr lang="zh-CN" altLang="en-US" smtClean="0">
                <a:cs typeface="Arial" charset="0"/>
              </a:rPr>
              <a:t>如果</a:t>
            </a:r>
            <a:r>
              <a:rPr lang="en-US" altLang="zh-TW" smtClean="0">
                <a:cs typeface="Arial" charset="0"/>
              </a:rPr>
              <a:t> START_SCAN_BY_TIMER_EN </a:t>
            </a:r>
            <a:r>
              <a:rPr lang="en-US" altLang="zh-CN" smtClean="0">
                <a:cs typeface="Arial" charset="0"/>
              </a:rPr>
              <a:t>=</a:t>
            </a:r>
            <a:r>
              <a:rPr lang="en-US" altLang="zh-TW" smtClean="0">
                <a:cs typeface="Arial" charset="0"/>
              </a:rPr>
              <a:t> 0</a:t>
            </a:r>
            <a:r>
              <a:rPr lang="zh-CN" altLang="en-US" smtClean="0">
                <a:cs typeface="Arial" charset="0"/>
              </a:rPr>
              <a:t>，软件可以写</a:t>
            </a:r>
            <a:r>
              <a:rPr lang="en-US" altLang="zh-TW" smtClean="0">
                <a:cs typeface="Arial" charset="0"/>
              </a:rPr>
              <a:t> START_SCAN_BY_MANU</a:t>
            </a:r>
            <a:r>
              <a:rPr lang="en-US" altLang="zh-CN" smtClean="0">
                <a:cs typeface="Arial" charset="0"/>
              </a:rPr>
              <a:t>=</a:t>
            </a:r>
            <a:r>
              <a:rPr lang="en-US" altLang="zh-TW" smtClean="0">
                <a:cs typeface="Arial" charset="0"/>
              </a:rPr>
              <a:t>1 </a:t>
            </a:r>
            <a:r>
              <a:rPr lang="zh-CN" altLang="en-US" smtClean="0">
                <a:cs typeface="Arial" charset="0"/>
              </a:rPr>
              <a:t>来启动扫描</a:t>
            </a:r>
            <a:endParaRPr lang="en-US" altLang="zh-TW" smtClean="0">
              <a:cs typeface="Arial" charset="0"/>
            </a:endParaRPr>
          </a:p>
          <a:p>
            <a:pPr eaLnBrk="1" hangingPunct="1"/>
            <a:r>
              <a:rPr lang="zh-CN" altLang="en-US" smtClean="0">
                <a:cs typeface="Arial" charset="0"/>
              </a:rPr>
              <a:t>如果</a:t>
            </a:r>
            <a:r>
              <a:rPr lang="en-US" altLang="zh-TW" smtClean="0">
                <a:cs typeface="Arial" charset="0"/>
              </a:rPr>
              <a:t> START_SCAN_BY_TIMER_EN </a:t>
            </a:r>
            <a:r>
              <a:rPr lang="en-US" altLang="zh-CN" smtClean="0">
                <a:cs typeface="Arial" charset="0"/>
              </a:rPr>
              <a:t>= 1</a:t>
            </a:r>
            <a:r>
              <a:rPr lang="zh-CN" altLang="en-US" smtClean="0">
                <a:cs typeface="Arial" charset="0"/>
              </a:rPr>
              <a:t>，</a:t>
            </a:r>
            <a:r>
              <a:rPr lang="en-US" altLang="zh-TW" smtClean="0">
                <a:cs typeface="Arial" charset="0"/>
              </a:rPr>
              <a:t>Timer 0 </a:t>
            </a:r>
            <a:r>
              <a:rPr lang="zh-CN" altLang="en-US" smtClean="0">
                <a:cs typeface="Arial" charset="0"/>
              </a:rPr>
              <a:t>可以触发扫描</a:t>
            </a:r>
            <a:endParaRPr lang="en-US" altLang="zh-TW" smtClean="0">
              <a:cs typeface="Arial" charset="0"/>
            </a:endParaRPr>
          </a:p>
          <a:p>
            <a:pPr lvl="1" eaLnBrk="1" hangingPunct="1">
              <a:buFont typeface="Arial" charset="0"/>
              <a:buChar char="•"/>
            </a:pPr>
            <a:r>
              <a:rPr lang="zh-CN" altLang="en-US" smtClean="0">
                <a:cs typeface="Arial" charset="0"/>
              </a:rPr>
              <a:t>系统</a:t>
            </a:r>
            <a:r>
              <a:rPr lang="en-US" altLang="zh-CN" smtClean="0">
                <a:cs typeface="Arial" charset="0"/>
              </a:rPr>
              <a:t>power down</a:t>
            </a:r>
            <a:r>
              <a:rPr lang="zh-CN" altLang="en-US" smtClean="0">
                <a:cs typeface="Arial" charset="0"/>
              </a:rPr>
              <a:t>时，</a:t>
            </a:r>
            <a:r>
              <a:rPr lang="en-US" altLang="zh-TW" smtClean="0">
                <a:cs typeface="Arial" charset="0"/>
              </a:rPr>
              <a:t>Timer</a:t>
            </a:r>
            <a:r>
              <a:rPr lang="zh-CN" altLang="en-US" smtClean="0">
                <a:cs typeface="Arial" charset="0"/>
              </a:rPr>
              <a:t>可以触发</a:t>
            </a:r>
            <a:r>
              <a:rPr lang="en-US" altLang="zh-CN" smtClean="0">
                <a:cs typeface="Arial" charset="0"/>
              </a:rPr>
              <a:t>TK</a:t>
            </a:r>
            <a:r>
              <a:rPr lang="zh-CN" altLang="en-US" smtClean="0">
                <a:cs typeface="Arial" charset="0"/>
              </a:rPr>
              <a:t>扫描</a:t>
            </a:r>
            <a:endParaRPr lang="en-US" altLang="zh-TW" smtClean="0">
              <a:cs typeface="Arial" charset="0"/>
            </a:endParaRPr>
          </a:p>
          <a:p>
            <a:pPr eaLnBrk="1" hangingPunct="1"/>
            <a:r>
              <a:rPr lang="zh-CN" altLang="en-US" smtClean="0">
                <a:cs typeface="Arial" charset="0"/>
              </a:rPr>
              <a:t>如果</a:t>
            </a:r>
            <a:r>
              <a:rPr lang="en-US" altLang="zh-CN" smtClean="0">
                <a:cs typeface="Arial" charset="0"/>
              </a:rPr>
              <a:t>TK</a:t>
            </a:r>
            <a:r>
              <a:rPr lang="zh-CN" altLang="en-US" smtClean="0">
                <a:cs typeface="Arial" charset="0"/>
              </a:rPr>
              <a:t>正在扫描，触发事件会被丢弃</a:t>
            </a:r>
            <a:endParaRPr lang="en-US" altLang="zh-TW" smtClean="0">
              <a:cs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FB28416-F287-49CD-850E-8429F73CA3F9}" type="slidenum">
              <a:rPr lang="zh-TW" altLang="en-US"/>
              <a:pPr>
                <a:defRPr/>
              </a:pPr>
              <a:t>5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/>
              <a:t>中断</a:t>
            </a:r>
            <a:endParaRPr lang="zh-TW" altLang="en-US" smtClean="0"/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zh-CN" altLang="en-US" smtClean="0">
                <a:cs typeface="Arial" charset="0"/>
              </a:rPr>
              <a:t>扫描完成中断</a:t>
            </a:r>
            <a:endParaRPr lang="en-US" altLang="zh-TW" smtClean="0">
              <a:cs typeface="Arial" charset="0"/>
            </a:endParaRPr>
          </a:p>
          <a:p>
            <a:pPr eaLnBrk="1" hangingPunct="1"/>
            <a:r>
              <a:rPr lang="zh-CN" altLang="en-US" smtClean="0">
                <a:cs typeface="Arial" charset="0"/>
              </a:rPr>
              <a:t>扫描失败中断</a:t>
            </a:r>
            <a:endParaRPr lang="en-US" altLang="zh-TW" smtClean="0">
              <a:cs typeface="Arial" charset="0"/>
            </a:endParaRPr>
          </a:p>
          <a:p>
            <a:pPr eaLnBrk="1" hangingPunct="1"/>
            <a:r>
              <a:rPr lang="zh-CN" altLang="en-US" smtClean="0">
                <a:cs typeface="Arial" charset="0"/>
              </a:rPr>
              <a:t>门限中断</a:t>
            </a:r>
            <a:endParaRPr lang="en-US" altLang="zh-TW" smtClean="0">
              <a:cs typeface="Arial" charset="0"/>
            </a:endParaRPr>
          </a:p>
          <a:p>
            <a:pPr lvl="1" eaLnBrk="1" hangingPunct="1">
              <a:buFont typeface="Arial" charset="0"/>
              <a:buChar char="•"/>
            </a:pPr>
            <a:r>
              <a:rPr lang="zh-CN" altLang="en-US" smtClean="0">
                <a:cs typeface="Arial" charset="0"/>
              </a:rPr>
              <a:t>扫描结果值小于门限</a:t>
            </a:r>
            <a:endParaRPr lang="en-US" altLang="zh-TW" smtClean="0">
              <a:cs typeface="Arial" charset="0"/>
            </a:endParaRPr>
          </a:p>
          <a:p>
            <a:pPr lvl="1" eaLnBrk="1" hangingPunct="1">
              <a:buFont typeface="Arial" charset="0"/>
              <a:buChar char="•"/>
            </a:pPr>
            <a:r>
              <a:rPr lang="zh-CN" altLang="en-US" smtClean="0">
                <a:cs typeface="Arial" charset="0"/>
              </a:rPr>
              <a:t>扫描结果值大于门限</a:t>
            </a:r>
            <a:endParaRPr lang="en-US" altLang="zh-TW" smtClean="0">
              <a:cs typeface="Arial" charset="0"/>
            </a:endParaRPr>
          </a:p>
          <a:p>
            <a:pPr eaLnBrk="1" hangingPunct="1"/>
            <a:endParaRPr lang="en-US" altLang="zh-TW" smtClean="0">
              <a:cs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2BA8278-C7EF-4926-8068-2C0299DF8E78}" type="slidenum">
              <a:rPr lang="zh-TW" altLang="en-US"/>
              <a:pPr>
                <a:defRPr/>
              </a:pPr>
              <a:t>6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寄存器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E193293-5904-4382-8A24-92AC8D937534}" type="slidenum">
              <a:rPr lang="zh-TW" altLang="en-US" smtClean="0"/>
              <a:pPr>
                <a:defRPr/>
              </a:pPr>
              <a:t>7</a:t>
            </a:fld>
            <a:endParaRPr lang="zh-TW" alt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827088" y="1252538"/>
          <a:ext cx="7848600" cy="4918077"/>
        </p:xfrm>
        <a:graphic>
          <a:graphicData uri="http://schemas.openxmlformats.org/drawingml/2006/table">
            <a:tbl>
              <a:tblPr/>
              <a:tblGrid>
                <a:gridCol w="1022350"/>
                <a:gridCol w="2357437"/>
                <a:gridCol w="452438"/>
                <a:gridCol w="2938462"/>
                <a:gridCol w="1077913"/>
              </a:tblGrid>
              <a:tr h="214283">
                <a:tc>
                  <a:txBody>
                    <a:bodyPr/>
                    <a:lstStyle/>
                    <a:p>
                      <a:pPr marL="184150" marR="0" lvl="0" indent="-18415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>
                          <a:tab pos="184150" algn="l"/>
                        </a:tabLst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Register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84150" marR="0" lvl="0" indent="-18415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>
                          <a:tab pos="184150" algn="l"/>
                        </a:tabLst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Offset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84150" marR="0" lvl="0" indent="-18415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>
                          <a:tab pos="184150" algn="l"/>
                        </a:tabLst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R/W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84150" marR="0" lvl="0" indent="-18415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>
                          <a:tab pos="184150" algn="l"/>
                        </a:tabLst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Description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84150" marR="0" lvl="0" indent="-18415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>
                          <a:tab pos="184150" algn="l"/>
                        </a:tabLst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Reset Value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</a:tr>
              <a:tr h="467360">
                <a:tc gridSpan="5">
                  <a:txBody>
                    <a:bodyPr/>
                    <a:lstStyle/>
                    <a:p>
                      <a:pPr marL="184150" marR="0" lvl="0" indent="-18415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>
                          <a:tab pos="184150" algn="l"/>
                        </a:tabLst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 Base Address: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  <a:p>
                      <a:pPr marL="184150" marR="0" lvl="0" indent="-18415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>
                          <a:tab pos="184150" algn="l"/>
                        </a:tabLst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TK_BA = 0x400C_0000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49202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TK_CTL1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TK_BA+0x00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R/W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Touch Key Control Register 1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0x0000_0000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7DEE8"/>
                    </a:solidFill>
                  </a:tcPr>
                </a:tc>
              </a:tr>
              <a:tr h="249202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TK_CTL2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TK_BA+0x04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R/W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Touch Key Control Register 2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0x4040_4040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7DEE8"/>
                    </a:solidFill>
                  </a:tcPr>
                </a:tc>
              </a:tr>
              <a:tr h="249202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TK_CTL3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TK_BA+0x08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R/W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Touch Key Control Register 3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0x4040_4040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7DEE8"/>
                    </a:solidFill>
                  </a:tcPr>
                </a:tc>
              </a:tr>
              <a:tr h="249202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TK_STAT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TK_BA+0x0C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R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Touch Key Status Register 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0x0000_0000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5B5"/>
                    </a:solidFill>
                  </a:tcPr>
                </a:tc>
              </a:tr>
              <a:tr h="249202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TK_DATA1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3A2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TK_BA+0x10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3A2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R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3A2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Touch Key Data Register 1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3A2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0x0000_0000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3A2C7"/>
                    </a:solidFill>
                  </a:tcPr>
                </a:tc>
              </a:tr>
              <a:tr h="249202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TK_DATA2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3A2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TK_BA+0x14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3A2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R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3A2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Touch Key Data Register 2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3A2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0x0000_0000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3A2C7"/>
                    </a:solidFill>
                  </a:tcPr>
                </a:tc>
              </a:tr>
              <a:tr h="249202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TK_DATA3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3A2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TK_BA+0x18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3A2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R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3A2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Touch Key Data Register 3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3A2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0x0000_0000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3A2C7"/>
                    </a:solidFill>
                  </a:tcPr>
                </a:tc>
              </a:tr>
              <a:tr h="249202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TK_DATA4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3A2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TK_BA+0x1C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3A2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R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3A2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Touch Key Data Register 4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3A2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0x0000_0000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3A2C7"/>
                    </a:solidFill>
                  </a:tcPr>
                </a:tc>
              </a:tr>
              <a:tr h="249202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TK_INTEN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48A5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TK_BA+0x20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48A5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R/W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48A5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Touch Key Interrupt Enable Register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48A5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0x0000_0000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48A54"/>
                    </a:solidFill>
                  </a:tcPr>
                </a:tc>
              </a:tr>
              <a:tr h="249202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TK8_0_THC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TK_BA+0x24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R/W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TK8/TK0 Threshold Control Register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0x0000_0000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</a:tr>
              <a:tr h="249202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TK9_1_THC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TK_BA+0x28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R/W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TK9/TK1 Threshold Control Register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0x0000_0000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</a:tr>
              <a:tr h="249202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TK10_2_THC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TK_BA+0x2C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R/W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TK10/TK2 Threshold Control Register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0x0000_0000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</a:tr>
              <a:tr h="249202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TK11_3_THC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TK_BA+0x30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R/W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TK11/TK3 Threshold Control Register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0x0000_0000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</a:tr>
              <a:tr h="249202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TK12_4_THC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TK_BA+0x34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R/W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TK12/TK4 Threshold Control Register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0x0000_0000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</a:tr>
              <a:tr h="249202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TK13_5_THC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TK_BA+0x38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R/W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TK13/TK5 Threshold Control Register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0x0000_0000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</a:tr>
              <a:tr h="249202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TK14_6_THC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TK_BA+0x3C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R/W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TK14/TK6 Threshold Control Register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0x0000_0000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</a:tr>
              <a:tr h="249202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TK15_7_THC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TK_BA+0x40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R/W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TK15/TK7 Threshold Control Register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0x0000_0000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6520" marR="1652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</a:tr>
            </a:tbl>
          </a:graphicData>
        </a:graphic>
      </p:graphicFrame>
      <p:sp>
        <p:nvSpPr>
          <p:cNvPr id="5" name="Left Brace 4"/>
          <p:cNvSpPr/>
          <p:nvPr/>
        </p:nvSpPr>
        <p:spPr>
          <a:xfrm>
            <a:off x="468313" y="1989138"/>
            <a:ext cx="215900" cy="647700"/>
          </a:xfrm>
          <a:prstGeom prst="leftBrace">
            <a:avLst>
              <a:gd name="adj1" fmla="val 34788"/>
              <a:gd name="adj2" fmla="val 5000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8" name="Left Brace 7"/>
          <p:cNvSpPr/>
          <p:nvPr/>
        </p:nvSpPr>
        <p:spPr>
          <a:xfrm>
            <a:off x="468313" y="2997200"/>
            <a:ext cx="215900" cy="863600"/>
          </a:xfrm>
          <a:prstGeom prst="leftBrace">
            <a:avLst>
              <a:gd name="adj1" fmla="val 64183"/>
              <a:gd name="adj2" fmla="val 5000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9" name="Left Brace 8"/>
          <p:cNvSpPr/>
          <p:nvPr/>
        </p:nvSpPr>
        <p:spPr>
          <a:xfrm>
            <a:off x="468313" y="4221163"/>
            <a:ext cx="215900" cy="1944687"/>
          </a:xfrm>
          <a:prstGeom prst="leftBrace">
            <a:avLst>
              <a:gd name="adj1" fmla="val 75941"/>
              <a:gd name="adj2" fmla="val 5000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寄存器</a:t>
            </a:r>
            <a:r>
              <a:rPr lang="en-US" altLang="zh-TW" smtClean="0"/>
              <a:t> – (1)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7040543-C74F-4895-A5A8-F84C2BD5BB76}" type="slidenum">
              <a:rPr lang="zh-TW" altLang="en-US" smtClean="0"/>
              <a:pPr>
                <a:defRPr/>
              </a:pPr>
              <a:t>8</a:t>
            </a:fld>
            <a:endParaRPr lang="zh-TW" alt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395288" y="1196975"/>
          <a:ext cx="8280400" cy="792163"/>
        </p:xfrm>
        <a:graphic>
          <a:graphicData uri="http://schemas.openxmlformats.org/drawingml/2006/table">
            <a:tbl>
              <a:tblPr/>
              <a:tblGrid>
                <a:gridCol w="1035050"/>
                <a:gridCol w="1317625"/>
                <a:gridCol w="496887"/>
                <a:gridCol w="4297363"/>
                <a:gridCol w="113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Register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Offset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R/W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Description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Reset Value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TK_CTL1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TK_BA+0x00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R/W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Touch Key Control Register 1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0x0000_0000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95288" y="2205038"/>
          <a:ext cx="8353425" cy="3527425"/>
        </p:xfrm>
        <a:graphic>
          <a:graphicData uri="http://schemas.openxmlformats.org/drawingml/2006/table">
            <a:tbl>
              <a:tblPr/>
              <a:tblGrid>
                <a:gridCol w="1046162"/>
                <a:gridCol w="1047750"/>
                <a:gridCol w="1046163"/>
                <a:gridCol w="1046162"/>
                <a:gridCol w="1047750"/>
                <a:gridCol w="1046163"/>
                <a:gridCol w="1046162"/>
                <a:gridCol w="1027113"/>
              </a:tblGrid>
              <a:tr h="320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31</a:t>
                      </a:r>
                      <a:endParaRPr kumimoji="0" lang="zh-TW" altLang="zh-TW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30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29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28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27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26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25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24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TK_EN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TK_SEN_SEL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Reserved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Reserved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23</a:t>
                      </a:r>
                      <a:endParaRPr kumimoji="0" lang="zh-TW" altLang="zh-TW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22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21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20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19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18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17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16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</a:tr>
              <a:tr h="1282700"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Reserved</a:t>
                      </a:r>
                      <a:endParaRPr kumimoji="0" lang="zh-TW" altLang="zh-TW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START_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SCAN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</a:rPr>
                        <a:t>_BY_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</a:rPr>
                        <a:t>TIMER_EN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START_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SCAN_BY_MANU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15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14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13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12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11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10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9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8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EN_TK15_7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EN_TK14_6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EN_TK13_5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EN_TK12_4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EN_TK11_3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EN_TK10_2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EN_TK9_1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EN_TK8_0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7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6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5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4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3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0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SEL_TK15_7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SEL_TK14_6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SEL_TK13_5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SEL_TK12_4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SEL_TK11_3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SEL_TK10_2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SEL_TK9_1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SEL_TK8_0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Rounded Rectangle 7"/>
          <p:cNvSpPr/>
          <p:nvPr/>
        </p:nvSpPr>
        <p:spPr>
          <a:xfrm>
            <a:off x="1438275" y="2205038"/>
            <a:ext cx="1046163" cy="647700"/>
          </a:xfrm>
          <a:prstGeom prst="roundRect">
            <a:avLst>
              <a:gd name="adj" fmla="val 50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/>
          </a:p>
        </p:txBody>
      </p:sp>
      <p:sp>
        <p:nvSpPr>
          <p:cNvPr id="9" name="Rounded Rectangle 8"/>
          <p:cNvSpPr/>
          <p:nvPr/>
        </p:nvSpPr>
        <p:spPr>
          <a:xfrm>
            <a:off x="6659563" y="2852738"/>
            <a:ext cx="2089150" cy="1584325"/>
          </a:xfrm>
          <a:prstGeom prst="roundRect">
            <a:avLst>
              <a:gd name="adj" fmla="val 50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/>
          </a:p>
        </p:txBody>
      </p:sp>
      <p:sp>
        <p:nvSpPr>
          <p:cNvPr id="10" name="TextBox 5"/>
          <p:cNvSpPr txBox="1">
            <a:spLocks noChangeArrowheads="1"/>
          </p:cNvSpPr>
          <p:nvPr/>
        </p:nvSpPr>
        <p:spPr bwMode="auto">
          <a:xfrm>
            <a:off x="468313" y="3290888"/>
            <a:ext cx="3527425" cy="70802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2">
                <a:lumMod val="50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r>
              <a:rPr lang="en-US" altLang="zh-TW" sz="2000" b="1" dirty="0" smtClean="0">
                <a:solidFill>
                  <a:srgbClr val="0070C0"/>
                </a:solidFill>
              </a:rPr>
              <a:t>Adjust</a:t>
            </a:r>
            <a:br>
              <a:rPr lang="en-US" altLang="zh-TW" sz="2000" b="1" dirty="0" smtClean="0">
                <a:solidFill>
                  <a:srgbClr val="0070C0"/>
                </a:solidFill>
              </a:rPr>
            </a:br>
            <a:r>
              <a:rPr lang="en-US" altLang="zh-TW" sz="2000" b="1" dirty="0" smtClean="0">
                <a:solidFill>
                  <a:srgbClr val="0070C0"/>
                </a:solidFill>
              </a:rPr>
              <a:t>Depth (Data Valid bits)</a:t>
            </a:r>
            <a:endParaRPr lang="zh-TW" altLang="en-US" sz="2000" b="1" dirty="0" smtClean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寄存器</a:t>
            </a:r>
            <a:r>
              <a:rPr lang="en-US" altLang="zh-TW" smtClean="0"/>
              <a:t> – (2)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9CDBC83-9AA9-4878-8ECE-64625CBA2423}" type="slidenum">
              <a:rPr lang="zh-TW" altLang="en-US" smtClean="0"/>
              <a:pPr>
                <a:defRPr/>
              </a:pPr>
              <a:t>9</a:t>
            </a:fld>
            <a:endParaRPr lang="zh-TW" alt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395288" y="1196975"/>
          <a:ext cx="8280400" cy="792163"/>
        </p:xfrm>
        <a:graphic>
          <a:graphicData uri="http://schemas.openxmlformats.org/drawingml/2006/table">
            <a:tbl>
              <a:tblPr/>
              <a:tblGrid>
                <a:gridCol w="1035050"/>
                <a:gridCol w="1317625"/>
                <a:gridCol w="496887"/>
                <a:gridCol w="4297363"/>
                <a:gridCol w="113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Register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Offset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R/W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Description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Reset Value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TK_CTL2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TK_BA+0x04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R/W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Touch Key Control Register 2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0x4040_4040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395288" y="2132013"/>
          <a:ext cx="8280400" cy="3022600"/>
        </p:xfrm>
        <a:graphic>
          <a:graphicData uri="http://schemas.openxmlformats.org/drawingml/2006/table">
            <a:tbl>
              <a:tblPr/>
              <a:tblGrid>
                <a:gridCol w="1038225"/>
                <a:gridCol w="1036637"/>
                <a:gridCol w="1038225"/>
                <a:gridCol w="1036638"/>
                <a:gridCol w="1038225"/>
                <a:gridCol w="1036637"/>
                <a:gridCol w="1038225"/>
                <a:gridCol w="1017588"/>
              </a:tblGrid>
              <a:tr h="377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31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30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29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28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27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26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25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24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</a:tr>
              <a:tr h="377825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TK11_3_CUR_CTRL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TK11_3_TBCLK_DIV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77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23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22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21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20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19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18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17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16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</a:tr>
              <a:tr h="377825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TK10_2_CUR_CTRL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TK10_2_TBCLK_DIV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77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15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14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13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12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11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10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9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8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</a:tr>
              <a:tr h="377825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 TK9_1_CUR_CTRL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TK9_1_TBCLK_DIV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77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7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6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5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4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3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0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</a:tr>
              <a:tr h="377825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 TK8_0_CUR_CTRL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TK8_0_TBCLK_DIV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Rounded Rectangle 9"/>
          <p:cNvSpPr/>
          <p:nvPr/>
        </p:nvSpPr>
        <p:spPr>
          <a:xfrm>
            <a:off x="400050" y="2132013"/>
            <a:ext cx="4127500" cy="3024187"/>
          </a:xfrm>
          <a:prstGeom prst="roundRect">
            <a:avLst>
              <a:gd name="adj" fmla="val 50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/>
          </a:p>
        </p:txBody>
      </p:sp>
      <p:sp>
        <p:nvSpPr>
          <p:cNvPr id="11" name="Rounded Rectangle 10"/>
          <p:cNvSpPr/>
          <p:nvPr/>
        </p:nvSpPr>
        <p:spPr>
          <a:xfrm>
            <a:off x="4572000" y="2132013"/>
            <a:ext cx="4095750" cy="3024187"/>
          </a:xfrm>
          <a:prstGeom prst="roundRect">
            <a:avLst>
              <a:gd name="adj" fmla="val 50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/>
          </a:p>
        </p:txBody>
      </p:sp>
      <p:sp>
        <p:nvSpPr>
          <p:cNvPr id="12" name="TextBox 5"/>
          <p:cNvSpPr txBox="1">
            <a:spLocks noChangeArrowheads="1"/>
          </p:cNvSpPr>
          <p:nvPr/>
        </p:nvSpPr>
        <p:spPr bwMode="auto">
          <a:xfrm>
            <a:off x="800100" y="5445125"/>
            <a:ext cx="3327400" cy="70802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2">
                <a:lumMod val="50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r>
              <a:rPr lang="zh-CN" altLang="en-US" sz="2000" b="1" dirty="0" smtClean="0">
                <a:solidFill>
                  <a:srgbClr val="0070C0"/>
                </a:solidFill>
              </a:rPr>
              <a:t>调整</a:t>
            </a:r>
            <a:r>
              <a:rPr lang="en-US" altLang="zh-TW" sz="2000" b="1" dirty="0" smtClean="0">
                <a:solidFill>
                  <a:srgbClr val="0070C0"/>
                </a:solidFill>
              </a:rPr>
              <a:t/>
            </a:r>
            <a:br>
              <a:rPr lang="en-US" altLang="zh-TW" sz="2000" b="1" dirty="0" smtClean="0">
                <a:solidFill>
                  <a:srgbClr val="0070C0"/>
                </a:solidFill>
              </a:rPr>
            </a:br>
            <a:r>
              <a:rPr lang="zh-CN" altLang="en-US" sz="2000" b="1" dirty="0">
                <a:solidFill>
                  <a:srgbClr val="0070C0"/>
                </a:solidFill>
              </a:rPr>
              <a:t>充</a:t>
            </a:r>
            <a:r>
              <a:rPr lang="en-US" altLang="zh-TW" sz="2000" b="1" dirty="0" smtClean="0">
                <a:solidFill>
                  <a:srgbClr val="0070C0"/>
                </a:solidFill>
              </a:rPr>
              <a:t>/</a:t>
            </a:r>
            <a:r>
              <a:rPr lang="zh-CN" altLang="en-US" sz="2000" b="1" dirty="0" smtClean="0">
                <a:solidFill>
                  <a:srgbClr val="0070C0"/>
                </a:solidFill>
              </a:rPr>
              <a:t>放电电流</a:t>
            </a:r>
            <a:endParaRPr lang="zh-TW" altLang="en-US" sz="2000" b="1" dirty="0" smtClean="0">
              <a:solidFill>
                <a:srgbClr val="0070C0"/>
              </a:solidFill>
            </a:endParaRPr>
          </a:p>
        </p:txBody>
      </p:sp>
      <p:sp>
        <p:nvSpPr>
          <p:cNvPr id="15" name="TextBox 5"/>
          <p:cNvSpPr txBox="1">
            <a:spLocks noChangeArrowheads="1"/>
          </p:cNvSpPr>
          <p:nvPr/>
        </p:nvSpPr>
        <p:spPr bwMode="auto">
          <a:xfrm>
            <a:off x="4956175" y="5445125"/>
            <a:ext cx="3327400" cy="70802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2">
                <a:lumMod val="50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r>
              <a:rPr lang="zh-CN" altLang="en-US" sz="2000" b="1" dirty="0" smtClean="0">
                <a:solidFill>
                  <a:srgbClr val="0070C0"/>
                </a:solidFill>
              </a:rPr>
              <a:t>调整</a:t>
            </a:r>
            <a:r>
              <a:rPr lang="en-US" altLang="zh-TW" sz="2000" b="1" dirty="0" smtClean="0">
                <a:solidFill>
                  <a:srgbClr val="0070C0"/>
                </a:solidFill>
              </a:rPr>
              <a:t/>
            </a:r>
            <a:br>
              <a:rPr lang="en-US" altLang="zh-TW" sz="2000" b="1" dirty="0" smtClean="0">
                <a:solidFill>
                  <a:srgbClr val="0070C0"/>
                </a:solidFill>
              </a:rPr>
            </a:br>
            <a:r>
              <a:rPr lang="zh-CN" altLang="en-US" sz="2000" b="1" dirty="0" smtClean="0">
                <a:solidFill>
                  <a:srgbClr val="0070C0"/>
                </a:solidFill>
              </a:rPr>
              <a:t>时钟频率</a:t>
            </a:r>
            <a:endParaRPr lang="zh-TW" altLang="en-US" sz="2000" b="1" dirty="0" smtClean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寄存器</a:t>
            </a:r>
            <a:r>
              <a:rPr lang="en-US" altLang="zh-TW" smtClean="0"/>
              <a:t> – (3)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8F712F1-98F4-447F-B973-CEE3E8068B2A}" type="slidenum">
              <a:rPr lang="zh-TW" altLang="en-US" smtClean="0"/>
              <a:pPr>
                <a:defRPr/>
              </a:pPr>
              <a:t>10</a:t>
            </a:fld>
            <a:endParaRPr lang="zh-TW" altLang="en-US" dirty="0"/>
          </a:p>
        </p:txBody>
      </p:sp>
      <p:graphicFrame>
        <p:nvGraphicFramePr>
          <p:cNvPr id="14" name="Table 13"/>
          <p:cNvGraphicFramePr>
            <a:graphicFrameLocks noGrp="1"/>
          </p:cNvGraphicFramePr>
          <p:nvPr/>
        </p:nvGraphicFramePr>
        <p:xfrm>
          <a:off x="395288" y="2132013"/>
          <a:ext cx="8280400" cy="3238504"/>
        </p:xfrm>
        <a:graphic>
          <a:graphicData uri="http://schemas.openxmlformats.org/drawingml/2006/table">
            <a:tbl>
              <a:tblPr/>
              <a:tblGrid>
                <a:gridCol w="1033462"/>
                <a:gridCol w="1031875"/>
                <a:gridCol w="1033463"/>
                <a:gridCol w="1031875"/>
                <a:gridCol w="1033462"/>
                <a:gridCol w="1031875"/>
                <a:gridCol w="1031875"/>
                <a:gridCol w="1052513"/>
              </a:tblGrid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31</a:t>
                      </a:r>
                      <a:endParaRPr kumimoji="0" lang="zh-TW" altLang="zh-TW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30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29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28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27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26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25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24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</a:tr>
              <a:tr h="404813">
                <a:tc gridSpan="8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Reserved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23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22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21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20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19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18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17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16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TK15_7_THC_ST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TK14_6_THC_ST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TK13_5_THC_ST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TK12_4_THC_ST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TK11_3_THC_ST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TK10_2_THC_ST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TK9_1_THC_ST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TK8_0_THC_ST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15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14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13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12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11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10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9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8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TK15_7_SEN_FAIL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TK14_6_SEN_FAIL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TK13_5_SEN_FAIL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TK12_4_SEN_FAIL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TK11_3_SEN_FAIL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TK10_2_SEN_FAIL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TK9_1_SEN_FAIL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TK8_0_SEN_FAIL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7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6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5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4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3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0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</a:tr>
              <a:tr h="404813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SEN_MATCH_LEVEL</a:t>
                      </a: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Reserved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TK_SCAN_CMPLT</a:t>
                      </a: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TK_BUSY</a:t>
                      </a: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/>
        </p:nvGraphicFramePr>
        <p:xfrm>
          <a:off x="395288" y="1196975"/>
          <a:ext cx="8280400" cy="792163"/>
        </p:xfrm>
        <a:graphic>
          <a:graphicData uri="http://schemas.openxmlformats.org/drawingml/2006/table">
            <a:tbl>
              <a:tblPr/>
              <a:tblGrid>
                <a:gridCol w="1035050"/>
                <a:gridCol w="1317625"/>
                <a:gridCol w="496887"/>
                <a:gridCol w="4297363"/>
                <a:gridCol w="113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Register</a:t>
                      </a: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Offset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R/W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Description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Reset Value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TK_STAT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TK_BA+0x0C</a:t>
                      </a: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R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Touch Key Status Register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0x0000_0000</a:t>
                      </a: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7" name="TextBox 5"/>
          <p:cNvSpPr txBox="1">
            <a:spLocks noChangeArrowheads="1"/>
          </p:cNvSpPr>
          <p:nvPr/>
        </p:nvSpPr>
        <p:spPr bwMode="auto">
          <a:xfrm>
            <a:off x="908050" y="5500688"/>
            <a:ext cx="3084513" cy="40005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2">
                <a:lumMod val="50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r>
              <a:rPr lang="zh-CN" altLang="en-US" sz="2000" b="1" dirty="0" smtClean="0">
                <a:solidFill>
                  <a:srgbClr val="0070C0"/>
                </a:solidFill>
              </a:rPr>
              <a:t>不推荐使用</a:t>
            </a:r>
            <a:r>
              <a:rPr lang="en-US" altLang="zh-TW" sz="2000" b="1" dirty="0" smtClean="0">
                <a:solidFill>
                  <a:srgbClr val="0070C0"/>
                </a:solidFill>
              </a:rPr>
              <a:t>: 0,1,E,F</a:t>
            </a:r>
            <a:endParaRPr lang="zh-TW" altLang="en-US" sz="2000" b="1" dirty="0" smtClean="0">
              <a:solidFill>
                <a:srgbClr val="0070C0"/>
              </a:solidFill>
            </a:endParaRPr>
          </a:p>
        </p:txBody>
      </p:sp>
      <p:sp>
        <p:nvSpPr>
          <p:cNvPr id="18" name="TextBox 5"/>
          <p:cNvSpPr txBox="1">
            <a:spLocks noChangeArrowheads="1"/>
          </p:cNvSpPr>
          <p:nvPr/>
        </p:nvSpPr>
        <p:spPr bwMode="auto">
          <a:xfrm>
            <a:off x="6588125" y="5500688"/>
            <a:ext cx="2443163" cy="70802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2">
                <a:lumMod val="50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r>
              <a:rPr lang="en-US" altLang="zh-TW" sz="2000" b="1" dirty="0" smtClean="0">
                <a:solidFill>
                  <a:srgbClr val="0070C0"/>
                </a:solidFill>
              </a:rPr>
              <a:t>0 = Complete or Stop</a:t>
            </a:r>
          </a:p>
          <a:p>
            <a:pPr eaLnBrk="1" hangingPunct="1">
              <a:defRPr/>
            </a:pPr>
            <a:r>
              <a:rPr lang="en-US" altLang="zh-TW" sz="2000" b="1" dirty="0" smtClean="0">
                <a:solidFill>
                  <a:srgbClr val="0070C0"/>
                </a:solidFill>
              </a:rPr>
              <a:t>1= Proceeding</a:t>
            </a:r>
            <a:endParaRPr lang="zh-TW" altLang="en-US" sz="2000" b="1" dirty="0" smtClean="0">
              <a:solidFill>
                <a:srgbClr val="0070C0"/>
              </a:solidFill>
            </a:endParaRPr>
          </a:p>
        </p:txBody>
      </p:sp>
      <p:sp>
        <p:nvSpPr>
          <p:cNvPr id="20" name="TextBox 5"/>
          <p:cNvSpPr txBox="1">
            <a:spLocks noChangeArrowheads="1"/>
          </p:cNvSpPr>
          <p:nvPr/>
        </p:nvSpPr>
        <p:spPr bwMode="auto">
          <a:xfrm>
            <a:off x="4067175" y="5510213"/>
            <a:ext cx="2443163" cy="40005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2">
                <a:lumMod val="50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r>
              <a:rPr lang="zh-CN" altLang="en-US" sz="2000" b="1" dirty="0" smtClean="0">
                <a:solidFill>
                  <a:srgbClr val="0070C0"/>
                </a:solidFill>
              </a:rPr>
              <a:t>扫描是否完成</a:t>
            </a:r>
            <a:r>
              <a:rPr lang="en-US" altLang="zh-TW" sz="2000" b="1" dirty="0" smtClean="0">
                <a:solidFill>
                  <a:srgbClr val="0070C0"/>
                </a:solidFill>
              </a:rPr>
              <a:t>?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400050" y="3355975"/>
            <a:ext cx="8275638" cy="407988"/>
          </a:xfrm>
          <a:prstGeom prst="roundRect">
            <a:avLst>
              <a:gd name="adj" fmla="val 50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/>
          </a:p>
        </p:txBody>
      </p:sp>
      <p:sp>
        <p:nvSpPr>
          <p:cNvPr id="23" name="Rounded Rectangle 22"/>
          <p:cNvSpPr/>
          <p:nvPr/>
        </p:nvSpPr>
        <p:spPr>
          <a:xfrm>
            <a:off x="396875" y="4148138"/>
            <a:ext cx="8275638" cy="431800"/>
          </a:xfrm>
          <a:prstGeom prst="roundRect">
            <a:avLst>
              <a:gd name="adj" fmla="val 50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/>
          </a:p>
        </p:txBody>
      </p:sp>
      <p:sp>
        <p:nvSpPr>
          <p:cNvPr id="24" name="Rounded Rectangle 23"/>
          <p:cNvSpPr/>
          <p:nvPr/>
        </p:nvSpPr>
        <p:spPr>
          <a:xfrm>
            <a:off x="400050" y="4940300"/>
            <a:ext cx="4100513" cy="431800"/>
          </a:xfrm>
          <a:prstGeom prst="roundRect">
            <a:avLst>
              <a:gd name="adj" fmla="val 50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/>
          </a:p>
        </p:txBody>
      </p:sp>
      <p:sp>
        <p:nvSpPr>
          <p:cNvPr id="25" name="Rounded Rectangle 24"/>
          <p:cNvSpPr/>
          <p:nvPr/>
        </p:nvSpPr>
        <p:spPr>
          <a:xfrm>
            <a:off x="6588125" y="4940300"/>
            <a:ext cx="1008063" cy="431800"/>
          </a:xfrm>
          <a:prstGeom prst="roundRect">
            <a:avLst>
              <a:gd name="adj" fmla="val 50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/>
          </a:p>
        </p:txBody>
      </p:sp>
      <p:sp>
        <p:nvSpPr>
          <p:cNvPr id="26" name="Rounded Rectangle 25"/>
          <p:cNvSpPr/>
          <p:nvPr/>
        </p:nvSpPr>
        <p:spPr>
          <a:xfrm>
            <a:off x="7745413" y="4940300"/>
            <a:ext cx="858837" cy="431800"/>
          </a:xfrm>
          <a:prstGeom prst="roundRect">
            <a:avLst>
              <a:gd name="adj" fmla="val 50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/>
          </a:p>
        </p:txBody>
      </p:sp>
      <p:sp>
        <p:nvSpPr>
          <p:cNvPr id="19" name="Right Arrow 18"/>
          <p:cNvSpPr/>
          <p:nvPr/>
        </p:nvSpPr>
        <p:spPr>
          <a:xfrm rot="5400000">
            <a:off x="8069263" y="5341937"/>
            <a:ext cx="395288" cy="188913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1" name="Right Arrow 20"/>
          <p:cNvSpPr/>
          <p:nvPr/>
        </p:nvSpPr>
        <p:spPr>
          <a:xfrm rot="8312564">
            <a:off x="6346825" y="5349875"/>
            <a:ext cx="396875" cy="190500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寄存器</a:t>
            </a:r>
            <a:r>
              <a:rPr lang="en-US" altLang="zh-TW" smtClean="0"/>
              <a:t> – (4)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8E472E9-ACDC-4C97-929D-4148C967CFAC}" type="slidenum">
              <a:rPr lang="zh-TW" altLang="en-US" smtClean="0"/>
              <a:pPr>
                <a:defRPr/>
              </a:pPr>
              <a:t>11</a:t>
            </a:fld>
            <a:endParaRPr lang="zh-TW" alt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95288" y="1196975"/>
          <a:ext cx="8280400" cy="792163"/>
        </p:xfrm>
        <a:graphic>
          <a:graphicData uri="http://schemas.openxmlformats.org/drawingml/2006/table">
            <a:tbl>
              <a:tblPr/>
              <a:tblGrid>
                <a:gridCol w="1035050"/>
                <a:gridCol w="1317625"/>
                <a:gridCol w="496887"/>
                <a:gridCol w="4297363"/>
                <a:gridCol w="113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Register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Offset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R/W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Description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Reset Value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TK_INTEN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TK_BA+0x20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R/W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Touch Key Interrupt Enable Register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0x0000_0000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395288" y="2132013"/>
          <a:ext cx="8280400" cy="3194049"/>
        </p:xfrm>
        <a:graphic>
          <a:graphicData uri="http://schemas.openxmlformats.org/drawingml/2006/table">
            <a:tbl>
              <a:tblPr/>
              <a:tblGrid>
                <a:gridCol w="1038225"/>
                <a:gridCol w="1036637"/>
                <a:gridCol w="1038225"/>
                <a:gridCol w="1036638"/>
                <a:gridCol w="1038225"/>
                <a:gridCol w="1036637"/>
                <a:gridCol w="1038225"/>
                <a:gridCol w="1017588"/>
              </a:tblGrid>
              <a:tr h="3779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31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30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29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28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27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26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25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24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</a:tr>
              <a:tr h="377900">
                <a:tc gridSpan="8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Reserved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779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23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22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21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20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19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18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17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16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</a:tr>
              <a:tr h="377900">
                <a:tc gridSpan="8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Reserved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779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15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14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13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12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11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10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9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8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</a:tr>
              <a:tr h="377900">
                <a:tc gridSpan="8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Reserved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779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7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6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5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4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3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0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</a:tr>
              <a:tr h="548749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Reserved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TK_SEN_</a:t>
                      </a:r>
                      <a:b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</a:b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FAIL_IE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TK_SCAN_</a:t>
                      </a:r>
                      <a:b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</a:b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CMPLT_IE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TK_SCAN_</a:t>
                      </a:r>
                      <a:b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</a:b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CMPLT_THC_IE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" name="Rounded Rectangle 10"/>
          <p:cNvSpPr/>
          <p:nvPr/>
        </p:nvSpPr>
        <p:spPr>
          <a:xfrm>
            <a:off x="5588000" y="4757738"/>
            <a:ext cx="3087688" cy="571500"/>
          </a:xfrm>
          <a:prstGeom prst="roundRect">
            <a:avLst>
              <a:gd name="adj" fmla="val 50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/>
          </a:p>
        </p:txBody>
      </p:sp>
      <p:sp>
        <p:nvSpPr>
          <p:cNvPr id="12" name="TextBox 5"/>
          <p:cNvSpPr txBox="1">
            <a:spLocks noChangeArrowheads="1"/>
          </p:cNvSpPr>
          <p:nvPr/>
        </p:nvSpPr>
        <p:spPr bwMode="auto">
          <a:xfrm>
            <a:off x="2268538" y="5372100"/>
            <a:ext cx="6397625" cy="92392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2">
                <a:lumMod val="50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marL="342900" indent="-342900" eaLnBrk="1" hangingPunct="1">
              <a:buFont typeface="+mj-lt"/>
              <a:buAutoNum type="arabicPeriod"/>
              <a:defRPr/>
            </a:pPr>
            <a:r>
              <a:rPr lang="zh-CN" altLang="en-US" b="1" dirty="0" smtClean="0">
                <a:solidFill>
                  <a:srgbClr val="0070C0"/>
                </a:solidFill>
              </a:rPr>
              <a:t>扫描失败</a:t>
            </a:r>
            <a:endParaRPr lang="en-US" altLang="zh-TW" b="1" dirty="0" smtClean="0">
              <a:solidFill>
                <a:srgbClr val="0070C0"/>
              </a:solidFill>
            </a:endParaRPr>
          </a:p>
          <a:p>
            <a:pPr marL="342900" indent="-342900" eaLnBrk="1" hangingPunct="1">
              <a:buFont typeface="+mj-lt"/>
              <a:buAutoNum type="arabicPeriod"/>
              <a:defRPr/>
            </a:pPr>
            <a:r>
              <a:rPr lang="zh-CN" altLang="en-US" b="1" dirty="0">
                <a:solidFill>
                  <a:srgbClr val="0070C0"/>
                </a:solidFill>
              </a:rPr>
              <a:t>扫</a:t>
            </a:r>
            <a:r>
              <a:rPr lang="zh-CN" altLang="en-US" b="1" dirty="0" smtClean="0">
                <a:solidFill>
                  <a:srgbClr val="0070C0"/>
                </a:solidFill>
              </a:rPr>
              <a:t>描完成（没有门限控制）</a:t>
            </a:r>
            <a:endParaRPr lang="en-US" altLang="zh-TW" b="1" dirty="0" smtClean="0">
              <a:solidFill>
                <a:srgbClr val="0070C0"/>
              </a:solidFill>
            </a:endParaRPr>
          </a:p>
          <a:p>
            <a:pPr marL="342900" indent="-342900" eaLnBrk="1" hangingPunct="1">
              <a:buFont typeface="+mj-lt"/>
              <a:buAutoNum type="arabicPeriod"/>
              <a:defRPr/>
            </a:pPr>
            <a:r>
              <a:rPr lang="zh-CN" altLang="en-US" b="1" dirty="0">
                <a:solidFill>
                  <a:srgbClr val="0070C0"/>
                </a:solidFill>
              </a:rPr>
              <a:t>扫</a:t>
            </a:r>
            <a:r>
              <a:rPr lang="zh-CN" altLang="en-US" b="1" dirty="0" smtClean="0">
                <a:solidFill>
                  <a:srgbClr val="0070C0"/>
                </a:solidFill>
              </a:rPr>
              <a:t>描完成（有高</a:t>
            </a:r>
            <a:r>
              <a:rPr lang="en-US" altLang="zh-CN" b="1" dirty="0" smtClean="0">
                <a:solidFill>
                  <a:srgbClr val="0070C0"/>
                </a:solidFill>
              </a:rPr>
              <a:t>/</a:t>
            </a:r>
            <a:r>
              <a:rPr lang="zh-CN" altLang="en-US" b="1" dirty="0" smtClean="0">
                <a:solidFill>
                  <a:srgbClr val="0070C0"/>
                </a:solidFill>
              </a:rPr>
              <a:t>低门</a:t>
            </a:r>
            <a:r>
              <a:rPr lang="zh-CN" altLang="en-US" b="1" dirty="0">
                <a:solidFill>
                  <a:srgbClr val="0070C0"/>
                </a:solidFill>
              </a:rPr>
              <a:t>限控制）</a:t>
            </a:r>
            <a:endParaRPr lang="en-US" altLang="zh-TW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寄存器</a:t>
            </a:r>
            <a:r>
              <a:rPr lang="en-US" altLang="zh-TW" smtClean="0"/>
              <a:t> – (5)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F34D363-687D-4804-8A4E-6B0E10AAE751}" type="slidenum">
              <a:rPr lang="zh-TW" altLang="en-US" smtClean="0"/>
              <a:pPr>
                <a:defRPr/>
              </a:pPr>
              <a:t>12</a:t>
            </a:fld>
            <a:endParaRPr lang="zh-TW" alt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95288" y="1196975"/>
          <a:ext cx="8280400" cy="792163"/>
        </p:xfrm>
        <a:graphic>
          <a:graphicData uri="http://schemas.openxmlformats.org/drawingml/2006/table">
            <a:tbl>
              <a:tblPr/>
              <a:tblGrid>
                <a:gridCol w="1035050"/>
                <a:gridCol w="1317625"/>
                <a:gridCol w="496887"/>
                <a:gridCol w="4297363"/>
                <a:gridCol w="113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Register</a:t>
                      </a: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Offset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R/W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Description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Reset Value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TK8_0_THC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TK_BA+0x24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R/W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TK8/TK0 </a:t>
                      </a:r>
                      <a:r>
                        <a:rPr kumimoji="0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门限控制寄存器</a:t>
                      </a:r>
                      <a:endParaRPr kumimoji="0" lang="zh-TW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Times New Roman" pitchFamily="18" charset="0"/>
                        </a:rPr>
                        <a:t>0x0000_0000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395288" y="2132013"/>
          <a:ext cx="8280400" cy="3022600"/>
        </p:xfrm>
        <a:graphic>
          <a:graphicData uri="http://schemas.openxmlformats.org/drawingml/2006/table">
            <a:tbl>
              <a:tblPr/>
              <a:tblGrid>
                <a:gridCol w="1038225"/>
                <a:gridCol w="1036637"/>
                <a:gridCol w="1038225"/>
                <a:gridCol w="1036638"/>
                <a:gridCol w="1038225"/>
                <a:gridCol w="1036637"/>
                <a:gridCol w="1038225"/>
                <a:gridCol w="1017588"/>
              </a:tblGrid>
              <a:tr h="377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31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30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29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28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27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26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25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24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</a:tr>
              <a:tr h="377825">
                <a:tc gridSpan="8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TK8_0_HIGH_THC[15:8]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Arial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77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23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22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21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20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19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18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17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16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</a:tr>
              <a:tr h="377825">
                <a:tc gridSpan="8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TK8_0_HIGH_THC[7:0]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Arial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77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15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14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13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12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11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10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9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8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</a:tr>
              <a:tr h="377825">
                <a:tc gridSpan="8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TK8_0_LOW_THC[15:8]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Arial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77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7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6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5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4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3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2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1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0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</a:tr>
              <a:tr h="377825">
                <a:tc gridSpan="8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238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SimSun" pitchFamily="2" charset="-122"/>
                          <a:cs typeface="Arial" charset="0"/>
                        </a:rPr>
                        <a:t>TK8_0_LOW_THC [7:0]</a:t>
                      </a:r>
                      <a:endParaRPr kumimoji="0" lang="zh-TW" altLang="zh-TW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SimSun" pitchFamily="2" charset="-122"/>
                        <a:cs typeface="Arial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Box 5"/>
          <p:cNvSpPr txBox="1">
            <a:spLocks noChangeArrowheads="1"/>
          </p:cNvSpPr>
          <p:nvPr/>
        </p:nvSpPr>
        <p:spPr bwMode="auto">
          <a:xfrm>
            <a:off x="395288" y="5229225"/>
            <a:ext cx="5040312" cy="120015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2">
                <a:lumMod val="50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marL="342900" indent="-342900" eaLnBrk="1" hangingPunct="1">
              <a:buFont typeface="+mj-lt"/>
              <a:buAutoNum type="arabicPeriod"/>
              <a:defRPr/>
            </a:pPr>
            <a:r>
              <a:rPr lang="zh-CN" altLang="en-US" b="1" dirty="0" smtClean="0">
                <a:solidFill>
                  <a:srgbClr val="0070C0"/>
                </a:solidFill>
              </a:rPr>
              <a:t>如果</a:t>
            </a:r>
            <a:r>
              <a:rPr lang="en-US" altLang="zh-TW" b="1" dirty="0">
                <a:solidFill>
                  <a:srgbClr val="0070C0"/>
                </a:solidFill>
              </a:rPr>
              <a:t>TK8_0_DATA </a:t>
            </a:r>
            <a:r>
              <a:rPr lang="zh-CN" altLang="en-US" b="1" dirty="0" smtClean="0">
                <a:solidFill>
                  <a:srgbClr val="0070C0"/>
                </a:solidFill>
              </a:rPr>
              <a:t>寄存器中的值大于</a:t>
            </a:r>
            <a:r>
              <a:rPr lang="en-US" altLang="zh-TW" b="1" dirty="0" smtClean="0">
                <a:solidFill>
                  <a:srgbClr val="0070C0"/>
                </a:solidFill>
              </a:rPr>
              <a:t>TK8_0_HIGH_THC</a:t>
            </a:r>
            <a:r>
              <a:rPr lang="zh-CN" altLang="en-US" b="1" dirty="0" smtClean="0">
                <a:solidFill>
                  <a:srgbClr val="0070C0"/>
                </a:solidFill>
              </a:rPr>
              <a:t>中的值，中断将发生</a:t>
            </a:r>
            <a:endParaRPr lang="en-US" altLang="zh-TW" b="1" dirty="0">
              <a:solidFill>
                <a:srgbClr val="0070C0"/>
              </a:solidFill>
            </a:endParaRPr>
          </a:p>
          <a:p>
            <a:pPr marL="342900" indent="-342900" eaLnBrk="1" hangingPunct="1">
              <a:buFont typeface="+mj-lt"/>
              <a:buAutoNum type="arabicPeriod"/>
              <a:defRPr/>
            </a:pPr>
            <a:r>
              <a:rPr lang="zh-CN" altLang="en-US" b="1" dirty="0">
                <a:solidFill>
                  <a:srgbClr val="0070C0"/>
                </a:solidFill>
              </a:rPr>
              <a:t>如果</a:t>
            </a:r>
            <a:r>
              <a:rPr lang="en-US" altLang="zh-TW" b="1" dirty="0">
                <a:solidFill>
                  <a:srgbClr val="0070C0"/>
                </a:solidFill>
              </a:rPr>
              <a:t>TK8_0_DATA </a:t>
            </a:r>
            <a:r>
              <a:rPr lang="zh-CN" altLang="en-US" b="1" dirty="0">
                <a:solidFill>
                  <a:srgbClr val="0070C0"/>
                </a:solidFill>
              </a:rPr>
              <a:t>寄存器中的值大</a:t>
            </a:r>
            <a:r>
              <a:rPr lang="zh-CN" altLang="en-US" b="1" dirty="0" smtClean="0">
                <a:solidFill>
                  <a:srgbClr val="0070C0"/>
                </a:solidFill>
              </a:rPr>
              <a:t>于</a:t>
            </a:r>
            <a:r>
              <a:rPr lang="en-US" altLang="zh-TW" b="1" dirty="0" smtClean="0">
                <a:solidFill>
                  <a:srgbClr val="0070C0"/>
                </a:solidFill>
              </a:rPr>
              <a:t>TK8_0_LOW_THC</a:t>
            </a:r>
            <a:r>
              <a:rPr lang="zh-CN" altLang="en-US" b="1" dirty="0" smtClean="0">
                <a:solidFill>
                  <a:srgbClr val="0070C0"/>
                </a:solidFill>
              </a:rPr>
              <a:t>中的</a:t>
            </a:r>
            <a:r>
              <a:rPr lang="zh-CN" altLang="en-US" b="1" dirty="0">
                <a:solidFill>
                  <a:srgbClr val="0070C0"/>
                </a:solidFill>
              </a:rPr>
              <a:t>值，中断将发</a:t>
            </a:r>
            <a:r>
              <a:rPr lang="zh-CN" altLang="en-US" b="1" dirty="0" smtClean="0">
                <a:solidFill>
                  <a:srgbClr val="0070C0"/>
                </a:solidFill>
              </a:rPr>
              <a:t>生</a:t>
            </a:r>
            <a:endParaRPr lang="en-US" altLang="zh-TW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/>
              <a:t>灵敏度调整</a:t>
            </a:r>
            <a:endParaRPr lang="zh-TW" altLang="en-US" smtClean="0"/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zh-CN" altLang="en-US" smtClean="0">
                <a:cs typeface="Arial" charset="0"/>
              </a:rPr>
              <a:t>计数器深度</a:t>
            </a:r>
            <a:r>
              <a:rPr lang="en-US" altLang="zh-CN" smtClean="0">
                <a:cs typeface="Arial" charset="0"/>
              </a:rPr>
              <a:t>(TK</a:t>
            </a:r>
            <a:r>
              <a:rPr lang="zh-CN" altLang="en-US" smtClean="0">
                <a:cs typeface="Arial" charset="0"/>
              </a:rPr>
              <a:t>解析度</a:t>
            </a:r>
            <a:r>
              <a:rPr lang="en-US" altLang="zh-CN" smtClean="0">
                <a:cs typeface="Arial" charset="0"/>
              </a:rPr>
              <a:t>)</a:t>
            </a:r>
            <a:r>
              <a:rPr lang="en-US" altLang="zh-TW" smtClean="0">
                <a:cs typeface="Arial" charset="0"/>
              </a:rPr>
              <a:t> </a:t>
            </a:r>
          </a:p>
          <a:p>
            <a:pPr lvl="1" eaLnBrk="1" hangingPunct="1">
              <a:buFont typeface="Arial" charset="0"/>
              <a:buChar char="•"/>
            </a:pPr>
            <a:r>
              <a:rPr lang="zh-CN" altLang="en-US" smtClean="0">
                <a:cs typeface="Arial" charset="0"/>
              </a:rPr>
              <a:t>增加深度可以提高灵敏度，但是扫描要花更多的时间</a:t>
            </a:r>
            <a:r>
              <a:rPr lang="en-US" altLang="zh-TW" smtClean="0">
                <a:cs typeface="Arial" charset="0"/>
              </a:rPr>
              <a:t>.</a:t>
            </a:r>
          </a:p>
          <a:p>
            <a:pPr eaLnBrk="1" hangingPunct="1"/>
            <a:r>
              <a:rPr lang="zh-CN" altLang="en-US" smtClean="0">
                <a:cs typeface="Arial" charset="0"/>
              </a:rPr>
              <a:t>充电电流</a:t>
            </a:r>
            <a:r>
              <a:rPr lang="en-US" altLang="zh-TW" smtClean="0">
                <a:cs typeface="Arial" charset="0"/>
              </a:rPr>
              <a:t> </a:t>
            </a:r>
          </a:p>
          <a:p>
            <a:pPr lvl="1" eaLnBrk="1" hangingPunct="1">
              <a:buFont typeface="Arial" charset="0"/>
              <a:buChar char="•"/>
            </a:pPr>
            <a:r>
              <a:rPr lang="zh-CN" altLang="en-US" smtClean="0">
                <a:cs typeface="Arial" charset="0"/>
                <a:sym typeface="Symbol" pitchFamily="18" charset="2"/>
              </a:rPr>
              <a:t>充电电流</a:t>
            </a:r>
            <a:r>
              <a:rPr lang="en-US" altLang="zh-TW" smtClean="0">
                <a:cs typeface="Arial" charset="0"/>
                <a:sym typeface="Symbol" pitchFamily="18" charset="2"/>
              </a:rPr>
              <a:t></a:t>
            </a:r>
            <a:r>
              <a:rPr lang="zh-TW" altLang="en-US" smtClean="0">
                <a:cs typeface="Arial" charset="0"/>
                <a:sym typeface="Symbol" pitchFamily="18" charset="2"/>
              </a:rPr>
              <a:t> </a:t>
            </a:r>
            <a:r>
              <a:rPr lang="en-US" altLang="zh-TW" smtClean="0">
                <a:cs typeface="Arial" charset="0"/>
                <a:sym typeface="Symbol" pitchFamily="18" charset="2"/>
              </a:rPr>
              <a:t>()</a:t>
            </a:r>
            <a:r>
              <a:rPr lang="zh-TW" altLang="en-US" smtClean="0">
                <a:cs typeface="Arial" charset="0"/>
                <a:sym typeface="Symbol" pitchFamily="18" charset="2"/>
              </a:rPr>
              <a:t>→ </a:t>
            </a:r>
            <a:r>
              <a:rPr lang="en-US" altLang="zh-TW" smtClean="0">
                <a:cs typeface="Arial" charset="0"/>
                <a:sym typeface="Symbol" pitchFamily="18" charset="2"/>
              </a:rPr>
              <a:t>B</a:t>
            </a:r>
            <a:r>
              <a:rPr lang="en-US" altLang="zh-TW" smtClean="0">
                <a:cs typeface="Arial" charset="0"/>
              </a:rPr>
              <a:t>ase level</a:t>
            </a:r>
            <a:r>
              <a:rPr lang="zh-TW" altLang="en-US" smtClean="0">
                <a:cs typeface="Arial" charset="0"/>
              </a:rPr>
              <a:t> </a:t>
            </a:r>
            <a:r>
              <a:rPr lang="en-US" altLang="zh-TW" smtClean="0">
                <a:cs typeface="Arial" charset="0"/>
                <a:sym typeface="Symbol" pitchFamily="18" charset="2"/>
              </a:rPr>
              <a:t> ()</a:t>
            </a:r>
          </a:p>
          <a:p>
            <a:pPr eaLnBrk="1" hangingPunct="1"/>
            <a:r>
              <a:rPr lang="en-US" altLang="zh-TW" smtClean="0">
                <a:cs typeface="Arial" charset="0"/>
              </a:rPr>
              <a:t>Time-Base Clock Frequency</a:t>
            </a:r>
          </a:p>
          <a:p>
            <a:pPr eaLnBrk="1" hangingPunct="1"/>
            <a:endParaRPr lang="en-US" altLang="zh-TW" smtClean="0">
              <a:cs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E6F19E6-4083-4360-9E8E-53739541E0D3}" type="slidenum">
              <a:rPr lang="zh-TW" altLang="en-US"/>
              <a:pPr>
                <a:defRPr/>
              </a:pPr>
              <a:t>13</a:t>
            </a:fld>
            <a:endParaRPr lang="zh-TW" altLang="en-US"/>
          </a:p>
        </p:txBody>
      </p:sp>
      <p:sp>
        <p:nvSpPr>
          <p:cNvPr id="5" name="TextBox 5"/>
          <p:cNvSpPr txBox="1">
            <a:spLocks noChangeArrowheads="1"/>
          </p:cNvSpPr>
          <p:nvPr/>
        </p:nvSpPr>
        <p:spPr bwMode="auto">
          <a:xfrm>
            <a:off x="1403350" y="4221163"/>
            <a:ext cx="6337300" cy="193833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2">
                <a:lumMod val="50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r>
              <a:rPr lang="zh-CN" altLang="en-US" sz="2400" b="1" dirty="0" smtClean="0">
                <a:solidFill>
                  <a:srgbClr val="0070C0"/>
                </a:solidFill>
              </a:rPr>
              <a:t>一旦“扫描失败”，应该怎么办呢</a:t>
            </a:r>
            <a:r>
              <a:rPr lang="en-US" altLang="zh-TW" sz="2400" b="1" dirty="0" smtClean="0">
                <a:solidFill>
                  <a:srgbClr val="0070C0"/>
                </a:solidFill>
              </a:rPr>
              <a:t>?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zh-CN" altLang="en-US" sz="2400" dirty="0" smtClean="0">
                <a:solidFill>
                  <a:srgbClr val="0070C0"/>
                </a:solidFill>
              </a:rPr>
              <a:t>降低时钟频率</a:t>
            </a:r>
            <a:endParaRPr lang="en-US" altLang="zh-TW" sz="2400" dirty="0" smtClean="0">
              <a:solidFill>
                <a:srgbClr val="0070C0"/>
              </a:solidFill>
            </a:endParaRP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zh-CN" altLang="en-US" sz="2400" dirty="0" smtClean="0">
                <a:solidFill>
                  <a:srgbClr val="0070C0"/>
                </a:solidFill>
              </a:rPr>
              <a:t>增加充电电流？？？？</a:t>
            </a:r>
            <a:endParaRPr lang="en-US" altLang="zh-TW" sz="2400" dirty="0" smtClean="0">
              <a:solidFill>
                <a:srgbClr val="0070C0"/>
              </a:solidFill>
            </a:endParaRPr>
          </a:p>
          <a:p>
            <a:pPr marL="514350" indent="-514350" eaLnBrk="1" hangingPunct="1">
              <a:buFont typeface="+mj-lt"/>
              <a:buAutoNum type="arabicPeriod"/>
              <a:defRPr/>
            </a:pPr>
            <a:endParaRPr lang="en-US" altLang="zh-TW" sz="2400" dirty="0">
              <a:solidFill>
                <a:srgbClr val="0070C0"/>
              </a:solidFill>
            </a:endParaRPr>
          </a:p>
          <a:p>
            <a:pPr algn="ctr" eaLnBrk="1" hangingPunct="1">
              <a:defRPr/>
            </a:pPr>
            <a:r>
              <a:rPr lang="en-US" altLang="zh-TW" sz="2400" b="1" dirty="0"/>
              <a:t>Check</a:t>
            </a:r>
            <a:r>
              <a:rPr lang="en-US" altLang="zh-TW" sz="2400" dirty="0" smtClean="0">
                <a:solidFill>
                  <a:srgbClr val="0070C0"/>
                </a:solidFill>
              </a:rPr>
              <a:t> </a:t>
            </a:r>
            <a:r>
              <a:rPr lang="en-US" altLang="zh-TW" sz="2400" b="1" i="1" dirty="0" smtClean="0">
                <a:solidFill>
                  <a:srgbClr val="FF0000"/>
                </a:solidFill>
              </a:rPr>
              <a:t>TK_STAT [SEN_MATCH_LEVEL] </a:t>
            </a:r>
            <a:r>
              <a:rPr lang="en-US" altLang="zh-TW" sz="2400" b="1" dirty="0" smtClean="0"/>
              <a:t>value !!!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LIBTK</a:t>
            </a:r>
            <a:endParaRPr lang="zh-TW" altLang="en-US" smtClean="0"/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mtClean="0">
                <a:cs typeface="Arial" charset="0"/>
              </a:rPr>
              <a:t>由</a:t>
            </a:r>
            <a:r>
              <a:rPr lang="en-US" altLang="zh-CN" smtClean="0">
                <a:cs typeface="Arial" charset="0"/>
              </a:rPr>
              <a:t>3</a:t>
            </a:r>
            <a:r>
              <a:rPr lang="zh-CN" altLang="en-US" smtClean="0">
                <a:cs typeface="Arial" charset="0"/>
              </a:rPr>
              <a:t>种</a:t>
            </a:r>
            <a:r>
              <a:rPr lang="en-US" altLang="zh-CN" smtClean="0">
                <a:cs typeface="Arial" charset="0"/>
              </a:rPr>
              <a:t>TK</a:t>
            </a:r>
            <a:r>
              <a:rPr lang="zh-CN" altLang="en-US" smtClean="0">
                <a:cs typeface="Arial" charset="0"/>
              </a:rPr>
              <a:t>按键组成：</a:t>
            </a:r>
            <a:r>
              <a:rPr lang="en-US" altLang="zh-TW" smtClean="0">
                <a:cs typeface="Arial" charset="0"/>
              </a:rPr>
              <a:t> </a:t>
            </a:r>
            <a:r>
              <a:rPr lang="en-US" altLang="zh-TW" i="1" smtClean="0">
                <a:cs typeface="Arial" charset="0"/>
              </a:rPr>
              <a:t>key</a:t>
            </a:r>
            <a:r>
              <a:rPr lang="en-US" altLang="zh-TW" smtClean="0">
                <a:cs typeface="Arial" charset="0"/>
              </a:rPr>
              <a:t>, </a:t>
            </a:r>
            <a:r>
              <a:rPr lang="en-US" altLang="zh-TW" i="1" smtClean="0">
                <a:cs typeface="Arial" charset="0"/>
              </a:rPr>
              <a:t>slider</a:t>
            </a:r>
            <a:r>
              <a:rPr lang="en-US" altLang="zh-TW" smtClean="0">
                <a:cs typeface="Arial" charset="0"/>
              </a:rPr>
              <a:t>, and </a:t>
            </a:r>
            <a:r>
              <a:rPr lang="en-US" altLang="zh-TW" i="1" smtClean="0">
                <a:cs typeface="Arial" charset="0"/>
              </a:rPr>
              <a:t>rotor</a:t>
            </a:r>
            <a:r>
              <a:rPr lang="en-US" altLang="zh-TW" smtClean="0">
                <a:cs typeface="Arial" charset="0"/>
              </a:rPr>
              <a:t>.</a:t>
            </a:r>
          </a:p>
          <a:p>
            <a:pPr lvl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Slider </a:t>
            </a:r>
            <a:r>
              <a:rPr lang="zh-CN" altLang="en-US" smtClean="0">
                <a:cs typeface="Arial" charset="0"/>
              </a:rPr>
              <a:t>和</a:t>
            </a:r>
            <a:r>
              <a:rPr lang="en-US" altLang="zh-TW" smtClean="0">
                <a:cs typeface="Arial" charset="0"/>
              </a:rPr>
              <a:t>rotor </a:t>
            </a:r>
            <a:r>
              <a:rPr lang="zh-CN" altLang="en-US" smtClean="0">
                <a:cs typeface="Arial" charset="0"/>
              </a:rPr>
              <a:t>由</a:t>
            </a:r>
            <a:r>
              <a:rPr lang="en-US" altLang="zh-TW" smtClean="0">
                <a:cs typeface="Arial" charset="0"/>
              </a:rPr>
              <a:t>4~16 touch key channels</a:t>
            </a:r>
            <a:r>
              <a:rPr lang="zh-CN" altLang="en-US" smtClean="0">
                <a:cs typeface="Arial" charset="0"/>
              </a:rPr>
              <a:t>组成</a:t>
            </a:r>
            <a:endParaRPr lang="en-US" altLang="zh-TW" smtClean="0">
              <a:cs typeface="Arial" charset="0"/>
            </a:endParaRPr>
          </a:p>
          <a:p>
            <a:pPr lvl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A key </a:t>
            </a:r>
            <a:r>
              <a:rPr lang="zh-CN" altLang="en-US" smtClean="0">
                <a:cs typeface="Arial" charset="0"/>
              </a:rPr>
              <a:t>由</a:t>
            </a:r>
            <a:r>
              <a:rPr lang="en-US" altLang="zh-TW" smtClean="0">
                <a:cs typeface="Arial" charset="0"/>
              </a:rPr>
              <a:t>1 channel</a:t>
            </a:r>
            <a:r>
              <a:rPr lang="zh-CN" altLang="en-US" smtClean="0">
                <a:cs typeface="Arial" charset="0"/>
              </a:rPr>
              <a:t>组成</a:t>
            </a:r>
            <a:endParaRPr lang="en-US" altLang="zh-TW" smtClean="0">
              <a:cs typeface="Arial" charset="0"/>
            </a:endParaRPr>
          </a:p>
          <a:p>
            <a:r>
              <a:rPr lang="zh-CN" altLang="en-US" smtClean="0">
                <a:cs typeface="Arial" charset="0"/>
              </a:rPr>
              <a:t>最多支持</a:t>
            </a:r>
            <a:r>
              <a:rPr lang="en-US" altLang="zh-TW" smtClean="0">
                <a:cs typeface="Arial" charset="0"/>
              </a:rPr>
              <a:t>16 </a:t>
            </a:r>
            <a:r>
              <a:rPr lang="zh-CN" altLang="en-US" smtClean="0">
                <a:cs typeface="Arial" charset="0"/>
              </a:rPr>
              <a:t>个组件</a:t>
            </a:r>
            <a:endParaRPr lang="en-US" altLang="zh-TW" smtClean="0">
              <a:cs typeface="Arial" charset="0"/>
            </a:endParaRPr>
          </a:p>
          <a:p>
            <a:r>
              <a:rPr lang="en-US" altLang="zh-TW" smtClean="0">
                <a:cs typeface="Arial" charset="0"/>
              </a:rPr>
              <a:t>slider and rotor</a:t>
            </a:r>
            <a:r>
              <a:rPr lang="zh-CN" altLang="en-US" smtClean="0">
                <a:cs typeface="Arial" charset="0"/>
              </a:rPr>
              <a:t>的解析度可配置</a:t>
            </a:r>
            <a:endParaRPr lang="zh-TW" altLang="en-US" smtClean="0">
              <a:cs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BD84DF6-6BA7-48EE-87E0-DE89D1726F73}" type="slidenum">
              <a:rPr lang="zh-TW" altLang="en-US" smtClean="0"/>
              <a:pPr>
                <a:defRPr/>
              </a:pPr>
              <a:t>14</a:t>
            </a:fld>
            <a:endParaRPr lang="zh-TW" altLang="en-US" dirty="0"/>
          </a:p>
        </p:txBody>
      </p:sp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4437063"/>
            <a:ext cx="4221163" cy="1903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库</a:t>
            </a:r>
            <a:r>
              <a:rPr lang="en-US" altLang="zh-TW" smtClean="0"/>
              <a:t> (Config.c)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B6E7F3C-D18F-4E8F-8DEF-E6E5B0E34420}" type="slidenum">
              <a:rPr lang="zh-TW" altLang="en-US" smtClean="0"/>
              <a:pPr>
                <a:defRPr/>
              </a:pPr>
              <a:t>15</a:t>
            </a:fld>
            <a:endParaRPr lang="zh-TW" altLang="en-US" dirty="0"/>
          </a:p>
        </p:txBody>
      </p:sp>
      <p:sp>
        <p:nvSpPr>
          <p:cNvPr id="18436" name="Rectangle 3"/>
          <p:cNvSpPr txBox="1">
            <a:spLocks noChangeArrowheads="1"/>
          </p:cNvSpPr>
          <p:nvPr/>
        </p:nvSpPr>
        <p:spPr bwMode="auto">
          <a:xfrm>
            <a:off x="457200" y="908050"/>
            <a:ext cx="8229600" cy="5218113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endParaRPr lang="fr-FR" altLang="zh-TW" sz="1200" b="1">
              <a:latin typeface="Lucida Console" pitchFamily="49" charset="0"/>
              <a:ea typeface="Arial Unicode MS" pitchFamily="34" charset="-120"/>
              <a:cs typeface="Arial Unicode MS" pitchFamily="34" charset="-12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endParaRPr lang="fr-FR" altLang="zh-TW" sz="1200" b="1">
              <a:latin typeface="Lucida Console" pitchFamily="49" charset="0"/>
              <a:ea typeface="Arial Unicode MS" pitchFamily="34" charset="-120"/>
              <a:cs typeface="Arial Unicode MS" pitchFamily="34" charset="-12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libtk_channel_config_s cfg[TK_CH_NUM] = 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	{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	 {0x0000, 0x0000, 1, 0},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	 {0x0000, 0x0000, 1, 0},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	 {0x0000, 0x0000, 1, 0},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	 {0x0000, 0x0000, 1, 0},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	 {0x0000, 0x0000, 1, 0},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	 {0x0000, 0x0000, 1, 0},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	 {0x965f, 0x0d69, 7, 3},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	 {0x949e, 0x13d3, 7, 3},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	 {0x0000, 0x0000, 1, 0},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	 {0x0000, 0x0000, 1, 0},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	 {0x0000, 0x0000, 1, 0},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	 {0xabd3, 0x0cf5, 7, 3},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	 {0xa7c8, 0x0e62, 7, 3},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	 {0xa49d, 0x0c8b, 7, 3},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	 {0xa590, 0x0dd5, 7, 3},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	 {0xa86f, 0x0d02, 7, 3}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	};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endParaRPr lang="en-US" altLang="zh-TW" sz="1200" b="1" i="1">
              <a:solidFill>
                <a:srgbClr val="006600"/>
              </a:solidFill>
              <a:latin typeface="Arial" charset="0"/>
              <a:ea typeface="Arial Unicode MS" pitchFamily="34" charset="-120"/>
              <a:cs typeface="Arial Unicode MS" pitchFamily="34" charset="-120"/>
            </a:endParaRPr>
          </a:p>
        </p:txBody>
      </p:sp>
      <p:sp>
        <p:nvSpPr>
          <p:cNvPr id="5" name="TextBox 5"/>
          <p:cNvSpPr txBox="1">
            <a:spLocks noChangeArrowheads="1"/>
          </p:cNvSpPr>
          <p:nvPr/>
        </p:nvSpPr>
        <p:spPr bwMode="auto">
          <a:xfrm>
            <a:off x="3779838" y="2119313"/>
            <a:ext cx="4464050" cy="83026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2">
                <a:lumMod val="50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r>
              <a:rPr lang="zh-CN" altLang="en-US" sz="2400" b="1" dirty="0" smtClean="0">
                <a:solidFill>
                  <a:srgbClr val="0070C0"/>
                </a:solidFill>
              </a:rPr>
              <a:t>即使一些通道不用，假的值也</a:t>
            </a:r>
            <a:r>
              <a:rPr lang="en-US" altLang="zh-TW" sz="2400" b="1" dirty="0" smtClean="0">
                <a:solidFill>
                  <a:srgbClr val="0070C0"/>
                </a:solidFill>
              </a:rPr>
              <a:t> 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必须</a:t>
            </a:r>
            <a:r>
              <a:rPr lang="en-US" altLang="zh-TW" sz="2400" b="1" dirty="0" smtClean="0">
                <a:solidFill>
                  <a:srgbClr val="FF0000"/>
                </a:solidFill>
              </a:rPr>
              <a:t> 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给</a:t>
            </a:r>
            <a:r>
              <a:rPr lang="en-US" altLang="zh-TW" sz="2400" b="1" dirty="0" smtClean="0">
                <a:solidFill>
                  <a:srgbClr val="0070C0"/>
                </a:solidFill>
              </a:rPr>
              <a:t>.</a:t>
            </a:r>
            <a:endParaRPr lang="en-US" altLang="zh-TW" sz="2400" b="1" dirty="0" smtClean="0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900113" y="5046663"/>
            <a:ext cx="3024187" cy="46196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2">
                <a:lumMod val="50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r>
              <a:rPr lang="en-US" altLang="zh-CN" sz="2400" b="1" dirty="0" smtClean="0">
                <a:solidFill>
                  <a:srgbClr val="0070C0"/>
                </a:solidFill>
              </a:rPr>
              <a:t>Base, diff, current, div</a:t>
            </a:r>
            <a:endParaRPr lang="en-US" altLang="zh-TW" sz="2400" b="1" dirty="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Touch Key AP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BF2DE7B-1B84-4283-A171-AF7A106EF63E}" type="slidenum">
              <a:rPr lang="zh-TW" altLang="en-US"/>
              <a:pPr>
                <a:defRPr/>
              </a:pPr>
              <a:t>16</a:t>
            </a:fld>
            <a:endParaRPr lang="zh-TW" altLang="en-US"/>
          </a:p>
        </p:txBody>
      </p:sp>
      <p:pic>
        <p:nvPicPr>
          <p:cNvPr id="19460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239838"/>
            <a:ext cx="7073900" cy="5068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ounded Rectangle 2"/>
          <p:cNvSpPr/>
          <p:nvPr/>
        </p:nvSpPr>
        <p:spPr>
          <a:xfrm>
            <a:off x="6659563" y="1700213"/>
            <a:ext cx="1562100" cy="649287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8" name="Rounded Rectangle 7"/>
          <p:cNvSpPr/>
          <p:nvPr/>
        </p:nvSpPr>
        <p:spPr>
          <a:xfrm>
            <a:off x="1477963" y="1592263"/>
            <a:ext cx="3598862" cy="2484437"/>
          </a:xfrm>
          <a:prstGeom prst="roundRect">
            <a:avLst>
              <a:gd name="adj" fmla="val 7158"/>
            </a:avLst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9" name="Rounded Rectangle 8"/>
          <p:cNvSpPr/>
          <p:nvPr/>
        </p:nvSpPr>
        <p:spPr>
          <a:xfrm>
            <a:off x="5148263" y="1603375"/>
            <a:ext cx="1431925" cy="1609725"/>
          </a:xfrm>
          <a:prstGeom prst="roundRect">
            <a:avLst>
              <a:gd name="adj" fmla="val 7158"/>
            </a:avLst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0" name="Rounded Rectangle 9"/>
          <p:cNvSpPr/>
          <p:nvPr/>
        </p:nvSpPr>
        <p:spPr>
          <a:xfrm>
            <a:off x="5148263" y="3644900"/>
            <a:ext cx="1431925" cy="339725"/>
          </a:xfrm>
          <a:prstGeom prst="roundRect">
            <a:avLst>
              <a:gd name="adj" fmla="val 7158"/>
            </a:avLst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2" name="Rounded Rectangle 11"/>
          <p:cNvSpPr/>
          <p:nvPr/>
        </p:nvSpPr>
        <p:spPr>
          <a:xfrm>
            <a:off x="1547813" y="4221163"/>
            <a:ext cx="792162" cy="287337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/>
          </a:p>
        </p:txBody>
      </p:sp>
      <p:sp>
        <p:nvSpPr>
          <p:cNvPr id="13" name="Rounded Rectangle 12"/>
          <p:cNvSpPr/>
          <p:nvPr/>
        </p:nvSpPr>
        <p:spPr>
          <a:xfrm>
            <a:off x="2370138" y="4229100"/>
            <a:ext cx="1697037" cy="287338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/>
          </a:p>
        </p:txBody>
      </p:sp>
      <p:sp>
        <p:nvSpPr>
          <p:cNvPr id="14" name="Rounded Rectangle 13"/>
          <p:cNvSpPr/>
          <p:nvPr/>
        </p:nvSpPr>
        <p:spPr>
          <a:xfrm>
            <a:off x="4113213" y="4237038"/>
            <a:ext cx="1179512" cy="287337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/>
          </a:p>
        </p:txBody>
      </p:sp>
      <p:sp>
        <p:nvSpPr>
          <p:cNvPr id="15" name="Rounded Rectangle 14"/>
          <p:cNvSpPr/>
          <p:nvPr/>
        </p:nvSpPr>
        <p:spPr>
          <a:xfrm>
            <a:off x="7380288" y="4581525"/>
            <a:ext cx="720725" cy="254000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/>
          </a:p>
        </p:txBody>
      </p:sp>
      <p:sp>
        <p:nvSpPr>
          <p:cNvPr id="26637" name="TextBox 5"/>
          <p:cNvSpPr txBox="1">
            <a:spLocks noChangeArrowheads="1"/>
          </p:cNvSpPr>
          <p:nvPr/>
        </p:nvSpPr>
        <p:spPr bwMode="auto">
          <a:xfrm>
            <a:off x="1331913" y="1176338"/>
            <a:ext cx="1671637" cy="369887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en-US" altLang="zh-TW" b="1">
                <a:solidFill>
                  <a:srgbClr val="FF0000"/>
                </a:solidFill>
              </a:rPr>
              <a:t>Current Status</a:t>
            </a:r>
            <a:endParaRPr lang="zh-TW" altLang="en-US" b="1">
              <a:solidFill>
                <a:srgbClr val="FF0000"/>
              </a:solidFill>
            </a:endParaRPr>
          </a:p>
        </p:txBody>
      </p:sp>
      <p:sp>
        <p:nvSpPr>
          <p:cNvPr id="26638" name="TextBox 16"/>
          <p:cNvSpPr txBox="1">
            <a:spLocks noChangeArrowheads="1"/>
          </p:cNvSpPr>
          <p:nvPr/>
        </p:nvSpPr>
        <p:spPr bwMode="auto">
          <a:xfrm>
            <a:off x="5154613" y="1157288"/>
            <a:ext cx="1079500" cy="368300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en-US" altLang="zh-TW" b="1">
                <a:solidFill>
                  <a:srgbClr val="FF0000"/>
                </a:solidFill>
              </a:rPr>
              <a:t>Settings</a:t>
            </a:r>
            <a:endParaRPr lang="zh-TW" altLang="en-US" b="1">
              <a:solidFill>
                <a:srgbClr val="FF0000"/>
              </a:solidFill>
            </a:endParaRPr>
          </a:p>
        </p:txBody>
      </p:sp>
      <p:sp>
        <p:nvSpPr>
          <p:cNvPr id="26639" name="TextBox 17"/>
          <p:cNvSpPr txBox="1">
            <a:spLocks noChangeArrowheads="1"/>
          </p:cNvSpPr>
          <p:nvPr/>
        </p:nvSpPr>
        <p:spPr bwMode="auto">
          <a:xfrm>
            <a:off x="6478588" y="1174750"/>
            <a:ext cx="2057400" cy="369888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en-US" altLang="zh-TW" b="1">
                <a:solidFill>
                  <a:srgbClr val="FF0000"/>
                </a:solidFill>
              </a:rPr>
              <a:t>Interface Selection</a:t>
            </a:r>
            <a:endParaRPr lang="zh-TW" altLang="en-US" b="1">
              <a:solidFill>
                <a:srgbClr val="FF0000"/>
              </a:solidFill>
            </a:endParaRPr>
          </a:p>
        </p:txBody>
      </p:sp>
      <p:sp>
        <p:nvSpPr>
          <p:cNvPr id="26640" name="TextBox 19"/>
          <p:cNvSpPr txBox="1">
            <a:spLocks noChangeArrowheads="1"/>
          </p:cNvSpPr>
          <p:nvPr/>
        </p:nvSpPr>
        <p:spPr bwMode="auto">
          <a:xfrm>
            <a:off x="5026025" y="3213100"/>
            <a:ext cx="1550988" cy="369888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en-US" altLang="zh-TW" b="1">
                <a:solidFill>
                  <a:srgbClr val="FF0000"/>
                </a:solidFill>
              </a:rPr>
              <a:t>Configuration</a:t>
            </a:r>
            <a:endParaRPr lang="zh-TW" altLang="en-US" b="1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468313" y="4198938"/>
            <a:ext cx="1009650" cy="369887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en-US" altLang="zh-TW" b="1">
                <a:solidFill>
                  <a:srgbClr val="FF0000"/>
                </a:solidFill>
              </a:rPr>
              <a:t>Start</a:t>
            </a:r>
            <a:endParaRPr lang="zh-TW" altLang="en-US" b="1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6323013" y="5000625"/>
            <a:ext cx="1768475" cy="368300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en-US" altLang="zh-TW" b="1">
                <a:solidFill>
                  <a:srgbClr val="FF0000"/>
                </a:solidFill>
              </a:rPr>
              <a:t>Real-Time Data</a:t>
            </a:r>
            <a:endParaRPr lang="zh-TW" altLang="en-US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6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66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66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66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66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6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9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9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9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9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1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1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66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66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9" grpId="0" animBg="1"/>
      <p:bldP spid="10" grpId="0" animBg="1"/>
      <p:bldP spid="12" grpId="0" animBg="1"/>
      <p:bldP spid="13" grpId="0" animBg="1"/>
      <p:bldP spid="14" grpId="0" animBg="1"/>
      <p:bldP spid="15" grpId="0" animBg="1"/>
      <p:bldP spid="26637" grpId="0" animBg="1"/>
      <p:bldP spid="26638" grpId="0" animBg="1"/>
      <p:bldP spid="26639" grpId="0" animBg="1"/>
      <p:bldP spid="26640" grpId="0" animBg="1"/>
      <p:bldP spid="17" grpId="0" animBg="1"/>
      <p:bldP spid="1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/>
              <a:t>触摸按键软件工具</a:t>
            </a:r>
            <a:endParaRPr lang="zh-TW" altLang="en-US" smtClean="0"/>
          </a:p>
        </p:txBody>
      </p:sp>
      <p:sp>
        <p:nvSpPr>
          <p:cNvPr id="1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  <a:defRPr/>
            </a:pPr>
            <a:r>
              <a:rPr lang="zh-CN" altLang="en-US" sz="2400" dirty="0">
                <a:cs typeface="Arial" charset="0"/>
              </a:rPr>
              <a:t>下载</a:t>
            </a:r>
            <a:r>
              <a:rPr lang="en-US" altLang="zh-TW" sz="2400" dirty="0" smtClean="0">
                <a:cs typeface="Arial" charset="0"/>
              </a:rPr>
              <a:t>“TKAP_UART” or “TKAP_USB” to Nu-LB-Nano130 or </a:t>
            </a:r>
            <a:r>
              <a:rPr lang="en-US" altLang="zh-TW" sz="2400" dirty="0" err="1" smtClean="0">
                <a:cs typeface="Arial" charset="0"/>
              </a:rPr>
              <a:t>NuTouch</a:t>
            </a:r>
            <a:endParaRPr lang="en-US" altLang="zh-TW" sz="2400" dirty="0" smtClean="0">
              <a:cs typeface="Arial" charset="0"/>
            </a:endParaRPr>
          </a:p>
          <a:p>
            <a:pPr marL="514350" indent="-514350">
              <a:buFont typeface="+mj-lt"/>
              <a:buAutoNum type="arabicPeriod"/>
              <a:defRPr/>
            </a:pPr>
            <a:r>
              <a:rPr lang="zh-CN" altLang="en-US" sz="2400" dirty="0" smtClean="0">
                <a:cs typeface="Arial" charset="0"/>
              </a:rPr>
              <a:t>安装</a:t>
            </a:r>
            <a:r>
              <a:rPr lang="en-US" altLang="zh-TW" sz="2400" dirty="0" smtClean="0">
                <a:cs typeface="Arial" charset="0"/>
              </a:rPr>
              <a:t>“NuvoTon-TK-Driver.msi”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zh-CN" altLang="en-US" sz="2400" dirty="0" smtClean="0">
                <a:cs typeface="Arial" charset="0"/>
              </a:rPr>
              <a:t>执行</a:t>
            </a:r>
            <a:r>
              <a:rPr lang="en-US" altLang="zh-TW" sz="2400" dirty="0" smtClean="0">
                <a:cs typeface="Arial" charset="0"/>
              </a:rPr>
              <a:t>“Touch_Key_Progarm.exe” </a:t>
            </a:r>
            <a:r>
              <a:rPr lang="zh-CN" altLang="en-US" sz="2400" dirty="0" smtClean="0">
                <a:cs typeface="Arial" charset="0"/>
              </a:rPr>
              <a:t>并选择正确的接口</a:t>
            </a:r>
            <a:r>
              <a:rPr lang="en-US" altLang="zh-TW" sz="2400" dirty="0" smtClean="0">
                <a:cs typeface="Arial" charset="0"/>
              </a:rPr>
              <a:t>(USB</a:t>
            </a:r>
            <a:r>
              <a:rPr lang="en-US" altLang="zh-TW" sz="2400" dirty="0">
                <a:cs typeface="Arial" charset="0"/>
              </a:rPr>
              <a:t>,</a:t>
            </a:r>
            <a:r>
              <a:rPr lang="en-US" altLang="zh-TW" sz="2400" dirty="0" smtClean="0">
                <a:cs typeface="Arial" charset="0"/>
              </a:rPr>
              <a:t>UART)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zh-CN" altLang="en-US" sz="2400" dirty="0" smtClean="0">
                <a:cs typeface="Arial" charset="0"/>
              </a:rPr>
              <a:t>按</a:t>
            </a:r>
            <a:r>
              <a:rPr lang="en-US" altLang="zh-TW" sz="2400" dirty="0" smtClean="0">
                <a:cs typeface="Arial" charset="0"/>
              </a:rPr>
              <a:t>“Read Device” </a:t>
            </a:r>
            <a:r>
              <a:rPr lang="zh-CN" altLang="en-US" sz="2400" dirty="0" smtClean="0">
                <a:cs typeface="Arial" charset="0"/>
              </a:rPr>
              <a:t>取得板子上每个通道的当前状态</a:t>
            </a:r>
            <a:endParaRPr lang="en-US" altLang="zh-TW" sz="2400" dirty="0" smtClean="0">
              <a:cs typeface="Arial" charset="0"/>
            </a:endParaRPr>
          </a:p>
          <a:p>
            <a:pPr marL="514350" indent="-514350">
              <a:buFont typeface="+mj-lt"/>
              <a:buAutoNum type="arabicPeriod"/>
              <a:defRPr/>
            </a:pPr>
            <a:r>
              <a:rPr lang="zh-CN" altLang="en-US" sz="2400" dirty="0" smtClean="0">
                <a:cs typeface="Arial" charset="0"/>
              </a:rPr>
              <a:t>选择想要配置的通道，然后按</a:t>
            </a:r>
            <a:r>
              <a:rPr lang="en-US" altLang="zh-TW" sz="2400" dirty="0" smtClean="0">
                <a:cs typeface="Arial" charset="0"/>
              </a:rPr>
              <a:t> “Start” </a:t>
            </a:r>
            <a:r>
              <a:rPr lang="zh-CN" altLang="en-US" sz="2400" dirty="0" smtClean="0">
                <a:cs typeface="Arial" charset="0"/>
              </a:rPr>
              <a:t>开始监控每个通道的实时数据</a:t>
            </a:r>
            <a:endParaRPr lang="en-US" altLang="zh-TW" sz="2400" dirty="0" smtClean="0">
              <a:cs typeface="Arial" charset="0"/>
            </a:endParaRPr>
          </a:p>
          <a:p>
            <a:pPr marL="0" indent="0">
              <a:buFont typeface="Arial" charset="0"/>
              <a:buNone/>
              <a:defRPr/>
            </a:pPr>
            <a:endParaRPr lang="zh-TW" altLang="en-US" sz="2000" dirty="0" smtClean="0">
              <a:cs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5D2ABF7-3F7A-44EC-9DBB-2A953106BBFB}" type="slidenum">
              <a:rPr lang="zh-TW" altLang="en-US"/>
              <a:pPr>
                <a:defRPr/>
              </a:pPr>
              <a:t>17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Step 1. </a:t>
            </a:r>
            <a:r>
              <a:rPr lang="zh-CN" altLang="en-US" smtClean="0"/>
              <a:t>下载</a:t>
            </a:r>
            <a:r>
              <a:rPr lang="en-US" altLang="zh-TW" smtClean="0"/>
              <a:t>“TK_USB” </a:t>
            </a:r>
            <a:r>
              <a:rPr lang="zh-CN" altLang="en-US" smtClean="0"/>
              <a:t>代码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B927CBD-B988-4BB7-AC7D-04322CA5C1A0}" type="slidenum">
              <a:rPr lang="zh-TW" altLang="en-US"/>
              <a:pPr>
                <a:defRPr/>
              </a:pPr>
              <a:t>18</a:t>
            </a:fld>
            <a:endParaRPr lang="zh-TW" altLang="en-US" dirty="0"/>
          </a:p>
        </p:txBody>
      </p:sp>
      <p:sp>
        <p:nvSpPr>
          <p:cNvPr id="21508" name="Line 45"/>
          <p:cNvSpPr>
            <a:spLocks noChangeShapeType="1"/>
          </p:cNvSpPr>
          <p:nvPr/>
        </p:nvSpPr>
        <p:spPr bwMode="auto">
          <a:xfrm flipH="1">
            <a:off x="1800225" y="3625850"/>
            <a:ext cx="0" cy="533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09" name="AutoShape 25"/>
          <p:cNvSpPr>
            <a:spLocks noChangeArrowheads="1"/>
          </p:cNvSpPr>
          <p:nvPr/>
        </p:nvSpPr>
        <p:spPr bwMode="auto">
          <a:xfrm>
            <a:off x="6972300" y="1484313"/>
            <a:ext cx="2116138" cy="557212"/>
          </a:xfrm>
          <a:prstGeom prst="foldedCorner">
            <a:avLst>
              <a:gd name="adj" fmla="val 12500"/>
            </a:avLst>
          </a:prstGeom>
          <a:gradFill rotWithShape="1">
            <a:gsLst>
              <a:gs pos="0">
                <a:srgbClr val="DCDC84"/>
              </a:gs>
              <a:gs pos="50000">
                <a:srgbClr val="FFFF99"/>
              </a:gs>
              <a:gs pos="100000">
                <a:srgbClr val="DCDC84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eaLnBrk="0" hangingPunct="0"/>
            <a:r>
              <a:rPr kumimoji="0" lang="en-US" altLang="zh-TW" sz="1400" b="1" i="1">
                <a:solidFill>
                  <a:srgbClr val="0033CC"/>
                </a:solidFill>
                <a:latin typeface="Arial" charset="0"/>
                <a:ea typeface="ＭＳ Ｐゴシック" pitchFamily="34" charset="-128"/>
              </a:rPr>
              <a:t>NuMicro NANO100B</a:t>
            </a:r>
          </a:p>
          <a:p>
            <a:pPr eaLnBrk="0" hangingPunct="0"/>
            <a:r>
              <a:rPr kumimoji="0" lang="en-US" altLang="zh-TW" sz="1400" b="1" i="1">
                <a:solidFill>
                  <a:srgbClr val="0033CC"/>
                </a:solidFill>
                <a:latin typeface="Arial" charset="0"/>
                <a:ea typeface="ＭＳ Ｐゴシック" pitchFamily="34" charset="-128"/>
              </a:rPr>
              <a:t>Driver Reference Guide</a:t>
            </a:r>
          </a:p>
        </p:txBody>
      </p:sp>
      <p:sp>
        <p:nvSpPr>
          <p:cNvPr id="21510" name="Line 28"/>
          <p:cNvSpPr>
            <a:spLocks noChangeShapeType="1"/>
          </p:cNvSpPr>
          <p:nvPr/>
        </p:nvSpPr>
        <p:spPr bwMode="auto">
          <a:xfrm>
            <a:off x="495300" y="1884363"/>
            <a:ext cx="0" cy="482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" name="Line 29"/>
          <p:cNvSpPr>
            <a:spLocks noChangeShapeType="1"/>
          </p:cNvSpPr>
          <p:nvPr/>
        </p:nvSpPr>
        <p:spPr bwMode="auto">
          <a:xfrm flipV="1">
            <a:off x="495300" y="2357438"/>
            <a:ext cx="2159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TW" altLang="en-US">
              <a:ln w="76200">
                <a:solidFill>
                  <a:schemeClr val="tx1"/>
                </a:solidFill>
              </a:ln>
            </a:endParaRPr>
          </a:p>
        </p:txBody>
      </p:sp>
      <p:sp>
        <p:nvSpPr>
          <p:cNvPr id="21512" name="Line 30"/>
          <p:cNvSpPr>
            <a:spLocks noChangeShapeType="1"/>
          </p:cNvSpPr>
          <p:nvPr/>
        </p:nvSpPr>
        <p:spPr bwMode="auto">
          <a:xfrm>
            <a:off x="1028700" y="2479675"/>
            <a:ext cx="0" cy="46037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" name="Line 31"/>
          <p:cNvSpPr>
            <a:spLocks noChangeShapeType="1"/>
          </p:cNvSpPr>
          <p:nvPr/>
        </p:nvSpPr>
        <p:spPr bwMode="auto">
          <a:xfrm flipV="1">
            <a:off x="1028700" y="2930525"/>
            <a:ext cx="2159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TW" altLang="en-US">
              <a:ln w="76200">
                <a:solidFill>
                  <a:schemeClr val="tx1"/>
                </a:solidFill>
              </a:ln>
            </a:endParaRPr>
          </a:p>
        </p:txBody>
      </p:sp>
      <p:sp>
        <p:nvSpPr>
          <p:cNvPr id="21514" name="Line 32"/>
          <p:cNvSpPr>
            <a:spLocks noChangeShapeType="1"/>
          </p:cNvSpPr>
          <p:nvPr/>
        </p:nvSpPr>
        <p:spPr bwMode="auto">
          <a:xfrm>
            <a:off x="1403350" y="2901950"/>
            <a:ext cx="6350" cy="6477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" name="Line 33"/>
          <p:cNvSpPr>
            <a:spLocks noChangeShapeType="1"/>
          </p:cNvSpPr>
          <p:nvPr/>
        </p:nvSpPr>
        <p:spPr bwMode="auto">
          <a:xfrm flipV="1">
            <a:off x="1409700" y="3540125"/>
            <a:ext cx="2159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TW" altLang="en-US">
              <a:ln w="76200">
                <a:solidFill>
                  <a:schemeClr val="tx1"/>
                </a:solidFill>
              </a:ln>
            </a:endParaRPr>
          </a:p>
        </p:txBody>
      </p:sp>
      <p:sp>
        <p:nvSpPr>
          <p:cNvPr id="21516" name="AutoShape 35"/>
          <p:cNvSpPr>
            <a:spLocks noChangeArrowheads="1"/>
          </p:cNvSpPr>
          <p:nvPr/>
        </p:nvSpPr>
        <p:spPr bwMode="auto">
          <a:xfrm>
            <a:off x="323850" y="1528763"/>
            <a:ext cx="4535488" cy="411162"/>
          </a:xfrm>
          <a:prstGeom prst="cube">
            <a:avLst>
              <a:gd name="adj" fmla="val 25000"/>
            </a:avLst>
          </a:prstGeom>
          <a:gradFill rotWithShape="1">
            <a:gsLst>
              <a:gs pos="0">
                <a:srgbClr val="9BC2C2"/>
              </a:gs>
              <a:gs pos="50000">
                <a:srgbClr val="CCFFFF"/>
              </a:gs>
              <a:gs pos="100000">
                <a:srgbClr val="9BC2C2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altLang="zh-TW">
                <a:latin typeface="Arial" charset="0"/>
              </a:rPr>
              <a:t>NANO100BSeriesBSP_CMSIS_V1.00.005</a:t>
            </a:r>
          </a:p>
        </p:txBody>
      </p:sp>
      <p:sp>
        <p:nvSpPr>
          <p:cNvPr id="21517" name="AutoShape 36"/>
          <p:cNvSpPr>
            <a:spLocks noChangeArrowheads="1"/>
          </p:cNvSpPr>
          <p:nvPr/>
        </p:nvSpPr>
        <p:spPr bwMode="auto">
          <a:xfrm>
            <a:off x="717550" y="2092325"/>
            <a:ext cx="1301750" cy="411163"/>
          </a:xfrm>
          <a:prstGeom prst="cube">
            <a:avLst>
              <a:gd name="adj" fmla="val 25000"/>
            </a:avLst>
          </a:prstGeom>
          <a:gradFill rotWithShape="1">
            <a:gsLst>
              <a:gs pos="0">
                <a:srgbClr val="9BC2C2"/>
              </a:gs>
              <a:gs pos="50000">
                <a:srgbClr val="CCFFFF"/>
              </a:gs>
              <a:gs pos="100000">
                <a:srgbClr val="9BC2C2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altLang="zh-TW">
                <a:latin typeface="Arial" charset="0"/>
              </a:rPr>
              <a:t>Sample</a:t>
            </a:r>
          </a:p>
        </p:txBody>
      </p:sp>
      <p:sp>
        <p:nvSpPr>
          <p:cNvPr id="21518" name="AutoShape 37"/>
          <p:cNvSpPr>
            <a:spLocks noChangeArrowheads="1"/>
          </p:cNvSpPr>
          <p:nvPr/>
        </p:nvSpPr>
        <p:spPr bwMode="auto">
          <a:xfrm>
            <a:off x="1619250" y="3281363"/>
            <a:ext cx="2228850" cy="411162"/>
          </a:xfrm>
          <a:prstGeom prst="cube">
            <a:avLst>
              <a:gd name="adj" fmla="val 25000"/>
            </a:avLst>
          </a:prstGeom>
          <a:gradFill rotWithShape="1">
            <a:gsLst>
              <a:gs pos="0">
                <a:srgbClr val="9BC2C2"/>
              </a:gs>
              <a:gs pos="50000">
                <a:srgbClr val="CCFFFF"/>
              </a:gs>
              <a:gs pos="100000">
                <a:srgbClr val="9BC2C2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altLang="zh-TW">
                <a:latin typeface="Arial" charset="0"/>
              </a:rPr>
              <a:t>TK_APP</a:t>
            </a:r>
          </a:p>
        </p:txBody>
      </p:sp>
      <p:sp>
        <p:nvSpPr>
          <p:cNvPr id="21519" name="AutoShape 38"/>
          <p:cNvSpPr>
            <a:spLocks noChangeArrowheads="1"/>
          </p:cNvSpPr>
          <p:nvPr/>
        </p:nvSpPr>
        <p:spPr bwMode="auto">
          <a:xfrm>
            <a:off x="1244600" y="2671763"/>
            <a:ext cx="1384300" cy="411162"/>
          </a:xfrm>
          <a:prstGeom prst="cube">
            <a:avLst>
              <a:gd name="adj" fmla="val 25000"/>
            </a:avLst>
          </a:prstGeom>
          <a:gradFill rotWithShape="1">
            <a:gsLst>
              <a:gs pos="0">
                <a:srgbClr val="9BC2C2"/>
              </a:gs>
              <a:gs pos="50000">
                <a:srgbClr val="CCFFFF"/>
              </a:gs>
              <a:gs pos="100000">
                <a:srgbClr val="9BC2C2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altLang="zh-TW">
                <a:latin typeface="Arial" charset="0"/>
              </a:rPr>
              <a:t>NuTouch</a:t>
            </a:r>
          </a:p>
        </p:txBody>
      </p:sp>
      <p:sp>
        <p:nvSpPr>
          <p:cNvPr id="21520" name="AutoShape 42"/>
          <p:cNvSpPr>
            <a:spLocks noChangeArrowheads="1"/>
          </p:cNvSpPr>
          <p:nvPr/>
        </p:nvSpPr>
        <p:spPr bwMode="auto">
          <a:xfrm>
            <a:off x="5961063" y="5108575"/>
            <a:ext cx="2057400" cy="431800"/>
          </a:xfrm>
          <a:prstGeom prst="foldedCorner">
            <a:avLst>
              <a:gd name="adj" fmla="val 12500"/>
            </a:avLst>
          </a:prstGeom>
          <a:gradFill rotWithShape="1">
            <a:gsLst>
              <a:gs pos="0">
                <a:srgbClr val="DCDC84"/>
              </a:gs>
              <a:gs pos="50000">
                <a:srgbClr val="FFFF99"/>
              </a:gs>
              <a:gs pos="100000">
                <a:srgbClr val="DCDC84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eaLnBrk="0" hangingPunct="0"/>
            <a:r>
              <a:rPr kumimoji="0" lang="en-US" altLang="zh-TW" sz="1400" b="1" i="1">
                <a:solidFill>
                  <a:srgbClr val="0033CC"/>
                </a:solidFill>
                <a:latin typeface="Arial" charset="0"/>
                <a:ea typeface="ＭＳ Ｐゴシック" pitchFamily="34" charset="-128"/>
              </a:rPr>
              <a:t>TKAP_USB.uvproj</a:t>
            </a:r>
          </a:p>
        </p:txBody>
      </p:sp>
      <p:sp>
        <p:nvSpPr>
          <p:cNvPr id="25" name="Line 43"/>
          <p:cNvSpPr>
            <a:spLocks noChangeShapeType="1"/>
          </p:cNvSpPr>
          <p:nvPr/>
        </p:nvSpPr>
        <p:spPr bwMode="auto">
          <a:xfrm>
            <a:off x="4946650" y="5324475"/>
            <a:ext cx="10128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TW" altLang="en-US">
              <a:ln w="76200">
                <a:solidFill>
                  <a:schemeClr val="tx1"/>
                </a:solidFill>
              </a:ln>
            </a:endParaRPr>
          </a:p>
        </p:txBody>
      </p:sp>
      <p:sp>
        <p:nvSpPr>
          <p:cNvPr id="21522" name="AutoShape 44"/>
          <p:cNvSpPr>
            <a:spLocks noChangeArrowheads="1"/>
          </p:cNvSpPr>
          <p:nvPr/>
        </p:nvSpPr>
        <p:spPr bwMode="auto">
          <a:xfrm>
            <a:off x="2019300" y="3844925"/>
            <a:ext cx="2076450" cy="411163"/>
          </a:xfrm>
          <a:prstGeom prst="cube">
            <a:avLst>
              <a:gd name="adj" fmla="val 25000"/>
            </a:avLst>
          </a:prstGeom>
          <a:gradFill rotWithShape="1">
            <a:gsLst>
              <a:gs pos="0">
                <a:srgbClr val="9BC2C2"/>
              </a:gs>
              <a:gs pos="50000">
                <a:srgbClr val="CCFFFF"/>
              </a:gs>
              <a:gs pos="100000">
                <a:srgbClr val="9BC2C2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altLang="zh-TW">
                <a:latin typeface="Arial" charset="0"/>
              </a:rPr>
              <a:t>Firmware</a:t>
            </a:r>
          </a:p>
        </p:txBody>
      </p:sp>
      <p:sp>
        <p:nvSpPr>
          <p:cNvPr id="27" name="Line 46"/>
          <p:cNvSpPr>
            <a:spLocks noChangeShapeType="1"/>
          </p:cNvSpPr>
          <p:nvPr/>
        </p:nvSpPr>
        <p:spPr bwMode="auto">
          <a:xfrm flipV="1">
            <a:off x="1803400" y="4149725"/>
            <a:ext cx="2159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TW" altLang="en-US">
              <a:ln w="76200">
                <a:solidFill>
                  <a:schemeClr val="tx1"/>
                </a:solidFill>
              </a:ln>
            </a:endParaRPr>
          </a:p>
        </p:txBody>
      </p:sp>
      <p:sp>
        <p:nvSpPr>
          <p:cNvPr id="21524" name="AutoShape 36"/>
          <p:cNvSpPr>
            <a:spLocks noChangeArrowheads="1"/>
          </p:cNvSpPr>
          <p:nvPr/>
        </p:nvSpPr>
        <p:spPr bwMode="auto">
          <a:xfrm>
            <a:off x="5148263" y="1528763"/>
            <a:ext cx="1301750" cy="411162"/>
          </a:xfrm>
          <a:prstGeom prst="cube">
            <a:avLst>
              <a:gd name="adj" fmla="val 25000"/>
            </a:avLst>
          </a:prstGeom>
          <a:gradFill rotWithShape="1">
            <a:gsLst>
              <a:gs pos="0">
                <a:srgbClr val="9BC2C2"/>
              </a:gs>
              <a:gs pos="50000">
                <a:srgbClr val="CCFFFF"/>
              </a:gs>
              <a:gs pos="100000">
                <a:srgbClr val="9BC2C2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altLang="zh-TW">
                <a:latin typeface="Arial" charset="0"/>
              </a:rPr>
              <a:t>Document</a:t>
            </a:r>
          </a:p>
        </p:txBody>
      </p:sp>
      <p:sp>
        <p:nvSpPr>
          <p:cNvPr id="13" name="Line 26"/>
          <p:cNvSpPr>
            <a:spLocks noChangeShapeType="1"/>
          </p:cNvSpPr>
          <p:nvPr/>
        </p:nvSpPr>
        <p:spPr bwMode="auto">
          <a:xfrm flipV="1">
            <a:off x="4859338" y="1735138"/>
            <a:ext cx="3111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TW" altLang="en-US">
              <a:ln w="76200">
                <a:solidFill>
                  <a:schemeClr val="tx1"/>
                </a:solidFill>
              </a:ln>
            </a:endParaRPr>
          </a:p>
        </p:txBody>
      </p:sp>
      <p:sp>
        <p:nvSpPr>
          <p:cNvPr id="29" name="Line 26"/>
          <p:cNvSpPr>
            <a:spLocks noChangeShapeType="1"/>
          </p:cNvSpPr>
          <p:nvPr/>
        </p:nvSpPr>
        <p:spPr bwMode="auto">
          <a:xfrm>
            <a:off x="6450013" y="1762125"/>
            <a:ext cx="52228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TW" altLang="en-US">
              <a:ln w="76200">
                <a:solidFill>
                  <a:schemeClr val="tx1"/>
                </a:solidFill>
              </a:ln>
            </a:endParaRPr>
          </a:p>
        </p:txBody>
      </p:sp>
      <p:sp>
        <p:nvSpPr>
          <p:cNvPr id="21527" name="Line 45"/>
          <p:cNvSpPr>
            <a:spLocks noChangeShapeType="1"/>
          </p:cNvSpPr>
          <p:nvPr/>
        </p:nvSpPr>
        <p:spPr bwMode="auto">
          <a:xfrm flipH="1">
            <a:off x="2225675" y="4270375"/>
            <a:ext cx="0" cy="533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28" name="AutoShape 44"/>
          <p:cNvSpPr>
            <a:spLocks noChangeArrowheads="1"/>
          </p:cNvSpPr>
          <p:nvPr/>
        </p:nvSpPr>
        <p:spPr bwMode="auto">
          <a:xfrm>
            <a:off x="2444750" y="4489450"/>
            <a:ext cx="2076450" cy="411163"/>
          </a:xfrm>
          <a:prstGeom prst="cube">
            <a:avLst>
              <a:gd name="adj" fmla="val 25000"/>
            </a:avLst>
          </a:prstGeom>
          <a:gradFill rotWithShape="1">
            <a:gsLst>
              <a:gs pos="0">
                <a:srgbClr val="9BC2C2"/>
              </a:gs>
              <a:gs pos="50000">
                <a:srgbClr val="CCFFFF"/>
              </a:gs>
              <a:gs pos="100000">
                <a:srgbClr val="9BC2C2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altLang="zh-TW">
                <a:latin typeface="Arial" charset="0"/>
              </a:rPr>
              <a:t>TKAP_USB</a:t>
            </a:r>
          </a:p>
        </p:txBody>
      </p:sp>
      <p:sp>
        <p:nvSpPr>
          <p:cNvPr id="28" name="Line 46"/>
          <p:cNvSpPr>
            <a:spLocks noChangeShapeType="1"/>
          </p:cNvSpPr>
          <p:nvPr/>
        </p:nvSpPr>
        <p:spPr bwMode="auto">
          <a:xfrm flipV="1">
            <a:off x="2228850" y="4794250"/>
            <a:ext cx="2159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TW" altLang="en-US">
              <a:ln w="76200">
                <a:solidFill>
                  <a:schemeClr val="tx1"/>
                </a:solidFill>
              </a:ln>
            </a:endParaRPr>
          </a:p>
        </p:txBody>
      </p:sp>
      <p:sp>
        <p:nvSpPr>
          <p:cNvPr id="21530" name="Line 45"/>
          <p:cNvSpPr>
            <a:spLocks noChangeShapeType="1"/>
          </p:cNvSpPr>
          <p:nvPr/>
        </p:nvSpPr>
        <p:spPr bwMode="auto">
          <a:xfrm flipH="1">
            <a:off x="2641600" y="4913313"/>
            <a:ext cx="0" cy="533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31" name="AutoShape 44"/>
          <p:cNvSpPr>
            <a:spLocks noChangeArrowheads="1"/>
          </p:cNvSpPr>
          <p:nvPr/>
        </p:nvSpPr>
        <p:spPr bwMode="auto">
          <a:xfrm>
            <a:off x="2860675" y="5132388"/>
            <a:ext cx="2076450" cy="411162"/>
          </a:xfrm>
          <a:prstGeom prst="cube">
            <a:avLst>
              <a:gd name="adj" fmla="val 25000"/>
            </a:avLst>
          </a:prstGeom>
          <a:gradFill rotWithShape="1">
            <a:gsLst>
              <a:gs pos="0">
                <a:srgbClr val="9BC2C2"/>
              </a:gs>
              <a:gs pos="50000">
                <a:srgbClr val="CCFFFF"/>
              </a:gs>
              <a:gs pos="100000">
                <a:srgbClr val="9BC2C2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altLang="zh-TW">
                <a:latin typeface="Arial" charset="0"/>
              </a:rPr>
              <a:t>KEIL</a:t>
            </a:r>
          </a:p>
        </p:txBody>
      </p:sp>
      <p:sp>
        <p:nvSpPr>
          <p:cNvPr id="32" name="Line 46"/>
          <p:cNvSpPr>
            <a:spLocks noChangeShapeType="1"/>
          </p:cNvSpPr>
          <p:nvPr/>
        </p:nvSpPr>
        <p:spPr bwMode="auto">
          <a:xfrm flipV="1">
            <a:off x="2644775" y="5437188"/>
            <a:ext cx="2159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TW" altLang="en-US">
              <a:ln w="76200">
                <a:solidFill>
                  <a:schemeClr val="tx1"/>
                </a:solidFill>
              </a:ln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Step 2. </a:t>
            </a:r>
            <a:r>
              <a:rPr lang="zh-CN" altLang="en-US" smtClean="0"/>
              <a:t>安装驱动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A4C8746-6058-4C88-A200-A2F8B7961F1E}" type="slidenum">
              <a:rPr lang="zh-TW" altLang="en-US"/>
              <a:pPr>
                <a:defRPr/>
              </a:pPr>
              <a:t>19</a:t>
            </a:fld>
            <a:endParaRPr lang="zh-TW" altLang="en-US" dirty="0"/>
          </a:p>
        </p:txBody>
      </p:sp>
      <p:sp>
        <p:nvSpPr>
          <p:cNvPr id="22532" name="Line 45"/>
          <p:cNvSpPr>
            <a:spLocks noChangeShapeType="1"/>
          </p:cNvSpPr>
          <p:nvPr/>
        </p:nvSpPr>
        <p:spPr bwMode="auto">
          <a:xfrm flipH="1">
            <a:off x="1800225" y="3625850"/>
            <a:ext cx="0" cy="533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3" name="AutoShape 25"/>
          <p:cNvSpPr>
            <a:spLocks noChangeArrowheads="1"/>
          </p:cNvSpPr>
          <p:nvPr/>
        </p:nvSpPr>
        <p:spPr bwMode="auto">
          <a:xfrm>
            <a:off x="6972300" y="1484313"/>
            <a:ext cx="2116138" cy="557212"/>
          </a:xfrm>
          <a:prstGeom prst="foldedCorner">
            <a:avLst>
              <a:gd name="adj" fmla="val 12500"/>
            </a:avLst>
          </a:prstGeom>
          <a:gradFill rotWithShape="1">
            <a:gsLst>
              <a:gs pos="0">
                <a:srgbClr val="DCDC84"/>
              </a:gs>
              <a:gs pos="50000">
                <a:srgbClr val="FFFF99"/>
              </a:gs>
              <a:gs pos="100000">
                <a:srgbClr val="DCDC84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eaLnBrk="0" hangingPunct="0"/>
            <a:r>
              <a:rPr kumimoji="0" lang="en-US" altLang="zh-TW" sz="1400" b="1" i="1">
                <a:solidFill>
                  <a:srgbClr val="0033CC"/>
                </a:solidFill>
                <a:latin typeface="Arial" charset="0"/>
                <a:ea typeface="ＭＳ Ｐゴシック" pitchFamily="34" charset="-128"/>
              </a:rPr>
              <a:t>NuMicro NANO100B</a:t>
            </a:r>
          </a:p>
          <a:p>
            <a:pPr eaLnBrk="0" hangingPunct="0"/>
            <a:r>
              <a:rPr kumimoji="0" lang="en-US" altLang="zh-TW" sz="1400" b="1" i="1">
                <a:solidFill>
                  <a:srgbClr val="0033CC"/>
                </a:solidFill>
                <a:latin typeface="Arial" charset="0"/>
                <a:ea typeface="ＭＳ Ｐゴシック" pitchFamily="34" charset="-128"/>
              </a:rPr>
              <a:t>Driver Reference Guide</a:t>
            </a:r>
          </a:p>
        </p:txBody>
      </p:sp>
      <p:sp>
        <p:nvSpPr>
          <p:cNvPr id="22534" name="Line 28"/>
          <p:cNvSpPr>
            <a:spLocks noChangeShapeType="1"/>
          </p:cNvSpPr>
          <p:nvPr/>
        </p:nvSpPr>
        <p:spPr bwMode="auto">
          <a:xfrm>
            <a:off x="495300" y="1884363"/>
            <a:ext cx="0" cy="482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" name="Line 29"/>
          <p:cNvSpPr>
            <a:spLocks noChangeShapeType="1"/>
          </p:cNvSpPr>
          <p:nvPr/>
        </p:nvSpPr>
        <p:spPr bwMode="auto">
          <a:xfrm flipV="1">
            <a:off x="495300" y="2357438"/>
            <a:ext cx="2159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TW" altLang="en-US">
              <a:ln w="76200">
                <a:solidFill>
                  <a:schemeClr val="tx1"/>
                </a:solidFill>
              </a:ln>
            </a:endParaRPr>
          </a:p>
        </p:txBody>
      </p:sp>
      <p:sp>
        <p:nvSpPr>
          <p:cNvPr id="22536" name="Line 30"/>
          <p:cNvSpPr>
            <a:spLocks noChangeShapeType="1"/>
          </p:cNvSpPr>
          <p:nvPr/>
        </p:nvSpPr>
        <p:spPr bwMode="auto">
          <a:xfrm>
            <a:off x="1028700" y="2479675"/>
            <a:ext cx="0" cy="46037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" name="Line 31"/>
          <p:cNvSpPr>
            <a:spLocks noChangeShapeType="1"/>
          </p:cNvSpPr>
          <p:nvPr/>
        </p:nvSpPr>
        <p:spPr bwMode="auto">
          <a:xfrm flipV="1">
            <a:off x="1028700" y="2930525"/>
            <a:ext cx="2159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TW" altLang="en-US">
              <a:ln w="76200">
                <a:solidFill>
                  <a:schemeClr val="tx1"/>
                </a:solidFill>
              </a:ln>
            </a:endParaRPr>
          </a:p>
        </p:txBody>
      </p:sp>
      <p:sp>
        <p:nvSpPr>
          <p:cNvPr id="22538" name="Line 32"/>
          <p:cNvSpPr>
            <a:spLocks noChangeShapeType="1"/>
          </p:cNvSpPr>
          <p:nvPr/>
        </p:nvSpPr>
        <p:spPr bwMode="auto">
          <a:xfrm>
            <a:off x="1403350" y="2901950"/>
            <a:ext cx="6350" cy="6477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" name="Line 33"/>
          <p:cNvSpPr>
            <a:spLocks noChangeShapeType="1"/>
          </p:cNvSpPr>
          <p:nvPr/>
        </p:nvSpPr>
        <p:spPr bwMode="auto">
          <a:xfrm flipV="1">
            <a:off x="1409700" y="3540125"/>
            <a:ext cx="2159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TW" altLang="en-US">
              <a:ln w="76200">
                <a:solidFill>
                  <a:schemeClr val="tx1"/>
                </a:solidFill>
              </a:ln>
            </a:endParaRPr>
          </a:p>
        </p:txBody>
      </p:sp>
      <p:sp>
        <p:nvSpPr>
          <p:cNvPr id="22540" name="AutoShape 35"/>
          <p:cNvSpPr>
            <a:spLocks noChangeArrowheads="1"/>
          </p:cNvSpPr>
          <p:nvPr/>
        </p:nvSpPr>
        <p:spPr bwMode="auto">
          <a:xfrm>
            <a:off x="323850" y="1528763"/>
            <a:ext cx="4535488" cy="411162"/>
          </a:xfrm>
          <a:prstGeom prst="cube">
            <a:avLst>
              <a:gd name="adj" fmla="val 25000"/>
            </a:avLst>
          </a:prstGeom>
          <a:gradFill rotWithShape="1">
            <a:gsLst>
              <a:gs pos="0">
                <a:srgbClr val="9BC2C2"/>
              </a:gs>
              <a:gs pos="50000">
                <a:srgbClr val="CCFFFF"/>
              </a:gs>
              <a:gs pos="100000">
                <a:srgbClr val="9BC2C2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altLang="zh-TW">
                <a:latin typeface="Arial" charset="0"/>
              </a:rPr>
              <a:t>NANO100BSeriesBSP_CMSIS_V1.00.005</a:t>
            </a:r>
          </a:p>
        </p:txBody>
      </p:sp>
      <p:sp>
        <p:nvSpPr>
          <p:cNvPr id="22541" name="AutoShape 36"/>
          <p:cNvSpPr>
            <a:spLocks noChangeArrowheads="1"/>
          </p:cNvSpPr>
          <p:nvPr/>
        </p:nvSpPr>
        <p:spPr bwMode="auto">
          <a:xfrm>
            <a:off x="717550" y="2092325"/>
            <a:ext cx="1301750" cy="411163"/>
          </a:xfrm>
          <a:prstGeom prst="cube">
            <a:avLst>
              <a:gd name="adj" fmla="val 25000"/>
            </a:avLst>
          </a:prstGeom>
          <a:gradFill rotWithShape="1">
            <a:gsLst>
              <a:gs pos="0">
                <a:srgbClr val="9BC2C2"/>
              </a:gs>
              <a:gs pos="50000">
                <a:srgbClr val="CCFFFF"/>
              </a:gs>
              <a:gs pos="100000">
                <a:srgbClr val="9BC2C2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altLang="zh-TW">
                <a:latin typeface="Arial" charset="0"/>
              </a:rPr>
              <a:t>Sample</a:t>
            </a:r>
          </a:p>
        </p:txBody>
      </p:sp>
      <p:sp>
        <p:nvSpPr>
          <p:cNvPr id="22542" name="AutoShape 37"/>
          <p:cNvSpPr>
            <a:spLocks noChangeArrowheads="1"/>
          </p:cNvSpPr>
          <p:nvPr/>
        </p:nvSpPr>
        <p:spPr bwMode="auto">
          <a:xfrm>
            <a:off x="1619250" y="3281363"/>
            <a:ext cx="2228850" cy="411162"/>
          </a:xfrm>
          <a:prstGeom prst="cube">
            <a:avLst>
              <a:gd name="adj" fmla="val 25000"/>
            </a:avLst>
          </a:prstGeom>
          <a:gradFill rotWithShape="1">
            <a:gsLst>
              <a:gs pos="0">
                <a:srgbClr val="9BC2C2"/>
              </a:gs>
              <a:gs pos="50000">
                <a:srgbClr val="CCFFFF"/>
              </a:gs>
              <a:gs pos="100000">
                <a:srgbClr val="9BC2C2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altLang="zh-TW">
                <a:latin typeface="Arial" charset="0"/>
              </a:rPr>
              <a:t>TK_APP</a:t>
            </a:r>
          </a:p>
        </p:txBody>
      </p:sp>
      <p:sp>
        <p:nvSpPr>
          <p:cNvPr id="22543" name="AutoShape 38"/>
          <p:cNvSpPr>
            <a:spLocks noChangeArrowheads="1"/>
          </p:cNvSpPr>
          <p:nvPr/>
        </p:nvSpPr>
        <p:spPr bwMode="auto">
          <a:xfrm>
            <a:off x="1244600" y="2671763"/>
            <a:ext cx="1384300" cy="411162"/>
          </a:xfrm>
          <a:prstGeom prst="cube">
            <a:avLst>
              <a:gd name="adj" fmla="val 25000"/>
            </a:avLst>
          </a:prstGeom>
          <a:gradFill rotWithShape="1">
            <a:gsLst>
              <a:gs pos="0">
                <a:srgbClr val="9BC2C2"/>
              </a:gs>
              <a:gs pos="50000">
                <a:srgbClr val="CCFFFF"/>
              </a:gs>
              <a:gs pos="100000">
                <a:srgbClr val="9BC2C2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altLang="zh-TW">
                <a:latin typeface="Arial" charset="0"/>
              </a:rPr>
              <a:t>NuTouch</a:t>
            </a:r>
          </a:p>
        </p:txBody>
      </p:sp>
      <p:sp>
        <p:nvSpPr>
          <p:cNvPr id="22544" name="AutoShape 42"/>
          <p:cNvSpPr>
            <a:spLocks noChangeArrowheads="1"/>
          </p:cNvSpPr>
          <p:nvPr/>
        </p:nvSpPr>
        <p:spPr bwMode="auto">
          <a:xfrm>
            <a:off x="6567488" y="3835400"/>
            <a:ext cx="2354262" cy="431800"/>
          </a:xfrm>
          <a:prstGeom prst="foldedCorner">
            <a:avLst>
              <a:gd name="adj" fmla="val 12500"/>
            </a:avLst>
          </a:prstGeom>
          <a:gradFill rotWithShape="1">
            <a:gsLst>
              <a:gs pos="0">
                <a:srgbClr val="DCDC84"/>
              </a:gs>
              <a:gs pos="50000">
                <a:srgbClr val="FFFF99"/>
              </a:gs>
              <a:gs pos="100000">
                <a:srgbClr val="DCDC84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eaLnBrk="0" hangingPunct="0"/>
            <a:r>
              <a:rPr kumimoji="0" lang="en-US" altLang="zh-TW" sz="1400" b="1" i="1">
                <a:solidFill>
                  <a:srgbClr val="0033CC"/>
                </a:solidFill>
                <a:latin typeface="Arial" charset="0"/>
                <a:ea typeface="ＭＳ Ｐゴシック" pitchFamily="34" charset="-128"/>
              </a:rPr>
              <a:t>Touch_Key_Program.exe</a:t>
            </a:r>
          </a:p>
        </p:txBody>
      </p:sp>
      <p:sp>
        <p:nvSpPr>
          <p:cNvPr id="25" name="Line 43"/>
          <p:cNvSpPr>
            <a:spLocks noChangeShapeType="1"/>
          </p:cNvSpPr>
          <p:nvPr/>
        </p:nvSpPr>
        <p:spPr bwMode="auto">
          <a:xfrm flipV="1">
            <a:off x="6300788" y="4049713"/>
            <a:ext cx="252412" cy="15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TW" altLang="en-US">
              <a:ln w="76200">
                <a:solidFill>
                  <a:schemeClr val="tx1"/>
                </a:solidFill>
              </a:ln>
            </a:endParaRPr>
          </a:p>
        </p:txBody>
      </p:sp>
      <p:sp>
        <p:nvSpPr>
          <p:cNvPr id="22546" name="AutoShape 44"/>
          <p:cNvSpPr>
            <a:spLocks noChangeArrowheads="1"/>
          </p:cNvSpPr>
          <p:nvPr/>
        </p:nvSpPr>
        <p:spPr bwMode="auto">
          <a:xfrm>
            <a:off x="2019300" y="3844925"/>
            <a:ext cx="2076450" cy="411163"/>
          </a:xfrm>
          <a:prstGeom prst="cube">
            <a:avLst>
              <a:gd name="adj" fmla="val 25000"/>
            </a:avLst>
          </a:prstGeom>
          <a:gradFill rotWithShape="1">
            <a:gsLst>
              <a:gs pos="0">
                <a:srgbClr val="9BC2C2"/>
              </a:gs>
              <a:gs pos="50000">
                <a:srgbClr val="CCFFFF"/>
              </a:gs>
              <a:gs pos="100000">
                <a:srgbClr val="9BC2C2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altLang="zh-TW">
                <a:latin typeface="Arial" charset="0"/>
              </a:rPr>
              <a:t>Windows_APP</a:t>
            </a:r>
          </a:p>
        </p:txBody>
      </p:sp>
      <p:sp>
        <p:nvSpPr>
          <p:cNvPr id="27" name="Line 46"/>
          <p:cNvSpPr>
            <a:spLocks noChangeShapeType="1"/>
          </p:cNvSpPr>
          <p:nvPr/>
        </p:nvSpPr>
        <p:spPr bwMode="auto">
          <a:xfrm flipV="1">
            <a:off x="1803400" y="4149725"/>
            <a:ext cx="2159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TW" altLang="en-US">
              <a:ln w="76200">
                <a:solidFill>
                  <a:schemeClr val="tx1"/>
                </a:solidFill>
              </a:ln>
            </a:endParaRPr>
          </a:p>
        </p:txBody>
      </p:sp>
      <p:sp>
        <p:nvSpPr>
          <p:cNvPr id="22548" name="AutoShape 36"/>
          <p:cNvSpPr>
            <a:spLocks noChangeArrowheads="1"/>
          </p:cNvSpPr>
          <p:nvPr/>
        </p:nvSpPr>
        <p:spPr bwMode="auto">
          <a:xfrm>
            <a:off x="5148263" y="1528763"/>
            <a:ext cx="1301750" cy="411162"/>
          </a:xfrm>
          <a:prstGeom prst="cube">
            <a:avLst>
              <a:gd name="adj" fmla="val 25000"/>
            </a:avLst>
          </a:prstGeom>
          <a:gradFill rotWithShape="1">
            <a:gsLst>
              <a:gs pos="0">
                <a:srgbClr val="9BC2C2"/>
              </a:gs>
              <a:gs pos="50000">
                <a:srgbClr val="CCFFFF"/>
              </a:gs>
              <a:gs pos="100000">
                <a:srgbClr val="9BC2C2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altLang="zh-TW">
                <a:latin typeface="Arial" charset="0"/>
              </a:rPr>
              <a:t>Document</a:t>
            </a:r>
          </a:p>
        </p:txBody>
      </p:sp>
      <p:sp>
        <p:nvSpPr>
          <p:cNvPr id="13" name="Line 26"/>
          <p:cNvSpPr>
            <a:spLocks noChangeShapeType="1"/>
          </p:cNvSpPr>
          <p:nvPr/>
        </p:nvSpPr>
        <p:spPr bwMode="auto">
          <a:xfrm flipV="1">
            <a:off x="4859338" y="1735138"/>
            <a:ext cx="3111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TW" altLang="en-US">
              <a:ln w="76200">
                <a:solidFill>
                  <a:schemeClr val="tx1"/>
                </a:solidFill>
              </a:ln>
            </a:endParaRPr>
          </a:p>
        </p:txBody>
      </p:sp>
      <p:sp>
        <p:nvSpPr>
          <p:cNvPr id="29" name="Line 26"/>
          <p:cNvSpPr>
            <a:spLocks noChangeShapeType="1"/>
          </p:cNvSpPr>
          <p:nvPr/>
        </p:nvSpPr>
        <p:spPr bwMode="auto">
          <a:xfrm>
            <a:off x="6450013" y="1762125"/>
            <a:ext cx="52228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TW" altLang="en-US">
              <a:ln w="76200">
                <a:solidFill>
                  <a:schemeClr val="tx1"/>
                </a:solidFill>
              </a:ln>
            </a:endParaRPr>
          </a:p>
        </p:txBody>
      </p:sp>
      <p:sp>
        <p:nvSpPr>
          <p:cNvPr id="22551" name="Line 45"/>
          <p:cNvSpPr>
            <a:spLocks noChangeShapeType="1"/>
          </p:cNvSpPr>
          <p:nvPr/>
        </p:nvSpPr>
        <p:spPr bwMode="auto">
          <a:xfrm flipH="1">
            <a:off x="2225675" y="4270375"/>
            <a:ext cx="0" cy="533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52" name="AutoShape 44"/>
          <p:cNvSpPr>
            <a:spLocks noChangeArrowheads="1"/>
          </p:cNvSpPr>
          <p:nvPr/>
        </p:nvSpPr>
        <p:spPr bwMode="auto">
          <a:xfrm>
            <a:off x="2444750" y="4489450"/>
            <a:ext cx="2076450" cy="411163"/>
          </a:xfrm>
          <a:prstGeom prst="cube">
            <a:avLst>
              <a:gd name="adj" fmla="val 25000"/>
            </a:avLst>
          </a:prstGeom>
          <a:gradFill rotWithShape="1">
            <a:gsLst>
              <a:gs pos="0">
                <a:srgbClr val="9BC2C2"/>
              </a:gs>
              <a:gs pos="50000">
                <a:srgbClr val="CCFFFF"/>
              </a:gs>
              <a:gs pos="100000">
                <a:srgbClr val="9BC2C2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altLang="zh-TW">
                <a:latin typeface="Arial" charset="0"/>
              </a:rPr>
              <a:t>Binary</a:t>
            </a:r>
          </a:p>
        </p:txBody>
      </p:sp>
      <p:sp>
        <p:nvSpPr>
          <p:cNvPr id="28" name="Line 46"/>
          <p:cNvSpPr>
            <a:spLocks noChangeShapeType="1"/>
          </p:cNvSpPr>
          <p:nvPr/>
        </p:nvSpPr>
        <p:spPr bwMode="auto">
          <a:xfrm flipV="1">
            <a:off x="2228850" y="4794250"/>
            <a:ext cx="2159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TW" altLang="en-US">
              <a:ln w="76200">
                <a:solidFill>
                  <a:schemeClr val="tx1"/>
                </a:solidFill>
              </a:ln>
            </a:endParaRPr>
          </a:p>
        </p:txBody>
      </p:sp>
      <p:sp>
        <p:nvSpPr>
          <p:cNvPr id="22554" name="AutoShape 44"/>
          <p:cNvSpPr>
            <a:spLocks noChangeArrowheads="1"/>
          </p:cNvSpPr>
          <p:nvPr/>
        </p:nvSpPr>
        <p:spPr bwMode="auto">
          <a:xfrm>
            <a:off x="4949825" y="3836988"/>
            <a:ext cx="1350963" cy="411162"/>
          </a:xfrm>
          <a:prstGeom prst="cube">
            <a:avLst>
              <a:gd name="adj" fmla="val 25000"/>
            </a:avLst>
          </a:prstGeom>
          <a:gradFill rotWithShape="1">
            <a:gsLst>
              <a:gs pos="0">
                <a:srgbClr val="9BC2C2"/>
              </a:gs>
              <a:gs pos="50000">
                <a:srgbClr val="CCFFFF"/>
              </a:gs>
              <a:gs pos="100000">
                <a:srgbClr val="9BC2C2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altLang="zh-TW">
                <a:latin typeface="Arial" charset="0"/>
              </a:rPr>
              <a:t>application</a:t>
            </a:r>
          </a:p>
        </p:txBody>
      </p:sp>
      <p:sp>
        <p:nvSpPr>
          <p:cNvPr id="32" name="Line 46"/>
          <p:cNvSpPr>
            <a:spLocks noChangeShapeType="1"/>
          </p:cNvSpPr>
          <p:nvPr/>
        </p:nvSpPr>
        <p:spPr bwMode="auto">
          <a:xfrm flipV="1">
            <a:off x="4521200" y="4694238"/>
            <a:ext cx="2159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TW" altLang="en-US">
              <a:ln w="76200">
                <a:solidFill>
                  <a:schemeClr val="tx1"/>
                </a:solidFill>
              </a:ln>
            </a:endParaRPr>
          </a:p>
        </p:txBody>
      </p:sp>
      <p:pic>
        <p:nvPicPr>
          <p:cNvPr id="2255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3788" y="3279775"/>
            <a:ext cx="495300" cy="51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557" name="Line 45"/>
          <p:cNvSpPr>
            <a:spLocks noChangeShapeType="1"/>
          </p:cNvSpPr>
          <p:nvPr/>
        </p:nvSpPr>
        <p:spPr bwMode="auto">
          <a:xfrm flipH="1">
            <a:off x="4737100" y="4049713"/>
            <a:ext cx="0" cy="13144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" name="Line 46"/>
          <p:cNvSpPr>
            <a:spLocks noChangeShapeType="1"/>
          </p:cNvSpPr>
          <p:nvPr/>
        </p:nvSpPr>
        <p:spPr bwMode="auto">
          <a:xfrm flipV="1">
            <a:off x="4737100" y="4051300"/>
            <a:ext cx="2159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TW" altLang="en-US">
              <a:ln w="76200">
                <a:solidFill>
                  <a:schemeClr val="tx1"/>
                </a:solidFill>
              </a:ln>
            </a:endParaRPr>
          </a:p>
        </p:txBody>
      </p:sp>
      <p:sp>
        <p:nvSpPr>
          <p:cNvPr id="35" name="Line 46"/>
          <p:cNvSpPr>
            <a:spLocks noChangeShapeType="1"/>
          </p:cNvSpPr>
          <p:nvPr/>
        </p:nvSpPr>
        <p:spPr bwMode="auto">
          <a:xfrm flipV="1">
            <a:off x="4751388" y="5364163"/>
            <a:ext cx="2159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TW" altLang="en-US">
              <a:ln w="76200">
                <a:solidFill>
                  <a:schemeClr val="tx1"/>
                </a:solidFill>
              </a:ln>
            </a:endParaRPr>
          </a:p>
        </p:txBody>
      </p:sp>
      <p:sp>
        <p:nvSpPr>
          <p:cNvPr id="22560" name="AutoShape 42"/>
          <p:cNvSpPr>
            <a:spLocks noChangeArrowheads="1"/>
          </p:cNvSpPr>
          <p:nvPr/>
        </p:nvSpPr>
        <p:spPr bwMode="auto">
          <a:xfrm>
            <a:off x="6572250" y="5145088"/>
            <a:ext cx="2354263" cy="431800"/>
          </a:xfrm>
          <a:prstGeom prst="foldedCorner">
            <a:avLst>
              <a:gd name="adj" fmla="val 12500"/>
            </a:avLst>
          </a:prstGeom>
          <a:gradFill rotWithShape="1">
            <a:gsLst>
              <a:gs pos="0">
                <a:srgbClr val="DCDC84"/>
              </a:gs>
              <a:gs pos="50000">
                <a:srgbClr val="FFFF99"/>
              </a:gs>
              <a:gs pos="100000">
                <a:srgbClr val="DCDC84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eaLnBrk="0" hangingPunct="0"/>
            <a:r>
              <a:rPr kumimoji="0" lang="en-US" altLang="zh-TW" sz="1400" b="1" i="1">
                <a:solidFill>
                  <a:srgbClr val="0033CC"/>
                </a:solidFill>
                <a:latin typeface="Arial" charset="0"/>
                <a:ea typeface="ＭＳ Ｐゴシック" pitchFamily="34" charset="-128"/>
              </a:rPr>
              <a:t>NuvoTon-TK-Driver.msi</a:t>
            </a:r>
          </a:p>
        </p:txBody>
      </p:sp>
      <p:sp>
        <p:nvSpPr>
          <p:cNvPr id="37" name="Line 43"/>
          <p:cNvSpPr>
            <a:spLocks noChangeShapeType="1"/>
          </p:cNvSpPr>
          <p:nvPr/>
        </p:nvSpPr>
        <p:spPr bwMode="auto">
          <a:xfrm flipV="1">
            <a:off x="6303963" y="5360988"/>
            <a:ext cx="25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TW" altLang="en-US">
              <a:ln w="76200">
                <a:solidFill>
                  <a:schemeClr val="tx1"/>
                </a:solidFill>
              </a:ln>
            </a:endParaRPr>
          </a:p>
        </p:txBody>
      </p:sp>
      <p:sp>
        <p:nvSpPr>
          <p:cNvPr id="22562" name="AutoShape 44"/>
          <p:cNvSpPr>
            <a:spLocks noChangeArrowheads="1"/>
          </p:cNvSpPr>
          <p:nvPr/>
        </p:nvSpPr>
        <p:spPr bwMode="auto">
          <a:xfrm>
            <a:off x="4953000" y="5148263"/>
            <a:ext cx="1350963" cy="411162"/>
          </a:xfrm>
          <a:prstGeom prst="cube">
            <a:avLst>
              <a:gd name="adj" fmla="val 25000"/>
            </a:avLst>
          </a:prstGeom>
          <a:gradFill rotWithShape="1">
            <a:gsLst>
              <a:gs pos="0">
                <a:srgbClr val="9BC2C2"/>
              </a:gs>
              <a:gs pos="50000">
                <a:srgbClr val="CCFFFF"/>
              </a:gs>
              <a:gs pos="100000">
                <a:srgbClr val="9BC2C2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altLang="zh-TW">
                <a:latin typeface="Arial" charset="0"/>
              </a:rPr>
              <a:t>driver</a:t>
            </a:r>
          </a:p>
        </p:txBody>
      </p:sp>
      <p:pic>
        <p:nvPicPr>
          <p:cNvPr id="225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4614863"/>
            <a:ext cx="51435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Step 3 &amp; 4. TK </a:t>
            </a:r>
            <a:r>
              <a:rPr lang="zh-CN" altLang="en-US" smtClean="0"/>
              <a:t>工具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A2637B1-61F6-43F1-A1C2-8064AFA640B4}" type="slidenum">
              <a:rPr lang="zh-TW" altLang="en-US"/>
              <a:pPr>
                <a:defRPr/>
              </a:pPr>
              <a:t>20</a:t>
            </a:fld>
            <a:endParaRPr lang="zh-TW" altLang="en-US" dirty="0"/>
          </a:p>
        </p:txBody>
      </p:sp>
      <p:pic>
        <p:nvPicPr>
          <p:cNvPr id="23556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336675"/>
            <a:ext cx="6408737" cy="4738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" name="Rounded Rectangle 39"/>
          <p:cNvSpPr/>
          <p:nvPr/>
        </p:nvSpPr>
        <p:spPr>
          <a:xfrm>
            <a:off x="3563938" y="3709988"/>
            <a:ext cx="720725" cy="295275"/>
          </a:xfrm>
          <a:prstGeom prst="roundRect">
            <a:avLst>
              <a:gd name="adj" fmla="val 7158"/>
            </a:avLst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42" name="Rounded Rectangle 41"/>
          <p:cNvSpPr/>
          <p:nvPr/>
        </p:nvSpPr>
        <p:spPr>
          <a:xfrm>
            <a:off x="5724525" y="1738313"/>
            <a:ext cx="1727200" cy="250825"/>
          </a:xfrm>
          <a:prstGeom prst="roundRect">
            <a:avLst>
              <a:gd name="adj" fmla="val 7158"/>
            </a:avLst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41" name="TextBox 5"/>
          <p:cNvSpPr txBox="1">
            <a:spLocks noChangeArrowheads="1"/>
          </p:cNvSpPr>
          <p:nvPr/>
        </p:nvSpPr>
        <p:spPr bwMode="auto">
          <a:xfrm>
            <a:off x="5949950" y="1341438"/>
            <a:ext cx="1276350" cy="368300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en-US" altLang="zh-TW" b="1">
                <a:solidFill>
                  <a:srgbClr val="FF0000"/>
                </a:solidFill>
              </a:rPr>
              <a:t>Select USB</a:t>
            </a:r>
            <a:endParaRPr lang="zh-TW" altLang="en-US" b="1">
              <a:solidFill>
                <a:srgbClr val="FF0000"/>
              </a:solidFill>
            </a:endParaRPr>
          </a:p>
        </p:txBody>
      </p:sp>
      <p:sp>
        <p:nvSpPr>
          <p:cNvPr id="43" name="Rounded Rectangle 42"/>
          <p:cNvSpPr/>
          <p:nvPr/>
        </p:nvSpPr>
        <p:spPr>
          <a:xfrm>
            <a:off x="1403350" y="1649413"/>
            <a:ext cx="1512888" cy="2060575"/>
          </a:xfrm>
          <a:prstGeom prst="roundRect">
            <a:avLst>
              <a:gd name="adj" fmla="val 7158"/>
            </a:avLst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44" name="TextBox 5"/>
          <p:cNvSpPr txBox="1">
            <a:spLocks noChangeArrowheads="1"/>
          </p:cNvSpPr>
          <p:nvPr/>
        </p:nvSpPr>
        <p:spPr bwMode="auto">
          <a:xfrm>
            <a:off x="3173413" y="3335338"/>
            <a:ext cx="1501775" cy="369887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en-US" altLang="zh-TW" b="1">
                <a:solidFill>
                  <a:srgbClr val="FF0000"/>
                </a:solidFill>
              </a:rPr>
              <a:t>Read Device</a:t>
            </a:r>
            <a:endParaRPr lang="zh-TW" altLang="en-US" b="1">
              <a:solidFill>
                <a:srgbClr val="FF0000"/>
              </a:solidFill>
            </a:endParaRPr>
          </a:p>
        </p:txBody>
      </p:sp>
      <p:sp>
        <p:nvSpPr>
          <p:cNvPr id="49" name="TextBox 5"/>
          <p:cNvSpPr txBox="1">
            <a:spLocks noChangeArrowheads="1"/>
          </p:cNvSpPr>
          <p:nvPr/>
        </p:nvSpPr>
        <p:spPr bwMode="auto">
          <a:xfrm>
            <a:off x="1331913" y="1196975"/>
            <a:ext cx="1609725" cy="369888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en-US" altLang="zh-TW" b="1">
                <a:solidFill>
                  <a:srgbClr val="FF0000"/>
                </a:solidFill>
              </a:rPr>
              <a:t>Current Status</a:t>
            </a:r>
            <a:endParaRPr lang="zh-TW" altLang="en-US" b="1">
              <a:solidFill>
                <a:srgbClr val="FF0000"/>
              </a:solidFill>
            </a:endParaRPr>
          </a:p>
        </p:txBody>
      </p:sp>
      <p:cxnSp>
        <p:nvCxnSpPr>
          <p:cNvPr id="51" name="Elbow Connector 50"/>
          <p:cNvCxnSpPr>
            <a:stCxn id="42" idx="1"/>
            <a:endCxn id="40" idx="3"/>
          </p:cNvCxnSpPr>
          <p:nvPr/>
        </p:nvCxnSpPr>
        <p:spPr>
          <a:xfrm rot="10800000" flipV="1">
            <a:off x="4284663" y="1863725"/>
            <a:ext cx="1439862" cy="1993900"/>
          </a:xfrm>
          <a:prstGeom prst="bentConnector3">
            <a:avLst>
              <a:gd name="adj1" fmla="val 60583"/>
            </a:avLst>
          </a:prstGeom>
          <a:ln w="38100">
            <a:solidFill>
              <a:schemeClr val="accent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Elbow Connector 54"/>
          <p:cNvCxnSpPr>
            <a:stCxn id="44" idx="0"/>
            <a:endCxn id="43" idx="3"/>
          </p:cNvCxnSpPr>
          <p:nvPr/>
        </p:nvCxnSpPr>
        <p:spPr>
          <a:xfrm rot="16200000" flipV="1">
            <a:off x="3092450" y="2503488"/>
            <a:ext cx="655638" cy="1008062"/>
          </a:xfrm>
          <a:prstGeom prst="bentConnector2">
            <a:avLst/>
          </a:prstGeom>
          <a:ln w="38100">
            <a:solidFill>
              <a:schemeClr val="accent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2" grpId="0" animBg="1"/>
      <p:bldP spid="41" grpId="0" animBg="1"/>
      <p:bldP spid="43" grpId="0" animBg="1"/>
      <p:bldP spid="44" grpId="0" animBg="1"/>
      <p:bldP spid="4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Step 5. </a:t>
            </a:r>
            <a:r>
              <a:rPr lang="zh-CN" altLang="en-US" smtClean="0"/>
              <a:t>实时监控数据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07342E6-60AA-44DB-9EE3-C0EBDDBCC211}" type="slidenum">
              <a:rPr lang="zh-TW" altLang="en-US"/>
              <a:pPr>
                <a:defRPr/>
              </a:pPr>
              <a:t>21</a:t>
            </a:fld>
            <a:endParaRPr lang="zh-TW" altLang="en-US" dirty="0"/>
          </a:p>
        </p:txBody>
      </p:sp>
      <p:pic>
        <p:nvPicPr>
          <p:cNvPr id="2458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052513"/>
            <a:ext cx="4103687" cy="303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8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1052513"/>
            <a:ext cx="2108200" cy="1531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5"/>
          <p:cNvSpPr txBox="1">
            <a:spLocks noChangeArrowheads="1"/>
          </p:cNvSpPr>
          <p:nvPr/>
        </p:nvSpPr>
        <p:spPr bwMode="auto">
          <a:xfrm>
            <a:off x="7496175" y="1633538"/>
            <a:ext cx="1276350" cy="369887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en-US" altLang="zh-TW" b="1">
                <a:solidFill>
                  <a:srgbClr val="FF0000"/>
                </a:solidFill>
              </a:rPr>
              <a:t>Channel  6</a:t>
            </a:r>
            <a:endParaRPr lang="zh-TW" altLang="en-US" b="1">
              <a:solidFill>
                <a:srgbClr val="FF0000"/>
              </a:solidFill>
            </a:endParaRPr>
          </a:p>
        </p:txBody>
      </p:sp>
      <p:sp>
        <p:nvSpPr>
          <p:cNvPr id="15" name="TextBox 5"/>
          <p:cNvSpPr txBox="1">
            <a:spLocks noChangeArrowheads="1"/>
          </p:cNvSpPr>
          <p:nvPr/>
        </p:nvSpPr>
        <p:spPr bwMode="auto">
          <a:xfrm>
            <a:off x="7496175" y="1063625"/>
            <a:ext cx="1276350" cy="368300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en-US" altLang="zh-TW" b="1">
                <a:solidFill>
                  <a:srgbClr val="FF0000"/>
                </a:solidFill>
              </a:rPr>
              <a:t>Channel  7</a:t>
            </a:r>
            <a:endParaRPr lang="zh-TW" altLang="en-US" b="1">
              <a:solidFill>
                <a:srgbClr val="FF0000"/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7188200" y="1230313"/>
            <a:ext cx="425450" cy="0"/>
          </a:xfrm>
          <a:prstGeom prst="line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188200" y="1819275"/>
            <a:ext cx="425450" cy="0"/>
          </a:xfrm>
          <a:prstGeom prst="line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5508625" y="2424113"/>
            <a:ext cx="0" cy="595312"/>
          </a:xfrm>
          <a:prstGeom prst="line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 flipV="1">
            <a:off x="6818313" y="2424113"/>
            <a:ext cx="582612" cy="595312"/>
          </a:xfrm>
          <a:prstGeom prst="line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5"/>
          <p:cNvSpPr txBox="1">
            <a:spLocks noChangeArrowheads="1"/>
          </p:cNvSpPr>
          <p:nvPr/>
        </p:nvSpPr>
        <p:spPr bwMode="auto">
          <a:xfrm>
            <a:off x="5003800" y="3022600"/>
            <a:ext cx="3240088" cy="368300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en-US" altLang="zh-TW" b="1">
                <a:solidFill>
                  <a:srgbClr val="FF0000"/>
                </a:solidFill>
              </a:rPr>
              <a:t>Channel 15 ………… Channel  11</a:t>
            </a:r>
            <a:endParaRPr lang="zh-TW" altLang="en-US" b="1">
              <a:solidFill>
                <a:srgbClr val="FF0000"/>
              </a:solidFill>
            </a:endParaRPr>
          </a:p>
        </p:txBody>
      </p:sp>
      <p:pic>
        <p:nvPicPr>
          <p:cNvPr id="24589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3775" y="3475038"/>
            <a:ext cx="3968750" cy="2935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1" name="Elbow Connector 10"/>
          <p:cNvCxnSpPr>
            <a:stCxn id="24580" idx="2"/>
            <a:endCxn id="24589" idx="1"/>
          </p:cNvCxnSpPr>
          <p:nvPr/>
        </p:nvCxnSpPr>
        <p:spPr>
          <a:xfrm rot="16200000" flipH="1">
            <a:off x="3234531" y="3372645"/>
            <a:ext cx="854075" cy="2284412"/>
          </a:xfrm>
          <a:prstGeom prst="bentConnector2">
            <a:avLst/>
          </a:prstGeom>
          <a:ln w="38100">
            <a:solidFill>
              <a:schemeClr val="accent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5"/>
          <p:cNvSpPr txBox="1">
            <a:spLocks noChangeArrowheads="1"/>
          </p:cNvSpPr>
          <p:nvPr/>
        </p:nvSpPr>
        <p:spPr bwMode="auto">
          <a:xfrm>
            <a:off x="1187450" y="5300663"/>
            <a:ext cx="3455988" cy="83185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2">
                <a:lumMod val="50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r>
              <a:rPr lang="en-US" altLang="zh-TW" sz="2400" b="1" dirty="0" smtClean="0"/>
              <a:t>Finger on</a:t>
            </a:r>
            <a:br>
              <a:rPr lang="en-US" altLang="zh-TW" sz="2400" b="1" dirty="0" smtClean="0"/>
            </a:br>
            <a:r>
              <a:rPr lang="en-US" altLang="zh-TW" sz="2400" b="1" dirty="0" smtClean="0">
                <a:solidFill>
                  <a:srgbClr val="FE0600"/>
                </a:solidFill>
              </a:rPr>
              <a:t>Channel 6</a:t>
            </a:r>
            <a:r>
              <a:rPr lang="en-US" altLang="zh-TW" sz="2400" b="1" dirty="0" smtClean="0"/>
              <a:t> or </a:t>
            </a:r>
            <a:r>
              <a:rPr lang="en-US" altLang="zh-TW" sz="2400" b="1" dirty="0" smtClean="0">
                <a:solidFill>
                  <a:srgbClr val="FE0600"/>
                </a:solidFill>
              </a:rPr>
              <a:t>Channel 7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3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/>
              <a:t>通过</a:t>
            </a:r>
            <a:r>
              <a:rPr lang="en-US" altLang="zh-TW" smtClean="0"/>
              <a:t>TK_AP</a:t>
            </a:r>
            <a:r>
              <a:rPr lang="zh-CN" altLang="en-US" smtClean="0"/>
              <a:t>自动配置触摸按键</a:t>
            </a:r>
            <a:endParaRPr lang="zh-TW" altLang="en-US" smtClean="0"/>
          </a:p>
        </p:txBody>
      </p:sp>
      <p:sp>
        <p:nvSpPr>
          <p:cNvPr id="1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  <a:defRPr/>
            </a:pPr>
            <a:r>
              <a:rPr lang="zh-CN" altLang="en-US" sz="2400" dirty="0" smtClean="0">
                <a:cs typeface="Arial" charset="0"/>
              </a:rPr>
              <a:t>选中某个通道，双击开始监控信息</a:t>
            </a:r>
            <a:endParaRPr lang="en-US" altLang="zh-TW" sz="2400" dirty="0" smtClean="0">
              <a:cs typeface="Arial" charset="0"/>
            </a:endParaRPr>
          </a:p>
          <a:p>
            <a:pPr marL="514350" indent="-514350">
              <a:buFont typeface="+mj-lt"/>
              <a:buAutoNum type="arabicPeriod"/>
              <a:defRPr/>
            </a:pPr>
            <a:r>
              <a:rPr lang="zh-CN" altLang="en-US" sz="2400" dirty="0" smtClean="0">
                <a:cs typeface="Arial" charset="0"/>
              </a:rPr>
              <a:t>点击</a:t>
            </a:r>
            <a:r>
              <a:rPr lang="en-US" altLang="zh-TW" sz="2400" dirty="0" smtClean="0">
                <a:cs typeface="Arial" charset="0"/>
              </a:rPr>
              <a:t>“Auto </a:t>
            </a:r>
            <a:r>
              <a:rPr lang="en-US" altLang="zh-TW" sz="2400" dirty="0" err="1" smtClean="0">
                <a:cs typeface="Arial" charset="0"/>
              </a:rPr>
              <a:t>Config</a:t>
            </a:r>
            <a:r>
              <a:rPr lang="en-US" altLang="zh-TW" sz="2400" dirty="0" smtClean="0">
                <a:cs typeface="Arial" charset="0"/>
              </a:rPr>
              <a:t>”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zh-CN" altLang="en-US" sz="2400" dirty="0" smtClean="0">
                <a:cs typeface="Arial" charset="0"/>
              </a:rPr>
              <a:t>保持手指离开通道</a:t>
            </a:r>
            <a:r>
              <a:rPr lang="en-US" altLang="zh-TW" sz="2400" dirty="0" smtClean="0">
                <a:cs typeface="Arial" charset="0"/>
              </a:rPr>
              <a:t> #</a:t>
            </a:r>
            <a:r>
              <a:rPr lang="zh-CN" altLang="en-US" sz="2400" dirty="0" smtClean="0">
                <a:cs typeface="Arial" charset="0"/>
              </a:rPr>
              <a:t>那个</a:t>
            </a:r>
            <a:endParaRPr lang="en-US" altLang="zh-TW" sz="2400" dirty="0" smtClean="0">
              <a:cs typeface="Arial" charset="0"/>
            </a:endParaRPr>
          </a:p>
          <a:p>
            <a:pPr marL="514350" indent="-514350">
              <a:buFont typeface="+mj-lt"/>
              <a:buAutoNum type="arabicPeriod"/>
              <a:defRPr/>
            </a:pPr>
            <a:r>
              <a:rPr lang="zh-CN" altLang="en-US" sz="2400" dirty="0">
                <a:cs typeface="Arial" charset="0"/>
              </a:rPr>
              <a:t>将</a:t>
            </a:r>
            <a:r>
              <a:rPr lang="zh-CN" altLang="en-US" sz="2400" dirty="0" smtClean="0">
                <a:cs typeface="Arial" charset="0"/>
              </a:rPr>
              <a:t>手指放到通道</a:t>
            </a:r>
            <a:r>
              <a:rPr lang="en-US" altLang="zh-TW" sz="2400" dirty="0" smtClean="0">
                <a:cs typeface="Arial" charset="0"/>
              </a:rPr>
              <a:t> #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zh-CN" altLang="en-US" sz="2400" dirty="0" smtClean="0">
                <a:cs typeface="Arial" charset="0"/>
              </a:rPr>
              <a:t>通道</a:t>
            </a:r>
            <a:r>
              <a:rPr lang="en-US" altLang="zh-TW" sz="2400" dirty="0" smtClean="0">
                <a:cs typeface="Arial" charset="0"/>
              </a:rPr>
              <a:t># </a:t>
            </a:r>
            <a:r>
              <a:rPr lang="zh-CN" altLang="en-US" sz="2400" dirty="0" smtClean="0">
                <a:cs typeface="Arial" charset="0"/>
              </a:rPr>
              <a:t>配置成功</a:t>
            </a:r>
            <a:endParaRPr lang="en-US" altLang="zh-TW" sz="2400" dirty="0" smtClean="0">
              <a:cs typeface="Arial" charset="0"/>
            </a:endParaRPr>
          </a:p>
          <a:p>
            <a:pPr marL="514350" indent="-514350">
              <a:buFont typeface="+mj-lt"/>
              <a:buAutoNum type="arabicPeriod"/>
              <a:defRPr/>
            </a:pPr>
            <a:r>
              <a:rPr lang="zh-CN" altLang="en-US" sz="2400" dirty="0" smtClean="0">
                <a:cs typeface="Arial" charset="0"/>
              </a:rPr>
              <a:t>写设备</a:t>
            </a:r>
            <a:endParaRPr lang="en-US" altLang="zh-TW" sz="2400" dirty="0" smtClean="0">
              <a:cs typeface="Arial" charset="0"/>
            </a:endParaRPr>
          </a:p>
          <a:p>
            <a:pPr marL="0" indent="0">
              <a:buFont typeface="Arial" charset="0"/>
              <a:buNone/>
              <a:defRPr/>
            </a:pPr>
            <a:endParaRPr lang="zh-TW" altLang="en-US" sz="2000" dirty="0" smtClean="0">
              <a:cs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3247F37-BB13-4892-A6A6-406AD2D7406D}" type="slidenum">
              <a:rPr lang="zh-TW" altLang="en-US"/>
              <a:pPr>
                <a:defRPr/>
              </a:pPr>
              <a:t>22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Step 1. </a:t>
            </a:r>
            <a:r>
              <a:rPr lang="zh-CN" altLang="en-US" smtClean="0"/>
              <a:t>选择通道</a:t>
            </a:r>
            <a:r>
              <a:rPr lang="en-US" altLang="zh-TW" smtClean="0"/>
              <a:t>6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0EF794A-EB56-4EC4-9803-04965E2F63C7}" type="slidenum">
              <a:rPr lang="zh-TW" altLang="en-US"/>
              <a:pPr>
                <a:defRPr/>
              </a:pPr>
              <a:t>23</a:t>
            </a:fld>
            <a:endParaRPr lang="zh-TW" altLang="en-US" dirty="0"/>
          </a:p>
        </p:txBody>
      </p:sp>
      <p:pic>
        <p:nvPicPr>
          <p:cNvPr id="2662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484313"/>
            <a:ext cx="6367462" cy="470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Rounded Rectangle 16"/>
          <p:cNvSpPr/>
          <p:nvPr/>
        </p:nvSpPr>
        <p:spPr>
          <a:xfrm>
            <a:off x="1403350" y="2803525"/>
            <a:ext cx="2752725" cy="265113"/>
          </a:xfrm>
          <a:prstGeom prst="roundRect">
            <a:avLst>
              <a:gd name="adj" fmla="val 7158"/>
            </a:avLst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8" name="TextBox 5"/>
          <p:cNvSpPr txBox="1">
            <a:spLocks noChangeArrowheads="1"/>
          </p:cNvSpPr>
          <p:nvPr/>
        </p:nvSpPr>
        <p:spPr bwMode="auto">
          <a:xfrm>
            <a:off x="2555875" y="2060575"/>
            <a:ext cx="1600200" cy="646113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en-US" altLang="zh-TW" b="1">
                <a:solidFill>
                  <a:srgbClr val="FF0000"/>
                </a:solidFill>
              </a:rPr>
              <a:t>Double Click Channel 6</a:t>
            </a:r>
            <a:endParaRPr lang="zh-TW" altLang="en-US" b="1">
              <a:solidFill>
                <a:srgbClr val="FF0000"/>
              </a:solidFill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4427538" y="1779588"/>
            <a:ext cx="1404937" cy="1865312"/>
          </a:xfrm>
          <a:prstGeom prst="roundRect">
            <a:avLst>
              <a:gd name="adj" fmla="val 7158"/>
            </a:avLst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1" name="TextBox 5"/>
          <p:cNvSpPr txBox="1">
            <a:spLocks noChangeArrowheads="1"/>
          </p:cNvSpPr>
          <p:nvPr/>
        </p:nvSpPr>
        <p:spPr bwMode="auto">
          <a:xfrm>
            <a:off x="5940425" y="1862138"/>
            <a:ext cx="1368425" cy="646112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en-US" altLang="zh-TW" b="1">
                <a:solidFill>
                  <a:srgbClr val="FF0000"/>
                </a:solidFill>
              </a:rPr>
              <a:t>Channel 6</a:t>
            </a:r>
          </a:p>
          <a:p>
            <a:pPr algn="ctr" eaLnBrk="1" hangingPunct="1"/>
            <a:r>
              <a:rPr lang="en-US" altLang="zh-TW" b="1">
                <a:solidFill>
                  <a:srgbClr val="FF0000"/>
                </a:solidFill>
              </a:rPr>
              <a:t>Data</a:t>
            </a:r>
            <a:endParaRPr lang="zh-TW" altLang="en-US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20" grpId="0" animBg="1"/>
      <p:bldP spid="2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Step 2,3,4 &amp; 5. </a:t>
            </a:r>
            <a:r>
              <a:rPr lang="zh-CN" altLang="en-US" smtClean="0"/>
              <a:t>自动配置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A8F8E62-AC6A-49B2-A7D8-5E0CCF61BC1E}" type="slidenum">
              <a:rPr lang="zh-TW" altLang="en-US"/>
              <a:pPr>
                <a:defRPr/>
              </a:pPr>
              <a:t>24</a:t>
            </a:fld>
            <a:endParaRPr lang="zh-TW" altLang="en-US" dirty="0"/>
          </a:p>
        </p:txBody>
      </p:sp>
      <p:pic>
        <p:nvPicPr>
          <p:cNvPr id="2765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268413"/>
            <a:ext cx="5259387" cy="3889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017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666750"/>
            <a:ext cx="2695575" cy="1533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018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8850" y="2781300"/>
            <a:ext cx="2209800" cy="1533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018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2175" y="4868863"/>
            <a:ext cx="2343150" cy="1533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3" name="Straight Connector 12"/>
          <p:cNvCxnSpPr>
            <a:stCxn id="50179" idx="2"/>
            <a:endCxn id="50180" idx="0"/>
          </p:cNvCxnSpPr>
          <p:nvPr/>
        </p:nvCxnSpPr>
        <p:spPr>
          <a:xfrm flipH="1">
            <a:off x="7143750" y="2200275"/>
            <a:ext cx="0" cy="581025"/>
          </a:xfrm>
          <a:prstGeom prst="line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stCxn id="50180" idx="2"/>
            <a:endCxn id="50181" idx="0"/>
          </p:cNvCxnSpPr>
          <p:nvPr/>
        </p:nvCxnSpPr>
        <p:spPr>
          <a:xfrm>
            <a:off x="7143750" y="4314825"/>
            <a:ext cx="0" cy="554038"/>
          </a:xfrm>
          <a:prstGeom prst="line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ounded Rectangle 18"/>
          <p:cNvSpPr/>
          <p:nvPr/>
        </p:nvSpPr>
        <p:spPr>
          <a:xfrm>
            <a:off x="2714625" y="3068638"/>
            <a:ext cx="561975" cy="266700"/>
          </a:xfrm>
          <a:prstGeom prst="roundRect">
            <a:avLst>
              <a:gd name="adj" fmla="val 7158"/>
            </a:avLst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2" name="TextBox 5"/>
          <p:cNvSpPr txBox="1">
            <a:spLocks noChangeArrowheads="1"/>
          </p:cNvSpPr>
          <p:nvPr/>
        </p:nvSpPr>
        <p:spPr bwMode="auto">
          <a:xfrm>
            <a:off x="2195513" y="2384425"/>
            <a:ext cx="1600200" cy="646113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en-US" altLang="zh-TW" b="1">
                <a:solidFill>
                  <a:srgbClr val="FF0000"/>
                </a:solidFill>
              </a:rPr>
              <a:t>Press</a:t>
            </a:r>
          </a:p>
          <a:p>
            <a:pPr algn="ctr" eaLnBrk="1" hangingPunct="1"/>
            <a:r>
              <a:rPr lang="en-US" altLang="zh-TW" b="1">
                <a:solidFill>
                  <a:srgbClr val="FF0000"/>
                </a:solidFill>
              </a:rPr>
              <a:t>Auto Config</a:t>
            </a:r>
            <a:endParaRPr lang="zh-TW" altLang="en-US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Step 6. </a:t>
            </a:r>
            <a:r>
              <a:rPr lang="zh-CN" altLang="en-US" smtClean="0"/>
              <a:t>写入设备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A3E25B3-3FAF-4BA9-A8ED-83051B031341}" type="slidenum">
              <a:rPr lang="zh-TW" altLang="en-US"/>
              <a:pPr>
                <a:defRPr/>
              </a:pPr>
              <a:t>25</a:t>
            </a:fld>
            <a:endParaRPr lang="zh-TW" altLang="en-US" dirty="0"/>
          </a:p>
        </p:txBody>
      </p:sp>
      <p:pic>
        <p:nvPicPr>
          <p:cNvPr id="2867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490663"/>
            <a:ext cx="4360862" cy="3224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5"/>
          <p:cNvSpPr txBox="1">
            <a:spLocks noChangeArrowheads="1"/>
          </p:cNvSpPr>
          <p:nvPr/>
        </p:nvSpPr>
        <p:spPr bwMode="auto">
          <a:xfrm>
            <a:off x="1714500" y="4911725"/>
            <a:ext cx="1292225" cy="46196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2">
                <a:lumMod val="50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r>
              <a:rPr lang="en-US" altLang="zh-TW" sz="2400" b="1" dirty="0" smtClean="0"/>
              <a:t>Before</a:t>
            </a:r>
            <a:endParaRPr lang="en-US" altLang="zh-TW" sz="2400" b="1" dirty="0" smtClean="0">
              <a:solidFill>
                <a:srgbClr val="FE0600"/>
              </a:solidFill>
            </a:endParaRPr>
          </a:p>
        </p:txBody>
      </p:sp>
      <p:sp>
        <p:nvSpPr>
          <p:cNvPr id="15" name="TextBox 5"/>
          <p:cNvSpPr txBox="1">
            <a:spLocks noChangeArrowheads="1"/>
          </p:cNvSpPr>
          <p:nvPr/>
        </p:nvSpPr>
        <p:spPr bwMode="auto">
          <a:xfrm>
            <a:off x="6227763" y="4911725"/>
            <a:ext cx="1292225" cy="46196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2">
                <a:lumMod val="50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r>
              <a:rPr lang="en-US" altLang="zh-TW" sz="2400" b="1" dirty="0" smtClean="0"/>
              <a:t>After</a:t>
            </a:r>
            <a:endParaRPr lang="en-US" altLang="zh-TW" sz="2400" b="1" dirty="0" smtClean="0">
              <a:solidFill>
                <a:srgbClr val="FE0600"/>
              </a:solidFill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34925" y="5589588"/>
          <a:ext cx="4473575" cy="7413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8593"/>
                <a:gridCol w="908696"/>
                <a:gridCol w="993599"/>
                <a:gridCol w="792245"/>
                <a:gridCol w="800442"/>
              </a:tblGrid>
              <a:tr h="370681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/>
                        <a:t>Channel</a:t>
                      </a:r>
                      <a:endParaRPr lang="zh-TW" altLang="en-US" sz="1800" dirty="0"/>
                    </a:p>
                  </a:txBody>
                  <a:tcPr marL="91458" marR="91458" marT="45700" marB="4570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/>
                        <a:t>BASE</a:t>
                      </a:r>
                      <a:endParaRPr lang="zh-TW" altLang="en-US" sz="1800" dirty="0"/>
                    </a:p>
                  </a:txBody>
                  <a:tcPr marL="91458" marR="91458" marT="45700" marB="4570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/>
                        <a:t>DIFF</a:t>
                      </a:r>
                      <a:endParaRPr lang="zh-TW" altLang="en-US" sz="1800" dirty="0"/>
                    </a:p>
                  </a:txBody>
                  <a:tcPr marL="91458" marR="91458" marT="45700" marB="4570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/>
                        <a:t>DIV</a:t>
                      </a:r>
                      <a:endParaRPr lang="zh-TW" altLang="en-US" sz="1800" dirty="0"/>
                    </a:p>
                  </a:txBody>
                  <a:tcPr marL="91458" marR="91458" marT="45700" marB="4570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/>
                        <a:t>CUR</a:t>
                      </a:r>
                      <a:endParaRPr lang="zh-TW" altLang="en-US" sz="1800" dirty="0"/>
                    </a:p>
                  </a:txBody>
                  <a:tcPr marL="91458" marR="91458" marT="45700" marB="4570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681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/>
                        <a:t>6</a:t>
                      </a:r>
                      <a:endParaRPr lang="zh-TW" altLang="en-US" sz="1800" dirty="0"/>
                    </a:p>
                  </a:txBody>
                  <a:tcPr marL="91458" marR="91458" marT="45700" marB="4570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/>
                        <a:t>0x9d3e</a:t>
                      </a:r>
                      <a:endParaRPr lang="zh-TW" altLang="en-US" sz="1800" dirty="0"/>
                    </a:p>
                  </a:txBody>
                  <a:tcPr marL="91458" marR="91458" marT="45700" marB="4570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/>
                        <a:t>0x00e8</a:t>
                      </a:r>
                      <a:endParaRPr lang="zh-TW" altLang="en-US" sz="1800" dirty="0"/>
                    </a:p>
                  </a:txBody>
                  <a:tcPr marL="91458" marR="91458" marT="45700" marB="4570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/>
                        <a:t>3</a:t>
                      </a:r>
                      <a:endParaRPr lang="zh-TW" altLang="en-US" sz="1800" dirty="0"/>
                    </a:p>
                  </a:txBody>
                  <a:tcPr marL="91458" marR="91458" marT="45700" marB="4570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/>
                        <a:t>7</a:t>
                      </a:r>
                      <a:endParaRPr lang="zh-TW" altLang="en-US" sz="1800" dirty="0"/>
                    </a:p>
                  </a:txBody>
                  <a:tcPr marL="91458" marR="91458" marT="45700" marB="4570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/>
        </p:nvGraphicFramePr>
        <p:xfrm>
          <a:off x="4635500" y="5589588"/>
          <a:ext cx="4473575" cy="7413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8593"/>
                <a:gridCol w="908696"/>
                <a:gridCol w="993599"/>
                <a:gridCol w="792245"/>
                <a:gridCol w="800442"/>
              </a:tblGrid>
              <a:tr h="370681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/>
                        <a:t>Channel</a:t>
                      </a:r>
                      <a:endParaRPr lang="zh-TW" altLang="en-US" sz="1800" dirty="0"/>
                    </a:p>
                  </a:txBody>
                  <a:tcPr marL="91458" marR="91458" marT="45700" marB="4570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/>
                        <a:t>BASE</a:t>
                      </a:r>
                      <a:endParaRPr lang="zh-TW" altLang="en-US" sz="1800" dirty="0"/>
                    </a:p>
                  </a:txBody>
                  <a:tcPr marL="91458" marR="91458" marT="45700" marB="4570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/>
                        <a:t>DIFF</a:t>
                      </a:r>
                      <a:endParaRPr lang="zh-TW" altLang="en-US" sz="1800" dirty="0"/>
                    </a:p>
                  </a:txBody>
                  <a:tcPr marL="91458" marR="91458" marT="45700" marB="4570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/>
                        <a:t>DIV</a:t>
                      </a:r>
                      <a:endParaRPr lang="zh-TW" altLang="en-US" sz="1800" dirty="0"/>
                    </a:p>
                  </a:txBody>
                  <a:tcPr marL="91458" marR="91458" marT="45700" marB="4570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/>
                        <a:t>CUR</a:t>
                      </a:r>
                      <a:endParaRPr lang="zh-TW" altLang="en-US" sz="1800" dirty="0"/>
                    </a:p>
                  </a:txBody>
                  <a:tcPr marL="91458" marR="91458" marT="45700" marB="4570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681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/>
                        <a:t>6</a:t>
                      </a:r>
                      <a:endParaRPr lang="zh-TW" altLang="en-US" sz="1800" dirty="0"/>
                    </a:p>
                  </a:txBody>
                  <a:tcPr marL="91458" marR="91458" marT="45700" marB="4570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/>
                        <a:t>0x9f3e</a:t>
                      </a:r>
                      <a:endParaRPr lang="zh-TW" altLang="en-US" sz="1800" dirty="0"/>
                    </a:p>
                  </a:txBody>
                  <a:tcPr marL="91458" marR="91458" marT="45700" marB="4570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/>
                        <a:t>0x3fb1</a:t>
                      </a:r>
                      <a:endParaRPr lang="zh-TW" altLang="en-US" sz="1800" dirty="0"/>
                    </a:p>
                  </a:txBody>
                  <a:tcPr marL="91458" marR="91458" marT="45700" marB="4570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/>
                        <a:t>3</a:t>
                      </a:r>
                      <a:endParaRPr lang="zh-TW" altLang="en-US" sz="1800" dirty="0"/>
                    </a:p>
                  </a:txBody>
                  <a:tcPr marL="91458" marR="91458" marT="45700" marB="4570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/>
                        <a:t>7</a:t>
                      </a:r>
                      <a:endParaRPr lang="zh-TW" altLang="en-US" sz="1800" dirty="0"/>
                    </a:p>
                  </a:txBody>
                  <a:tcPr marL="91458" marR="91458" marT="45700" marB="4570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8719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490663"/>
            <a:ext cx="4362450" cy="3224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0" name="Straight Connector 19"/>
          <p:cNvCxnSpPr/>
          <p:nvPr/>
        </p:nvCxnSpPr>
        <p:spPr>
          <a:xfrm>
            <a:off x="3924300" y="3101975"/>
            <a:ext cx="1008063" cy="0"/>
          </a:xfrm>
          <a:prstGeom prst="line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468313" y="2982913"/>
            <a:ext cx="8496300" cy="892175"/>
          </a:xfrm>
        </p:spPr>
        <p:txBody>
          <a:bodyPr/>
          <a:lstStyle/>
          <a:p>
            <a:pPr eaLnBrk="1" hangingPunct="1"/>
            <a:r>
              <a:rPr lang="en-US" altLang="zh-TW" smtClean="0"/>
              <a:t>Q &amp; A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F9BC514-37C1-4F4D-BA04-5DCCE59F09EC}" type="slidenum">
              <a:rPr lang="zh-TW" altLang="en-US"/>
              <a:pPr>
                <a:defRPr/>
              </a:pPr>
              <a:t>26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27B72A579B9B74C8B60CD9DA12CE965" ma:contentTypeVersion="0" ma:contentTypeDescription="Create a new document." ma:contentTypeScope="" ma:versionID="7bfc160474e469b017f2f82ca208a82d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c64490b4aec6201516c3a874156f37b2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1F41721-8BA7-426A-8F1E-0C7B8587C63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4439154-81CD-4E1E-A26E-08A94ECF54E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0931EBC7-432E-462E-971B-70BEA6A72E4B}">
  <ds:schemaRefs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purl.org/dc/dcmitype/"/>
    <ds:schemaRef ds:uri="http://purl.org/dc/terms/"/>
    <ds:schemaRef ds:uri="http://schemas.microsoft.com/office/infopath/2007/PartnerControl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2244</TotalTime>
  <Words>1471</Words>
  <Application>Microsoft Office PowerPoint</Application>
  <PresentationFormat>On-screen Show (4:3)</PresentationFormat>
  <Paragraphs>604</Paragraphs>
  <Slides>27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7" baseType="lpstr">
      <vt:lpstr>Calibri</vt:lpstr>
      <vt:lpstr>新細明體</vt:lpstr>
      <vt:lpstr>Arial</vt:lpstr>
      <vt:lpstr>SimSun</vt:lpstr>
      <vt:lpstr>Times New Roman</vt:lpstr>
      <vt:lpstr>Symbol</vt:lpstr>
      <vt:lpstr>Lucida Console</vt:lpstr>
      <vt:lpstr>Arial Unicode MS</vt:lpstr>
      <vt:lpstr>ＭＳ Ｐゴシック</vt:lpstr>
      <vt:lpstr>1_Office Theme</vt:lpstr>
      <vt:lpstr>NuMicro Nano100 Touch Key</vt:lpstr>
      <vt:lpstr>内容</vt:lpstr>
      <vt:lpstr>特性</vt:lpstr>
      <vt:lpstr>方块图</vt:lpstr>
      <vt:lpstr>Key Scan </vt:lpstr>
      <vt:lpstr>启动触摸按键扫描</vt:lpstr>
      <vt:lpstr>中断</vt:lpstr>
      <vt:lpstr>寄存器</vt:lpstr>
      <vt:lpstr>寄存器 – (1)</vt:lpstr>
      <vt:lpstr>寄存器 – (2)</vt:lpstr>
      <vt:lpstr>寄存器 – (3)</vt:lpstr>
      <vt:lpstr>寄存器 – (4)</vt:lpstr>
      <vt:lpstr>寄存器 – (5)</vt:lpstr>
      <vt:lpstr>灵敏度调整</vt:lpstr>
      <vt:lpstr>LIBTK</vt:lpstr>
      <vt:lpstr>库 (Config.c)</vt:lpstr>
      <vt:lpstr>Touch Key AP</vt:lpstr>
      <vt:lpstr>触摸按键软件工具</vt:lpstr>
      <vt:lpstr>Step 1. 下载“TK_USB” 代码</vt:lpstr>
      <vt:lpstr>Step 2. 安装驱动</vt:lpstr>
      <vt:lpstr>Step 3 &amp; 4. TK 工具</vt:lpstr>
      <vt:lpstr>Step 5. 实时监控数据</vt:lpstr>
      <vt:lpstr>通过TK_AP自动配置触摸按键</vt:lpstr>
      <vt:lpstr>Step 1. 选择通道6</vt:lpstr>
      <vt:lpstr>Step 2,3,4 &amp; 5. 自动配置</vt:lpstr>
      <vt:lpstr>Step 6. 写入设备</vt:lpstr>
      <vt:lpstr>Q &amp; A</vt:lpstr>
    </vt:vector>
  </TitlesOfParts>
  <Company>nuvoton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AD10 YHChang8</dc:creator>
  <cp:lastModifiedBy>CA10 DZWANG</cp:lastModifiedBy>
  <cp:revision>132</cp:revision>
  <dcterms:created xsi:type="dcterms:W3CDTF">2012-03-21T02:57:47Z</dcterms:created>
  <dcterms:modified xsi:type="dcterms:W3CDTF">2013-04-23T02:07:14Z</dcterms:modified>
</cp:coreProperties>
</file>