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tags/tag3.xml" ContentType="application/vnd.openxmlformats-officedocument.presentationml.tags+xml"/>
  <Override PartName="/ppt/notesSlides/notesSlide5.xml" ContentType="application/vnd.openxmlformats-officedocument.presentationml.notesSlide+xml"/>
  <Override PartName="/ppt/tags/tag4.xml" ContentType="application/vnd.openxmlformats-officedocument.presentationml.tags+xml"/>
  <Override PartName="/ppt/notesSlides/notesSlide6.xml" ContentType="application/vnd.openxmlformats-officedocument.presentationml.notesSlide+xml"/>
  <Override PartName="/ppt/tags/tag5.xml" ContentType="application/vnd.openxmlformats-officedocument.presentationml.tags+xml"/>
  <Override PartName="/ppt/notesSlides/notesSlide7.xml" ContentType="application/vnd.openxmlformats-officedocument.presentationml.notesSlide+xml"/>
  <Override PartName="/ppt/tags/tag6.xml" ContentType="application/vnd.openxmlformats-officedocument.presentationml.tags+xml"/>
  <Override PartName="/ppt/notesSlides/notesSlide8.xml" ContentType="application/vnd.openxmlformats-officedocument.presentationml.notesSlide+xml"/>
  <Override PartName="/ppt/tags/tag7.xml" ContentType="application/vnd.openxmlformats-officedocument.presentationml.tags+xml"/>
  <Override PartName="/ppt/notesSlides/notesSlide9.xml" ContentType="application/vnd.openxmlformats-officedocument.presentationml.notesSlide+xml"/>
  <Override PartName="/ppt/tags/tag8.xml" ContentType="application/vnd.openxmlformats-officedocument.presentationml.tags+xml"/>
  <Override PartName="/ppt/notesSlides/notesSlide10.xml" ContentType="application/vnd.openxmlformats-officedocument.presentationml.notesSlide+xml"/>
  <Override PartName="/ppt/tags/tag9.xml" ContentType="application/vnd.openxmlformats-officedocument.presentationml.tags+xml"/>
  <Override PartName="/ppt/notesSlides/notesSlide11.xml" ContentType="application/vnd.openxmlformats-officedocument.presentationml.notesSlide+xml"/>
  <Override PartName="/ppt/tags/tag10.xml" ContentType="application/vnd.openxmlformats-officedocument.presentationml.tags+xml"/>
  <Override PartName="/ppt/notesSlides/notesSlide12.xml" ContentType="application/vnd.openxmlformats-officedocument.presentationml.notesSlide+xml"/>
  <Override PartName="/ppt/tags/tag11.xml" ContentType="application/vnd.openxmlformats-officedocument.presentationml.tags+xml"/>
  <Override PartName="/ppt/notesSlides/notesSlide13.xml" ContentType="application/vnd.openxmlformats-officedocument.presentationml.notesSlide+xml"/>
  <Override PartName="/ppt/tags/tag12.xml" ContentType="application/vnd.openxmlformats-officedocument.presentationml.tags+xml"/>
  <Override PartName="/ppt/notesSlides/notesSlide14.xml" ContentType="application/vnd.openxmlformats-officedocument.presentationml.notesSlide+xml"/>
  <Override PartName="/ppt/tags/tag13.xml" ContentType="application/vnd.openxmlformats-officedocument.presentationml.tags+xml"/>
  <Override PartName="/ppt/notesSlides/notesSlide15.xml" ContentType="application/vnd.openxmlformats-officedocument.presentationml.notesSlide+xml"/>
  <Override PartName="/ppt/tags/tag14.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15.xml" ContentType="application/vnd.openxmlformats-officedocument.presentationml.tags+xml"/>
  <Override PartName="/ppt/notesSlides/notesSlide18.xml" ContentType="application/vnd.openxmlformats-officedocument.presentationml.notesSlide+xml"/>
  <Override PartName="/ppt/tags/tag16.xml" ContentType="application/vnd.openxmlformats-officedocument.presentationml.tags+xml"/>
  <Override PartName="/ppt/notesSlides/notesSlide19.xml" ContentType="application/vnd.openxmlformats-officedocument.presentationml.notesSlide+xml"/>
  <Override PartName="/ppt/tags/tag17.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18.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19.xml" ContentType="application/vnd.openxmlformats-officedocument.presentationml.tags+xml"/>
  <Override PartName="/ppt/notesSlides/notesSlide25.xml" ContentType="application/vnd.openxmlformats-officedocument.presentationml.notesSlide+xml"/>
  <Override PartName="/ppt/tags/tag20.xml" ContentType="application/vnd.openxmlformats-officedocument.presentationml.tags+xml"/>
  <Override PartName="/ppt/notesSlides/notesSlide26.xml" ContentType="application/vnd.openxmlformats-officedocument.presentationml.notesSlide+xml"/>
  <Override PartName="/ppt/tags/tag21.xml" ContentType="application/vnd.openxmlformats-officedocument.presentationml.tags+xml"/>
  <Override PartName="/ppt/notesSlides/notesSlide27.xml" ContentType="application/vnd.openxmlformats-officedocument.presentationml.notesSlide+xml"/>
  <Override PartName="/ppt/tags/tag22.xml" ContentType="application/vnd.openxmlformats-officedocument.presentationml.tags+xml"/>
  <Override PartName="/ppt/notesSlides/notesSlide28.xml" ContentType="application/vnd.openxmlformats-officedocument.presentationml.notesSlide+xml"/>
  <Override PartName="/ppt/tags/tag23.xml" ContentType="application/vnd.openxmlformats-officedocument.presentationml.tags+xml"/>
  <Override PartName="/ppt/notesSlides/notesSlide29.xml" ContentType="application/vnd.openxmlformats-officedocument.presentationml.notesSlide+xml"/>
  <Override PartName="/ppt/tags/tag24.xml" ContentType="application/vnd.openxmlformats-officedocument.presentationml.tags+xml"/>
  <Override PartName="/ppt/notesSlides/notesSlide30.xml" ContentType="application/vnd.openxmlformats-officedocument.presentationml.notesSlide+xml"/>
  <Override PartName="/ppt/tags/tag25.xml" ContentType="application/vnd.openxmlformats-officedocument.presentationml.tags+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tags/tag26.xml" ContentType="application/vnd.openxmlformats-officedocument.presentationml.tags+xml"/>
  <Override PartName="/ppt/notesSlides/notesSlide36.xml" ContentType="application/vnd.openxmlformats-officedocument.presentationml.notesSlide+xml"/>
  <Override PartName="/ppt/tags/tag27.xml" ContentType="application/vnd.openxmlformats-officedocument.presentationml.tags+xml"/>
  <Override PartName="/ppt/notesSlides/notesSlide37.xml" ContentType="application/vnd.openxmlformats-officedocument.presentationml.notesSlide+xml"/>
  <Override PartName="/ppt/tags/tag28.xml" ContentType="application/vnd.openxmlformats-officedocument.presentationml.tags+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tags/tag29.xml" ContentType="application/vnd.openxmlformats-officedocument.presentationml.tags+xml"/>
  <Override PartName="/ppt/notesSlides/notesSlide41.xml" ContentType="application/vnd.openxmlformats-officedocument.presentationml.notesSlide+xml"/>
  <Override PartName="/ppt/tags/tag30.xml" ContentType="application/vnd.openxmlformats-officedocument.presentationml.tags+xml"/>
  <Override PartName="/ppt/notesSlides/notesSlide42.xml" ContentType="application/vnd.openxmlformats-officedocument.presentationml.notesSlide+xml"/>
  <Override PartName="/ppt/tags/tag31.xml" ContentType="application/vnd.openxmlformats-officedocument.presentationml.tags+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tags/tag32.xml" ContentType="application/vnd.openxmlformats-officedocument.presentationml.tags+xml"/>
  <Override PartName="/ppt/notesSlides/notesSlide47.xml" ContentType="application/vnd.openxmlformats-officedocument.presentationml.notesSlide+xml"/>
  <Override PartName="/ppt/tags/tag33.xml" ContentType="application/vnd.openxmlformats-officedocument.presentationml.tags+xml"/>
  <Override PartName="/ppt/notesSlides/notesSlide48.xml" ContentType="application/vnd.openxmlformats-officedocument.presentationml.notesSlide+xml"/>
  <Override PartName="/ppt/tags/tag34.xml" ContentType="application/vnd.openxmlformats-officedocument.presentationml.tags+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tags/tag35.xml" ContentType="application/vnd.openxmlformats-officedocument.presentationml.tags+xml"/>
  <Override PartName="/ppt/notesSlides/notesSlide51.xml" ContentType="application/vnd.openxmlformats-officedocument.presentationml.notesSlide+xml"/>
  <Override PartName="/ppt/tags/tag36.xml" ContentType="application/vnd.openxmlformats-officedocument.presentationml.tags+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5" r:id="rId1"/>
  </p:sldMasterIdLst>
  <p:notesMasterIdLst>
    <p:notesMasterId r:id="rId65"/>
  </p:notesMasterIdLst>
  <p:handoutMasterIdLst>
    <p:handoutMasterId r:id="rId66"/>
  </p:handoutMasterIdLst>
  <p:sldIdLst>
    <p:sldId id="347" r:id="rId2"/>
    <p:sldId id="257" r:id="rId3"/>
    <p:sldId id="258" r:id="rId4"/>
    <p:sldId id="357" r:id="rId5"/>
    <p:sldId id="359" r:id="rId6"/>
    <p:sldId id="408" r:id="rId7"/>
    <p:sldId id="376" r:id="rId8"/>
    <p:sldId id="386" r:id="rId9"/>
    <p:sldId id="316" r:id="rId10"/>
    <p:sldId id="364" r:id="rId11"/>
    <p:sldId id="378" r:id="rId12"/>
    <p:sldId id="379" r:id="rId13"/>
    <p:sldId id="405" r:id="rId14"/>
    <p:sldId id="406" r:id="rId15"/>
    <p:sldId id="380" r:id="rId16"/>
    <p:sldId id="381" r:id="rId17"/>
    <p:sldId id="382" r:id="rId18"/>
    <p:sldId id="402" r:id="rId19"/>
    <p:sldId id="324" r:id="rId20"/>
    <p:sldId id="389" r:id="rId21"/>
    <p:sldId id="266" r:id="rId22"/>
    <p:sldId id="360" r:id="rId23"/>
    <p:sldId id="296" r:id="rId24"/>
    <p:sldId id="297" r:id="rId25"/>
    <p:sldId id="403" r:id="rId26"/>
    <p:sldId id="325" r:id="rId27"/>
    <p:sldId id="388" r:id="rId28"/>
    <p:sldId id="367" r:id="rId29"/>
    <p:sldId id="371" r:id="rId30"/>
    <p:sldId id="370" r:id="rId31"/>
    <p:sldId id="368" r:id="rId32"/>
    <p:sldId id="369" r:id="rId33"/>
    <p:sldId id="387" r:id="rId34"/>
    <p:sldId id="404" r:id="rId35"/>
    <p:sldId id="374" r:id="rId36"/>
    <p:sldId id="375" r:id="rId37"/>
    <p:sldId id="384" r:id="rId38"/>
    <p:sldId id="396" r:id="rId39"/>
    <p:sldId id="397" r:id="rId40"/>
    <p:sldId id="385" r:id="rId41"/>
    <p:sldId id="331" r:id="rId42"/>
    <p:sldId id="326" r:id="rId43"/>
    <p:sldId id="327" r:id="rId44"/>
    <p:sldId id="332" r:id="rId45"/>
    <p:sldId id="333" r:id="rId46"/>
    <p:sldId id="334" r:id="rId47"/>
    <p:sldId id="398" r:id="rId48"/>
    <p:sldId id="390" r:id="rId49"/>
    <p:sldId id="392" r:id="rId50"/>
    <p:sldId id="407" r:id="rId51"/>
    <p:sldId id="394" r:id="rId52"/>
    <p:sldId id="393" r:id="rId53"/>
    <p:sldId id="338" r:id="rId54"/>
    <p:sldId id="339" r:id="rId55"/>
    <p:sldId id="395" r:id="rId56"/>
    <p:sldId id="399" r:id="rId57"/>
    <p:sldId id="343" r:id="rId58"/>
    <p:sldId id="349" r:id="rId59"/>
    <p:sldId id="350" r:id="rId60"/>
    <p:sldId id="351" r:id="rId61"/>
    <p:sldId id="352" r:id="rId62"/>
    <p:sldId id="353" r:id="rId63"/>
    <p:sldId id="317" r:id="rId64"/>
  </p:sldIdLst>
  <p:sldSz cx="9144000" cy="6858000" type="screen4x3"/>
  <p:notesSz cx="7019925" cy="9305925"/>
  <p:defaultTextStyle>
    <a:defPPr>
      <a:defRPr lang="zh-TW"/>
    </a:defPPr>
    <a:lvl1pPr algn="l" rtl="0" fontAlgn="base">
      <a:lnSpc>
        <a:spcPct val="80000"/>
      </a:lnSpc>
      <a:spcBef>
        <a:spcPct val="20000"/>
      </a:spcBef>
      <a:spcAft>
        <a:spcPct val="0"/>
      </a:spcAft>
      <a:buSzPct val="75000"/>
      <a:buFont typeface="Arial" charset="0"/>
      <a:defRPr sz="1200" kern="1200">
        <a:solidFill>
          <a:srgbClr val="646464"/>
        </a:solidFill>
        <a:latin typeface="Arial Unicode MS" pitchFamily="34" charset="-120"/>
        <a:ea typeface="Arial Unicode MS" pitchFamily="34" charset="-120"/>
        <a:cs typeface="Arial Unicode MS" pitchFamily="34" charset="-120"/>
      </a:defRPr>
    </a:lvl1pPr>
    <a:lvl2pPr marL="457200" algn="l" rtl="0" fontAlgn="base">
      <a:lnSpc>
        <a:spcPct val="80000"/>
      </a:lnSpc>
      <a:spcBef>
        <a:spcPct val="20000"/>
      </a:spcBef>
      <a:spcAft>
        <a:spcPct val="0"/>
      </a:spcAft>
      <a:buSzPct val="75000"/>
      <a:buFont typeface="Arial" charset="0"/>
      <a:defRPr sz="1200" kern="1200">
        <a:solidFill>
          <a:srgbClr val="646464"/>
        </a:solidFill>
        <a:latin typeface="Arial Unicode MS" pitchFamily="34" charset="-120"/>
        <a:ea typeface="Arial Unicode MS" pitchFamily="34" charset="-120"/>
        <a:cs typeface="Arial Unicode MS" pitchFamily="34" charset="-120"/>
      </a:defRPr>
    </a:lvl2pPr>
    <a:lvl3pPr marL="914400" algn="l" rtl="0" fontAlgn="base">
      <a:lnSpc>
        <a:spcPct val="80000"/>
      </a:lnSpc>
      <a:spcBef>
        <a:spcPct val="20000"/>
      </a:spcBef>
      <a:spcAft>
        <a:spcPct val="0"/>
      </a:spcAft>
      <a:buSzPct val="75000"/>
      <a:buFont typeface="Arial" charset="0"/>
      <a:defRPr sz="1200" kern="1200">
        <a:solidFill>
          <a:srgbClr val="646464"/>
        </a:solidFill>
        <a:latin typeface="Arial Unicode MS" pitchFamily="34" charset="-120"/>
        <a:ea typeface="Arial Unicode MS" pitchFamily="34" charset="-120"/>
        <a:cs typeface="Arial Unicode MS" pitchFamily="34" charset="-120"/>
      </a:defRPr>
    </a:lvl3pPr>
    <a:lvl4pPr marL="1371600" algn="l" rtl="0" fontAlgn="base">
      <a:lnSpc>
        <a:spcPct val="80000"/>
      </a:lnSpc>
      <a:spcBef>
        <a:spcPct val="20000"/>
      </a:spcBef>
      <a:spcAft>
        <a:spcPct val="0"/>
      </a:spcAft>
      <a:buSzPct val="75000"/>
      <a:buFont typeface="Arial" charset="0"/>
      <a:defRPr sz="1200" kern="1200">
        <a:solidFill>
          <a:srgbClr val="646464"/>
        </a:solidFill>
        <a:latin typeface="Arial Unicode MS" pitchFamily="34" charset="-120"/>
        <a:ea typeface="Arial Unicode MS" pitchFamily="34" charset="-120"/>
        <a:cs typeface="Arial Unicode MS" pitchFamily="34" charset="-120"/>
      </a:defRPr>
    </a:lvl4pPr>
    <a:lvl5pPr marL="1828800" algn="l" rtl="0" fontAlgn="base">
      <a:lnSpc>
        <a:spcPct val="80000"/>
      </a:lnSpc>
      <a:spcBef>
        <a:spcPct val="20000"/>
      </a:spcBef>
      <a:spcAft>
        <a:spcPct val="0"/>
      </a:spcAft>
      <a:buSzPct val="75000"/>
      <a:buFont typeface="Arial" charset="0"/>
      <a:defRPr sz="1200" kern="1200">
        <a:solidFill>
          <a:srgbClr val="646464"/>
        </a:solidFill>
        <a:latin typeface="Arial Unicode MS" pitchFamily="34" charset="-120"/>
        <a:ea typeface="Arial Unicode MS" pitchFamily="34" charset="-120"/>
        <a:cs typeface="Arial Unicode MS" pitchFamily="34" charset="-120"/>
      </a:defRPr>
    </a:lvl5pPr>
    <a:lvl6pPr marL="2286000" algn="l" defTabSz="914400" rtl="0" eaLnBrk="1" latinLnBrk="0" hangingPunct="1">
      <a:defRPr sz="1200" kern="1200">
        <a:solidFill>
          <a:srgbClr val="646464"/>
        </a:solidFill>
        <a:latin typeface="Arial Unicode MS" pitchFamily="34" charset="-120"/>
        <a:ea typeface="Arial Unicode MS" pitchFamily="34" charset="-120"/>
        <a:cs typeface="Arial Unicode MS" pitchFamily="34" charset="-120"/>
      </a:defRPr>
    </a:lvl6pPr>
    <a:lvl7pPr marL="2743200" algn="l" defTabSz="914400" rtl="0" eaLnBrk="1" latinLnBrk="0" hangingPunct="1">
      <a:defRPr sz="1200" kern="1200">
        <a:solidFill>
          <a:srgbClr val="646464"/>
        </a:solidFill>
        <a:latin typeface="Arial Unicode MS" pitchFamily="34" charset="-120"/>
        <a:ea typeface="Arial Unicode MS" pitchFamily="34" charset="-120"/>
        <a:cs typeface="Arial Unicode MS" pitchFamily="34" charset="-120"/>
      </a:defRPr>
    </a:lvl7pPr>
    <a:lvl8pPr marL="3200400" algn="l" defTabSz="914400" rtl="0" eaLnBrk="1" latinLnBrk="0" hangingPunct="1">
      <a:defRPr sz="1200" kern="1200">
        <a:solidFill>
          <a:srgbClr val="646464"/>
        </a:solidFill>
        <a:latin typeface="Arial Unicode MS" pitchFamily="34" charset="-120"/>
        <a:ea typeface="Arial Unicode MS" pitchFamily="34" charset="-120"/>
        <a:cs typeface="Arial Unicode MS" pitchFamily="34" charset="-120"/>
      </a:defRPr>
    </a:lvl8pPr>
    <a:lvl9pPr marL="3657600" algn="l" defTabSz="914400" rtl="0" eaLnBrk="1" latinLnBrk="0" hangingPunct="1">
      <a:defRPr sz="1200" kern="1200">
        <a:solidFill>
          <a:srgbClr val="646464"/>
        </a:solidFill>
        <a:latin typeface="Arial Unicode MS" pitchFamily="34" charset="-120"/>
        <a:ea typeface="Arial Unicode MS" pitchFamily="34" charset="-120"/>
        <a:cs typeface="Arial Unicode MS" pitchFamily="34" charset="-12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8000"/>
    <a:srgbClr val="FF0000"/>
    <a:srgbClr val="2C0ABE"/>
    <a:srgbClr val="CCFF66"/>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佈景主題樣式 1 - 輔色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無樣式、無格線">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633" autoAdjust="0"/>
    <p:restoredTop sz="90532" autoAdjust="0"/>
  </p:normalViewPr>
  <p:slideViewPr>
    <p:cSldViewPr>
      <p:cViewPr varScale="1">
        <p:scale>
          <a:sx n="71" d="100"/>
          <a:sy n="71" d="100"/>
        </p:scale>
        <p:origin x="-1434"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41" d="100"/>
          <a:sy n="41" d="100"/>
        </p:scale>
        <p:origin x="-1574" y="-91"/>
      </p:cViewPr>
      <p:guideLst>
        <p:guide orient="horz" pos="2931"/>
        <p:guide pos="221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2.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14.e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15.e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16.e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17.e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19.e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20.emf"/></Relationships>
</file>

<file path=ppt/drawings/_rels/vmlDrawing20.vml.rels><?xml version="1.0" encoding="UTF-8" standalone="yes"?>
<Relationships xmlns="http://schemas.openxmlformats.org/package/2006/relationships"><Relationship Id="rId1" Type="http://schemas.openxmlformats.org/officeDocument/2006/relationships/image" Target="../media/image22.emf"/></Relationships>
</file>

<file path=ppt/drawings/_rels/vmlDrawing21.vml.rels><?xml version="1.0" encoding="UTF-8" standalone="yes"?>
<Relationships xmlns="http://schemas.openxmlformats.org/package/2006/relationships"><Relationship Id="rId1" Type="http://schemas.openxmlformats.org/officeDocument/2006/relationships/image" Target="../media/image23.emf"/></Relationships>
</file>

<file path=ppt/drawings/_rels/vmlDrawing22.v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image" Target="../media/image24.emf"/></Relationships>
</file>

<file path=ppt/drawings/_rels/vmlDrawing23.vml.rels><?xml version="1.0" encoding="UTF-8" standalone="yes"?>
<Relationships xmlns="http://schemas.openxmlformats.org/package/2006/relationships"><Relationship Id="rId1" Type="http://schemas.openxmlformats.org/officeDocument/2006/relationships/image" Target="../media/image26.emf"/></Relationships>
</file>

<file path=ppt/drawings/_rels/vmlDrawing24.vml.rels><?xml version="1.0" encoding="UTF-8" standalone="yes"?>
<Relationships xmlns="http://schemas.openxmlformats.org/package/2006/relationships"><Relationship Id="rId1" Type="http://schemas.openxmlformats.org/officeDocument/2006/relationships/image" Target="../media/image27.emf"/></Relationships>
</file>

<file path=ppt/drawings/_rels/vmlDrawing25.vml.rels><?xml version="1.0" encoding="UTF-8" standalone="yes"?>
<Relationships xmlns="http://schemas.openxmlformats.org/package/2006/relationships"><Relationship Id="rId1" Type="http://schemas.openxmlformats.org/officeDocument/2006/relationships/image" Target="../media/image28.emf"/></Relationships>
</file>

<file path=ppt/drawings/_rels/vmlDrawing26.vml.rels><?xml version="1.0" encoding="UTF-8" standalone="yes"?>
<Relationships xmlns="http://schemas.openxmlformats.org/package/2006/relationships"><Relationship Id="rId1" Type="http://schemas.openxmlformats.org/officeDocument/2006/relationships/image" Target="../media/image29.emf"/></Relationships>
</file>

<file path=ppt/drawings/_rels/vmlDrawing27.v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image" Target="../media/image30.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8290" name="Rectangle 2"/>
          <p:cNvSpPr>
            <a:spLocks noGrp="1" noChangeArrowheads="1"/>
          </p:cNvSpPr>
          <p:nvPr>
            <p:ph type="hdr" sz="quarter"/>
          </p:nvPr>
        </p:nvSpPr>
        <p:spPr bwMode="auto">
          <a:xfrm>
            <a:off x="0" y="0"/>
            <a:ext cx="3042180" cy="4659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281" tIns="46640" rIns="93281" bIns="46640" numCol="1" anchor="t" anchorCtr="0" compatLnSpc="1">
            <a:prstTxWarp prst="textNoShape">
              <a:avLst/>
            </a:prstTxWarp>
          </a:bodyPr>
          <a:lstStyle>
            <a:lvl1pPr defTabSz="932043">
              <a:lnSpc>
                <a:spcPct val="100000"/>
              </a:lnSpc>
              <a:spcBef>
                <a:spcPct val="0"/>
              </a:spcBef>
              <a:buSzTx/>
              <a:buFontTx/>
              <a:buNone/>
              <a:defRPr kumimoji="1">
                <a:solidFill>
                  <a:schemeClr val="tx1"/>
                </a:solidFill>
                <a:latin typeface="Arial" pitchFamily="34" charset="0"/>
                <a:ea typeface="新細明體" pitchFamily="18" charset="-120"/>
              </a:defRPr>
            </a:lvl1pPr>
          </a:lstStyle>
          <a:p>
            <a:pPr>
              <a:defRPr/>
            </a:pPr>
            <a:endParaRPr lang="en-US" altLang="zh-TW"/>
          </a:p>
        </p:txBody>
      </p:sp>
      <p:sp>
        <p:nvSpPr>
          <p:cNvPr id="268291" name="Rectangle 3"/>
          <p:cNvSpPr>
            <a:spLocks noGrp="1" noChangeArrowheads="1"/>
          </p:cNvSpPr>
          <p:nvPr>
            <p:ph type="dt" sz="quarter" idx="1"/>
          </p:nvPr>
        </p:nvSpPr>
        <p:spPr bwMode="auto">
          <a:xfrm>
            <a:off x="3976155" y="0"/>
            <a:ext cx="3042180" cy="4659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281" tIns="46640" rIns="93281" bIns="46640" numCol="1" anchor="t" anchorCtr="0" compatLnSpc="1">
            <a:prstTxWarp prst="textNoShape">
              <a:avLst/>
            </a:prstTxWarp>
          </a:bodyPr>
          <a:lstStyle>
            <a:lvl1pPr algn="r" defTabSz="932043">
              <a:lnSpc>
                <a:spcPct val="100000"/>
              </a:lnSpc>
              <a:spcBef>
                <a:spcPct val="0"/>
              </a:spcBef>
              <a:buSzTx/>
              <a:buFontTx/>
              <a:buNone/>
              <a:defRPr kumimoji="1">
                <a:solidFill>
                  <a:schemeClr val="tx1"/>
                </a:solidFill>
                <a:latin typeface="Arial" pitchFamily="34" charset="0"/>
                <a:ea typeface="新細明體" pitchFamily="18" charset="-120"/>
              </a:defRPr>
            </a:lvl1pPr>
          </a:lstStyle>
          <a:p>
            <a:pPr>
              <a:defRPr/>
            </a:pPr>
            <a:endParaRPr lang="en-US" altLang="zh-TW"/>
          </a:p>
        </p:txBody>
      </p:sp>
      <p:sp>
        <p:nvSpPr>
          <p:cNvPr id="268292" name="Rectangle 4"/>
          <p:cNvSpPr>
            <a:spLocks noGrp="1" noChangeArrowheads="1"/>
          </p:cNvSpPr>
          <p:nvPr>
            <p:ph type="ftr" sz="quarter" idx="2"/>
          </p:nvPr>
        </p:nvSpPr>
        <p:spPr bwMode="auto">
          <a:xfrm>
            <a:off x="0" y="8838402"/>
            <a:ext cx="3042180" cy="4659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281" tIns="46640" rIns="93281" bIns="46640" numCol="1" anchor="b" anchorCtr="0" compatLnSpc="1">
            <a:prstTxWarp prst="textNoShape">
              <a:avLst/>
            </a:prstTxWarp>
          </a:bodyPr>
          <a:lstStyle>
            <a:lvl1pPr defTabSz="932043">
              <a:lnSpc>
                <a:spcPct val="100000"/>
              </a:lnSpc>
              <a:spcBef>
                <a:spcPct val="0"/>
              </a:spcBef>
              <a:buSzTx/>
              <a:buFontTx/>
              <a:buNone/>
              <a:defRPr kumimoji="1">
                <a:solidFill>
                  <a:schemeClr val="tx1"/>
                </a:solidFill>
                <a:latin typeface="Arial" pitchFamily="34" charset="0"/>
                <a:ea typeface="新細明體" pitchFamily="18" charset="-120"/>
              </a:defRPr>
            </a:lvl1pPr>
          </a:lstStyle>
          <a:p>
            <a:pPr>
              <a:defRPr/>
            </a:pPr>
            <a:endParaRPr lang="en-US" altLang="zh-TW"/>
          </a:p>
        </p:txBody>
      </p:sp>
      <p:sp>
        <p:nvSpPr>
          <p:cNvPr id="268293" name="Rectangle 5"/>
          <p:cNvSpPr>
            <a:spLocks noGrp="1" noChangeArrowheads="1"/>
          </p:cNvSpPr>
          <p:nvPr>
            <p:ph type="sldNum" sz="quarter" idx="3"/>
          </p:nvPr>
        </p:nvSpPr>
        <p:spPr bwMode="auto">
          <a:xfrm>
            <a:off x="3976155" y="8838402"/>
            <a:ext cx="3042180" cy="4659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281" tIns="46640" rIns="93281" bIns="46640" numCol="1" anchor="b" anchorCtr="0" compatLnSpc="1">
            <a:prstTxWarp prst="textNoShape">
              <a:avLst/>
            </a:prstTxWarp>
          </a:bodyPr>
          <a:lstStyle>
            <a:lvl1pPr algn="r" defTabSz="932043">
              <a:lnSpc>
                <a:spcPct val="100000"/>
              </a:lnSpc>
              <a:spcBef>
                <a:spcPct val="0"/>
              </a:spcBef>
              <a:buSzTx/>
              <a:buFontTx/>
              <a:buNone/>
              <a:defRPr kumimoji="1">
                <a:solidFill>
                  <a:schemeClr val="tx1"/>
                </a:solidFill>
                <a:latin typeface="Arial" pitchFamily="34" charset="0"/>
                <a:ea typeface="新細明體" pitchFamily="18" charset="-120"/>
              </a:defRPr>
            </a:lvl1pPr>
          </a:lstStyle>
          <a:p>
            <a:pPr>
              <a:defRPr/>
            </a:pPr>
            <a:fld id="{2C7F7E34-E72C-4E6B-8968-31D25B11BDB9}" type="slidenum">
              <a:rPr lang="en-US" altLang="zh-TW"/>
              <a:pPr>
                <a:defRPr/>
              </a:pPr>
              <a:t>‹#›</a:t>
            </a:fld>
            <a:endParaRPr lang="en-US" altLang="zh-TW"/>
          </a:p>
        </p:txBody>
      </p:sp>
    </p:spTree>
    <p:extLst>
      <p:ext uri="{BB962C8B-B14F-4D97-AF65-F5344CB8AC3E}">
        <p14:creationId xmlns:p14="http://schemas.microsoft.com/office/powerpoint/2010/main" val="28884143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3042180" cy="4659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281" tIns="46640" rIns="93281" bIns="46640" numCol="1" anchor="t" anchorCtr="0" compatLnSpc="1">
            <a:prstTxWarp prst="textNoShape">
              <a:avLst/>
            </a:prstTxWarp>
          </a:bodyPr>
          <a:lstStyle>
            <a:lvl1pPr defTabSz="932043">
              <a:lnSpc>
                <a:spcPct val="100000"/>
              </a:lnSpc>
              <a:spcBef>
                <a:spcPct val="0"/>
              </a:spcBef>
              <a:buSzTx/>
              <a:buFontTx/>
              <a:buNone/>
              <a:defRPr kumimoji="1">
                <a:solidFill>
                  <a:schemeClr val="tx1"/>
                </a:solidFill>
                <a:latin typeface="Arial" pitchFamily="34" charset="0"/>
                <a:ea typeface="新細明體" pitchFamily="18" charset="-120"/>
              </a:defRPr>
            </a:lvl1pPr>
          </a:lstStyle>
          <a:p>
            <a:pPr>
              <a:defRPr/>
            </a:pPr>
            <a:endParaRPr lang="en-US" altLang="zh-TW"/>
          </a:p>
        </p:txBody>
      </p:sp>
      <p:sp>
        <p:nvSpPr>
          <p:cNvPr id="3075" name="Rectangle 3"/>
          <p:cNvSpPr>
            <a:spLocks noGrp="1" noChangeArrowheads="1"/>
          </p:cNvSpPr>
          <p:nvPr>
            <p:ph type="dt" idx="1"/>
          </p:nvPr>
        </p:nvSpPr>
        <p:spPr bwMode="auto">
          <a:xfrm>
            <a:off x="3976155" y="0"/>
            <a:ext cx="3042180" cy="4659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281" tIns="46640" rIns="93281" bIns="46640" numCol="1" anchor="t" anchorCtr="0" compatLnSpc="1">
            <a:prstTxWarp prst="textNoShape">
              <a:avLst/>
            </a:prstTxWarp>
          </a:bodyPr>
          <a:lstStyle>
            <a:lvl1pPr algn="r" defTabSz="932043">
              <a:lnSpc>
                <a:spcPct val="100000"/>
              </a:lnSpc>
              <a:spcBef>
                <a:spcPct val="0"/>
              </a:spcBef>
              <a:buSzTx/>
              <a:buFontTx/>
              <a:buNone/>
              <a:defRPr kumimoji="1">
                <a:solidFill>
                  <a:schemeClr val="tx1"/>
                </a:solidFill>
                <a:latin typeface="Arial" pitchFamily="34" charset="0"/>
                <a:ea typeface="新細明體" pitchFamily="18" charset="-120"/>
              </a:defRPr>
            </a:lvl1pPr>
          </a:lstStyle>
          <a:p>
            <a:pPr>
              <a:defRPr/>
            </a:pPr>
            <a:endParaRPr lang="en-US" altLang="zh-TW"/>
          </a:p>
        </p:txBody>
      </p:sp>
      <p:sp>
        <p:nvSpPr>
          <p:cNvPr id="72708" name="Rectangle 4"/>
          <p:cNvSpPr>
            <a:spLocks noGrp="1" noRot="1" noChangeAspect="1" noChangeArrowheads="1" noTextEdit="1"/>
          </p:cNvSpPr>
          <p:nvPr>
            <p:ph type="sldImg" idx="2"/>
          </p:nvPr>
        </p:nvSpPr>
        <p:spPr bwMode="auto">
          <a:xfrm>
            <a:off x="1184275" y="698500"/>
            <a:ext cx="4651375" cy="348773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701676" y="4420791"/>
            <a:ext cx="5616576" cy="41870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281" tIns="46640" rIns="93281" bIns="46640" numCol="1" anchor="t" anchorCtr="0" compatLnSpc="1">
            <a:prstTxWarp prst="textNoShape">
              <a:avLst/>
            </a:prstTxWarp>
          </a:bodyPr>
          <a:lstStyle/>
          <a:p>
            <a:pPr lvl="0"/>
            <a:r>
              <a:rPr lang="en-US" altLang="zh-TW" noProof="0" smtClean="0"/>
              <a:t>Click to edit Master text styles</a:t>
            </a:r>
          </a:p>
          <a:p>
            <a:pPr lvl="1"/>
            <a:r>
              <a:rPr lang="en-US" altLang="zh-TW" noProof="0" smtClean="0"/>
              <a:t>Second level</a:t>
            </a:r>
          </a:p>
          <a:p>
            <a:pPr lvl="2"/>
            <a:r>
              <a:rPr lang="en-US" altLang="zh-TW" noProof="0" smtClean="0"/>
              <a:t>Third level</a:t>
            </a:r>
          </a:p>
          <a:p>
            <a:pPr lvl="3"/>
            <a:r>
              <a:rPr lang="en-US" altLang="zh-TW" noProof="0" smtClean="0"/>
              <a:t>Fourth level</a:t>
            </a:r>
          </a:p>
          <a:p>
            <a:pPr lvl="4"/>
            <a:r>
              <a:rPr lang="en-US" altLang="zh-TW" noProof="0" smtClean="0"/>
              <a:t>Fifth level</a:t>
            </a:r>
          </a:p>
        </p:txBody>
      </p:sp>
      <p:sp>
        <p:nvSpPr>
          <p:cNvPr id="3078" name="Rectangle 6"/>
          <p:cNvSpPr>
            <a:spLocks noGrp="1" noChangeArrowheads="1"/>
          </p:cNvSpPr>
          <p:nvPr>
            <p:ph type="ftr" sz="quarter" idx="4"/>
          </p:nvPr>
        </p:nvSpPr>
        <p:spPr bwMode="auto">
          <a:xfrm>
            <a:off x="0" y="8838402"/>
            <a:ext cx="3042180" cy="4659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281" tIns="46640" rIns="93281" bIns="46640" numCol="1" anchor="b" anchorCtr="0" compatLnSpc="1">
            <a:prstTxWarp prst="textNoShape">
              <a:avLst/>
            </a:prstTxWarp>
          </a:bodyPr>
          <a:lstStyle>
            <a:lvl1pPr defTabSz="932043">
              <a:lnSpc>
                <a:spcPct val="100000"/>
              </a:lnSpc>
              <a:spcBef>
                <a:spcPct val="0"/>
              </a:spcBef>
              <a:buSzTx/>
              <a:buFontTx/>
              <a:buNone/>
              <a:defRPr kumimoji="1">
                <a:solidFill>
                  <a:schemeClr val="tx1"/>
                </a:solidFill>
                <a:latin typeface="Arial" pitchFamily="34" charset="0"/>
                <a:ea typeface="新細明體" pitchFamily="18" charset="-120"/>
              </a:defRPr>
            </a:lvl1pPr>
          </a:lstStyle>
          <a:p>
            <a:pPr>
              <a:defRPr/>
            </a:pPr>
            <a:endParaRPr lang="en-US" altLang="zh-TW"/>
          </a:p>
        </p:txBody>
      </p:sp>
      <p:sp>
        <p:nvSpPr>
          <p:cNvPr id="3079" name="Rectangle 7"/>
          <p:cNvSpPr>
            <a:spLocks noGrp="1" noChangeArrowheads="1"/>
          </p:cNvSpPr>
          <p:nvPr>
            <p:ph type="sldNum" sz="quarter" idx="5"/>
          </p:nvPr>
        </p:nvSpPr>
        <p:spPr bwMode="auto">
          <a:xfrm>
            <a:off x="3976155" y="8838402"/>
            <a:ext cx="3042180" cy="4659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281" tIns="46640" rIns="93281" bIns="46640" numCol="1" anchor="b" anchorCtr="0" compatLnSpc="1">
            <a:prstTxWarp prst="textNoShape">
              <a:avLst/>
            </a:prstTxWarp>
          </a:bodyPr>
          <a:lstStyle>
            <a:lvl1pPr algn="r" defTabSz="932043">
              <a:lnSpc>
                <a:spcPct val="100000"/>
              </a:lnSpc>
              <a:spcBef>
                <a:spcPct val="0"/>
              </a:spcBef>
              <a:buSzTx/>
              <a:buFontTx/>
              <a:buNone/>
              <a:defRPr kumimoji="1">
                <a:solidFill>
                  <a:schemeClr val="tx1"/>
                </a:solidFill>
                <a:latin typeface="Arial" pitchFamily="34" charset="0"/>
                <a:ea typeface="新細明體" pitchFamily="18" charset="-120"/>
              </a:defRPr>
            </a:lvl1pPr>
          </a:lstStyle>
          <a:p>
            <a:pPr>
              <a:defRPr/>
            </a:pPr>
            <a:fld id="{DBC81B11-C7AD-4939-A977-A1E9460CBC74}" type="slidenum">
              <a:rPr lang="en-US" altLang="zh-TW"/>
              <a:pPr>
                <a:defRPr/>
              </a:pPr>
              <a:t>‹#›</a:t>
            </a:fld>
            <a:endParaRPr lang="en-US" altLang="zh-TW"/>
          </a:p>
        </p:txBody>
      </p:sp>
    </p:spTree>
    <p:extLst>
      <p:ext uri="{BB962C8B-B14F-4D97-AF65-F5344CB8AC3E}">
        <p14:creationId xmlns:p14="http://schemas.microsoft.com/office/powerpoint/2010/main" val="203079260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itchFamily="34" charset="0"/>
        <a:ea typeface="新細明體" pitchFamily="18" charset="-120"/>
        <a:cs typeface="+mn-cs"/>
      </a:defRPr>
    </a:lvl1pPr>
    <a:lvl2pPr marL="457200" algn="l" rtl="0" eaLnBrk="0" fontAlgn="base" hangingPunct="0">
      <a:spcBef>
        <a:spcPct val="30000"/>
      </a:spcBef>
      <a:spcAft>
        <a:spcPct val="0"/>
      </a:spcAft>
      <a:defRPr kumimoji="1" sz="1200" kern="1200">
        <a:solidFill>
          <a:schemeClr val="tx1"/>
        </a:solidFill>
        <a:latin typeface="Arial" pitchFamily="34" charset="0"/>
        <a:ea typeface="新細明體" pitchFamily="18" charset="-120"/>
        <a:cs typeface="+mn-cs"/>
      </a:defRPr>
    </a:lvl2pPr>
    <a:lvl3pPr marL="914400" algn="l" rtl="0" eaLnBrk="0" fontAlgn="base" hangingPunct="0">
      <a:spcBef>
        <a:spcPct val="30000"/>
      </a:spcBef>
      <a:spcAft>
        <a:spcPct val="0"/>
      </a:spcAft>
      <a:defRPr kumimoji="1" sz="1200" kern="1200">
        <a:solidFill>
          <a:schemeClr val="tx1"/>
        </a:solidFill>
        <a:latin typeface="Arial" pitchFamily="34" charset="0"/>
        <a:ea typeface="新細明體" pitchFamily="18" charset="-120"/>
        <a:cs typeface="+mn-cs"/>
      </a:defRPr>
    </a:lvl3pPr>
    <a:lvl4pPr marL="1371600" algn="l" rtl="0" eaLnBrk="0" fontAlgn="base" hangingPunct="0">
      <a:spcBef>
        <a:spcPct val="30000"/>
      </a:spcBef>
      <a:spcAft>
        <a:spcPct val="0"/>
      </a:spcAft>
      <a:defRPr kumimoji="1" sz="1200" kern="1200">
        <a:solidFill>
          <a:schemeClr val="tx1"/>
        </a:solidFill>
        <a:latin typeface="Arial" pitchFamily="34" charset="0"/>
        <a:ea typeface="新細明體" pitchFamily="18" charset="-120"/>
        <a:cs typeface="+mn-cs"/>
      </a:defRPr>
    </a:lvl4pPr>
    <a:lvl5pPr marL="1828800" algn="l" rtl="0" eaLnBrk="0" fontAlgn="base" hangingPunct="0">
      <a:spcBef>
        <a:spcPct val="30000"/>
      </a:spcBef>
      <a:spcAft>
        <a:spcPct val="0"/>
      </a:spcAft>
      <a:defRPr kumimoji="1" sz="1200" kern="1200">
        <a:solidFill>
          <a:schemeClr val="tx1"/>
        </a:solidFill>
        <a:latin typeface="Arial" pitchFamily="34" charset="0"/>
        <a:ea typeface="新細明體" pitchFamily="18"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B380B591-616A-44BA-B36F-1042B188938D}" type="slidenum">
              <a:rPr lang="en-US" altLang="zh-TW" smtClean="0">
                <a:solidFill>
                  <a:schemeClr val="tx1"/>
                </a:solidFill>
                <a:latin typeface="Arial" charset="0"/>
                <a:ea typeface="新細明體" pitchFamily="18" charset="-120"/>
              </a:rPr>
              <a:pPr eaLnBrk="1" hangingPunct="1"/>
              <a:t>1</a:t>
            </a:fld>
            <a:endParaRPr lang="en-US" altLang="zh-TW" smtClean="0">
              <a:solidFill>
                <a:schemeClr val="tx1"/>
              </a:solidFill>
              <a:latin typeface="Arial" charset="0"/>
              <a:ea typeface="新細明體" pitchFamily="18" charset="-120"/>
            </a:endParaRPr>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p:spPr>
        <p:txBody>
          <a:bodyPr/>
          <a:lstStyle/>
          <a:p>
            <a:pPr eaLnBrk="1" hangingPunct="1"/>
            <a:r>
              <a:rPr lang="en-US" altLang="zh-TW" dirty="0" smtClean="0">
                <a:latin typeface="Arial" charset="0"/>
              </a:rPr>
              <a:t>Dear partners, welcome to Nuvoton to attend the NUC100 Workshop.</a:t>
            </a:r>
          </a:p>
          <a:p>
            <a:pPr eaLnBrk="1" hangingPunct="1"/>
            <a:r>
              <a:rPr lang="en-US" altLang="zh-TW" dirty="0" smtClean="0">
                <a:latin typeface="Arial" charset="0"/>
              </a:rPr>
              <a:t>The objective is to make you understand the architecture, capability of the NUC100, and operation of each peripherals.</a:t>
            </a:r>
          </a:p>
          <a:p>
            <a:pPr eaLnBrk="1" hangingPunct="1"/>
            <a:r>
              <a:rPr lang="en-US" altLang="zh-TW" dirty="0" smtClean="0">
                <a:latin typeface="Arial" charset="0"/>
              </a:rPr>
              <a:t>1</a:t>
            </a:r>
            <a:r>
              <a:rPr lang="en-US" altLang="zh-TW" baseline="30000" dirty="0" smtClean="0">
                <a:latin typeface="Arial" charset="0"/>
              </a:rPr>
              <a:t>st</a:t>
            </a:r>
            <a:r>
              <a:rPr lang="en-US" altLang="zh-TW" dirty="0" smtClean="0">
                <a:latin typeface="Arial" charset="0"/>
              </a:rPr>
              <a:t>, we have a 2 days workshop, and 1st day will focus on the marketing, general part of Cortex-M0, and NUC100, then we has a introduction to the H/W board design, and tools, and a tool installation and practice.</a:t>
            </a:r>
          </a:p>
          <a:p>
            <a:pPr eaLnBrk="1" hangingPunct="1"/>
            <a:r>
              <a:rPr lang="en-US" altLang="zh-TW" dirty="0" smtClean="0">
                <a:latin typeface="Arial" charset="0"/>
              </a:rPr>
              <a:t>For the 2nd day, tomorrow, we will have “document center” and “ISD introduction”, then will start the detailed introduction for the peripherals, and the last section is the porting from Cortex-M3 to Cortext-M0. We also have a “wrap-up” sections to have the summary for these 2 days workshop.</a:t>
            </a:r>
          </a:p>
          <a:p>
            <a:pPr eaLnBrk="1" hangingPunct="1"/>
            <a:r>
              <a:rPr lang="en-US" altLang="zh-TW" dirty="0" smtClean="0">
                <a:latin typeface="Arial" charset="0"/>
              </a:rPr>
              <a:t>You can raise questions in any time, our designer will be here to give you a comprehensive answer.</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D805C615-426F-42DC-AD4A-FE1ECFB2BE8A}" type="slidenum">
              <a:rPr lang="en-US" altLang="zh-TW" smtClean="0">
                <a:solidFill>
                  <a:schemeClr val="tx1"/>
                </a:solidFill>
                <a:latin typeface="Arial" charset="0"/>
                <a:ea typeface="新細明體" pitchFamily="18" charset="-120"/>
              </a:rPr>
              <a:pPr eaLnBrk="1" hangingPunct="1"/>
              <a:t>2</a:t>
            </a:fld>
            <a:endParaRPr lang="en-US" altLang="zh-TW" smtClean="0">
              <a:solidFill>
                <a:schemeClr val="tx1"/>
              </a:solidFill>
              <a:latin typeface="Arial" charset="0"/>
              <a:ea typeface="新細明體" pitchFamily="18" charset="-120"/>
            </a:endParaRPr>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p:spPr>
        <p:txBody>
          <a:bodyPr/>
          <a:lstStyle/>
          <a:p>
            <a:pPr eaLnBrk="1" hangingPunct="1"/>
            <a:r>
              <a:rPr lang="en-US" altLang="zh-TW" smtClean="0">
                <a:latin typeface="Arial" charset="0"/>
              </a:rPr>
              <a:t>My presentation includes 24 bit timer, 19bit watch dog timer, real time clock with calendar function and UART.</a:t>
            </a:r>
          </a:p>
          <a:p>
            <a:pPr eaLnBrk="1" hangingPunct="1"/>
            <a:r>
              <a:rPr lang="en-US" altLang="zh-TW" smtClean="0">
                <a:latin typeface="Arial" charset="0"/>
              </a:rPr>
              <a:t>I’d like to tell about their feature and structure and then show you some sample codes.</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9D2F7011-102A-492A-938D-CEC10606DC76}" type="slidenum">
              <a:rPr lang="en-US" altLang="zh-TW" smtClean="0">
                <a:solidFill>
                  <a:schemeClr val="tx1"/>
                </a:solidFill>
                <a:latin typeface="Arial" charset="0"/>
                <a:ea typeface="新細明體" pitchFamily="18" charset="-120"/>
              </a:rPr>
              <a:pPr eaLnBrk="1" hangingPunct="1"/>
              <a:t>3</a:t>
            </a:fld>
            <a:endParaRPr lang="en-US" altLang="zh-TW" smtClean="0">
              <a:solidFill>
                <a:schemeClr val="tx1"/>
              </a:solidFill>
              <a:latin typeface="Arial" charset="0"/>
              <a:ea typeface="新細明體" pitchFamily="18" charset="-120"/>
            </a:endParaRPr>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noFill/>
        </p:spPr>
        <p:txBody>
          <a:bodyPr/>
          <a:lstStyle/>
          <a:p>
            <a:pPr marL="229034" indent="-229034" eaLnBrk="1" hangingPunct="1"/>
            <a:r>
              <a:rPr lang="en-US" altLang="zh-TW" smtClean="0">
                <a:latin typeface="Arial" charset="0"/>
              </a:rPr>
              <a:t>Let me begin explaining timer feature.</a:t>
            </a:r>
          </a:p>
          <a:p>
            <a:pPr marL="229034" indent="-229034" eaLnBrk="1" hangingPunct="1">
              <a:buFontTx/>
              <a:buChar char="•"/>
            </a:pPr>
            <a:r>
              <a:rPr lang="en-US" altLang="zh-TW" smtClean="0">
                <a:latin typeface="Arial" charset="0"/>
              </a:rPr>
              <a:t>NUC100 supports four sets of 24 bit up counting timer</a:t>
            </a:r>
          </a:p>
          <a:p>
            <a:pPr marL="229034" indent="-229034" eaLnBrk="1" hangingPunct="1">
              <a:buFontTx/>
              <a:buChar char="•"/>
            </a:pPr>
            <a:r>
              <a:rPr lang="en-US" altLang="zh-TW" smtClean="0">
                <a:latin typeface="Arial" charset="0"/>
              </a:rPr>
              <a:t>And every timer has five selection of clock source and a prescale.</a:t>
            </a:r>
          </a:p>
          <a:p>
            <a:pPr marL="229034" indent="-229034" eaLnBrk="1" hangingPunct="1">
              <a:buFontTx/>
              <a:buChar char="•"/>
            </a:pPr>
            <a:r>
              <a:rPr lang="en-US" altLang="zh-TW" smtClean="0">
                <a:latin typeface="Arial" charset="0"/>
              </a:rPr>
              <a:t>Once the clock source and prescale are defined, you can use this equation to calculate the time out period.</a:t>
            </a:r>
          </a:p>
          <a:p>
            <a:pPr marL="229034" indent="-229034" eaLnBrk="1" hangingPunct="1">
              <a:buFontTx/>
              <a:buChar char="•"/>
            </a:pPr>
            <a:r>
              <a:rPr lang="en-US" altLang="zh-TW" smtClean="0">
                <a:latin typeface="Arial" charset="0"/>
              </a:rPr>
              <a:t>Besides, timer support three modes and explain it later.</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59E82426-80A8-4756-A42A-377F46368560}" type="slidenum">
              <a:rPr lang="en-US" altLang="zh-TW" smtClean="0">
                <a:solidFill>
                  <a:schemeClr val="tx1"/>
                </a:solidFill>
                <a:latin typeface="Arial" charset="0"/>
                <a:ea typeface="新細明體" pitchFamily="18" charset="-120"/>
              </a:rPr>
              <a:pPr eaLnBrk="1" hangingPunct="1"/>
              <a:t>4</a:t>
            </a:fld>
            <a:endParaRPr lang="en-US" altLang="zh-TW" smtClean="0">
              <a:solidFill>
                <a:schemeClr val="tx1"/>
              </a:solidFill>
              <a:latin typeface="Arial" charset="0"/>
              <a:ea typeface="新細明體" pitchFamily="18" charset="-120"/>
            </a:endParaRPr>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p:spPr>
        <p:txBody>
          <a:bodyPr/>
          <a:lstStyle/>
          <a:p>
            <a:pPr eaLnBrk="1" hangingPunct="1"/>
            <a:r>
              <a:rPr lang="en-US" altLang="zh-TW" smtClean="0">
                <a:latin typeface="Arial" charset="0"/>
              </a:rPr>
              <a:t>Support five kinds of clock source, and the high speed is 22Mhz </a:t>
            </a:r>
            <a:r>
              <a:rPr lang="en-US" altLang="zh-TW" smtClean="0">
                <a:latin typeface="Arial" charset="0"/>
                <a:sym typeface="Wingdings" pitchFamily="2" charset="2"/>
              </a:rPr>
              <a:t>or the low speed is 32khz. Besides, if selecting clock source is GPIO, the frequent is defined by external input signal. It will count rising edge.</a:t>
            </a:r>
            <a:endParaRPr lang="en-US" altLang="zh-TW" smtClean="0">
              <a:latin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2A58D297-777D-4B29-BC50-0B8BADFD417E}" type="slidenum">
              <a:rPr lang="en-US" altLang="zh-TW" smtClean="0">
                <a:solidFill>
                  <a:schemeClr val="tx1"/>
                </a:solidFill>
                <a:latin typeface="Arial" charset="0"/>
                <a:ea typeface="新細明體" pitchFamily="18" charset="-120"/>
              </a:rPr>
              <a:pPr eaLnBrk="1" hangingPunct="1"/>
              <a:t>5</a:t>
            </a:fld>
            <a:endParaRPr lang="en-US" altLang="zh-TW" smtClean="0">
              <a:solidFill>
                <a:schemeClr val="tx1"/>
              </a:solidFill>
              <a:latin typeface="Arial" charset="0"/>
              <a:ea typeface="新細明體" pitchFamily="18" charset="-120"/>
            </a:endParaRPr>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p:spPr>
        <p:txBody>
          <a:bodyPr/>
          <a:lstStyle/>
          <a:p>
            <a:pPr eaLnBrk="1" hangingPunct="1"/>
            <a:r>
              <a:rPr lang="en-US" altLang="zh-TW" dirty="0" smtClean="0">
                <a:latin typeface="Arial" charset="0"/>
              </a:rPr>
              <a:t>Main block is 24-bit up counter. The count speed is controlled by clock source and </a:t>
            </a:r>
            <a:r>
              <a:rPr lang="en-US" altLang="zh-TW" dirty="0" err="1" smtClean="0">
                <a:latin typeface="Arial" charset="0"/>
              </a:rPr>
              <a:t>prescale</a:t>
            </a:r>
            <a:r>
              <a:rPr lang="en-US" altLang="zh-TW" dirty="0" smtClean="0">
                <a:latin typeface="Arial" charset="0"/>
              </a:rPr>
              <a:t>.</a:t>
            </a:r>
          </a:p>
          <a:p>
            <a:pPr eaLnBrk="1" hangingPunct="1"/>
            <a:r>
              <a:rPr lang="en-US" altLang="zh-TW" dirty="0" smtClean="0">
                <a:latin typeface="Arial" charset="0"/>
              </a:rPr>
              <a:t>If the number of up counter equals TCMPR, timer will generate reset up-counter signal or interrupt to do something. The equation is below.</a:t>
            </a:r>
          </a:p>
          <a:p>
            <a:pPr eaLnBrk="1" hangingPunct="1"/>
            <a:r>
              <a:rPr lang="en-US" altLang="zh-TW" dirty="0" smtClean="0">
                <a:latin typeface="Arial" charset="0"/>
              </a:rPr>
              <a:t>Besides, up-counter supports read back function.</a:t>
            </a:r>
          </a:p>
          <a:p>
            <a:pPr eaLnBrk="1" hangingPunct="1"/>
            <a:r>
              <a:rPr lang="en-US" altLang="zh-TW" dirty="0" smtClean="0">
                <a:latin typeface="Arial" charset="0"/>
              </a:rPr>
              <a:t>   </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2A58D297-777D-4B29-BC50-0B8BADFD417E}" type="slidenum">
              <a:rPr lang="en-US" altLang="zh-TW" smtClean="0">
                <a:solidFill>
                  <a:schemeClr val="tx1"/>
                </a:solidFill>
                <a:latin typeface="Arial" charset="0"/>
                <a:ea typeface="新細明體" pitchFamily="18" charset="-120"/>
              </a:rPr>
              <a:pPr eaLnBrk="1" hangingPunct="1"/>
              <a:t>6</a:t>
            </a:fld>
            <a:endParaRPr lang="en-US" altLang="zh-TW" smtClean="0">
              <a:solidFill>
                <a:schemeClr val="tx1"/>
              </a:solidFill>
              <a:latin typeface="Arial" charset="0"/>
              <a:ea typeface="新細明體" pitchFamily="18" charset="-120"/>
            </a:endParaRPr>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p:spPr>
        <p:txBody>
          <a:bodyPr/>
          <a:lstStyle/>
          <a:p>
            <a:pPr eaLnBrk="1" hangingPunct="1"/>
            <a:r>
              <a:rPr lang="en-US" altLang="zh-TW" dirty="0" smtClean="0">
                <a:latin typeface="Arial" charset="0"/>
              </a:rPr>
              <a:t>Main block is 24-bit up counter. The count speed is controlled by clock source and </a:t>
            </a:r>
            <a:r>
              <a:rPr lang="en-US" altLang="zh-TW" dirty="0" err="1" smtClean="0">
                <a:latin typeface="Arial" charset="0"/>
              </a:rPr>
              <a:t>prescale</a:t>
            </a:r>
            <a:r>
              <a:rPr lang="en-US" altLang="zh-TW" dirty="0" smtClean="0">
                <a:latin typeface="Arial" charset="0"/>
              </a:rPr>
              <a:t>.</a:t>
            </a:r>
          </a:p>
          <a:p>
            <a:pPr eaLnBrk="1" hangingPunct="1"/>
            <a:r>
              <a:rPr lang="en-US" altLang="zh-TW" dirty="0" smtClean="0">
                <a:latin typeface="Arial" charset="0"/>
              </a:rPr>
              <a:t>If the number of up counter equals TCMPR, timer will generate reset up-counter signal or interrupt to do something. The equation is below.</a:t>
            </a:r>
          </a:p>
          <a:p>
            <a:pPr eaLnBrk="1" hangingPunct="1"/>
            <a:r>
              <a:rPr lang="en-US" altLang="zh-TW" dirty="0" smtClean="0">
                <a:latin typeface="Arial" charset="0"/>
              </a:rPr>
              <a:t>Besides, up-counter supports read back function.</a:t>
            </a:r>
          </a:p>
          <a:p>
            <a:pPr eaLnBrk="1" hangingPunct="1"/>
            <a:r>
              <a:rPr lang="en-US" altLang="zh-TW" dirty="0" smtClean="0">
                <a:latin typeface="Arial" charset="0"/>
              </a:rPr>
              <a:t>   </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F838F879-7504-4DD4-B037-9E3A0B826473}" type="slidenum">
              <a:rPr lang="en-US" altLang="zh-TW" smtClean="0">
                <a:solidFill>
                  <a:schemeClr val="tx1"/>
                </a:solidFill>
                <a:latin typeface="Arial" charset="0"/>
                <a:ea typeface="新細明體" pitchFamily="18" charset="-120"/>
              </a:rPr>
              <a:pPr eaLnBrk="1" hangingPunct="1"/>
              <a:t>7</a:t>
            </a:fld>
            <a:endParaRPr lang="en-US" altLang="zh-TW" smtClean="0">
              <a:solidFill>
                <a:schemeClr val="tx1"/>
              </a:solidFill>
              <a:latin typeface="Arial" charset="0"/>
              <a:ea typeface="新細明體" pitchFamily="18" charset="-120"/>
            </a:endParaRPr>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p:spPr>
        <p:txBody>
          <a:bodyPr/>
          <a:lstStyle/>
          <a:p>
            <a:pPr marL="229034" indent="-229034" eaLnBrk="1" hangingPunct="1"/>
            <a:r>
              <a:rPr lang="en-US" altLang="zh-TW" dirty="0" smtClean="0">
                <a:latin typeface="Arial" charset="0"/>
              </a:rPr>
              <a:t>Let me begin explaining timer feature.</a:t>
            </a:r>
          </a:p>
          <a:p>
            <a:pPr marL="229034" indent="-229034" eaLnBrk="1" hangingPunct="1">
              <a:buFontTx/>
              <a:buChar char="•"/>
            </a:pPr>
            <a:r>
              <a:rPr lang="en-US" altLang="zh-TW" dirty="0" smtClean="0">
                <a:latin typeface="Arial" charset="0"/>
              </a:rPr>
              <a:t>NUC100 supports four sets of 24 bit up counting timer</a:t>
            </a:r>
          </a:p>
          <a:p>
            <a:pPr marL="229034" indent="-229034" eaLnBrk="1" hangingPunct="1">
              <a:buFontTx/>
              <a:buChar char="•"/>
            </a:pPr>
            <a:r>
              <a:rPr lang="en-US" altLang="zh-TW" dirty="0" smtClean="0">
                <a:latin typeface="Arial" charset="0"/>
              </a:rPr>
              <a:t>And every timer has five selection of clock source and a </a:t>
            </a:r>
            <a:r>
              <a:rPr lang="en-US" altLang="zh-TW" dirty="0" err="1" smtClean="0">
                <a:latin typeface="Arial" charset="0"/>
              </a:rPr>
              <a:t>prescale</a:t>
            </a:r>
            <a:r>
              <a:rPr lang="en-US" altLang="zh-TW" dirty="0" smtClean="0">
                <a:latin typeface="Arial" charset="0"/>
              </a:rPr>
              <a:t>.</a:t>
            </a:r>
          </a:p>
          <a:p>
            <a:pPr marL="229034" indent="-229034" eaLnBrk="1" hangingPunct="1">
              <a:buFontTx/>
              <a:buChar char="•"/>
            </a:pPr>
            <a:r>
              <a:rPr lang="en-US" altLang="zh-TW" dirty="0" smtClean="0">
                <a:latin typeface="Arial" charset="0"/>
              </a:rPr>
              <a:t>Once the clock source and </a:t>
            </a:r>
            <a:r>
              <a:rPr lang="en-US" altLang="zh-TW" dirty="0" err="1" smtClean="0">
                <a:latin typeface="Arial" charset="0"/>
              </a:rPr>
              <a:t>prescale</a:t>
            </a:r>
            <a:r>
              <a:rPr lang="en-US" altLang="zh-TW" dirty="0" smtClean="0">
                <a:latin typeface="Arial" charset="0"/>
              </a:rPr>
              <a:t> are defined, you can use this equation to calculate the time out period.</a:t>
            </a:r>
          </a:p>
          <a:p>
            <a:pPr marL="229034" indent="-229034" eaLnBrk="1" hangingPunct="1">
              <a:buFontTx/>
              <a:buChar char="•"/>
            </a:pPr>
            <a:r>
              <a:rPr lang="en-US" altLang="zh-TW" dirty="0" smtClean="0">
                <a:latin typeface="Arial" charset="0"/>
              </a:rPr>
              <a:t>Besides, timer support three modes and explain it later.</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709F4BA1-4869-466B-AA67-20BF7CC5AFA4}" type="slidenum">
              <a:rPr lang="en-US" altLang="zh-TW" smtClean="0">
                <a:solidFill>
                  <a:schemeClr val="tx1"/>
                </a:solidFill>
                <a:latin typeface="Arial" charset="0"/>
                <a:ea typeface="新細明體" pitchFamily="18" charset="-120"/>
              </a:rPr>
              <a:pPr eaLnBrk="1" hangingPunct="1"/>
              <a:t>9</a:t>
            </a:fld>
            <a:endParaRPr lang="en-US" altLang="zh-TW" smtClean="0">
              <a:solidFill>
                <a:schemeClr val="tx1"/>
              </a:solidFill>
              <a:latin typeface="Arial" charset="0"/>
              <a:ea typeface="新細明體" pitchFamily="18" charset="-120"/>
            </a:endParaRPr>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p:spPr>
        <p:txBody>
          <a:bodyPr/>
          <a:lstStyle/>
          <a:p>
            <a:pPr eaLnBrk="1" hangingPunct="1"/>
            <a:r>
              <a:rPr lang="en-US" altLang="zh-TW" smtClean="0">
                <a:latin typeface="Arial" charset="0"/>
              </a:rPr>
              <a:t>There are three operation modes, one shot, periodic and toggle mode.</a:t>
            </a:r>
          </a:p>
          <a:p>
            <a:pPr eaLnBrk="1" hangingPunct="1"/>
            <a:r>
              <a:rPr lang="en-US" altLang="zh-TW" smtClean="0">
                <a:latin typeface="Arial" charset="0"/>
              </a:rPr>
              <a:t>Once TCMPR is set 100, you will find the 24-bit up counter count from 0 to 123 and produce a interrupt. This behavior only executes one time at one shot mode. If change to periodic mode, it will reset counter and repeat counting from 0 to 123 till software stop. If change to toggle mode, it will continuously count to maximum value and overflow to return to 0.   </a:t>
            </a:r>
          </a:p>
          <a:p>
            <a:pPr eaLnBrk="1" hangingPunct="1"/>
            <a:endParaRPr lang="en-US" altLang="zh-TW" smtClean="0">
              <a:latin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427583A0-B534-4CF6-83EC-D7455D5E117B}" type="slidenum">
              <a:rPr lang="en-US" altLang="zh-TW" smtClean="0">
                <a:solidFill>
                  <a:schemeClr val="tx1"/>
                </a:solidFill>
                <a:latin typeface="Arial" charset="0"/>
                <a:ea typeface="新細明體" pitchFamily="18" charset="-120"/>
              </a:rPr>
              <a:pPr eaLnBrk="1" hangingPunct="1"/>
              <a:t>10</a:t>
            </a:fld>
            <a:endParaRPr lang="en-US" altLang="zh-TW" smtClean="0">
              <a:solidFill>
                <a:schemeClr val="tx1"/>
              </a:solidFill>
              <a:latin typeface="Arial" charset="0"/>
              <a:ea typeface="新細明體" pitchFamily="18" charset="-120"/>
            </a:endParaRPr>
          </a:p>
        </p:txBody>
      </p:sp>
      <p:sp>
        <p:nvSpPr>
          <p:cNvPr id="81923" name="Rectangle 2"/>
          <p:cNvSpPr>
            <a:spLocks noGrp="1" noRot="1" noChangeAspect="1" noChangeArrowheads="1" noTextEdit="1"/>
          </p:cNvSpPr>
          <p:nvPr>
            <p:ph type="sldImg"/>
          </p:nvPr>
        </p:nvSpPr>
        <p:spPr>
          <a:ln/>
        </p:spPr>
      </p:sp>
      <p:sp>
        <p:nvSpPr>
          <p:cNvPr id="81924" name="Rectangle 3"/>
          <p:cNvSpPr>
            <a:spLocks noGrp="1" noChangeArrowheads="1"/>
          </p:cNvSpPr>
          <p:nvPr>
            <p:ph type="body" idx="1"/>
          </p:nvPr>
        </p:nvSpPr>
        <p:spPr>
          <a:noFill/>
        </p:spPr>
        <p:txBody>
          <a:bodyPr/>
          <a:lstStyle/>
          <a:p>
            <a:pPr marL="229034" indent="-229034" eaLnBrk="1" hangingPunct="1"/>
            <a:r>
              <a:rPr lang="en-US" altLang="zh-TW" smtClean="0">
                <a:latin typeface="Arial" charset="0"/>
              </a:rPr>
              <a:t>Let me begin explaining timer feature.</a:t>
            </a:r>
          </a:p>
          <a:p>
            <a:pPr marL="229034" indent="-229034" eaLnBrk="1" hangingPunct="1">
              <a:buFontTx/>
              <a:buChar char="•"/>
            </a:pPr>
            <a:r>
              <a:rPr lang="en-US" altLang="zh-TW" smtClean="0">
                <a:latin typeface="Arial" charset="0"/>
              </a:rPr>
              <a:t>NUC100 supports four sets of 24 bit up counting timer</a:t>
            </a:r>
          </a:p>
          <a:p>
            <a:pPr marL="229034" indent="-229034" eaLnBrk="1" hangingPunct="1">
              <a:buFontTx/>
              <a:buChar char="•"/>
            </a:pPr>
            <a:r>
              <a:rPr lang="en-US" altLang="zh-TW" smtClean="0">
                <a:latin typeface="Arial" charset="0"/>
              </a:rPr>
              <a:t>And every timer has five selection of clock source and a prescale.</a:t>
            </a:r>
          </a:p>
          <a:p>
            <a:pPr marL="229034" indent="-229034" eaLnBrk="1" hangingPunct="1">
              <a:buFontTx/>
              <a:buChar char="•"/>
            </a:pPr>
            <a:r>
              <a:rPr lang="en-US" altLang="zh-TW" smtClean="0">
                <a:latin typeface="Arial" charset="0"/>
              </a:rPr>
              <a:t>Once the clock source and prescale are defined, you can use this equation to calculate the time out period.</a:t>
            </a:r>
          </a:p>
          <a:p>
            <a:pPr marL="229034" indent="-229034" eaLnBrk="1" hangingPunct="1">
              <a:buFontTx/>
              <a:buChar char="•"/>
            </a:pPr>
            <a:r>
              <a:rPr lang="en-US" altLang="zh-TW" smtClean="0">
                <a:latin typeface="Arial" charset="0"/>
              </a:rPr>
              <a:t>Besides, timer support three modes and explain it later.</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22A7BA1B-3D67-46A1-8EDD-CB8F55F2F7F6}" type="slidenum">
              <a:rPr lang="en-US" altLang="zh-TW" smtClean="0">
                <a:solidFill>
                  <a:schemeClr val="tx1"/>
                </a:solidFill>
                <a:latin typeface="Arial" charset="0"/>
                <a:ea typeface="新細明體" pitchFamily="18" charset="-120"/>
              </a:rPr>
              <a:pPr eaLnBrk="1" hangingPunct="1"/>
              <a:t>11</a:t>
            </a:fld>
            <a:endParaRPr lang="en-US" altLang="zh-TW" smtClean="0">
              <a:solidFill>
                <a:schemeClr val="tx1"/>
              </a:solidFill>
              <a:latin typeface="Arial" charset="0"/>
              <a:ea typeface="新細明體" pitchFamily="18" charset="-120"/>
            </a:endParaRPr>
          </a:p>
        </p:txBody>
      </p:sp>
      <p:sp>
        <p:nvSpPr>
          <p:cNvPr id="82947" name="Rectangle 2"/>
          <p:cNvSpPr>
            <a:spLocks noGrp="1" noRot="1" noChangeAspect="1" noChangeArrowheads="1" noTextEdit="1"/>
          </p:cNvSpPr>
          <p:nvPr>
            <p:ph type="sldImg"/>
          </p:nvPr>
        </p:nvSpPr>
        <p:spPr>
          <a:ln/>
        </p:spPr>
      </p:sp>
      <p:sp>
        <p:nvSpPr>
          <p:cNvPr id="82948" name="Rectangle 3"/>
          <p:cNvSpPr>
            <a:spLocks noGrp="1" noChangeArrowheads="1"/>
          </p:cNvSpPr>
          <p:nvPr>
            <p:ph type="body" idx="1"/>
          </p:nvPr>
        </p:nvSpPr>
        <p:spPr>
          <a:noFill/>
        </p:spPr>
        <p:txBody>
          <a:bodyPr/>
          <a:lstStyle/>
          <a:p>
            <a:pPr marL="229034" indent="-229034" eaLnBrk="1" hangingPunct="1"/>
            <a:r>
              <a:rPr lang="en-US" altLang="zh-TW" smtClean="0">
                <a:latin typeface="Arial" charset="0"/>
              </a:rPr>
              <a:t>Let me begin explaining timer feature.</a:t>
            </a:r>
          </a:p>
          <a:p>
            <a:pPr marL="229034" indent="-229034" eaLnBrk="1" hangingPunct="1">
              <a:buFontTx/>
              <a:buChar char="•"/>
            </a:pPr>
            <a:r>
              <a:rPr lang="en-US" altLang="zh-TW" smtClean="0">
                <a:latin typeface="Arial" charset="0"/>
              </a:rPr>
              <a:t>NUC100 supports four sets of 24 bit up counting timer</a:t>
            </a:r>
          </a:p>
          <a:p>
            <a:pPr marL="229034" indent="-229034" eaLnBrk="1" hangingPunct="1">
              <a:buFontTx/>
              <a:buChar char="•"/>
            </a:pPr>
            <a:r>
              <a:rPr lang="en-US" altLang="zh-TW" smtClean="0">
                <a:latin typeface="Arial" charset="0"/>
              </a:rPr>
              <a:t>And every timer has five selection of clock source and a prescale.</a:t>
            </a:r>
          </a:p>
          <a:p>
            <a:pPr marL="229034" indent="-229034" eaLnBrk="1" hangingPunct="1">
              <a:buFontTx/>
              <a:buChar char="•"/>
            </a:pPr>
            <a:r>
              <a:rPr lang="en-US" altLang="zh-TW" smtClean="0">
                <a:latin typeface="Arial" charset="0"/>
              </a:rPr>
              <a:t>Once the clock source and prescale are defined, you can use this equation to calculate the time out period.</a:t>
            </a:r>
          </a:p>
          <a:p>
            <a:pPr marL="229034" indent="-229034" eaLnBrk="1" hangingPunct="1">
              <a:buFontTx/>
              <a:buChar char="•"/>
            </a:pPr>
            <a:r>
              <a:rPr lang="en-US" altLang="zh-TW" smtClean="0">
                <a:latin typeface="Arial" charset="0"/>
              </a:rPr>
              <a:t>Besides, timer support three modes and explain it later.</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F8C5825E-1A91-4F0A-8AB2-56E7543C4EC7}" type="slidenum">
              <a:rPr lang="en-US" altLang="zh-TW" smtClean="0">
                <a:solidFill>
                  <a:schemeClr val="tx1"/>
                </a:solidFill>
                <a:latin typeface="Arial" charset="0"/>
                <a:ea typeface="新細明體" pitchFamily="18" charset="-120"/>
              </a:rPr>
              <a:pPr eaLnBrk="1" hangingPunct="1"/>
              <a:t>12</a:t>
            </a:fld>
            <a:endParaRPr lang="en-US" altLang="zh-TW" smtClean="0">
              <a:solidFill>
                <a:schemeClr val="tx1"/>
              </a:solidFill>
              <a:latin typeface="Arial" charset="0"/>
              <a:ea typeface="新細明體" pitchFamily="18" charset="-120"/>
            </a:endParaRPr>
          </a:p>
        </p:txBody>
      </p:sp>
      <p:sp>
        <p:nvSpPr>
          <p:cNvPr id="83971" name="Rectangle 2"/>
          <p:cNvSpPr>
            <a:spLocks noGrp="1" noRot="1" noChangeAspect="1" noChangeArrowheads="1" noTextEdit="1"/>
          </p:cNvSpPr>
          <p:nvPr>
            <p:ph type="sldImg"/>
          </p:nvPr>
        </p:nvSpPr>
        <p:spPr>
          <a:ln/>
        </p:spPr>
      </p:sp>
      <p:sp>
        <p:nvSpPr>
          <p:cNvPr id="83972" name="Rectangle 3"/>
          <p:cNvSpPr>
            <a:spLocks noGrp="1" noChangeArrowheads="1"/>
          </p:cNvSpPr>
          <p:nvPr>
            <p:ph type="body" idx="1"/>
          </p:nvPr>
        </p:nvSpPr>
        <p:spPr>
          <a:noFill/>
        </p:spPr>
        <p:txBody>
          <a:bodyPr/>
          <a:lstStyle/>
          <a:p>
            <a:pPr marL="229034" indent="-229034" eaLnBrk="1" hangingPunct="1"/>
            <a:r>
              <a:rPr lang="en-US" altLang="zh-TW" smtClean="0">
                <a:latin typeface="Arial" charset="0"/>
              </a:rPr>
              <a:t>Let me begin explaining timer feature.</a:t>
            </a:r>
          </a:p>
          <a:p>
            <a:pPr marL="229034" indent="-229034" eaLnBrk="1" hangingPunct="1">
              <a:buFontTx/>
              <a:buChar char="•"/>
            </a:pPr>
            <a:r>
              <a:rPr lang="en-US" altLang="zh-TW" smtClean="0">
                <a:latin typeface="Arial" charset="0"/>
              </a:rPr>
              <a:t>NUC100 supports four sets of 24 bit up counting timer</a:t>
            </a:r>
          </a:p>
          <a:p>
            <a:pPr marL="229034" indent="-229034" eaLnBrk="1" hangingPunct="1">
              <a:buFontTx/>
              <a:buChar char="•"/>
            </a:pPr>
            <a:r>
              <a:rPr lang="en-US" altLang="zh-TW" smtClean="0">
                <a:latin typeface="Arial" charset="0"/>
              </a:rPr>
              <a:t>And every timer has five selection of clock source and a prescale.</a:t>
            </a:r>
          </a:p>
          <a:p>
            <a:pPr marL="229034" indent="-229034" eaLnBrk="1" hangingPunct="1">
              <a:buFontTx/>
              <a:buChar char="•"/>
            </a:pPr>
            <a:r>
              <a:rPr lang="en-US" altLang="zh-TW" smtClean="0">
                <a:latin typeface="Arial" charset="0"/>
              </a:rPr>
              <a:t>Once the clock source and prescale are defined, you can use this equation to calculate the time out period.</a:t>
            </a:r>
          </a:p>
          <a:p>
            <a:pPr marL="229034" indent="-229034" eaLnBrk="1" hangingPunct="1">
              <a:buFontTx/>
              <a:buChar char="•"/>
            </a:pPr>
            <a:r>
              <a:rPr lang="en-US" altLang="zh-TW" smtClean="0">
                <a:latin typeface="Arial" charset="0"/>
              </a:rPr>
              <a:t>Besides, timer support three modes and explain it later.</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28A892EE-D67C-4ED8-97CC-6BACFBE53F05}" type="slidenum">
              <a:rPr lang="en-US" altLang="zh-TW" smtClean="0">
                <a:solidFill>
                  <a:schemeClr val="tx1"/>
                </a:solidFill>
                <a:latin typeface="Arial" charset="0"/>
                <a:ea typeface="新細明體" pitchFamily="18" charset="-120"/>
              </a:rPr>
              <a:pPr eaLnBrk="1" hangingPunct="1"/>
              <a:t>13</a:t>
            </a:fld>
            <a:endParaRPr lang="en-US" altLang="zh-TW" smtClean="0">
              <a:solidFill>
                <a:schemeClr val="tx1"/>
              </a:solidFill>
              <a:latin typeface="Arial" charset="0"/>
              <a:ea typeface="新細明體" pitchFamily="18" charset="-120"/>
            </a:endParaRPr>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noFill/>
        </p:spPr>
        <p:txBody>
          <a:bodyPr/>
          <a:lstStyle/>
          <a:p>
            <a:pPr marL="229034" indent="-229034" eaLnBrk="1" hangingPunct="1"/>
            <a:r>
              <a:rPr lang="en-US" altLang="zh-TW" smtClean="0">
                <a:latin typeface="Arial" charset="0"/>
              </a:rPr>
              <a:t>Let me begin explaining timer feature.</a:t>
            </a:r>
          </a:p>
          <a:p>
            <a:pPr marL="229034" indent="-229034" eaLnBrk="1" hangingPunct="1">
              <a:buFontTx/>
              <a:buChar char="•"/>
            </a:pPr>
            <a:r>
              <a:rPr lang="en-US" altLang="zh-TW" smtClean="0">
                <a:latin typeface="Arial" charset="0"/>
              </a:rPr>
              <a:t>NUC100 supports four sets of 24 bit up counting timer</a:t>
            </a:r>
          </a:p>
          <a:p>
            <a:pPr marL="229034" indent="-229034" eaLnBrk="1" hangingPunct="1">
              <a:buFontTx/>
              <a:buChar char="•"/>
            </a:pPr>
            <a:r>
              <a:rPr lang="en-US" altLang="zh-TW" smtClean="0">
                <a:latin typeface="Arial" charset="0"/>
              </a:rPr>
              <a:t>And every timer has five selection of clock source and a prescale.</a:t>
            </a:r>
          </a:p>
          <a:p>
            <a:pPr marL="229034" indent="-229034" eaLnBrk="1" hangingPunct="1">
              <a:buFontTx/>
              <a:buChar char="•"/>
            </a:pPr>
            <a:r>
              <a:rPr lang="en-US" altLang="zh-TW" smtClean="0">
                <a:latin typeface="Arial" charset="0"/>
              </a:rPr>
              <a:t>Once the clock source and prescale are defined, you can use this equation to calculate the time out period.</a:t>
            </a:r>
          </a:p>
          <a:p>
            <a:pPr marL="229034" indent="-229034" eaLnBrk="1" hangingPunct="1">
              <a:buFontTx/>
              <a:buChar char="•"/>
            </a:pPr>
            <a:r>
              <a:rPr lang="en-US" altLang="zh-TW" smtClean="0">
                <a:latin typeface="Arial" charset="0"/>
              </a:rPr>
              <a:t>Besides, timer support three modes and explain it later.</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28A892EE-D67C-4ED8-97CC-6BACFBE53F05}" type="slidenum">
              <a:rPr lang="en-US" altLang="zh-TW" smtClean="0">
                <a:solidFill>
                  <a:schemeClr val="tx1"/>
                </a:solidFill>
                <a:latin typeface="Arial" charset="0"/>
                <a:ea typeface="新細明體" pitchFamily="18" charset="-120"/>
              </a:rPr>
              <a:pPr eaLnBrk="1" hangingPunct="1"/>
              <a:t>14</a:t>
            </a:fld>
            <a:endParaRPr lang="en-US" altLang="zh-TW" smtClean="0">
              <a:solidFill>
                <a:schemeClr val="tx1"/>
              </a:solidFill>
              <a:latin typeface="Arial" charset="0"/>
              <a:ea typeface="新細明體" pitchFamily="18" charset="-120"/>
            </a:endParaRPr>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noFill/>
        </p:spPr>
        <p:txBody>
          <a:bodyPr/>
          <a:lstStyle/>
          <a:p>
            <a:pPr marL="229034" indent="-229034" eaLnBrk="1" hangingPunct="1"/>
            <a:r>
              <a:rPr lang="en-US" altLang="zh-TW" smtClean="0">
                <a:latin typeface="Arial" charset="0"/>
              </a:rPr>
              <a:t>Let me begin explaining timer feature.</a:t>
            </a:r>
          </a:p>
          <a:p>
            <a:pPr marL="229034" indent="-229034" eaLnBrk="1" hangingPunct="1">
              <a:buFontTx/>
              <a:buChar char="•"/>
            </a:pPr>
            <a:r>
              <a:rPr lang="en-US" altLang="zh-TW" smtClean="0">
                <a:latin typeface="Arial" charset="0"/>
              </a:rPr>
              <a:t>NUC100 supports four sets of 24 bit up counting timer</a:t>
            </a:r>
          </a:p>
          <a:p>
            <a:pPr marL="229034" indent="-229034" eaLnBrk="1" hangingPunct="1">
              <a:buFontTx/>
              <a:buChar char="•"/>
            </a:pPr>
            <a:r>
              <a:rPr lang="en-US" altLang="zh-TW" smtClean="0">
                <a:latin typeface="Arial" charset="0"/>
              </a:rPr>
              <a:t>And every timer has five selection of clock source and a prescale.</a:t>
            </a:r>
          </a:p>
          <a:p>
            <a:pPr marL="229034" indent="-229034" eaLnBrk="1" hangingPunct="1">
              <a:buFontTx/>
              <a:buChar char="•"/>
            </a:pPr>
            <a:r>
              <a:rPr lang="en-US" altLang="zh-TW" smtClean="0">
                <a:latin typeface="Arial" charset="0"/>
              </a:rPr>
              <a:t>Once the clock source and prescale are defined, you can use this equation to calculate the time out period.</a:t>
            </a:r>
          </a:p>
          <a:p>
            <a:pPr marL="229034" indent="-229034" eaLnBrk="1" hangingPunct="1">
              <a:buFontTx/>
              <a:buChar char="•"/>
            </a:pPr>
            <a:r>
              <a:rPr lang="en-US" altLang="zh-TW" smtClean="0">
                <a:latin typeface="Arial" charset="0"/>
              </a:rPr>
              <a:t>Besides, timer support three modes and explain it later.</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C496008D-5B52-4030-94B7-F93F50395007}" type="slidenum">
              <a:rPr lang="en-US" altLang="zh-TW" smtClean="0">
                <a:solidFill>
                  <a:schemeClr val="tx1"/>
                </a:solidFill>
                <a:latin typeface="Arial" charset="0"/>
                <a:ea typeface="新細明體" pitchFamily="18" charset="-120"/>
              </a:rPr>
              <a:pPr eaLnBrk="1" hangingPunct="1"/>
              <a:t>15</a:t>
            </a:fld>
            <a:endParaRPr lang="en-US" altLang="zh-TW" smtClean="0">
              <a:solidFill>
                <a:schemeClr val="tx1"/>
              </a:solidFill>
              <a:latin typeface="Arial" charset="0"/>
              <a:ea typeface="新細明體" pitchFamily="18" charset="-120"/>
            </a:endParaRPr>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p:spPr>
        <p:txBody>
          <a:bodyPr/>
          <a:lstStyle/>
          <a:p>
            <a:pPr marL="229034" indent="-229034" eaLnBrk="1" hangingPunct="1"/>
            <a:r>
              <a:rPr lang="en-US" altLang="zh-TW" smtClean="0">
                <a:latin typeface="Arial" charset="0"/>
              </a:rPr>
              <a:t>Let me begin explaining timer feature.</a:t>
            </a:r>
          </a:p>
          <a:p>
            <a:pPr marL="229034" indent="-229034" eaLnBrk="1" hangingPunct="1">
              <a:buFontTx/>
              <a:buChar char="•"/>
            </a:pPr>
            <a:r>
              <a:rPr lang="en-US" altLang="zh-TW" smtClean="0">
                <a:latin typeface="Arial" charset="0"/>
              </a:rPr>
              <a:t>NUC100 supports four sets of 24 bit up counting timer</a:t>
            </a:r>
          </a:p>
          <a:p>
            <a:pPr marL="229034" indent="-229034" eaLnBrk="1" hangingPunct="1">
              <a:buFontTx/>
              <a:buChar char="•"/>
            </a:pPr>
            <a:r>
              <a:rPr lang="en-US" altLang="zh-TW" smtClean="0">
                <a:latin typeface="Arial" charset="0"/>
              </a:rPr>
              <a:t>And every timer has five selection of clock source and a prescale.</a:t>
            </a:r>
          </a:p>
          <a:p>
            <a:pPr marL="229034" indent="-229034" eaLnBrk="1" hangingPunct="1">
              <a:buFontTx/>
              <a:buChar char="•"/>
            </a:pPr>
            <a:r>
              <a:rPr lang="en-US" altLang="zh-TW" smtClean="0">
                <a:latin typeface="Arial" charset="0"/>
              </a:rPr>
              <a:t>Once the clock source and prescale are defined, you can use this equation to calculate the time out period.</a:t>
            </a:r>
          </a:p>
          <a:p>
            <a:pPr marL="229034" indent="-229034" eaLnBrk="1" hangingPunct="1">
              <a:buFontTx/>
              <a:buChar char="•"/>
            </a:pPr>
            <a:r>
              <a:rPr lang="en-US" altLang="zh-TW" smtClean="0">
                <a:latin typeface="Arial" charset="0"/>
              </a:rPr>
              <a:t>Besides, timer support three modes and explain it later.</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EAD035F1-BCA9-4199-A0A2-DF3AF5611C18}" type="slidenum">
              <a:rPr lang="en-US" altLang="zh-TW" smtClean="0">
                <a:solidFill>
                  <a:schemeClr val="tx1"/>
                </a:solidFill>
                <a:latin typeface="Arial" charset="0"/>
                <a:ea typeface="新細明體" pitchFamily="18" charset="-120"/>
              </a:rPr>
              <a:pPr eaLnBrk="1" hangingPunct="1"/>
              <a:t>16</a:t>
            </a:fld>
            <a:endParaRPr lang="en-US" altLang="zh-TW" smtClean="0">
              <a:solidFill>
                <a:schemeClr val="tx1"/>
              </a:solidFill>
              <a:latin typeface="Arial" charset="0"/>
              <a:ea typeface="新細明體" pitchFamily="18" charset="-120"/>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p:spPr>
        <p:txBody>
          <a:bodyPr/>
          <a:lstStyle/>
          <a:p>
            <a:pPr marL="229034" indent="-229034" eaLnBrk="1" hangingPunct="1"/>
            <a:r>
              <a:rPr lang="en-US" altLang="zh-TW" dirty="0" smtClean="0">
                <a:latin typeface="Arial" charset="0"/>
              </a:rPr>
              <a:t>Let me begin explaining timer feature.</a:t>
            </a:r>
          </a:p>
          <a:p>
            <a:pPr marL="229034" indent="-229034" eaLnBrk="1" hangingPunct="1">
              <a:buFontTx/>
              <a:buChar char="•"/>
            </a:pPr>
            <a:r>
              <a:rPr lang="en-US" altLang="zh-TW" dirty="0" smtClean="0">
                <a:latin typeface="Arial" charset="0"/>
              </a:rPr>
              <a:t>NUC100 supports four sets of 24 bit up counting timer</a:t>
            </a:r>
          </a:p>
          <a:p>
            <a:pPr marL="229034" indent="-229034" eaLnBrk="1" hangingPunct="1">
              <a:buFontTx/>
              <a:buChar char="•"/>
            </a:pPr>
            <a:r>
              <a:rPr lang="en-US" altLang="zh-TW" dirty="0" smtClean="0">
                <a:latin typeface="Arial" charset="0"/>
              </a:rPr>
              <a:t>And every timer has five selection of clock source and a </a:t>
            </a:r>
            <a:r>
              <a:rPr lang="en-US" altLang="zh-TW" dirty="0" err="1" smtClean="0">
                <a:latin typeface="Arial" charset="0"/>
              </a:rPr>
              <a:t>prescale</a:t>
            </a:r>
            <a:r>
              <a:rPr lang="en-US" altLang="zh-TW" dirty="0" smtClean="0">
                <a:latin typeface="Arial" charset="0"/>
              </a:rPr>
              <a:t>.</a:t>
            </a:r>
          </a:p>
          <a:p>
            <a:pPr marL="229034" indent="-229034" eaLnBrk="1" hangingPunct="1">
              <a:buFontTx/>
              <a:buChar char="•"/>
            </a:pPr>
            <a:r>
              <a:rPr lang="en-US" altLang="zh-TW" dirty="0" smtClean="0">
                <a:latin typeface="Arial" charset="0"/>
              </a:rPr>
              <a:t>Once the clock source and </a:t>
            </a:r>
            <a:r>
              <a:rPr lang="en-US" altLang="zh-TW" dirty="0" err="1" smtClean="0">
                <a:latin typeface="Arial" charset="0"/>
              </a:rPr>
              <a:t>prescale</a:t>
            </a:r>
            <a:r>
              <a:rPr lang="en-US" altLang="zh-TW" dirty="0" smtClean="0">
                <a:latin typeface="Arial" charset="0"/>
              </a:rPr>
              <a:t> are defined, you can use this equation to calculate the time out period.</a:t>
            </a:r>
          </a:p>
          <a:p>
            <a:pPr marL="229034" indent="-229034" eaLnBrk="1" hangingPunct="1">
              <a:buFontTx/>
              <a:buChar char="•"/>
            </a:pPr>
            <a:r>
              <a:rPr lang="en-US" altLang="zh-TW" dirty="0" smtClean="0">
                <a:latin typeface="Arial" charset="0"/>
              </a:rPr>
              <a:t>Besides, timer support three modes and explain it later.</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9BF6A5CD-B2EB-4CDF-87B0-98A602276515}" type="slidenum">
              <a:rPr lang="en-US" altLang="zh-TW" smtClean="0">
                <a:solidFill>
                  <a:schemeClr val="tx1"/>
                </a:solidFill>
                <a:latin typeface="Arial" charset="0"/>
                <a:ea typeface="新細明體" pitchFamily="18" charset="-120"/>
              </a:rPr>
              <a:pPr eaLnBrk="1" hangingPunct="1"/>
              <a:t>17</a:t>
            </a:fld>
            <a:endParaRPr lang="en-US" altLang="zh-TW" smtClean="0">
              <a:solidFill>
                <a:schemeClr val="tx1"/>
              </a:solidFill>
              <a:latin typeface="Arial" charset="0"/>
              <a:ea typeface="新細明體" pitchFamily="18" charset="-120"/>
            </a:endParaRPr>
          </a:p>
        </p:txBody>
      </p:sp>
      <p:sp>
        <p:nvSpPr>
          <p:cNvPr id="88067" name="Rectangle 2"/>
          <p:cNvSpPr>
            <a:spLocks noGrp="1" noRot="1" noChangeAspect="1" noChangeArrowheads="1" noTextEdit="1"/>
          </p:cNvSpPr>
          <p:nvPr>
            <p:ph type="sldImg"/>
          </p:nvPr>
        </p:nvSpPr>
        <p:spPr>
          <a:ln/>
        </p:spPr>
      </p:sp>
      <p:sp>
        <p:nvSpPr>
          <p:cNvPr id="88068" name="Rectangle 3"/>
          <p:cNvSpPr>
            <a:spLocks noGrp="1" noChangeArrowheads="1"/>
          </p:cNvSpPr>
          <p:nvPr>
            <p:ph type="body" idx="1"/>
          </p:nvPr>
        </p:nvSpPr>
        <p:spPr>
          <a:noFill/>
        </p:spPr>
        <p:txBody>
          <a:bodyPr/>
          <a:lstStyle/>
          <a:p>
            <a:pPr marL="229034" indent="-229034" eaLnBrk="1" hangingPunct="1"/>
            <a:r>
              <a:rPr lang="en-US" altLang="zh-TW" smtClean="0">
                <a:latin typeface="Arial" charset="0"/>
              </a:rPr>
              <a:t>Let me begin explaining timer feature.</a:t>
            </a:r>
          </a:p>
          <a:p>
            <a:pPr marL="229034" indent="-229034" eaLnBrk="1" hangingPunct="1">
              <a:buFontTx/>
              <a:buChar char="•"/>
            </a:pPr>
            <a:r>
              <a:rPr lang="en-US" altLang="zh-TW" smtClean="0">
                <a:latin typeface="Arial" charset="0"/>
              </a:rPr>
              <a:t>NUC100 supports four sets of 24 bit up counting timer</a:t>
            </a:r>
          </a:p>
          <a:p>
            <a:pPr marL="229034" indent="-229034" eaLnBrk="1" hangingPunct="1">
              <a:buFontTx/>
              <a:buChar char="•"/>
            </a:pPr>
            <a:r>
              <a:rPr lang="en-US" altLang="zh-TW" smtClean="0">
                <a:latin typeface="Arial" charset="0"/>
              </a:rPr>
              <a:t>And every timer has five selection of clock source and a prescale.</a:t>
            </a:r>
          </a:p>
          <a:p>
            <a:pPr marL="229034" indent="-229034" eaLnBrk="1" hangingPunct="1">
              <a:buFontTx/>
              <a:buChar char="•"/>
            </a:pPr>
            <a:r>
              <a:rPr lang="en-US" altLang="zh-TW" smtClean="0">
                <a:latin typeface="Arial" charset="0"/>
              </a:rPr>
              <a:t>Once the clock source and prescale are defined, you can use this equation to calculate the time out period.</a:t>
            </a:r>
          </a:p>
          <a:p>
            <a:pPr marL="229034" indent="-229034" eaLnBrk="1" hangingPunct="1">
              <a:buFontTx/>
              <a:buChar char="•"/>
            </a:pPr>
            <a:r>
              <a:rPr lang="en-US" altLang="zh-TW" smtClean="0">
                <a:latin typeface="Arial" charset="0"/>
              </a:rPr>
              <a:t>Besides, timer support three modes and explain it later.</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C02B0DFC-7E62-45E9-9BC3-AD3CB09BCCE8}" type="slidenum">
              <a:rPr lang="en-US" altLang="zh-TW" smtClean="0">
                <a:solidFill>
                  <a:schemeClr val="tx1"/>
                </a:solidFill>
                <a:latin typeface="Arial" charset="0"/>
                <a:ea typeface="新細明體" pitchFamily="18" charset="-120"/>
              </a:rPr>
              <a:pPr eaLnBrk="1" hangingPunct="1"/>
              <a:t>18</a:t>
            </a:fld>
            <a:endParaRPr lang="en-US" altLang="zh-TW" smtClean="0">
              <a:solidFill>
                <a:schemeClr val="tx1"/>
              </a:solidFill>
              <a:latin typeface="Arial" charset="0"/>
              <a:ea typeface="新細明體" pitchFamily="18" charset="-120"/>
            </a:endParaRPr>
          </a:p>
        </p:txBody>
      </p:sp>
      <p:sp>
        <p:nvSpPr>
          <p:cNvPr id="114691" name="Rectangle 2"/>
          <p:cNvSpPr>
            <a:spLocks noGrp="1" noRot="1" noChangeAspect="1" noChangeArrowheads="1" noTextEdit="1"/>
          </p:cNvSpPr>
          <p:nvPr>
            <p:ph type="sldImg"/>
          </p:nvPr>
        </p:nvSpPr>
        <p:spPr>
          <a:ln/>
        </p:spPr>
      </p:sp>
      <p:sp>
        <p:nvSpPr>
          <p:cNvPr id="114692" name="Rectangle 3"/>
          <p:cNvSpPr>
            <a:spLocks noGrp="1" noChangeArrowheads="1"/>
          </p:cNvSpPr>
          <p:nvPr>
            <p:ph type="body" idx="1"/>
          </p:nvPr>
        </p:nvSpPr>
        <p:spPr>
          <a:noFill/>
        </p:spPr>
        <p:txBody>
          <a:bodyPr/>
          <a:lstStyle/>
          <a:p>
            <a:pPr eaLnBrk="1" hangingPunct="1"/>
            <a:r>
              <a:rPr lang="en-US" altLang="zh-TW" smtClean="0">
                <a:latin typeface="Arial" charset="0"/>
              </a:rPr>
              <a:t>At this presentation, we support two RTC examples. The first example, we use library to open RTC and install a alarm callback function. Second, we directly control RTC special register to do the same flow.</a:t>
            </a:r>
          </a:p>
          <a:p>
            <a:pPr eaLnBrk="1" hangingPunct="1"/>
            <a:endParaRPr lang="en-US" altLang="zh-TW" smtClean="0">
              <a:latin typeface="Arial" charset="0"/>
            </a:endParaRPr>
          </a:p>
          <a:p>
            <a:pPr eaLnBrk="1" hangingPunct="1"/>
            <a:endParaRPr lang="en-US" altLang="zh-TW" smtClean="0">
              <a:latin typeface="Arial"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F69DC2A5-BCEF-4A42-8C9D-34790FE16796}" type="slidenum">
              <a:rPr lang="en-US" altLang="zh-TW" smtClean="0">
                <a:solidFill>
                  <a:schemeClr val="tx1"/>
                </a:solidFill>
                <a:latin typeface="Arial" charset="0"/>
                <a:ea typeface="新細明體" pitchFamily="18" charset="-120"/>
              </a:rPr>
              <a:pPr eaLnBrk="1" hangingPunct="1"/>
              <a:t>19</a:t>
            </a:fld>
            <a:endParaRPr lang="en-US" altLang="zh-TW" smtClean="0">
              <a:solidFill>
                <a:schemeClr val="tx1"/>
              </a:solidFill>
              <a:latin typeface="Arial" charset="0"/>
              <a:ea typeface="新細明體" pitchFamily="18" charset="-120"/>
            </a:endParaRPr>
          </a:p>
        </p:txBody>
      </p:sp>
      <p:sp>
        <p:nvSpPr>
          <p:cNvPr id="90115" name="Rectangle 2"/>
          <p:cNvSpPr>
            <a:spLocks noGrp="1" noRot="1" noChangeAspect="1" noChangeArrowheads="1" noTextEdit="1"/>
          </p:cNvSpPr>
          <p:nvPr>
            <p:ph type="sldImg"/>
          </p:nvPr>
        </p:nvSpPr>
        <p:spPr>
          <a:ln/>
        </p:spPr>
      </p:sp>
      <p:sp>
        <p:nvSpPr>
          <p:cNvPr id="90116" name="Rectangle 3"/>
          <p:cNvSpPr>
            <a:spLocks noGrp="1" noChangeArrowheads="1"/>
          </p:cNvSpPr>
          <p:nvPr>
            <p:ph type="body" idx="1"/>
          </p:nvPr>
        </p:nvSpPr>
        <p:spPr>
          <a:noFill/>
        </p:spPr>
        <p:txBody>
          <a:bodyPr/>
          <a:lstStyle/>
          <a:p>
            <a:pPr eaLnBrk="1" hangingPunct="1"/>
            <a:r>
              <a:rPr lang="en-US" altLang="zh-TW" smtClean="0">
                <a:latin typeface="Arial" charset="0"/>
              </a:rPr>
              <a:t>First, open timer. Its parameter is timer0 and periodic mode and its time interval is 2 tick per second.</a:t>
            </a:r>
          </a:p>
          <a:p>
            <a:pPr eaLnBrk="1" hangingPunct="1"/>
            <a:r>
              <a:rPr lang="en-US" altLang="zh-TW" smtClean="0">
                <a:latin typeface="Arial" charset="0"/>
              </a:rPr>
              <a:t>Second, install callback function and execute it every 2 ticks.</a:t>
            </a:r>
          </a:p>
          <a:p>
            <a:pPr eaLnBrk="1" hangingPunct="1"/>
            <a:r>
              <a:rPr lang="en-US" altLang="zh-TW" smtClean="0">
                <a:latin typeface="Arial" charset="0"/>
              </a:rPr>
              <a:t>Program will execute timer delay until this parameter equals 10. </a:t>
            </a:r>
          </a:p>
          <a:p>
            <a:pPr eaLnBrk="1" hangingPunct="1"/>
            <a:r>
              <a:rPr lang="en-US" altLang="zh-TW" smtClean="0">
                <a:latin typeface="Arial" charset="0"/>
              </a:rPr>
              <a:t>The delay time is 4 ticks (2 second).</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F69DC2A5-BCEF-4A42-8C9D-34790FE16796}" type="slidenum">
              <a:rPr lang="en-US" altLang="zh-TW" smtClean="0">
                <a:solidFill>
                  <a:schemeClr val="tx1"/>
                </a:solidFill>
                <a:latin typeface="Arial" charset="0"/>
                <a:ea typeface="新細明體" pitchFamily="18" charset="-120"/>
              </a:rPr>
              <a:pPr eaLnBrk="1" hangingPunct="1"/>
              <a:t>20</a:t>
            </a:fld>
            <a:endParaRPr lang="en-US" altLang="zh-TW" smtClean="0">
              <a:solidFill>
                <a:schemeClr val="tx1"/>
              </a:solidFill>
              <a:latin typeface="Arial" charset="0"/>
              <a:ea typeface="新細明體" pitchFamily="18" charset="-120"/>
            </a:endParaRPr>
          </a:p>
        </p:txBody>
      </p:sp>
      <p:sp>
        <p:nvSpPr>
          <p:cNvPr id="90115" name="Rectangle 2"/>
          <p:cNvSpPr>
            <a:spLocks noGrp="1" noRot="1" noChangeAspect="1" noChangeArrowheads="1" noTextEdit="1"/>
          </p:cNvSpPr>
          <p:nvPr>
            <p:ph type="sldImg"/>
          </p:nvPr>
        </p:nvSpPr>
        <p:spPr>
          <a:ln/>
        </p:spPr>
      </p:sp>
      <p:sp>
        <p:nvSpPr>
          <p:cNvPr id="90116" name="Rectangle 3"/>
          <p:cNvSpPr>
            <a:spLocks noGrp="1" noChangeArrowheads="1"/>
          </p:cNvSpPr>
          <p:nvPr>
            <p:ph type="body" idx="1"/>
          </p:nvPr>
        </p:nvSpPr>
        <p:spPr>
          <a:noFill/>
        </p:spPr>
        <p:txBody>
          <a:bodyPr/>
          <a:lstStyle/>
          <a:p>
            <a:pPr eaLnBrk="1" hangingPunct="1"/>
            <a:r>
              <a:rPr lang="en-US" altLang="zh-TW" smtClean="0">
                <a:latin typeface="Arial" charset="0"/>
              </a:rPr>
              <a:t>First, open timer. Its parameter is timer0 and periodic mode and its time interval is 2 tick per second.</a:t>
            </a:r>
          </a:p>
          <a:p>
            <a:pPr eaLnBrk="1" hangingPunct="1"/>
            <a:r>
              <a:rPr lang="en-US" altLang="zh-TW" smtClean="0">
                <a:latin typeface="Arial" charset="0"/>
              </a:rPr>
              <a:t>Second, install callback function and execute it every 2 ticks.</a:t>
            </a:r>
          </a:p>
          <a:p>
            <a:pPr eaLnBrk="1" hangingPunct="1"/>
            <a:r>
              <a:rPr lang="en-US" altLang="zh-TW" smtClean="0">
                <a:latin typeface="Arial" charset="0"/>
              </a:rPr>
              <a:t>Program will execute timer delay until this parameter equals 10. </a:t>
            </a:r>
          </a:p>
          <a:p>
            <a:pPr eaLnBrk="1" hangingPunct="1"/>
            <a:r>
              <a:rPr lang="en-US" altLang="zh-TW" smtClean="0">
                <a:latin typeface="Arial" charset="0"/>
              </a:rPr>
              <a:t>The delay time is 4 ticks (2 second).</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812E47E0-6ED7-477C-83D3-7519A12092C9}" type="slidenum">
              <a:rPr lang="en-US" altLang="zh-TW" smtClean="0">
                <a:solidFill>
                  <a:schemeClr val="tx1"/>
                </a:solidFill>
                <a:latin typeface="Arial" charset="0"/>
                <a:ea typeface="新細明體" pitchFamily="18" charset="-120"/>
              </a:rPr>
              <a:pPr eaLnBrk="1" hangingPunct="1"/>
              <a:t>21</a:t>
            </a:fld>
            <a:endParaRPr lang="en-US" altLang="zh-TW" smtClean="0">
              <a:solidFill>
                <a:schemeClr val="tx1"/>
              </a:solidFill>
              <a:latin typeface="Arial" charset="0"/>
              <a:ea typeface="新細明體" pitchFamily="18" charset="-120"/>
            </a:endParaRPr>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p:spPr>
        <p:txBody>
          <a:bodyPr/>
          <a:lstStyle/>
          <a:p>
            <a:pPr eaLnBrk="1" hangingPunct="1"/>
            <a:r>
              <a:rPr lang="en-US" altLang="zh-TW" smtClean="0">
                <a:latin typeface="Arial" charset="0"/>
              </a:rPr>
              <a:t>WDT includes 18 bit up counter and eight time out selections, and also support interrupt, reset and wakeup function. </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3C9FA82A-8036-478A-A47D-828CCD107E70}" type="slidenum">
              <a:rPr lang="en-US" altLang="zh-TW" smtClean="0">
                <a:solidFill>
                  <a:schemeClr val="tx1"/>
                </a:solidFill>
                <a:latin typeface="Arial" charset="0"/>
                <a:ea typeface="新細明體" pitchFamily="18" charset="-120"/>
              </a:rPr>
              <a:pPr eaLnBrk="1" hangingPunct="1"/>
              <a:t>22</a:t>
            </a:fld>
            <a:endParaRPr lang="en-US" altLang="zh-TW" smtClean="0">
              <a:solidFill>
                <a:schemeClr val="tx1"/>
              </a:solidFill>
              <a:latin typeface="Arial" charset="0"/>
              <a:ea typeface="新細明體" pitchFamily="18" charset="-120"/>
            </a:endParaRPr>
          </a:p>
        </p:txBody>
      </p:sp>
      <p:sp>
        <p:nvSpPr>
          <p:cNvPr id="94211" name="Rectangle 2"/>
          <p:cNvSpPr>
            <a:spLocks noGrp="1" noRot="1" noChangeAspect="1" noChangeArrowheads="1" noTextEdit="1"/>
          </p:cNvSpPr>
          <p:nvPr>
            <p:ph type="sldImg"/>
          </p:nvPr>
        </p:nvSpPr>
        <p:spPr>
          <a:ln/>
        </p:spPr>
      </p:sp>
      <p:sp>
        <p:nvSpPr>
          <p:cNvPr id="94212" name="Rectangle 3"/>
          <p:cNvSpPr>
            <a:spLocks noGrp="1" noChangeArrowheads="1"/>
          </p:cNvSpPr>
          <p:nvPr>
            <p:ph type="body" idx="1"/>
          </p:nvPr>
        </p:nvSpPr>
        <p:spPr>
          <a:noFill/>
        </p:spPr>
        <p:txBody>
          <a:bodyPr/>
          <a:lstStyle/>
          <a:p>
            <a:pPr eaLnBrk="1" hangingPunct="1"/>
            <a:endParaRPr lang="zh-TW" altLang="zh-TW" smtClean="0">
              <a:latin typeface="Arial"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65740694-E1D0-4A09-9F40-1E2A55A162E8}" type="slidenum">
              <a:rPr lang="en-US" altLang="zh-TW" smtClean="0">
                <a:solidFill>
                  <a:schemeClr val="tx1"/>
                </a:solidFill>
                <a:latin typeface="Arial" charset="0"/>
                <a:ea typeface="新細明體" pitchFamily="18" charset="-120"/>
              </a:rPr>
              <a:pPr eaLnBrk="1" hangingPunct="1"/>
              <a:t>23</a:t>
            </a:fld>
            <a:endParaRPr lang="en-US" altLang="zh-TW" smtClean="0">
              <a:solidFill>
                <a:schemeClr val="tx1"/>
              </a:solidFill>
              <a:latin typeface="Arial" charset="0"/>
              <a:ea typeface="新細明體" pitchFamily="18" charset="-120"/>
            </a:endParaRPr>
          </a:p>
        </p:txBody>
      </p:sp>
      <p:sp>
        <p:nvSpPr>
          <p:cNvPr id="95235" name="Rectangle 2"/>
          <p:cNvSpPr>
            <a:spLocks noGrp="1" noRot="1" noChangeAspect="1" noChangeArrowheads="1" noTextEdit="1"/>
          </p:cNvSpPr>
          <p:nvPr>
            <p:ph type="sldImg"/>
          </p:nvPr>
        </p:nvSpPr>
        <p:spPr>
          <a:ln/>
        </p:spPr>
      </p:sp>
      <p:sp>
        <p:nvSpPr>
          <p:cNvPr id="95236" name="Rectangle 3"/>
          <p:cNvSpPr>
            <a:spLocks noGrp="1" noChangeArrowheads="1"/>
          </p:cNvSpPr>
          <p:nvPr>
            <p:ph type="body" idx="1"/>
          </p:nvPr>
        </p:nvSpPr>
        <p:spPr>
          <a:noFill/>
        </p:spPr>
        <p:txBody>
          <a:bodyPr/>
          <a:lstStyle/>
          <a:p>
            <a:pPr eaLnBrk="1" hangingPunct="1"/>
            <a:r>
              <a:rPr lang="en-US" altLang="zh-TW" smtClean="0">
                <a:latin typeface="Arial" charset="0"/>
              </a:rPr>
              <a:t>You’ll see that the main block is 18-bit WDT counter. Once the WTE is set, 18bit WDT counter will start to count and then produce a time out signal if the counter over time out period. This signal will generate interrupt if you enable interrupt function and also can wake up CPU at power down mode. It also can reset system like POR reset after 1024 WDT clocks. Besides, you don’t want to see any time out signal. You can set WTR to reset WDT counter.  </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BFD782B4-44A9-4B32-B42E-0BA57DAEEC3D}" type="slidenum">
              <a:rPr lang="en-US" altLang="zh-TW" smtClean="0">
                <a:solidFill>
                  <a:schemeClr val="tx1"/>
                </a:solidFill>
                <a:latin typeface="Arial" charset="0"/>
                <a:ea typeface="新細明體" pitchFamily="18" charset="-120"/>
              </a:rPr>
              <a:pPr eaLnBrk="1" hangingPunct="1"/>
              <a:t>24</a:t>
            </a:fld>
            <a:endParaRPr lang="en-US" altLang="zh-TW" smtClean="0">
              <a:solidFill>
                <a:schemeClr val="tx1"/>
              </a:solidFill>
              <a:latin typeface="Arial" charset="0"/>
              <a:ea typeface="新細明體" pitchFamily="18" charset="-120"/>
            </a:endParaRPr>
          </a:p>
        </p:txBody>
      </p:sp>
      <p:sp>
        <p:nvSpPr>
          <p:cNvPr id="96259" name="Rectangle 2"/>
          <p:cNvSpPr>
            <a:spLocks noGrp="1" noRot="1" noChangeAspect="1" noChangeArrowheads="1" noTextEdit="1"/>
          </p:cNvSpPr>
          <p:nvPr>
            <p:ph type="sldImg"/>
          </p:nvPr>
        </p:nvSpPr>
        <p:spPr>
          <a:ln/>
        </p:spPr>
      </p:sp>
      <p:sp>
        <p:nvSpPr>
          <p:cNvPr id="96260" name="Rectangle 3"/>
          <p:cNvSpPr>
            <a:spLocks noGrp="1" noChangeArrowheads="1"/>
          </p:cNvSpPr>
          <p:nvPr>
            <p:ph type="body" idx="1"/>
          </p:nvPr>
        </p:nvSpPr>
        <p:spPr>
          <a:noFill/>
        </p:spPr>
        <p:txBody>
          <a:bodyPr/>
          <a:lstStyle/>
          <a:p>
            <a:pPr eaLnBrk="1" hangingPunct="1"/>
            <a:r>
              <a:rPr lang="en-US" altLang="zh-TW" smtClean="0">
                <a:latin typeface="Arial" charset="0"/>
              </a:rPr>
              <a:t>This table list all time out selections. If we select the level 0, system will produce a interrupt after sixteen WDT clock. And produce a reset signal after 1040 WDT clock. If the clock source is 12Mhz, the WDT time out interval for reset is 86.67us. And clock source is 32khz, the timeout interval is 32.5ms. Based on different application, you set WTIS to select the time out period you want. </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C02B0DFC-7E62-45E9-9BC3-AD3CB09BCCE8}" type="slidenum">
              <a:rPr lang="en-US" altLang="zh-TW" smtClean="0">
                <a:solidFill>
                  <a:schemeClr val="tx1"/>
                </a:solidFill>
                <a:latin typeface="Arial" charset="0"/>
                <a:ea typeface="新細明體" pitchFamily="18" charset="-120"/>
              </a:rPr>
              <a:pPr eaLnBrk="1" hangingPunct="1"/>
              <a:t>25</a:t>
            </a:fld>
            <a:endParaRPr lang="en-US" altLang="zh-TW" smtClean="0">
              <a:solidFill>
                <a:schemeClr val="tx1"/>
              </a:solidFill>
              <a:latin typeface="Arial" charset="0"/>
              <a:ea typeface="新細明體" pitchFamily="18" charset="-120"/>
            </a:endParaRPr>
          </a:p>
        </p:txBody>
      </p:sp>
      <p:sp>
        <p:nvSpPr>
          <p:cNvPr id="114691" name="Rectangle 2"/>
          <p:cNvSpPr>
            <a:spLocks noGrp="1" noRot="1" noChangeAspect="1" noChangeArrowheads="1" noTextEdit="1"/>
          </p:cNvSpPr>
          <p:nvPr>
            <p:ph type="sldImg"/>
          </p:nvPr>
        </p:nvSpPr>
        <p:spPr>
          <a:ln/>
        </p:spPr>
      </p:sp>
      <p:sp>
        <p:nvSpPr>
          <p:cNvPr id="114692" name="Rectangle 3"/>
          <p:cNvSpPr>
            <a:spLocks noGrp="1" noChangeArrowheads="1"/>
          </p:cNvSpPr>
          <p:nvPr>
            <p:ph type="body" idx="1"/>
          </p:nvPr>
        </p:nvSpPr>
        <p:spPr>
          <a:noFill/>
        </p:spPr>
        <p:txBody>
          <a:bodyPr/>
          <a:lstStyle/>
          <a:p>
            <a:pPr eaLnBrk="1" hangingPunct="1"/>
            <a:r>
              <a:rPr lang="en-US" altLang="zh-TW" smtClean="0">
                <a:latin typeface="Arial" charset="0"/>
              </a:rPr>
              <a:t>At this presentation, we support two RTC examples. The first example, we use library to open RTC and install a alarm callback function. Second, we directly control RTC special register to do the same flow.</a:t>
            </a:r>
          </a:p>
          <a:p>
            <a:pPr eaLnBrk="1" hangingPunct="1"/>
            <a:endParaRPr lang="en-US" altLang="zh-TW" smtClean="0">
              <a:latin typeface="Arial" charset="0"/>
            </a:endParaRPr>
          </a:p>
          <a:p>
            <a:pPr eaLnBrk="1" hangingPunct="1"/>
            <a:endParaRPr lang="en-US" altLang="zh-TW" smtClean="0">
              <a:latin typeface="Arial"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269CC235-C7DD-4B81-A9C8-E14E98BD9E3E}" type="slidenum">
              <a:rPr lang="en-US" altLang="zh-TW" smtClean="0">
                <a:solidFill>
                  <a:schemeClr val="tx1"/>
                </a:solidFill>
                <a:latin typeface="Arial" charset="0"/>
                <a:ea typeface="新細明體" pitchFamily="18" charset="-120"/>
              </a:rPr>
              <a:pPr eaLnBrk="1" hangingPunct="1"/>
              <a:t>26</a:t>
            </a:fld>
            <a:endParaRPr lang="en-US" altLang="zh-TW" smtClean="0">
              <a:solidFill>
                <a:schemeClr val="tx1"/>
              </a:solidFill>
              <a:latin typeface="Arial" charset="0"/>
              <a:ea typeface="新細明體" pitchFamily="18" charset="-120"/>
            </a:endParaRPr>
          </a:p>
        </p:txBody>
      </p:sp>
      <p:sp>
        <p:nvSpPr>
          <p:cNvPr id="98307" name="Rectangle 2"/>
          <p:cNvSpPr>
            <a:spLocks noGrp="1" noRot="1" noChangeAspect="1" noChangeArrowheads="1" noTextEdit="1"/>
          </p:cNvSpPr>
          <p:nvPr>
            <p:ph type="sldImg"/>
          </p:nvPr>
        </p:nvSpPr>
        <p:spPr>
          <a:ln/>
        </p:spPr>
      </p:sp>
      <p:sp>
        <p:nvSpPr>
          <p:cNvPr id="98308" name="Rectangle 3"/>
          <p:cNvSpPr>
            <a:spLocks noGrp="1" noChangeArrowheads="1"/>
          </p:cNvSpPr>
          <p:nvPr>
            <p:ph type="body" idx="1"/>
          </p:nvPr>
        </p:nvSpPr>
        <p:spPr>
          <a:noFill/>
        </p:spPr>
        <p:txBody>
          <a:bodyPr/>
          <a:lstStyle/>
          <a:p>
            <a:pPr eaLnBrk="1" hangingPunct="1"/>
            <a:endParaRPr lang="zh-TW" altLang="zh-TW" smtClean="0">
              <a:latin typeface="Arial"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269CC235-C7DD-4B81-A9C8-E14E98BD9E3E}" type="slidenum">
              <a:rPr lang="en-US" altLang="zh-TW" smtClean="0">
                <a:solidFill>
                  <a:schemeClr val="tx1"/>
                </a:solidFill>
                <a:latin typeface="Arial" charset="0"/>
                <a:ea typeface="新細明體" pitchFamily="18" charset="-120"/>
              </a:rPr>
              <a:pPr eaLnBrk="1" hangingPunct="1"/>
              <a:t>27</a:t>
            </a:fld>
            <a:endParaRPr lang="en-US" altLang="zh-TW" smtClean="0">
              <a:solidFill>
                <a:schemeClr val="tx1"/>
              </a:solidFill>
              <a:latin typeface="Arial" charset="0"/>
              <a:ea typeface="新細明體" pitchFamily="18" charset="-120"/>
            </a:endParaRPr>
          </a:p>
        </p:txBody>
      </p:sp>
      <p:sp>
        <p:nvSpPr>
          <p:cNvPr id="98307" name="Rectangle 2"/>
          <p:cNvSpPr>
            <a:spLocks noGrp="1" noRot="1" noChangeAspect="1" noChangeArrowheads="1" noTextEdit="1"/>
          </p:cNvSpPr>
          <p:nvPr>
            <p:ph type="sldImg"/>
          </p:nvPr>
        </p:nvSpPr>
        <p:spPr>
          <a:ln/>
        </p:spPr>
      </p:sp>
      <p:sp>
        <p:nvSpPr>
          <p:cNvPr id="98308" name="Rectangle 3"/>
          <p:cNvSpPr>
            <a:spLocks noGrp="1" noChangeArrowheads="1"/>
          </p:cNvSpPr>
          <p:nvPr>
            <p:ph type="body" idx="1"/>
          </p:nvPr>
        </p:nvSpPr>
        <p:spPr>
          <a:noFill/>
        </p:spPr>
        <p:txBody>
          <a:bodyPr/>
          <a:lstStyle/>
          <a:p>
            <a:pPr eaLnBrk="1" hangingPunct="1"/>
            <a:endParaRPr lang="zh-TW" altLang="zh-TW" smtClean="0">
              <a:latin typeface="Arial"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0A86784F-A353-4E1B-8C48-52BD368C7B06}" type="slidenum">
              <a:rPr lang="en-US" altLang="zh-TW" smtClean="0">
                <a:solidFill>
                  <a:schemeClr val="tx1"/>
                </a:solidFill>
                <a:latin typeface="Arial" charset="0"/>
                <a:ea typeface="新細明體" pitchFamily="18" charset="-120"/>
              </a:rPr>
              <a:pPr eaLnBrk="1" hangingPunct="1"/>
              <a:t>28</a:t>
            </a:fld>
            <a:endParaRPr lang="en-US" altLang="zh-TW" smtClean="0">
              <a:solidFill>
                <a:schemeClr val="tx1"/>
              </a:solidFill>
              <a:latin typeface="Arial" charset="0"/>
              <a:ea typeface="新細明體" pitchFamily="18" charset="-120"/>
            </a:endParaRPr>
          </a:p>
        </p:txBody>
      </p:sp>
      <p:sp>
        <p:nvSpPr>
          <p:cNvPr id="101379" name="Rectangle 2"/>
          <p:cNvSpPr>
            <a:spLocks noGrp="1" noRot="1" noChangeAspect="1" noChangeArrowheads="1" noTextEdit="1"/>
          </p:cNvSpPr>
          <p:nvPr>
            <p:ph type="sldImg"/>
          </p:nvPr>
        </p:nvSpPr>
        <p:spPr>
          <a:ln/>
        </p:spPr>
      </p:sp>
      <p:sp>
        <p:nvSpPr>
          <p:cNvPr id="101380" name="Rectangle 3"/>
          <p:cNvSpPr>
            <a:spLocks noGrp="1" noChangeArrowheads="1"/>
          </p:cNvSpPr>
          <p:nvPr>
            <p:ph type="body" idx="1"/>
          </p:nvPr>
        </p:nvSpPr>
        <p:spPr>
          <a:noFill/>
        </p:spPr>
        <p:txBody>
          <a:bodyPr/>
          <a:lstStyle/>
          <a:p>
            <a:pPr eaLnBrk="1" hangingPunct="1"/>
            <a:r>
              <a:rPr lang="en-US" altLang="zh-TW" smtClean="0">
                <a:latin typeface="Arial" charset="0"/>
              </a:rPr>
              <a:t>WDT includes 18 bit up counter and eight time out selections, and also support interrupt, reset and wakeup function. </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4D7E0D07-F38F-4DFC-98E4-1E01CE25BA44}" type="slidenum">
              <a:rPr lang="en-US" altLang="zh-TW" smtClean="0">
                <a:solidFill>
                  <a:schemeClr val="tx1"/>
                </a:solidFill>
                <a:latin typeface="Arial" charset="0"/>
                <a:ea typeface="新細明體" pitchFamily="18" charset="-120"/>
              </a:rPr>
              <a:pPr eaLnBrk="1" hangingPunct="1"/>
              <a:t>29</a:t>
            </a:fld>
            <a:endParaRPr lang="en-US" altLang="zh-TW" smtClean="0">
              <a:solidFill>
                <a:schemeClr val="tx1"/>
              </a:solidFill>
              <a:latin typeface="Arial" charset="0"/>
              <a:ea typeface="新細明體" pitchFamily="18" charset="-120"/>
            </a:endParaRPr>
          </a:p>
        </p:txBody>
      </p:sp>
      <p:sp>
        <p:nvSpPr>
          <p:cNvPr id="102403" name="Rectangle 2"/>
          <p:cNvSpPr>
            <a:spLocks noGrp="1" noRot="1" noChangeAspect="1" noChangeArrowheads="1" noTextEdit="1"/>
          </p:cNvSpPr>
          <p:nvPr>
            <p:ph type="sldImg"/>
          </p:nvPr>
        </p:nvSpPr>
        <p:spPr>
          <a:ln/>
        </p:spPr>
      </p:sp>
      <p:sp>
        <p:nvSpPr>
          <p:cNvPr id="102404" name="Rectangle 3"/>
          <p:cNvSpPr>
            <a:spLocks noGrp="1" noChangeArrowheads="1"/>
          </p:cNvSpPr>
          <p:nvPr>
            <p:ph type="body" idx="1"/>
          </p:nvPr>
        </p:nvSpPr>
        <p:spPr>
          <a:noFill/>
        </p:spPr>
        <p:txBody>
          <a:bodyPr/>
          <a:lstStyle/>
          <a:p>
            <a:pPr eaLnBrk="1" hangingPunct="1"/>
            <a:r>
              <a:rPr lang="en-US" altLang="zh-TW" smtClean="0">
                <a:latin typeface="Arial" charset="0"/>
              </a:rPr>
              <a:t>WDT includes 18 bit up counter and eight time out selections, and also support interrupt, reset and wakeup function. </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2037F8B3-FA75-47A7-8AA4-CB378B510123}" type="slidenum">
              <a:rPr lang="en-US" altLang="zh-TW" smtClean="0">
                <a:solidFill>
                  <a:schemeClr val="tx1"/>
                </a:solidFill>
                <a:latin typeface="Arial" charset="0"/>
                <a:ea typeface="新細明體" pitchFamily="18" charset="-120"/>
              </a:rPr>
              <a:pPr eaLnBrk="1" hangingPunct="1"/>
              <a:t>30</a:t>
            </a:fld>
            <a:endParaRPr lang="en-US" altLang="zh-TW" smtClean="0">
              <a:solidFill>
                <a:schemeClr val="tx1"/>
              </a:solidFill>
              <a:latin typeface="Arial" charset="0"/>
              <a:ea typeface="新細明體" pitchFamily="18" charset="-120"/>
            </a:endParaRPr>
          </a:p>
        </p:txBody>
      </p:sp>
      <p:sp>
        <p:nvSpPr>
          <p:cNvPr id="103427" name="Rectangle 2"/>
          <p:cNvSpPr>
            <a:spLocks noGrp="1" noRot="1" noChangeAspect="1" noChangeArrowheads="1" noTextEdit="1"/>
          </p:cNvSpPr>
          <p:nvPr>
            <p:ph type="sldImg"/>
          </p:nvPr>
        </p:nvSpPr>
        <p:spPr>
          <a:ln/>
        </p:spPr>
      </p:sp>
      <p:sp>
        <p:nvSpPr>
          <p:cNvPr id="103428" name="Rectangle 3"/>
          <p:cNvSpPr>
            <a:spLocks noGrp="1" noChangeArrowheads="1"/>
          </p:cNvSpPr>
          <p:nvPr>
            <p:ph type="body" idx="1"/>
          </p:nvPr>
        </p:nvSpPr>
        <p:spPr>
          <a:noFill/>
        </p:spPr>
        <p:txBody>
          <a:bodyPr/>
          <a:lstStyle/>
          <a:p>
            <a:pPr eaLnBrk="1" hangingPunct="1"/>
            <a:r>
              <a:rPr lang="en-US" altLang="zh-TW" smtClean="0">
                <a:latin typeface="Arial" charset="0"/>
              </a:rPr>
              <a:t>WDT includes 18 bit up counter and eight time out selections, and also support interrupt, reset and wakeup function. </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7370F722-4A9F-435A-A3DB-72929384BF18}" type="slidenum">
              <a:rPr lang="en-US" altLang="zh-TW" smtClean="0">
                <a:solidFill>
                  <a:schemeClr val="tx1"/>
                </a:solidFill>
                <a:latin typeface="Arial" charset="0"/>
                <a:ea typeface="新細明體" pitchFamily="18" charset="-120"/>
              </a:rPr>
              <a:pPr eaLnBrk="1" hangingPunct="1"/>
              <a:t>31</a:t>
            </a:fld>
            <a:endParaRPr lang="en-US" altLang="zh-TW" smtClean="0">
              <a:solidFill>
                <a:schemeClr val="tx1"/>
              </a:solidFill>
              <a:latin typeface="Arial" charset="0"/>
              <a:ea typeface="新細明體" pitchFamily="18" charset="-120"/>
            </a:endParaRPr>
          </a:p>
        </p:txBody>
      </p:sp>
      <p:sp>
        <p:nvSpPr>
          <p:cNvPr id="104451" name="Rectangle 2"/>
          <p:cNvSpPr>
            <a:spLocks noGrp="1" noRot="1" noChangeAspect="1" noChangeArrowheads="1" noTextEdit="1"/>
          </p:cNvSpPr>
          <p:nvPr>
            <p:ph type="sldImg"/>
          </p:nvPr>
        </p:nvSpPr>
        <p:spPr>
          <a:ln/>
        </p:spPr>
      </p:sp>
      <p:sp>
        <p:nvSpPr>
          <p:cNvPr id="104452" name="Rectangle 3"/>
          <p:cNvSpPr>
            <a:spLocks noGrp="1" noChangeArrowheads="1"/>
          </p:cNvSpPr>
          <p:nvPr>
            <p:ph type="body" idx="1"/>
          </p:nvPr>
        </p:nvSpPr>
        <p:spPr>
          <a:noFill/>
        </p:spPr>
        <p:txBody>
          <a:bodyPr/>
          <a:lstStyle/>
          <a:p>
            <a:pPr eaLnBrk="1" hangingPunct="1"/>
            <a:r>
              <a:rPr lang="en-US" altLang="zh-TW" smtClean="0">
                <a:latin typeface="Arial" charset="0"/>
              </a:rPr>
              <a:t>WDT includes 18 bit up counter and eight time out selections, and also support interrupt, reset and wakeup function. </a:t>
            </a: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0D319C5C-438D-4FFA-B31C-B6A61DE95E4C}" type="slidenum">
              <a:rPr lang="en-US" altLang="zh-TW" smtClean="0">
                <a:solidFill>
                  <a:schemeClr val="tx1"/>
                </a:solidFill>
                <a:latin typeface="Arial" charset="0"/>
                <a:ea typeface="新細明體" pitchFamily="18" charset="-120"/>
              </a:rPr>
              <a:pPr eaLnBrk="1" hangingPunct="1"/>
              <a:t>32</a:t>
            </a:fld>
            <a:endParaRPr lang="en-US" altLang="zh-TW" smtClean="0">
              <a:solidFill>
                <a:schemeClr val="tx1"/>
              </a:solidFill>
              <a:latin typeface="Arial" charset="0"/>
              <a:ea typeface="新細明體" pitchFamily="18" charset="-120"/>
            </a:endParaRPr>
          </a:p>
        </p:txBody>
      </p:sp>
      <p:sp>
        <p:nvSpPr>
          <p:cNvPr id="105475" name="Rectangle 2"/>
          <p:cNvSpPr>
            <a:spLocks noGrp="1" noRot="1" noChangeAspect="1" noChangeArrowheads="1" noTextEdit="1"/>
          </p:cNvSpPr>
          <p:nvPr>
            <p:ph type="sldImg"/>
          </p:nvPr>
        </p:nvSpPr>
        <p:spPr>
          <a:ln/>
        </p:spPr>
      </p:sp>
      <p:sp>
        <p:nvSpPr>
          <p:cNvPr id="105476" name="Rectangle 3"/>
          <p:cNvSpPr>
            <a:spLocks noGrp="1" noChangeArrowheads="1"/>
          </p:cNvSpPr>
          <p:nvPr>
            <p:ph type="body" idx="1"/>
          </p:nvPr>
        </p:nvSpPr>
        <p:spPr>
          <a:noFill/>
        </p:spPr>
        <p:txBody>
          <a:bodyPr/>
          <a:lstStyle/>
          <a:p>
            <a:pPr eaLnBrk="1" hangingPunct="1"/>
            <a:r>
              <a:rPr lang="en-US" altLang="zh-TW" smtClean="0">
                <a:latin typeface="Arial" charset="0"/>
              </a:rPr>
              <a:t>WDT includes 18 bit up counter and eight time out selections, and also support interrupt, reset and wakeup function. </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D9D8A0A4-4C6D-448C-9ABF-2A9645BD6DDB}" type="slidenum">
              <a:rPr lang="en-US" altLang="zh-TW" smtClean="0">
                <a:solidFill>
                  <a:schemeClr val="tx1"/>
                </a:solidFill>
                <a:latin typeface="Arial" charset="0"/>
                <a:ea typeface="新細明體" pitchFamily="18" charset="-120"/>
              </a:rPr>
              <a:pPr eaLnBrk="1" hangingPunct="1"/>
              <a:t>33</a:t>
            </a:fld>
            <a:endParaRPr lang="en-US" altLang="zh-TW" smtClean="0">
              <a:solidFill>
                <a:schemeClr val="tx1"/>
              </a:solidFill>
              <a:latin typeface="Arial" charset="0"/>
              <a:ea typeface="新細明體" pitchFamily="18" charset="-120"/>
            </a:endParaRPr>
          </a:p>
        </p:txBody>
      </p:sp>
      <p:sp>
        <p:nvSpPr>
          <p:cNvPr id="106499" name="Rectangle 2"/>
          <p:cNvSpPr>
            <a:spLocks noGrp="1" noRot="1" noChangeAspect="1" noChangeArrowheads="1" noTextEdit="1"/>
          </p:cNvSpPr>
          <p:nvPr>
            <p:ph type="sldImg"/>
          </p:nvPr>
        </p:nvSpPr>
        <p:spPr>
          <a:ln/>
        </p:spPr>
      </p:sp>
      <p:sp>
        <p:nvSpPr>
          <p:cNvPr id="106500" name="Rectangle 3"/>
          <p:cNvSpPr>
            <a:spLocks noGrp="1" noChangeArrowheads="1"/>
          </p:cNvSpPr>
          <p:nvPr>
            <p:ph type="body" idx="1"/>
          </p:nvPr>
        </p:nvSpPr>
        <p:spPr>
          <a:noFill/>
        </p:spPr>
        <p:txBody>
          <a:bodyPr/>
          <a:lstStyle/>
          <a:p>
            <a:pPr eaLnBrk="1" hangingPunct="1"/>
            <a:r>
              <a:rPr lang="en-US" altLang="zh-TW" smtClean="0">
                <a:latin typeface="Arial" charset="0"/>
              </a:rPr>
              <a:t>This table list all time out selections. If we select the level 0, system will produce a interrupt after sixteen WDT clock. And produce a reset signal after 1040 WDT clock. If the clock source is 12Mhz, the WDT time out interval for reset is 86.67us. And clock source is 32khz, the timeout interval is 32.5ms. Based on different application, you set WTIS to select the time out period you want. </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C02B0DFC-7E62-45E9-9BC3-AD3CB09BCCE8}" type="slidenum">
              <a:rPr lang="en-US" altLang="zh-TW" smtClean="0">
                <a:solidFill>
                  <a:schemeClr val="tx1"/>
                </a:solidFill>
                <a:latin typeface="Arial" charset="0"/>
                <a:ea typeface="新細明體" pitchFamily="18" charset="-120"/>
              </a:rPr>
              <a:pPr eaLnBrk="1" hangingPunct="1"/>
              <a:t>34</a:t>
            </a:fld>
            <a:endParaRPr lang="en-US" altLang="zh-TW" smtClean="0">
              <a:solidFill>
                <a:schemeClr val="tx1"/>
              </a:solidFill>
              <a:latin typeface="Arial" charset="0"/>
              <a:ea typeface="新細明體" pitchFamily="18" charset="-120"/>
            </a:endParaRPr>
          </a:p>
        </p:txBody>
      </p:sp>
      <p:sp>
        <p:nvSpPr>
          <p:cNvPr id="114691" name="Rectangle 2"/>
          <p:cNvSpPr>
            <a:spLocks noGrp="1" noRot="1" noChangeAspect="1" noChangeArrowheads="1" noTextEdit="1"/>
          </p:cNvSpPr>
          <p:nvPr>
            <p:ph type="sldImg"/>
          </p:nvPr>
        </p:nvSpPr>
        <p:spPr>
          <a:ln/>
        </p:spPr>
      </p:sp>
      <p:sp>
        <p:nvSpPr>
          <p:cNvPr id="114692" name="Rectangle 3"/>
          <p:cNvSpPr>
            <a:spLocks noGrp="1" noChangeArrowheads="1"/>
          </p:cNvSpPr>
          <p:nvPr>
            <p:ph type="body" idx="1"/>
          </p:nvPr>
        </p:nvSpPr>
        <p:spPr>
          <a:noFill/>
        </p:spPr>
        <p:txBody>
          <a:bodyPr/>
          <a:lstStyle/>
          <a:p>
            <a:pPr eaLnBrk="1" hangingPunct="1"/>
            <a:r>
              <a:rPr lang="en-US" altLang="zh-TW" smtClean="0">
                <a:latin typeface="Arial" charset="0"/>
              </a:rPr>
              <a:t>At this presentation, we support two RTC examples. The first example, we use library to open RTC and install a alarm callback function. Second, we directly control RTC special register to do the same flow.</a:t>
            </a:r>
          </a:p>
          <a:p>
            <a:pPr eaLnBrk="1" hangingPunct="1"/>
            <a:endParaRPr lang="en-US" altLang="zh-TW" smtClean="0">
              <a:latin typeface="Arial" charset="0"/>
            </a:endParaRPr>
          </a:p>
          <a:p>
            <a:pPr eaLnBrk="1" hangingPunct="1"/>
            <a:endParaRPr lang="en-US" altLang="zh-TW" smtClean="0">
              <a:latin typeface="Arial"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83293199-0C6C-415A-B192-E2AB4EF8F8FF}" type="slidenum">
              <a:rPr lang="en-US" altLang="zh-TW" smtClean="0">
                <a:solidFill>
                  <a:schemeClr val="tx1"/>
                </a:solidFill>
                <a:latin typeface="Arial" charset="0"/>
                <a:ea typeface="新細明體" pitchFamily="18" charset="-120"/>
              </a:rPr>
              <a:pPr eaLnBrk="1" hangingPunct="1"/>
              <a:t>35</a:t>
            </a:fld>
            <a:endParaRPr lang="en-US" altLang="zh-TW" smtClean="0">
              <a:solidFill>
                <a:schemeClr val="tx1"/>
              </a:solidFill>
              <a:latin typeface="Arial" charset="0"/>
              <a:ea typeface="新細明體" pitchFamily="18" charset="-120"/>
            </a:endParaRPr>
          </a:p>
        </p:txBody>
      </p:sp>
      <p:sp>
        <p:nvSpPr>
          <p:cNvPr id="107523" name="Rectangle 2"/>
          <p:cNvSpPr>
            <a:spLocks noGrp="1" noRot="1" noChangeAspect="1" noChangeArrowheads="1" noTextEdit="1"/>
          </p:cNvSpPr>
          <p:nvPr>
            <p:ph type="sldImg"/>
          </p:nvPr>
        </p:nvSpPr>
        <p:spPr>
          <a:ln/>
        </p:spPr>
      </p:sp>
      <p:sp>
        <p:nvSpPr>
          <p:cNvPr id="107524" name="Rectangle 3"/>
          <p:cNvSpPr>
            <a:spLocks noGrp="1" noChangeArrowheads="1"/>
          </p:cNvSpPr>
          <p:nvPr>
            <p:ph type="body" idx="1"/>
          </p:nvPr>
        </p:nvSpPr>
        <p:spPr>
          <a:noFill/>
        </p:spPr>
        <p:txBody>
          <a:bodyPr/>
          <a:lstStyle/>
          <a:p>
            <a:pPr eaLnBrk="1" hangingPunct="1"/>
            <a:endParaRPr lang="zh-TW" altLang="zh-TW" smtClean="0">
              <a:latin typeface="Arial"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68DCA09B-6C61-49A4-B944-909AA1F33955}" type="slidenum">
              <a:rPr lang="en-US" altLang="zh-TW" smtClean="0">
                <a:solidFill>
                  <a:schemeClr val="tx1"/>
                </a:solidFill>
                <a:latin typeface="Arial" charset="0"/>
                <a:ea typeface="新細明體" pitchFamily="18" charset="-120"/>
              </a:rPr>
              <a:pPr eaLnBrk="1" hangingPunct="1"/>
              <a:t>36</a:t>
            </a:fld>
            <a:endParaRPr lang="en-US" altLang="zh-TW" smtClean="0">
              <a:solidFill>
                <a:schemeClr val="tx1"/>
              </a:solidFill>
              <a:latin typeface="Arial" charset="0"/>
              <a:ea typeface="新細明體" pitchFamily="18" charset="-120"/>
            </a:endParaRPr>
          </a:p>
        </p:txBody>
      </p:sp>
      <p:sp>
        <p:nvSpPr>
          <p:cNvPr id="108547" name="Rectangle 2"/>
          <p:cNvSpPr>
            <a:spLocks noGrp="1" noRot="1" noChangeAspect="1" noChangeArrowheads="1" noTextEdit="1"/>
          </p:cNvSpPr>
          <p:nvPr>
            <p:ph type="sldImg"/>
          </p:nvPr>
        </p:nvSpPr>
        <p:spPr>
          <a:ln/>
        </p:spPr>
      </p:sp>
      <p:sp>
        <p:nvSpPr>
          <p:cNvPr id="108548" name="Rectangle 3"/>
          <p:cNvSpPr>
            <a:spLocks noGrp="1" noChangeArrowheads="1"/>
          </p:cNvSpPr>
          <p:nvPr>
            <p:ph type="body" idx="1"/>
          </p:nvPr>
        </p:nvSpPr>
        <p:spPr>
          <a:noFill/>
        </p:spPr>
        <p:txBody>
          <a:bodyPr/>
          <a:lstStyle/>
          <a:p>
            <a:pPr eaLnBrk="1" hangingPunct="1"/>
            <a:endParaRPr lang="zh-TW" altLang="zh-TW" smtClean="0">
              <a:latin typeface="Arial"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CB2A00E8-9895-4D16-9898-506539CA52AD}" type="slidenum">
              <a:rPr lang="en-US" altLang="zh-TW" smtClean="0">
                <a:solidFill>
                  <a:schemeClr val="tx1"/>
                </a:solidFill>
                <a:latin typeface="Arial" charset="0"/>
                <a:ea typeface="新細明體" pitchFamily="18" charset="-120"/>
              </a:rPr>
              <a:pPr eaLnBrk="1" hangingPunct="1"/>
              <a:t>37</a:t>
            </a:fld>
            <a:endParaRPr lang="en-US" altLang="zh-TW" smtClean="0">
              <a:solidFill>
                <a:schemeClr val="tx1"/>
              </a:solidFill>
              <a:latin typeface="Arial" charset="0"/>
              <a:ea typeface="新細明體" pitchFamily="18" charset="-120"/>
            </a:endParaRPr>
          </a:p>
        </p:txBody>
      </p:sp>
      <p:sp>
        <p:nvSpPr>
          <p:cNvPr id="109571" name="Rectangle 2"/>
          <p:cNvSpPr>
            <a:spLocks noGrp="1" noRot="1" noChangeAspect="1" noChangeArrowheads="1" noTextEdit="1"/>
          </p:cNvSpPr>
          <p:nvPr>
            <p:ph type="sldImg"/>
          </p:nvPr>
        </p:nvSpPr>
        <p:spPr>
          <a:ln/>
        </p:spPr>
      </p:sp>
      <p:sp>
        <p:nvSpPr>
          <p:cNvPr id="109572" name="Rectangle 3"/>
          <p:cNvSpPr>
            <a:spLocks noGrp="1" noChangeArrowheads="1"/>
          </p:cNvSpPr>
          <p:nvPr>
            <p:ph type="body" idx="1"/>
          </p:nvPr>
        </p:nvSpPr>
        <p:spPr>
          <a:noFill/>
        </p:spPr>
        <p:txBody>
          <a:bodyPr/>
          <a:lstStyle/>
          <a:p>
            <a:pPr eaLnBrk="1" hangingPunct="1"/>
            <a:r>
              <a:rPr lang="en-US" altLang="zh-TW" smtClean="0">
                <a:latin typeface="Arial" charset="0"/>
              </a:rPr>
              <a:t>WDT includes 18 bit up counter and eight time out selections, and also support interrupt, reset and wakeup function. </a:t>
            </a: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382B81C3-0966-4CBC-9C3D-430CB3AF7C8C}" type="slidenum">
              <a:rPr lang="en-US" altLang="zh-TW" smtClean="0">
                <a:solidFill>
                  <a:schemeClr val="tx1"/>
                </a:solidFill>
                <a:latin typeface="Arial" charset="0"/>
                <a:ea typeface="新細明體" pitchFamily="18" charset="-120"/>
              </a:rPr>
              <a:pPr eaLnBrk="1" hangingPunct="1"/>
              <a:t>38</a:t>
            </a:fld>
            <a:endParaRPr lang="en-US" altLang="zh-TW" smtClean="0">
              <a:solidFill>
                <a:schemeClr val="tx1"/>
              </a:solidFill>
              <a:latin typeface="Arial" charset="0"/>
              <a:ea typeface="新細明體" pitchFamily="18" charset="-120"/>
            </a:endParaRPr>
          </a:p>
        </p:txBody>
      </p:sp>
      <p:sp>
        <p:nvSpPr>
          <p:cNvPr id="110595" name="Rectangle 2"/>
          <p:cNvSpPr>
            <a:spLocks noGrp="1" noRot="1" noChangeAspect="1" noChangeArrowheads="1" noTextEdit="1"/>
          </p:cNvSpPr>
          <p:nvPr>
            <p:ph type="sldImg"/>
          </p:nvPr>
        </p:nvSpPr>
        <p:spPr>
          <a:ln/>
        </p:spPr>
      </p:sp>
      <p:sp>
        <p:nvSpPr>
          <p:cNvPr id="110596" name="Rectangle 3"/>
          <p:cNvSpPr>
            <a:spLocks noGrp="1" noChangeArrowheads="1"/>
          </p:cNvSpPr>
          <p:nvPr>
            <p:ph type="body" idx="1"/>
          </p:nvPr>
        </p:nvSpPr>
        <p:spPr>
          <a:noFill/>
        </p:spPr>
        <p:txBody>
          <a:bodyPr/>
          <a:lstStyle/>
          <a:p>
            <a:pPr eaLnBrk="1" hangingPunct="1"/>
            <a:r>
              <a:rPr lang="en-US" altLang="zh-TW" smtClean="0">
                <a:latin typeface="Arial" charset="0"/>
              </a:rPr>
              <a:t>The main block is RTC time counter control unit. And then related registers are Time Load Register, Calendar Load Register, day of week, leap year and hour mode. Another block is alarm function. Once alarm register is equal to Load register, it will produce alarm interrupt if you enable. Third block is time tick function. Based on your selection, it will generate a periodic interrupt. </a:t>
            </a:r>
          </a:p>
          <a:p>
            <a:pPr eaLnBrk="1" hangingPunct="1"/>
            <a:r>
              <a:rPr lang="en-US" altLang="zh-TW" smtClean="0">
                <a:latin typeface="Arial" charset="0"/>
              </a:rPr>
              <a:t>Besides, you must take care two registers before setup all parameter. The first register is initiation register. We must store A5EB1357 into this register to initial RTC block. The second register is access register. And must be stored A965 to enable access limit. It will auto-disable after 128 RTC clock.   </a:t>
            </a:r>
          </a:p>
          <a:p>
            <a:pPr eaLnBrk="1" hangingPunct="1"/>
            <a:endParaRPr lang="en-US" altLang="zh-TW" smtClean="0">
              <a:latin typeface="Arial" charset="0"/>
            </a:endParaRPr>
          </a:p>
          <a:p>
            <a:pPr eaLnBrk="1" hangingPunct="1"/>
            <a:r>
              <a:rPr lang="en-US" altLang="zh-TW" smtClean="0">
                <a:latin typeface="Arial" charset="0"/>
              </a:rPr>
              <a:t>32.768KHZ</a:t>
            </a:r>
            <a:r>
              <a:rPr lang="zh-TW" altLang="en-US" smtClean="0">
                <a:latin typeface="Arial" charset="0"/>
              </a:rPr>
              <a:t>的晶振产生时序电路基准信号。</a:t>
            </a:r>
            <a:r>
              <a:rPr lang="en-US" altLang="zh-TW" smtClean="0">
                <a:latin typeface="Arial" charset="0"/>
              </a:rPr>
              <a:t>32.768kHz</a:t>
            </a:r>
            <a:r>
              <a:rPr lang="zh-TW" altLang="en-US" smtClean="0">
                <a:latin typeface="Arial" charset="0"/>
              </a:rPr>
              <a:t>是</a:t>
            </a:r>
            <a:r>
              <a:rPr lang="en-US" altLang="zh-TW" smtClean="0">
                <a:latin typeface="Arial" charset="0"/>
              </a:rPr>
              <a:t>RTC</a:t>
            </a:r>
            <a:r>
              <a:rPr lang="zh-TW" altLang="en-US" smtClean="0">
                <a:latin typeface="Arial" charset="0"/>
              </a:rPr>
              <a:t>（实时时钟）晶振，用</a:t>
            </a:r>
            <a:r>
              <a:rPr lang="en-US" altLang="zh-TW" smtClean="0">
                <a:latin typeface="Arial" charset="0"/>
              </a:rPr>
              <a:t>32.768</a:t>
            </a:r>
            <a:r>
              <a:rPr lang="zh-TW" altLang="en-US" smtClean="0">
                <a:latin typeface="Arial" charset="0"/>
              </a:rPr>
              <a:t>是因为</a:t>
            </a:r>
            <a:r>
              <a:rPr lang="en-US" altLang="zh-TW" smtClean="0">
                <a:latin typeface="Arial" charset="0"/>
              </a:rPr>
              <a:t>32768</a:t>
            </a:r>
            <a:r>
              <a:rPr lang="zh-TW" altLang="en-US" smtClean="0">
                <a:latin typeface="Arial" charset="0"/>
              </a:rPr>
              <a:t>是</a:t>
            </a:r>
            <a:r>
              <a:rPr lang="en-US" altLang="zh-TW" smtClean="0">
                <a:latin typeface="Arial" charset="0"/>
              </a:rPr>
              <a:t>2</a:t>
            </a:r>
            <a:r>
              <a:rPr lang="zh-TW" altLang="en-US" smtClean="0">
                <a:latin typeface="Arial" charset="0"/>
              </a:rPr>
              <a:t>的</a:t>
            </a:r>
            <a:r>
              <a:rPr lang="en-US" altLang="zh-TW" smtClean="0">
                <a:latin typeface="Arial" charset="0"/>
              </a:rPr>
              <a:t>15</a:t>
            </a:r>
            <a:r>
              <a:rPr lang="zh-TW" altLang="en-US" smtClean="0">
                <a:latin typeface="Arial" charset="0"/>
              </a:rPr>
              <a:t>次幂，可以很方便的分频，很精确的得到一秒的计时。所有的</a:t>
            </a:r>
            <a:r>
              <a:rPr lang="en-US" altLang="zh-TW" smtClean="0">
                <a:latin typeface="Arial" charset="0"/>
              </a:rPr>
              <a:t>RTC</a:t>
            </a:r>
            <a:r>
              <a:rPr lang="zh-TW" altLang="en-US" smtClean="0">
                <a:latin typeface="Arial" charset="0"/>
              </a:rPr>
              <a:t>晶振一般都是</a:t>
            </a:r>
            <a:r>
              <a:rPr lang="en-US" altLang="zh-TW" smtClean="0">
                <a:latin typeface="Arial" charset="0"/>
              </a:rPr>
              <a:t>32.768</a:t>
            </a:r>
            <a:r>
              <a:rPr lang="zh-TW" altLang="en-US" smtClean="0">
                <a:latin typeface="Arial" charset="0"/>
              </a:rPr>
              <a:t>或是其倍频。</a:t>
            </a: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7155A92D-9533-4622-BABB-69802041A146}" type="slidenum">
              <a:rPr lang="en-US" altLang="zh-TW" smtClean="0">
                <a:solidFill>
                  <a:schemeClr val="tx1"/>
                </a:solidFill>
                <a:latin typeface="Arial" charset="0"/>
                <a:ea typeface="新細明體" pitchFamily="18" charset="-120"/>
              </a:rPr>
              <a:pPr eaLnBrk="1" hangingPunct="1"/>
              <a:t>39</a:t>
            </a:fld>
            <a:endParaRPr lang="en-US" altLang="zh-TW" smtClean="0">
              <a:solidFill>
                <a:schemeClr val="tx1"/>
              </a:solidFill>
              <a:latin typeface="Arial" charset="0"/>
              <a:ea typeface="新細明體" pitchFamily="18" charset="-120"/>
            </a:endParaRPr>
          </a:p>
        </p:txBody>
      </p:sp>
      <p:sp>
        <p:nvSpPr>
          <p:cNvPr id="111619" name="Rectangle 2"/>
          <p:cNvSpPr>
            <a:spLocks noGrp="1" noRot="1" noChangeAspect="1" noChangeArrowheads="1" noTextEdit="1"/>
          </p:cNvSpPr>
          <p:nvPr>
            <p:ph type="sldImg"/>
          </p:nvPr>
        </p:nvSpPr>
        <p:spPr>
          <a:ln/>
        </p:spPr>
      </p:sp>
      <p:sp>
        <p:nvSpPr>
          <p:cNvPr id="111620" name="Rectangle 3"/>
          <p:cNvSpPr>
            <a:spLocks noGrp="1" noChangeArrowheads="1"/>
          </p:cNvSpPr>
          <p:nvPr>
            <p:ph type="body" idx="1"/>
          </p:nvPr>
        </p:nvSpPr>
        <p:spPr>
          <a:noFill/>
        </p:spPr>
        <p:txBody>
          <a:bodyPr/>
          <a:lstStyle/>
          <a:p>
            <a:pPr eaLnBrk="1" hangingPunct="1"/>
            <a:r>
              <a:rPr lang="en-US" altLang="zh-TW" smtClean="0">
                <a:latin typeface="Arial" charset="0"/>
              </a:rPr>
              <a:t>This table list all of RTC register and access limit. Once the AER register is set to A965, the access limit is list here. And after 128 RTC clock, it will be change to this. </a:t>
            </a: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0D218453-2EE0-45A8-A0B1-1E5A875BD832}" type="slidenum">
              <a:rPr lang="en-US" altLang="zh-TW" smtClean="0">
                <a:solidFill>
                  <a:schemeClr val="tx1"/>
                </a:solidFill>
                <a:latin typeface="Arial" charset="0"/>
                <a:ea typeface="新細明體" pitchFamily="18" charset="-120"/>
              </a:rPr>
              <a:pPr eaLnBrk="1" hangingPunct="1"/>
              <a:t>40</a:t>
            </a:fld>
            <a:endParaRPr lang="en-US" altLang="zh-TW" smtClean="0">
              <a:solidFill>
                <a:schemeClr val="tx1"/>
              </a:solidFill>
              <a:latin typeface="Arial" charset="0"/>
              <a:ea typeface="新細明體" pitchFamily="18" charset="-120"/>
            </a:endParaRPr>
          </a:p>
        </p:txBody>
      </p:sp>
      <p:sp>
        <p:nvSpPr>
          <p:cNvPr id="113667" name="Rectangle 2"/>
          <p:cNvSpPr>
            <a:spLocks noGrp="1" noRot="1" noChangeAspect="1" noChangeArrowheads="1" noTextEdit="1"/>
          </p:cNvSpPr>
          <p:nvPr>
            <p:ph type="sldImg"/>
          </p:nvPr>
        </p:nvSpPr>
        <p:spPr>
          <a:ln/>
        </p:spPr>
      </p:sp>
      <p:sp>
        <p:nvSpPr>
          <p:cNvPr id="113668" name="Rectangle 3"/>
          <p:cNvSpPr>
            <a:spLocks noGrp="1" noChangeArrowheads="1"/>
          </p:cNvSpPr>
          <p:nvPr>
            <p:ph type="body" idx="1"/>
          </p:nvPr>
        </p:nvSpPr>
        <p:spPr>
          <a:noFill/>
        </p:spPr>
        <p:txBody>
          <a:bodyPr/>
          <a:lstStyle/>
          <a:p>
            <a:pPr eaLnBrk="1" hangingPunct="1"/>
            <a:r>
              <a:rPr lang="en-US" altLang="zh-TW" smtClean="0">
                <a:latin typeface="Arial" charset="0"/>
              </a:rPr>
              <a:t>At this presentation, we support two RTC examples. The first example, we use library to open RTC and install a alarm callback function. Second, we directly control RTC special register to do the same flow.</a:t>
            </a:r>
          </a:p>
          <a:p>
            <a:pPr eaLnBrk="1" hangingPunct="1"/>
            <a:endParaRPr lang="en-US" altLang="zh-TW" smtClean="0">
              <a:latin typeface="Arial" charset="0"/>
            </a:endParaRPr>
          </a:p>
          <a:p>
            <a:pPr eaLnBrk="1" hangingPunct="1"/>
            <a:endParaRPr lang="en-US" altLang="zh-TW" smtClean="0">
              <a:latin typeface="Arial" charset="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C02B0DFC-7E62-45E9-9BC3-AD3CB09BCCE8}" type="slidenum">
              <a:rPr lang="en-US" altLang="zh-TW" smtClean="0">
                <a:solidFill>
                  <a:schemeClr val="tx1"/>
                </a:solidFill>
                <a:latin typeface="Arial" charset="0"/>
                <a:ea typeface="新細明體" pitchFamily="18" charset="-120"/>
              </a:rPr>
              <a:pPr eaLnBrk="1" hangingPunct="1"/>
              <a:t>41</a:t>
            </a:fld>
            <a:endParaRPr lang="en-US" altLang="zh-TW" smtClean="0">
              <a:solidFill>
                <a:schemeClr val="tx1"/>
              </a:solidFill>
              <a:latin typeface="Arial" charset="0"/>
              <a:ea typeface="新細明體" pitchFamily="18" charset="-120"/>
            </a:endParaRPr>
          </a:p>
        </p:txBody>
      </p:sp>
      <p:sp>
        <p:nvSpPr>
          <p:cNvPr id="114691" name="Rectangle 2"/>
          <p:cNvSpPr>
            <a:spLocks noGrp="1" noRot="1" noChangeAspect="1" noChangeArrowheads="1" noTextEdit="1"/>
          </p:cNvSpPr>
          <p:nvPr>
            <p:ph type="sldImg"/>
          </p:nvPr>
        </p:nvSpPr>
        <p:spPr>
          <a:ln/>
        </p:spPr>
      </p:sp>
      <p:sp>
        <p:nvSpPr>
          <p:cNvPr id="114692" name="Rectangle 3"/>
          <p:cNvSpPr>
            <a:spLocks noGrp="1" noChangeArrowheads="1"/>
          </p:cNvSpPr>
          <p:nvPr>
            <p:ph type="body" idx="1"/>
          </p:nvPr>
        </p:nvSpPr>
        <p:spPr>
          <a:noFill/>
        </p:spPr>
        <p:txBody>
          <a:bodyPr/>
          <a:lstStyle/>
          <a:p>
            <a:pPr eaLnBrk="1" hangingPunct="1"/>
            <a:r>
              <a:rPr lang="en-US" altLang="zh-TW" smtClean="0">
                <a:latin typeface="Arial" charset="0"/>
              </a:rPr>
              <a:t>At this presentation, we support two RTC examples. The first example, we use library to open RTC and install a alarm callback function. Second, we directly control RTC special register to do the same flow.</a:t>
            </a:r>
          </a:p>
          <a:p>
            <a:pPr eaLnBrk="1" hangingPunct="1"/>
            <a:endParaRPr lang="en-US" altLang="zh-TW" smtClean="0">
              <a:latin typeface="Arial" charset="0"/>
            </a:endParaRPr>
          </a:p>
          <a:p>
            <a:pPr eaLnBrk="1" hangingPunct="1"/>
            <a:endParaRPr lang="en-US" altLang="zh-TW" smtClean="0">
              <a:latin typeface="Arial" charset="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77773D87-31E2-4C28-92D3-029E8F17869E}" type="slidenum">
              <a:rPr lang="en-US" altLang="zh-TW" smtClean="0">
                <a:solidFill>
                  <a:schemeClr val="tx1"/>
                </a:solidFill>
                <a:latin typeface="Arial" charset="0"/>
                <a:ea typeface="新細明體" pitchFamily="18" charset="-120"/>
              </a:rPr>
              <a:pPr eaLnBrk="1" hangingPunct="1"/>
              <a:t>42</a:t>
            </a:fld>
            <a:endParaRPr lang="en-US" altLang="zh-TW" smtClean="0">
              <a:solidFill>
                <a:schemeClr val="tx1"/>
              </a:solidFill>
              <a:latin typeface="Arial" charset="0"/>
              <a:ea typeface="新細明體" pitchFamily="18" charset="-120"/>
            </a:endParaRPr>
          </a:p>
        </p:txBody>
      </p:sp>
      <p:sp>
        <p:nvSpPr>
          <p:cNvPr id="115715" name="Rectangle 2"/>
          <p:cNvSpPr>
            <a:spLocks noGrp="1" noRot="1" noChangeAspect="1" noChangeArrowheads="1" noTextEdit="1"/>
          </p:cNvSpPr>
          <p:nvPr>
            <p:ph type="sldImg"/>
          </p:nvPr>
        </p:nvSpPr>
        <p:spPr>
          <a:ln/>
        </p:spPr>
      </p:sp>
      <p:sp>
        <p:nvSpPr>
          <p:cNvPr id="115716" name="Rectangle 3"/>
          <p:cNvSpPr>
            <a:spLocks noGrp="1" noChangeArrowheads="1"/>
          </p:cNvSpPr>
          <p:nvPr>
            <p:ph type="body" idx="1"/>
          </p:nvPr>
        </p:nvSpPr>
        <p:spPr>
          <a:noFill/>
        </p:spPr>
        <p:txBody>
          <a:bodyPr/>
          <a:lstStyle/>
          <a:p>
            <a:pPr eaLnBrk="1" hangingPunct="1"/>
            <a:endParaRPr lang="zh-TW" altLang="zh-TW" smtClean="0">
              <a:latin typeface="Arial"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F4CCB155-4B80-439A-B9B8-D409AF3C6862}" type="slidenum">
              <a:rPr lang="en-US" altLang="zh-TW" smtClean="0">
                <a:solidFill>
                  <a:schemeClr val="tx1"/>
                </a:solidFill>
                <a:latin typeface="Arial" charset="0"/>
                <a:ea typeface="新細明體" pitchFamily="18" charset="-120"/>
              </a:rPr>
              <a:pPr eaLnBrk="1" hangingPunct="1"/>
              <a:t>43</a:t>
            </a:fld>
            <a:endParaRPr lang="en-US" altLang="zh-TW" smtClean="0">
              <a:solidFill>
                <a:schemeClr val="tx1"/>
              </a:solidFill>
              <a:latin typeface="Arial" charset="0"/>
              <a:ea typeface="新細明體" pitchFamily="18" charset="-120"/>
            </a:endParaRPr>
          </a:p>
        </p:txBody>
      </p:sp>
      <p:sp>
        <p:nvSpPr>
          <p:cNvPr id="116739" name="Rectangle 2"/>
          <p:cNvSpPr>
            <a:spLocks noGrp="1" noRot="1" noChangeAspect="1" noChangeArrowheads="1" noTextEdit="1"/>
          </p:cNvSpPr>
          <p:nvPr>
            <p:ph type="sldImg"/>
          </p:nvPr>
        </p:nvSpPr>
        <p:spPr>
          <a:ln/>
        </p:spPr>
      </p:sp>
      <p:sp>
        <p:nvSpPr>
          <p:cNvPr id="116740" name="Rectangle 3"/>
          <p:cNvSpPr>
            <a:spLocks noGrp="1" noChangeArrowheads="1"/>
          </p:cNvSpPr>
          <p:nvPr>
            <p:ph type="body" idx="1"/>
          </p:nvPr>
        </p:nvSpPr>
        <p:spPr>
          <a:noFill/>
        </p:spPr>
        <p:txBody>
          <a:bodyPr/>
          <a:lstStyle/>
          <a:p>
            <a:pPr eaLnBrk="1" hangingPunct="1"/>
            <a:endParaRPr lang="zh-TW" altLang="zh-TW" smtClean="0">
              <a:latin typeface="Arial" charset="0"/>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F8903EE6-CA97-4FF1-AF19-9D2EE484EE3C}" type="slidenum">
              <a:rPr lang="en-US" altLang="zh-TW" smtClean="0">
                <a:solidFill>
                  <a:schemeClr val="tx1"/>
                </a:solidFill>
                <a:latin typeface="Arial" charset="0"/>
                <a:ea typeface="新細明體" pitchFamily="18" charset="-120"/>
              </a:rPr>
              <a:pPr eaLnBrk="1" hangingPunct="1"/>
              <a:t>44</a:t>
            </a:fld>
            <a:endParaRPr lang="en-US" altLang="zh-TW" smtClean="0">
              <a:solidFill>
                <a:schemeClr val="tx1"/>
              </a:solidFill>
              <a:latin typeface="Arial" charset="0"/>
              <a:ea typeface="新細明體" pitchFamily="18" charset="-120"/>
            </a:endParaRPr>
          </a:p>
        </p:txBody>
      </p:sp>
      <p:sp>
        <p:nvSpPr>
          <p:cNvPr id="120835" name="Rectangle 2"/>
          <p:cNvSpPr>
            <a:spLocks noGrp="1" noRot="1" noChangeAspect="1" noChangeArrowheads="1" noTextEdit="1"/>
          </p:cNvSpPr>
          <p:nvPr>
            <p:ph type="sldImg"/>
          </p:nvPr>
        </p:nvSpPr>
        <p:spPr>
          <a:ln/>
        </p:spPr>
      </p:sp>
      <p:sp>
        <p:nvSpPr>
          <p:cNvPr id="120836" name="Rectangle 3"/>
          <p:cNvSpPr>
            <a:spLocks noGrp="1" noChangeArrowheads="1"/>
          </p:cNvSpPr>
          <p:nvPr>
            <p:ph type="body" idx="1"/>
          </p:nvPr>
        </p:nvSpPr>
        <p:spPr>
          <a:noFill/>
        </p:spPr>
        <p:txBody>
          <a:bodyPr/>
          <a:lstStyle/>
          <a:p>
            <a:pPr eaLnBrk="1" hangingPunct="1"/>
            <a:r>
              <a:rPr lang="en-US" altLang="zh-TW" smtClean="0">
                <a:latin typeface="Arial" charset="0"/>
              </a:rPr>
              <a:t>Let me begin explaining UART features. NUC100 includes up to three fully programmable UART channels. Every channel has independent baud-rate generator, serial interface characteristic setting and entry FIFO for Rx and Tx data payload. UART also support auto flow control, IrDA and LIN break function.   </a:t>
            </a: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C9FB40C1-AAAC-48A4-8A99-1ABCC732EA4B}" type="slidenum">
              <a:rPr lang="en-US" altLang="zh-TW" smtClean="0">
                <a:solidFill>
                  <a:schemeClr val="tx1"/>
                </a:solidFill>
                <a:latin typeface="Arial" charset="0"/>
                <a:ea typeface="新細明體" pitchFamily="18" charset="-120"/>
              </a:rPr>
              <a:pPr eaLnBrk="1" hangingPunct="1"/>
              <a:t>45</a:t>
            </a:fld>
            <a:endParaRPr lang="en-US" altLang="zh-TW" smtClean="0">
              <a:solidFill>
                <a:schemeClr val="tx1"/>
              </a:solidFill>
              <a:latin typeface="Arial" charset="0"/>
              <a:ea typeface="新細明體" pitchFamily="18" charset="-120"/>
            </a:endParaRPr>
          </a:p>
        </p:txBody>
      </p:sp>
      <p:sp>
        <p:nvSpPr>
          <p:cNvPr id="121859" name="Rectangle 2"/>
          <p:cNvSpPr>
            <a:spLocks noGrp="1" noRot="1" noChangeAspect="1" noChangeArrowheads="1" noTextEdit="1"/>
          </p:cNvSpPr>
          <p:nvPr>
            <p:ph type="sldImg"/>
          </p:nvPr>
        </p:nvSpPr>
        <p:spPr>
          <a:ln/>
        </p:spPr>
      </p:sp>
      <p:sp>
        <p:nvSpPr>
          <p:cNvPr id="121860" name="Rectangle 3"/>
          <p:cNvSpPr>
            <a:spLocks noGrp="1" noChangeArrowheads="1"/>
          </p:cNvSpPr>
          <p:nvPr>
            <p:ph type="body" idx="1"/>
          </p:nvPr>
        </p:nvSpPr>
        <p:spPr>
          <a:noFill/>
        </p:spPr>
        <p:txBody>
          <a:bodyPr/>
          <a:lstStyle/>
          <a:p>
            <a:pPr eaLnBrk="1" hangingPunct="1"/>
            <a:r>
              <a:rPr lang="en-US" altLang="zh-TW" smtClean="0">
                <a:latin typeface="Arial" charset="0"/>
              </a:rPr>
              <a:t>UART supports 4 clock sources. The maximum is 22Mhz and the minimum is 12Mhz.And then all UART use one 4-bit prescale to divide UART clock source. Besides, we suggest using 22Mhz. </a:t>
            </a:r>
          </a:p>
          <a:p>
            <a:pPr eaLnBrk="1" hangingPunct="1"/>
            <a:endParaRPr lang="en-US" altLang="zh-TW" smtClean="0">
              <a:latin typeface="Arial" charset="0"/>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90746543-DB0C-4B6D-93F8-CE23EC3D9EA8}" type="slidenum">
              <a:rPr lang="en-US" altLang="zh-TW" smtClean="0">
                <a:solidFill>
                  <a:schemeClr val="tx1"/>
                </a:solidFill>
                <a:latin typeface="Arial" charset="0"/>
                <a:ea typeface="新細明體" pitchFamily="18" charset="-120"/>
              </a:rPr>
              <a:pPr eaLnBrk="1" hangingPunct="1"/>
              <a:t>46</a:t>
            </a:fld>
            <a:endParaRPr lang="en-US" altLang="zh-TW" smtClean="0">
              <a:solidFill>
                <a:schemeClr val="tx1"/>
              </a:solidFill>
              <a:latin typeface="Arial" charset="0"/>
              <a:ea typeface="新細明體" pitchFamily="18" charset="-120"/>
            </a:endParaRPr>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p:spPr>
        <p:txBody>
          <a:bodyPr/>
          <a:lstStyle/>
          <a:p>
            <a:pPr eaLnBrk="1" hangingPunct="1"/>
            <a:r>
              <a:rPr lang="en-US" altLang="zh-TW" smtClean="0">
                <a:latin typeface="Arial" charset="0"/>
              </a:rPr>
              <a:t>Once select UART clock source, the baud rate generator will output baud rate signal that you set. And then We also can set data length, parity and stop bit via control and status register. Final, UART can transfer and receiver data via FIFO.</a:t>
            </a: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ACD050CA-3023-487D-ADFD-BDE26F091AFB}" type="slidenum">
              <a:rPr lang="en-US" altLang="zh-TW" smtClean="0">
                <a:solidFill>
                  <a:schemeClr val="tx1"/>
                </a:solidFill>
                <a:latin typeface="Arial" charset="0"/>
                <a:ea typeface="新細明體" pitchFamily="18" charset="-120"/>
              </a:rPr>
              <a:pPr eaLnBrk="1" hangingPunct="1"/>
              <a:t>48</a:t>
            </a:fld>
            <a:endParaRPr lang="en-US" altLang="zh-TW" smtClean="0">
              <a:solidFill>
                <a:schemeClr val="tx1"/>
              </a:solidFill>
              <a:latin typeface="Arial" charset="0"/>
              <a:ea typeface="新細明體" pitchFamily="18" charset="-120"/>
            </a:endParaRPr>
          </a:p>
        </p:txBody>
      </p:sp>
      <p:sp>
        <p:nvSpPr>
          <p:cNvPr id="124931" name="Rectangle 2"/>
          <p:cNvSpPr>
            <a:spLocks noGrp="1" noRot="1" noChangeAspect="1" noChangeArrowheads="1" noTextEdit="1"/>
          </p:cNvSpPr>
          <p:nvPr>
            <p:ph type="sldImg"/>
          </p:nvPr>
        </p:nvSpPr>
        <p:spPr>
          <a:ln/>
        </p:spPr>
      </p:sp>
      <p:sp>
        <p:nvSpPr>
          <p:cNvPr id="124932" name="Rectangle 3"/>
          <p:cNvSpPr>
            <a:spLocks noGrp="1" noChangeArrowheads="1"/>
          </p:cNvSpPr>
          <p:nvPr>
            <p:ph type="body" idx="1"/>
          </p:nvPr>
        </p:nvSpPr>
        <p:spPr>
          <a:noFill/>
        </p:spPr>
        <p:txBody>
          <a:bodyPr/>
          <a:lstStyle/>
          <a:p>
            <a:pPr eaLnBrk="1" hangingPunct="1"/>
            <a:r>
              <a:rPr lang="en-US" altLang="zh-TW" smtClean="0">
                <a:latin typeface="Arial" charset="0"/>
              </a:rPr>
              <a:t>Based on 22.1184Mhz, this table lists some standard baud rate.</a:t>
            </a:r>
          </a:p>
          <a:p>
            <a:pPr eaLnBrk="1" hangingPunct="1"/>
            <a:r>
              <a:rPr lang="en-US" altLang="zh-TW" smtClean="0">
                <a:latin typeface="Arial" charset="0"/>
              </a:rPr>
              <a:t>We suggest the main clock source is 22Mhz and list its related setting. It can easy support standard baud rate.</a:t>
            </a: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049809E0-610E-4210-95CE-376B9BD4814A}" type="slidenum">
              <a:rPr lang="en-US" altLang="zh-TW" smtClean="0">
                <a:solidFill>
                  <a:schemeClr val="tx1"/>
                </a:solidFill>
                <a:latin typeface="Arial" charset="0"/>
                <a:ea typeface="新細明體" pitchFamily="18" charset="-120"/>
              </a:rPr>
              <a:pPr eaLnBrk="1" hangingPunct="1"/>
              <a:t>49</a:t>
            </a:fld>
            <a:endParaRPr lang="en-US" altLang="zh-TW" smtClean="0">
              <a:solidFill>
                <a:schemeClr val="tx1"/>
              </a:solidFill>
              <a:latin typeface="Arial" charset="0"/>
              <a:ea typeface="新細明體" pitchFamily="18" charset="-120"/>
            </a:endParaRPr>
          </a:p>
        </p:txBody>
      </p:sp>
      <p:sp>
        <p:nvSpPr>
          <p:cNvPr id="123907" name="Rectangle 2"/>
          <p:cNvSpPr>
            <a:spLocks noGrp="1" noRot="1" noChangeAspect="1" noChangeArrowheads="1" noTextEdit="1"/>
          </p:cNvSpPr>
          <p:nvPr>
            <p:ph type="sldImg"/>
          </p:nvPr>
        </p:nvSpPr>
        <p:spPr>
          <a:ln/>
        </p:spPr>
      </p:sp>
      <p:sp>
        <p:nvSpPr>
          <p:cNvPr id="123908" name="Rectangle 3"/>
          <p:cNvSpPr>
            <a:spLocks noGrp="1" noChangeArrowheads="1"/>
          </p:cNvSpPr>
          <p:nvPr>
            <p:ph type="body" idx="1"/>
          </p:nvPr>
        </p:nvSpPr>
        <p:spPr>
          <a:noFill/>
        </p:spPr>
        <p:txBody>
          <a:bodyPr/>
          <a:lstStyle/>
          <a:p>
            <a:pPr eaLnBrk="1" hangingPunct="1"/>
            <a:r>
              <a:rPr lang="en-US" altLang="zh-TW" smtClean="0">
                <a:latin typeface="Arial" charset="0"/>
              </a:rPr>
              <a:t>This picture is copied from window hyper terminal and show all of UART setting.</a:t>
            </a:r>
          </a:p>
          <a:p>
            <a:pPr eaLnBrk="1" hangingPunct="1"/>
            <a:r>
              <a:rPr lang="en-US" altLang="zh-TW" smtClean="0">
                <a:latin typeface="Arial" charset="0"/>
              </a:rPr>
              <a:t>First, we must set data length, parity and stop bit. The range of data length is from 5 bits to 8bits. The parity can by set even, odd or no-parity. The range of stop bit is 1bit to 2bits. </a:t>
            </a:r>
          </a:p>
          <a:p>
            <a:pPr eaLnBrk="1" hangingPunct="1"/>
            <a:r>
              <a:rPr lang="en-US" altLang="zh-TW" smtClean="0">
                <a:latin typeface="Arial" charset="0"/>
              </a:rPr>
              <a:t>Second, baud-rate generator support three equations  to generate baud rate you want.</a:t>
            </a: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049809E0-610E-4210-95CE-376B9BD4814A}" type="slidenum">
              <a:rPr lang="en-US" altLang="zh-TW" smtClean="0">
                <a:solidFill>
                  <a:schemeClr val="tx1"/>
                </a:solidFill>
                <a:latin typeface="Arial" charset="0"/>
                <a:ea typeface="新細明體" pitchFamily="18" charset="-120"/>
              </a:rPr>
              <a:pPr eaLnBrk="1" hangingPunct="1"/>
              <a:t>51</a:t>
            </a:fld>
            <a:endParaRPr lang="en-US" altLang="zh-TW" smtClean="0">
              <a:solidFill>
                <a:schemeClr val="tx1"/>
              </a:solidFill>
              <a:latin typeface="Arial" charset="0"/>
              <a:ea typeface="新細明體" pitchFamily="18" charset="-120"/>
            </a:endParaRPr>
          </a:p>
        </p:txBody>
      </p:sp>
      <p:sp>
        <p:nvSpPr>
          <p:cNvPr id="123907" name="Rectangle 2"/>
          <p:cNvSpPr>
            <a:spLocks noGrp="1" noRot="1" noChangeAspect="1" noChangeArrowheads="1" noTextEdit="1"/>
          </p:cNvSpPr>
          <p:nvPr>
            <p:ph type="sldImg"/>
          </p:nvPr>
        </p:nvSpPr>
        <p:spPr>
          <a:ln/>
        </p:spPr>
      </p:sp>
      <p:sp>
        <p:nvSpPr>
          <p:cNvPr id="123908" name="Rectangle 3"/>
          <p:cNvSpPr>
            <a:spLocks noGrp="1" noChangeArrowheads="1"/>
          </p:cNvSpPr>
          <p:nvPr>
            <p:ph type="body" idx="1"/>
          </p:nvPr>
        </p:nvSpPr>
        <p:spPr>
          <a:noFill/>
        </p:spPr>
        <p:txBody>
          <a:bodyPr/>
          <a:lstStyle/>
          <a:p>
            <a:pPr eaLnBrk="1" hangingPunct="1"/>
            <a:r>
              <a:rPr lang="en-US" altLang="zh-TW" smtClean="0">
                <a:latin typeface="Arial" charset="0"/>
              </a:rPr>
              <a:t>This picture is copied from window hyper terminal and show all of UART setting.</a:t>
            </a:r>
          </a:p>
          <a:p>
            <a:pPr eaLnBrk="1" hangingPunct="1"/>
            <a:r>
              <a:rPr lang="en-US" altLang="zh-TW" smtClean="0">
                <a:latin typeface="Arial" charset="0"/>
              </a:rPr>
              <a:t>First, we must set data length, parity and stop bit. The range of data length is from 5 bits to 8bits. The parity can by set even, odd or no-parity. The range of stop bit is 1bit to 2bits. </a:t>
            </a:r>
          </a:p>
          <a:p>
            <a:pPr eaLnBrk="1" hangingPunct="1"/>
            <a:r>
              <a:rPr lang="en-US" altLang="zh-TW" smtClean="0">
                <a:latin typeface="Arial" charset="0"/>
              </a:rPr>
              <a:t>Second, baud-rate generator support three equations  to generate baud rate you want.</a:t>
            </a: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049809E0-610E-4210-95CE-376B9BD4814A}" type="slidenum">
              <a:rPr lang="en-US" altLang="zh-TW" smtClean="0">
                <a:solidFill>
                  <a:schemeClr val="tx1"/>
                </a:solidFill>
                <a:latin typeface="Arial" charset="0"/>
                <a:ea typeface="新細明體" pitchFamily="18" charset="-120"/>
              </a:rPr>
              <a:pPr eaLnBrk="1" hangingPunct="1"/>
              <a:t>52</a:t>
            </a:fld>
            <a:endParaRPr lang="en-US" altLang="zh-TW" smtClean="0">
              <a:solidFill>
                <a:schemeClr val="tx1"/>
              </a:solidFill>
              <a:latin typeface="Arial" charset="0"/>
              <a:ea typeface="新細明體" pitchFamily="18" charset="-120"/>
            </a:endParaRPr>
          </a:p>
        </p:txBody>
      </p:sp>
      <p:sp>
        <p:nvSpPr>
          <p:cNvPr id="123907" name="Rectangle 2"/>
          <p:cNvSpPr>
            <a:spLocks noGrp="1" noRot="1" noChangeAspect="1" noChangeArrowheads="1" noTextEdit="1"/>
          </p:cNvSpPr>
          <p:nvPr>
            <p:ph type="sldImg"/>
          </p:nvPr>
        </p:nvSpPr>
        <p:spPr>
          <a:ln/>
        </p:spPr>
      </p:sp>
      <p:sp>
        <p:nvSpPr>
          <p:cNvPr id="123908" name="Rectangle 3"/>
          <p:cNvSpPr>
            <a:spLocks noGrp="1" noChangeArrowheads="1"/>
          </p:cNvSpPr>
          <p:nvPr>
            <p:ph type="body" idx="1"/>
          </p:nvPr>
        </p:nvSpPr>
        <p:spPr>
          <a:noFill/>
        </p:spPr>
        <p:txBody>
          <a:bodyPr/>
          <a:lstStyle/>
          <a:p>
            <a:pPr eaLnBrk="1" hangingPunct="1"/>
            <a:r>
              <a:rPr lang="en-US" altLang="zh-TW" smtClean="0">
                <a:latin typeface="Arial" charset="0"/>
              </a:rPr>
              <a:t>This picture is copied from window hyper terminal and show all of UART setting.</a:t>
            </a:r>
          </a:p>
          <a:p>
            <a:pPr eaLnBrk="1" hangingPunct="1"/>
            <a:r>
              <a:rPr lang="en-US" altLang="zh-TW" smtClean="0">
                <a:latin typeface="Arial" charset="0"/>
              </a:rPr>
              <a:t>First, we must set data length, parity and stop bit. The range of data length is from 5 bits to 8bits. The parity can by set even, odd or no-parity. The range of stop bit is 1bit to 2bits. </a:t>
            </a:r>
          </a:p>
          <a:p>
            <a:pPr eaLnBrk="1" hangingPunct="1"/>
            <a:r>
              <a:rPr lang="en-US" altLang="zh-TW" smtClean="0">
                <a:latin typeface="Arial" charset="0"/>
              </a:rPr>
              <a:t>Second, baud-rate generator support three equations  to generate baud rate you want.</a:t>
            </a: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E174FE60-53CF-4244-BD85-FD649C1742C7}" type="slidenum">
              <a:rPr lang="en-US" altLang="zh-TW" smtClean="0">
                <a:solidFill>
                  <a:schemeClr val="tx1"/>
                </a:solidFill>
                <a:latin typeface="Arial" charset="0"/>
                <a:ea typeface="新細明體" pitchFamily="18" charset="-120"/>
              </a:rPr>
              <a:pPr eaLnBrk="1" hangingPunct="1"/>
              <a:t>53</a:t>
            </a:fld>
            <a:endParaRPr lang="en-US" altLang="zh-TW" smtClean="0">
              <a:solidFill>
                <a:schemeClr val="tx1"/>
              </a:solidFill>
              <a:latin typeface="Arial" charset="0"/>
              <a:ea typeface="新細明體" pitchFamily="18" charset="-120"/>
            </a:endParaRPr>
          </a:p>
        </p:txBody>
      </p:sp>
      <p:sp>
        <p:nvSpPr>
          <p:cNvPr id="126979" name="Rectangle 2"/>
          <p:cNvSpPr>
            <a:spLocks noGrp="1" noRot="1" noChangeAspect="1" noChangeArrowheads="1" noTextEdit="1"/>
          </p:cNvSpPr>
          <p:nvPr>
            <p:ph type="sldImg"/>
          </p:nvPr>
        </p:nvSpPr>
        <p:spPr>
          <a:ln/>
        </p:spPr>
      </p:sp>
      <p:sp>
        <p:nvSpPr>
          <p:cNvPr id="126980" name="Rectangle 3"/>
          <p:cNvSpPr>
            <a:spLocks noGrp="1" noChangeArrowheads="1"/>
          </p:cNvSpPr>
          <p:nvPr>
            <p:ph type="body" idx="1"/>
          </p:nvPr>
        </p:nvSpPr>
        <p:spPr>
          <a:noFill/>
        </p:spPr>
        <p:txBody>
          <a:bodyPr/>
          <a:lstStyle/>
          <a:p>
            <a:pPr eaLnBrk="1" hangingPunct="1"/>
            <a:r>
              <a:rPr lang="en-US" altLang="zh-TW" smtClean="0">
                <a:latin typeface="Arial" charset="0"/>
              </a:rPr>
              <a:t>We add IrDA signal generator at UART module. It will transfer UART signal to IrDA signal and IrDA signal to UART signal. And it also support inverse function to inverse IR_SOUT and IR_SIN signal.</a:t>
            </a: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7E1736E7-90CB-49C9-8350-A8A6C52B95D8}" type="slidenum">
              <a:rPr lang="en-US" altLang="zh-TW" smtClean="0">
                <a:solidFill>
                  <a:schemeClr val="tx1"/>
                </a:solidFill>
                <a:latin typeface="Arial" charset="0"/>
                <a:ea typeface="新細明體" pitchFamily="18" charset="-120"/>
              </a:rPr>
              <a:pPr eaLnBrk="1" hangingPunct="1"/>
              <a:t>54</a:t>
            </a:fld>
            <a:endParaRPr lang="en-US" altLang="zh-TW" smtClean="0">
              <a:solidFill>
                <a:schemeClr val="tx1"/>
              </a:solidFill>
              <a:latin typeface="Arial" charset="0"/>
              <a:ea typeface="新細明體" pitchFamily="18" charset="-120"/>
            </a:endParaRPr>
          </a:p>
        </p:txBody>
      </p:sp>
      <p:sp>
        <p:nvSpPr>
          <p:cNvPr id="128003" name="Rectangle 2"/>
          <p:cNvSpPr>
            <a:spLocks noGrp="1" noRot="1" noChangeAspect="1" noChangeArrowheads="1" noTextEdit="1"/>
          </p:cNvSpPr>
          <p:nvPr>
            <p:ph type="sldImg"/>
          </p:nvPr>
        </p:nvSpPr>
        <p:spPr>
          <a:ln/>
        </p:spPr>
      </p:sp>
      <p:sp>
        <p:nvSpPr>
          <p:cNvPr id="128004" name="Rectangle 3"/>
          <p:cNvSpPr>
            <a:spLocks noGrp="1" noChangeArrowheads="1"/>
          </p:cNvSpPr>
          <p:nvPr>
            <p:ph type="body" idx="1"/>
          </p:nvPr>
        </p:nvSpPr>
        <p:spPr>
          <a:noFill/>
        </p:spPr>
        <p:txBody>
          <a:bodyPr/>
          <a:lstStyle/>
          <a:p>
            <a:pPr eaLnBrk="1" hangingPunct="1"/>
            <a:r>
              <a:rPr lang="en-US" altLang="zh-TW" smtClean="0">
                <a:latin typeface="Arial" charset="0"/>
              </a:rPr>
              <a:t>This timing will be showed how to transfer UART and IrDA signal. At Tx timing, signal will be changed from UART signal to IrDA signal. It will generate pulse at every UART low signal and the pulse width is Three- sixteenth (3/16) bit width. For Rx timing, signal will be changed from IrDA signal to UART signal. It will generate low signal every rising edge of UART signal.  </a:t>
            </a:r>
          </a:p>
          <a:p>
            <a:pPr eaLnBrk="1" hangingPunct="1"/>
            <a:endParaRPr lang="en-US" altLang="zh-TW" smtClean="0">
              <a:latin typeface="Arial" charset="0"/>
            </a:endParaRPr>
          </a:p>
          <a:p>
            <a:pPr eaLnBrk="1" hangingPunct="1"/>
            <a:endParaRPr lang="en-US" altLang="zh-TW" smtClean="0">
              <a:latin typeface="Arial" charset="0"/>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78327C81-7F56-4336-8DE6-EE8B8746D743}" type="slidenum">
              <a:rPr lang="en-US" altLang="zh-TW" smtClean="0">
                <a:solidFill>
                  <a:schemeClr val="tx1"/>
                </a:solidFill>
                <a:latin typeface="Arial" charset="0"/>
                <a:ea typeface="新細明體" pitchFamily="18" charset="-120"/>
              </a:rPr>
              <a:pPr eaLnBrk="1" hangingPunct="1"/>
              <a:t>55</a:t>
            </a:fld>
            <a:endParaRPr lang="en-US" altLang="zh-TW" smtClean="0">
              <a:solidFill>
                <a:schemeClr val="tx1"/>
              </a:solidFill>
              <a:latin typeface="Arial" charset="0"/>
              <a:ea typeface="新細明體" pitchFamily="18" charset="-120"/>
            </a:endParaRPr>
          </a:p>
        </p:txBody>
      </p:sp>
      <p:sp>
        <p:nvSpPr>
          <p:cNvPr id="129027" name="Rectangle 2"/>
          <p:cNvSpPr>
            <a:spLocks noGrp="1" noRot="1" noChangeAspect="1" noChangeArrowheads="1" noTextEdit="1"/>
          </p:cNvSpPr>
          <p:nvPr>
            <p:ph type="sldImg"/>
          </p:nvPr>
        </p:nvSpPr>
        <p:spPr>
          <a:ln/>
        </p:spPr>
      </p:sp>
      <p:sp>
        <p:nvSpPr>
          <p:cNvPr id="129028" name="Rectangle 3"/>
          <p:cNvSpPr>
            <a:spLocks noGrp="1" noChangeArrowheads="1"/>
          </p:cNvSpPr>
          <p:nvPr>
            <p:ph type="body" idx="1"/>
          </p:nvPr>
        </p:nvSpPr>
        <p:spPr>
          <a:noFill/>
        </p:spPr>
        <p:txBody>
          <a:bodyPr/>
          <a:lstStyle/>
          <a:p>
            <a:pPr eaLnBrk="1" hangingPunct="1"/>
            <a:r>
              <a:rPr lang="en-US" altLang="zh-TW" smtClean="0">
                <a:latin typeface="Arial" charset="0"/>
              </a:rPr>
              <a:t>This is a LIN frame and includes a break field and four to eleven byte fields. Each byte field is transmitted as a serial byte that use UART format. The break symbol is used to signal the beginning of a new frame and is always generated from master. NUC100 support generate LIN break for Tx and produce a interrupt when Rx receive a break signal.  </a:t>
            </a:r>
          </a:p>
          <a:p>
            <a:pPr eaLnBrk="1" hangingPunct="1"/>
            <a:endParaRPr lang="en-US" altLang="zh-TW" smtClean="0">
              <a:latin typeface="Arial" charset="0"/>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8467F1F9-3FFB-4155-94D3-E58583F1C7B6}" type="slidenum">
              <a:rPr lang="en-US" altLang="zh-TW" smtClean="0">
                <a:solidFill>
                  <a:schemeClr val="tx1"/>
                </a:solidFill>
                <a:latin typeface="Arial" charset="0"/>
                <a:ea typeface="新細明體" pitchFamily="18" charset="-120"/>
              </a:rPr>
              <a:pPr eaLnBrk="1" hangingPunct="1"/>
              <a:t>57</a:t>
            </a:fld>
            <a:endParaRPr lang="en-US" altLang="zh-TW" smtClean="0">
              <a:solidFill>
                <a:schemeClr val="tx1"/>
              </a:solidFill>
              <a:latin typeface="Arial" charset="0"/>
              <a:ea typeface="新細明體" pitchFamily="18" charset="-120"/>
            </a:endParaRPr>
          </a:p>
        </p:txBody>
      </p:sp>
      <p:sp>
        <p:nvSpPr>
          <p:cNvPr id="130051" name="Rectangle 2"/>
          <p:cNvSpPr>
            <a:spLocks noGrp="1" noRot="1" noChangeAspect="1" noChangeArrowheads="1" noTextEdit="1"/>
          </p:cNvSpPr>
          <p:nvPr>
            <p:ph type="sldImg"/>
          </p:nvPr>
        </p:nvSpPr>
        <p:spPr>
          <a:ln/>
        </p:spPr>
      </p:sp>
      <p:sp>
        <p:nvSpPr>
          <p:cNvPr id="130052" name="Rectangle 3"/>
          <p:cNvSpPr>
            <a:spLocks noGrp="1" noChangeArrowheads="1"/>
          </p:cNvSpPr>
          <p:nvPr>
            <p:ph type="body" idx="1"/>
          </p:nvPr>
        </p:nvSpPr>
        <p:spPr>
          <a:noFill/>
        </p:spPr>
        <p:txBody>
          <a:bodyPr/>
          <a:lstStyle/>
          <a:p>
            <a:pPr eaLnBrk="1" hangingPunct="1"/>
            <a:endParaRPr lang="zh-TW" altLang="zh-TW" smtClean="0">
              <a:latin typeface="Arial" charset="0"/>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00D20DAE-48DE-450F-BDC4-7DDA1D958651}" type="slidenum">
              <a:rPr lang="en-US" altLang="zh-TW" smtClean="0">
                <a:solidFill>
                  <a:schemeClr val="tx1"/>
                </a:solidFill>
                <a:latin typeface="Arial" charset="0"/>
                <a:ea typeface="新細明體" pitchFamily="18" charset="-120"/>
              </a:rPr>
              <a:pPr eaLnBrk="1" hangingPunct="1"/>
              <a:t>58</a:t>
            </a:fld>
            <a:endParaRPr lang="en-US" altLang="zh-TW" smtClean="0">
              <a:solidFill>
                <a:schemeClr val="tx1"/>
              </a:solidFill>
              <a:latin typeface="Arial" charset="0"/>
              <a:ea typeface="新細明體" pitchFamily="18" charset="-120"/>
            </a:endParaRPr>
          </a:p>
        </p:txBody>
      </p:sp>
      <p:sp>
        <p:nvSpPr>
          <p:cNvPr id="131075" name="Rectangle 2"/>
          <p:cNvSpPr>
            <a:spLocks noGrp="1" noRot="1" noChangeAspect="1" noChangeArrowheads="1" noTextEdit="1"/>
          </p:cNvSpPr>
          <p:nvPr>
            <p:ph type="sldImg"/>
          </p:nvPr>
        </p:nvSpPr>
        <p:spPr>
          <a:ln/>
        </p:spPr>
      </p:sp>
      <p:sp>
        <p:nvSpPr>
          <p:cNvPr id="131076" name="Rectangle 3"/>
          <p:cNvSpPr>
            <a:spLocks noGrp="1" noChangeArrowheads="1"/>
          </p:cNvSpPr>
          <p:nvPr>
            <p:ph type="body" idx="1"/>
          </p:nvPr>
        </p:nvSpPr>
        <p:spPr>
          <a:noFill/>
        </p:spPr>
        <p:txBody>
          <a:bodyPr/>
          <a:lstStyle/>
          <a:p>
            <a:pPr eaLnBrk="1" hangingPunct="1"/>
            <a:endParaRPr lang="zh-TW" altLang="zh-TW" smtClean="0">
              <a:latin typeface="Arial" charset="0"/>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E845BDB7-3190-48A8-9FC6-0EEA7E5E1487}" type="slidenum">
              <a:rPr lang="en-US" altLang="zh-TW" smtClean="0">
                <a:solidFill>
                  <a:schemeClr val="tx1"/>
                </a:solidFill>
                <a:latin typeface="Arial" charset="0"/>
                <a:ea typeface="新細明體" pitchFamily="18" charset="-120"/>
              </a:rPr>
              <a:pPr eaLnBrk="1" hangingPunct="1"/>
              <a:t>59</a:t>
            </a:fld>
            <a:endParaRPr lang="en-US" altLang="zh-TW" smtClean="0">
              <a:solidFill>
                <a:schemeClr val="tx1"/>
              </a:solidFill>
              <a:latin typeface="Arial" charset="0"/>
              <a:ea typeface="新細明體" pitchFamily="18" charset="-120"/>
            </a:endParaRPr>
          </a:p>
        </p:txBody>
      </p:sp>
      <p:sp>
        <p:nvSpPr>
          <p:cNvPr id="132099" name="Rectangle 2"/>
          <p:cNvSpPr>
            <a:spLocks noGrp="1" noRot="1" noChangeAspect="1" noChangeArrowheads="1" noTextEdit="1"/>
          </p:cNvSpPr>
          <p:nvPr>
            <p:ph type="sldImg"/>
          </p:nvPr>
        </p:nvSpPr>
        <p:spPr>
          <a:ln/>
        </p:spPr>
      </p:sp>
      <p:sp>
        <p:nvSpPr>
          <p:cNvPr id="132100" name="Rectangle 3"/>
          <p:cNvSpPr>
            <a:spLocks noGrp="1" noChangeArrowheads="1"/>
          </p:cNvSpPr>
          <p:nvPr>
            <p:ph type="body" idx="1"/>
          </p:nvPr>
        </p:nvSpPr>
        <p:spPr>
          <a:noFill/>
        </p:spPr>
        <p:txBody>
          <a:bodyPr/>
          <a:lstStyle/>
          <a:p>
            <a:pPr eaLnBrk="1" hangingPunct="1"/>
            <a:endParaRPr lang="zh-TW" altLang="zh-TW" smtClean="0">
              <a:latin typeface="Arial" charset="0"/>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6BC2FF6D-81CB-47F0-8CC2-B3FB10A043DA}" type="slidenum">
              <a:rPr lang="en-US" altLang="zh-TW" smtClean="0">
                <a:solidFill>
                  <a:schemeClr val="tx1"/>
                </a:solidFill>
                <a:latin typeface="Arial" charset="0"/>
                <a:ea typeface="新細明體" pitchFamily="18" charset="-120"/>
              </a:rPr>
              <a:pPr eaLnBrk="1" hangingPunct="1"/>
              <a:t>60</a:t>
            </a:fld>
            <a:endParaRPr lang="en-US" altLang="zh-TW" smtClean="0">
              <a:solidFill>
                <a:schemeClr val="tx1"/>
              </a:solidFill>
              <a:latin typeface="Arial" charset="0"/>
              <a:ea typeface="新細明體" pitchFamily="18" charset="-120"/>
            </a:endParaRPr>
          </a:p>
        </p:txBody>
      </p:sp>
      <p:sp>
        <p:nvSpPr>
          <p:cNvPr id="136195" name="Rectangle 2"/>
          <p:cNvSpPr>
            <a:spLocks noGrp="1" noRot="1" noChangeAspect="1" noChangeArrowheads="1" noTextEdit="1"/>
          </p:cNvSpPr>
          <p:nvPr>
            <p:ph type="sldImg"/>
          </p:nvPr>
        </p:nvSpPr>
        <p:spPr>
          <a:ln/>
        </p:spPr>
      </p:sp>
      <p:sp>
        <p:nvSpPr>
          <p:cNvPr id="136196" name="Rectangle 3"/>
          <p:cNvSpPr>
            <a:spLocks noGrp="1" noChangeArrowheads="1"/>
          </p:cNvSpPr>
          <p:nvPr>
            <p:ph type="body" idx="1"/>
          </p:nvPr>
        </p:nvSpPr>
        <p:spPr>
          <a:noFill/>
        </p:spPr>
        <p:txBody>
          <a:bodyPr/>
          <a:lstStyle/>
          <a:p>
            <a:pPr eaLnBrk="1" hangingPunct="1"/>
            <a:endParaRPr lang="zh-TW" altLang="zh-TW" smtClean="0">
              <a:latin typeface="Arial" charset="0"/>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8EE33B65-6A33-412B-9F28-2539E14B3986}" type="slidenum">
              <a:rPr lang="en-US" altLang="zh-TW" smtClean="0">
                <a:solidFill>
                  <a:schemeClr val="tx1"/>
                </a:solidFill>
                <a:latin typeface="Arial" charset="0"/>
                <a:ea typeface="新細明體" pitchFamily="18" charset="-120"/>
              </a:rPr>
              <a:pPr eaLnBrk="1" hangingPunct="1"/>
              <a:t>61</a:t>
            </a:fld>
            <a:endParaRPr lang="en-US" altLang="zh-TW" smtClean="0">
              <a:solidFill>
                <a:schemeClr val="tx1"/>
              </a:solidFill>
              <a:latin typeface="Arial" charset="0"/>
              <a:ea typeface="新細明體" pitchFamily="18" charset="-120"/>
            </a:endParaRPr>
          </a:p>
        </p:txBody>
      </p:sp>
      <p:sp>
        <p:nvSpPr>
          <p:cNvPr id="137219" name="Rectangle 2"/>
          <p:cNvSpPr>
            <a:spLocks noGrp="1" noRot="1" noChangeAspect="1" noChangeArrowheads="1" noTextEdit="1"/>
          </p:cNvSpPr>
          <p:nvPr>
            <p:ph type="sldImg"/>
          </p:nvPr>
        </p:nvSpPr>
        <p:spPr>
          <a:xfrm>
            <a:off x="1185863" y="698500"/>
            <a:ext cx="4649787" cy="3487738"/>
          </a:xfrm>
          <a:ln/>
        </p:spPr>
      </p:sp>
      <p:sp>
        <p:nvSpPr>
          <p:cNvPr id="137220" name="Rectangle 3"/>
          <p:cNvSpPr>
            <a:spLocks noGrp="1" noChangeArrowheads="1"/>
          </p:cNvSpPr>
          <p:nvPr>
            <p:ph type="body" idx="1"/>
          </p:nvPr>
        </p:nvSpPr>
        <p:spPr>
          <a:xfrm>
            <a:off x="703265" y="4420791"/>
            <a:ext cx="5614986" cy="4187031"/>
          </a:xfrm>
          <a:noFill/>
        </p:spPr>
        <p:txBody>
          <a:bodyPr/>
          <a:lstStyle/>
          <a:p>
            <a:pPr eaLnBrk="1" hangingPunct="1"/>
            <a:endParaRPr lang="zh-TW" altLang="zh-TW" smtClean="0">
              <a:latin typeface="Arial" charset="0"/>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268401B2-07AD-446D-8D9C-B12ADAE01163}" type="slidenum">
              <a:rPr lang="en-US" altLang="zh-TW" smtClean="0">
                <a:solidFill>
                  <a:schemeClr val="tx1"/>
                </a:solidFill>
                <a:latin typeface="Arial" charset="0"/>
                <a:ea typeface="新細明體" pitchFamily="18" charset="-120"/>
              </a:rPr>
              <a:pPr eaLnBrk="1" hangingPunct="1"/>
              <a:t>62</a:t>
            </a:fld>
            <a:endParaRPr lang="en-US" altLang="zh-TW" smtClean="0">
              <a:solidFill>
                <a:schemeClr val="tx1"/>
              </a:solidFill>
              <a:latin typeface="Arial" charset="0"/>
              <a:ea typeface="新細明體" pitchFamily="18" charset="-120"/>
            </a:endParaRPr>
          </a:p>
        </p:txBody>
      </p:sp>
      <p:sp>
        <p:nvSpPr>
          <p:cNvPr id="138243" name="Rectangle 2"/>
          <p:cNvSpPr>
            <a:spLocks noGrp="1" noRot="1" noChangeAspect="1" noChangeArrowheads="1" noTextEdit="1"/>
          </p:cNvSpPr>
          <p:nvPr>
            <p:ph type="sldImg"/>
          </p:nvPr>
        </p:nvSpPr>
        <p:spPr>
          <a:xfrm>
            <a:off x="1185863" y="698500"/>
            <a:ext cx="4649787" cy="3487738"/>
          </a:xfrm>
          <a:ln/>
        </p:spPr>
      </p:sp>
      <p:sp>
        <p:nvSpPr>
          <p:cNvPr id="138244" name="Rectangle 3"/>
          <p:cNvSpPr>
            <a:spLocks noGrp="1" noChangeArrowheads="1"/>
          </p:cNvSpPr>
          <p:nvPr>
            <p:ph type="body" idx="1"/>
          </p:nvPr>
        </p:nvSpPr>
        <p:spPr>
          <a:xfrm>
            <a:off x="703265" y="4420791"/>
            <a:ext cx="5614986" cy="4187031"/>
          </a:xfrm>
          <a:noFill/>
        </p:spPr>
        <p:txBody>
          <a:bodyPr/>
          <a:lstStyle/>
          <a:p>
            <a:pPr eaLnBrk="1" hangingPunct="1"/>
            <a:endParaRPr lang="zh-TW" altLang="zh-TW" smtClean="0">
              <a:latin typeface="Arial" charset="0"/>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7"/>
          <p:cNvSpPr>
            <a:spLocks noGrp="1" noChangeArrowheads="1"/>
          </p:cNvSpPr>
          <p:nvPr>
            <p:ph type="sldNum" sz="quarter" idx="5"/>
          </p:nvPr>
        </p:nvSpPr>
        <p:spPr>
          <a:noFill/>
        </p:spPr>
        <p:txBody>
          <a:bodyPr/>
          <a:lstStyle>
            <a:lvl1pPr defTabSz="932043" eaLnBrk="0" hangingPunct="0">
              <a:defRPr sz="1200">
                <a:solidFill>
                  <a:srgbClr val="646464"/>
                </a:solidFill>
                <a:latin typeface="Arial Unicode MS" pitchFamily="34" charset="-120"/>
                <a:ea typeface="Arial Unicode MS" pitchFamily="34" charset="-120"/>
                <a:cs typeface="Arial Unicode MS" pitchFamily="34" charset="-120"/>
              </a:defRPr>
            </a:lvl1pPr>
            <a:lvl2pPr marL="744362" indent="-286293" defTabSz="932043" eaLnBrk="0" hangingPunct="0">
              <a:defRPr sz="1200">
                <a:solidFill>
                  <a:srgbClr val="646464"/>
                </a:solidFill>
                <a:latin typeface="Arial Unicode MS" pitchFamily="34" charset="-120"/>
                <a:ea typeface="Arial Unicode MS" pitchFamily="34" charset="-120"/>
                <a:cs typeface="Arial Unicode MS" pitchFamily="34" charset="-120"/>
              </a:defRPr>
            </a:lvl2pPr>
            <a:lvl3pPr marL="1145172"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3pPr>
            <a:lvl4pPr marL="1603240"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4pPr>
            <a:lvl5pPr marL="2061309" indent="-229034" defTabSz="932043" eaLnBrk="0" hangingPunct="0">
              <a:defRPr sz="1200">
                <a:solidFill>
                  <a:srgbClr val="646464"/>
                </a:solidFill>
                <a:latin typeface="Arial Unicode MS" pitchFamily="34" charset="-120"/>
                <a:ea typeface="Arial Unicode MS" pitchFamily="34" charset="-120"/>
                <a:cs typeface="Arial Unicode MS" pitchFamily="34" charset="-120"/>
              </a:defRPr>
            </a:lvl5pPr>
            <a:lvl6pPr marL="2519378"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7446"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35515"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93584" indent="-229034" defTabSz="932043"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fld id="{004F575B-F6C4-4A5E-8524-1E9C7548647A}" type="slidenum">
              <a:rPr lang="en-US" altLang="zh-TW" smtClean="0">
                <a:solidFill>
                  <a:schemeClr val="tx1"/>
                </a:solidFill>
                <a:latin typeface="Arial" charset="0"/>
                <a:ea typeface="新細明體" pitchFamily="18" charset="-120"/>
              </a:rPr>
              <a:pPr eaLnBrk="1" hangingPunct="1"/>
              <a:t>63</a:t>
            </a:fld>
            <a:endParaRPr lang="en-US" altLang="zh-TW" smtClean="0">
              <a:solidFill>
                <a:schemeClr val="tx1"/>
              </a:solidFill>
              <a:latin typeface="Arial" charset="0"/>
              <a:ea typeface="新細明體" pitchFamily="18" charset="-120"/>
            </a:endParaRPr>
          </a:p>
        </p:txBody>
      </p:sp>
      <p:sp>
        <p:nvSpPr>
          <p:cNvPr id="140291" name="Rectangle 2"/>
          <p:cNvSpPr>
            <a:spLocks noGrp="1" noRot="1" noChangeAspect="1" noChangeArrowheads="1" noTextEdit="1"/>
          </p:cNvSpPr>
          <p:nvPr>
            <p:ph type="sldImg"/>
          </p:nvPr>
        </p:nvSpPr>
        <p:spPr>
          <a:ln/>
        </p:spPr>
      </p:sp>
      <p:sp>
        <p:nvSpPr>
          <p:cNvPr id="140292" name="Rectangle 3"/>
          <p:cNvSpPr>
            <a:spLocks noGrp="1" noChangeArrowheads="1"/>
          </p:cNvSpPr>
          <p:nvPr>
            <p:ph type="body" idx="1"/>
          </p:nvPr>
        </p:nvSpPr>
        <p:spPr>
          <a:noFill/>
        </p:spPr>
        <p:txBody>
          <a:bodyPr/>
          <a:lstStyle/>
          <a:p>
            <a:pPr eaLnBrk="1" hangingPunct="1"/>
            <a:r>
              <a:rPr lang="en-US" altLang="zh-TW" smtClean="0">
                <a:latin typeface="Arial" charset="0"/>
              </a:rPr>
              <a:t>Thanks for your attention,</a:t>
            </a: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85800" y="1124744"/>
            <a:ext cx="7772400" cy="1296144"/>
          </a:xfrm>
        </p:spPr>
        <p:txBody>
          <a:bodyPr>
            <a:normAutofit/>
          </a:bodyPr>
          <a:lstStyle>
            <a:lvl1pPr algn="ctr">
              <a:defRPr sz="4000">
                <a:solidFill>
                  <a:srgbClr val="E61C0E"/>
                </a:solidFill>
                <a:latin typeface="+mn-lt"/>
                <a:ea typeface="+mn-ea"/>
                <a:cs typeface="Arial" pitchFamily="34" charset="0"/>
              </a:defRPr>
            </a:lvl1pPr>
          </a:lstStyle>
          <a:p>
            <a:r>
              <a:rPr lang="en-US" altLang="zh-TW" dirty="0" smtClean="0"/>
              <a:t>Click to edit Master title style</a:t>
            </a:r>
            <a:endParaRPr lang="zh-TW" altLang="en-US" dirty="0"/>
          </a:p>
        </p:txBody>
      </p:sp>
      <p:sp>
        <p:nvSpPr>
          <p:cNvPr id="3" name="Subtitle 2"/>
          <p:cNvSpPr>
            <a:spLocks noGrp="1"/>
          </p:cNvSpPr>
          <p:nvPr>
            <p:ph type="subTitle" idx="1"/>
          </p:nvPr>
        </p:nvSpPr>
        <p:spPr>
          <a:xfrm>
            <a:off x="1371600" y="4869160"/>
            <a:ext cx="6400800" cy="576064"/>
          </a:xfrm>
        </p:spPr>
        <p:txBody>
          <a:bodyPr>
            <a:normAutofit/>
          </a:bodyPr>
          <a:lstStyle>
            <a:lvl1pPr marL="0" indent="0" algn="ctr">
              <a:buNone/>
              <a:defRPr sz="3000">
                <a:solidFill>
                  <a:srgbClr val="002060"/>
                </a:solidFill>
                <a:latin typeface="+mn-lt"/>
                <a:ea typeface="+mn-ea"/>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ltLang="zh-TW" smtClean="0"/>
              <a:t>Click to edit Master subtitle style</a:t>
            </a:r>
            <a:endParaRPr lang="en-US" altLang="zh-TW" dirty="0" smtClean="0"/>
          </a:p>
        </p:txBody>
      </p:sp>
      <p:sp>
        <p:nvSpPr>
          <p:cNvPr id="5" name="Date Placeholder 3"/>
          <p:cNvSpPr>
            <a:spLocks noGrp="1"/>
          </p:cNvSpPr>
          <p:nvPr>
            <p:ph type="dt" sz="half" idx="10"/>
          </p:nvPr>
        </p:nvSpPr>
        <p:spPr>
          <a:xfrm>
            <a:off x="7164388" y="6356350"/>
            <a:ext cx="1916112" cy="365125"/>
          </a:xfrm>
        </p:spPr>
        <p:txBody>
          <a:bodyPr/>
          <a:lstStyle>
            <a:lvl1pPr algn="ctr">
              <a:defRPr b="1">
                <a:solidFill>
                  <a:schemeClr val="tx1">
                    <a:lumMod val="95000"/>
                    <a:lumOff val="5000"/>
                  </a:schemeClr>
                </a:solidFill>
              </a:defRPr>
            </a:lvl1pPr>
          </a:lstStyle>
          <a:p>
            <a:pPr>
              <a:defRPr/>
            </a:pPr>
            <a:fld id="{5482B475-8D78-45EF-8807-8CE15A0027AA}" type="datetime1">
              <a:rPr lang="zh-TW" altLang="en-US"/>
              <a:pPr>
                <a:defRPr/>
              </a:pPr>
              <a:t>2013/3/13</a:t>
            </a:fld>
            <a:endParaRPr lang="zh-TW" altLang="en-US" dirty="0"/>
          </a:p>
        </p:txBody>
      </p:sp>
      <p:sp>
        <p:nvSpPr>
          <p:cNvPr id="6" name="Slide Number Placeholder 5"/>
          <p:cNvSpPr>
            <a:spLocks noGrp="1"/>
          </p:cNvSpPr>
          <p:nvPr>
            <p:ph type="sldNum" sz="quarter" idx="11"/>
          </p:nvPr>
        </p:nvSpPr>
        <p:spPr/>
        <p:txBody>
          <a:bodyPr/>
          <a:lstStyle>
            <a:lvl1pPr>
              <a:defRPr>
                <a:solidFill>
                  <a:schemeClr val="tx1">
                    <a:lumMod val="95000"/>
                    <a:lumOff val="5000"/>
                  </a:schemeClr>
                </a:solidFill>
              </a:defRPr>
            </a:lvl1pPr>
          </a:lstStyle>
          <a:p>
            <a:pPr>
              <a:defRPr/>
            </a:pPr>
            <a:fld id="{97391F11-5F52-4BE3-ACCB-0D27530D4AC9}" type="slidenum">
              <a:rPr lang="zh-TW" altLang="en-US"/>
              <a:pPr>
                <a:defRPr/>
              </a:pPr>
              <a:t>‹#›</a:t>
            </a:fld>
            <a:endParaRPr lang="zh-TW" altLang="en-US" dirty="0"/>
          </a:p>
        </p:txBody>
      </p:sp>
    </p:spTree>
    <p:extLst>
      <p:ext uri="{BB962C8B-B14F-4D97-AF65-F5344CB8AC3E}">
        <p14:creationId xmlns:p14="http://schemas.microsoft.com/office/powerpoint/2010/main" val="40758497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TW" dirty="0" smtClean="0"/>
              <a:t>Click to edit Master title style</a:t>
            </a:r>
            <a:endParaRPr lang="zh-TW" altLang="en-US" dirty="0"/>
          </a:p>
        </p:txBody>
      </p:sp>
      <p:sp>
        <p:nvSpPr>
          <p:cNvPr id="3" name="Content Placeholder 2"/>
          <p:cNvSpPr>
            <a:spLocks noGrp="1"/>
          </p:cNvSpPr>
          <p:nvPr>
            <p:ph idx="1"/>
          </p:nvPr>
        </p:nvSpPr>
        <p:spPr/>
        <p:txBody>
          <a:bodyPr/>
          <a:lstStyle>
            <a:lvl2pPr marL="742950" indent="-285750">
              <a:spcBef>
                <a:spcPts val="1000"/>
              </a:spcBef>
              <a:buFont typeface="Arial" pitchFamily="34" charset="0"/>
              <a:buChar char="•"/>
              <a:defRPr/>
            </a:lvl2pPr>
            <a:lvl3pPr>
              <a:spcBef>
                <a:spcPts val="1000"/>
              </a:spcBef>
              <a:defRPr/>
            </a:lvl3pPr>
            <a:lvl4pPr marL="1714500" indent="-342900">
              <a:spcBef>
                <a:spcPts val="1000"/>
              </a:spcBef>
              <a:buFont typeface="Calibri" pitchFamily="34" charset="0"/>
              <a:buChar char="»"/>
              <a:defRPr/>
            </a:lvl4pPr>
            <a:lvl5pPr marL="2057400" indent="-228600">
              <a:spcBef>
                <a:spcPts val="1000"/>
              </a:spcBef>
              <a:buFont typeface="Arial" pitchFamily="34" charset="0"/>
              <a:buChar char="»"/>
              <a:defRPr/>
            </a:lvl5pPr>
          </a:lstStyle>
          <a:p>
            <a:pPr lvl="0"/>
            <a:r>
              <a:rPr lang="en-US" altLang="zh-TW" dirty="0" smtClean="0"/>
              <a:t>Click to edit Master text styles</a:t>
            </a:r>
          </a:p>
          <a:p>
            <a:pPr lvl="1"/>
            <a:r>
              <a:rPr lang="en-US" altLang="zh-TW" dirty="0" smtClean="0"/>
              <a:t>Second level</a:t>
            </a:r>
          </a:p>
          <a:p>
            <a:pPr lvl="2"/>
            <a:r>
              <a:rPr lang="en-US" altLang="zh-TW" dirty="0" smtClean="0"/>
              <a:t>Third level</a:t>
            </a:r>
          </a:p>
          <a:p>
            <a:pPr lvl="3"/>
            <a:r>
              <a:rPr lang="en-US" altLang="zh-TW" dirty="0" smtClean="0"/>
              <a:t>Fourth level</a:t>
            </a:r>
          </a:p>
          <a:p>
            <a:pPr lvl="4"/>
            <a:r>
              <a:rPr lang="en-US" altLang="zh-TW" dirty="0" smtClean="0"/>
              <a:t>Fifth level</a:t>
            </a:r>
            <a:endParaRPr lang="zh-TW" altLang="en-US" dirty="0"/>
          </a:p>
        </p:txBody>
      </p:sp>
      <p:sp>
        <p:nvSpPr>
          <p:cNvPr id="4" name="Date Placeholder 3"/>
          <p:cNvSpPr>
            <a:spLocks noGrp="1"/>
          </p:cNvSpPr>
          <p:nvPr>
            <p:ph type="dt" sz="half" idx="10"/>
          </p:nvPr>
        </p:nvSpPr>
        <p:spPr/>
        <p:txBody>
          <a:bodyPr/>
          <a:lstStyle>
            <a:lvl1pPr>
              <a:defRPr/>
            </a:lvl1pPr>
          </a:lstStyle>
          <a:p>
            <a:pPr>
              <a:defRPr/>
            </a:pPr>
            <a:fld id="{954B2563-51D2-41FE-AE55-CF309F1C37F8}" type="datetime1">
              <a:rPr lang="zh-TW" altLang="en-US"/>
              <a:pPr>
                <a:defRPr/>
              </a:pPr>
              <a:t>2013/3/13</a:t>
            </a:fld>
            <a:endParaRPr lang="zh-TW" altLang="en-US"/>
          </a:p>
        </p:txBody>
      </p:sp>
      <p:sp>
        <p:nvSpPr>
          <p:cNvPr id="5" name="Slide Number Placeholder 5"/>
          <p:cNvSpPr>
            <a:spLocks noGrp="1"/>
          </p:cNvSpPr>
          <p:nvPr>
            <p:ph type="sldNum" sz="quarter" idx="11"/>
          </p:nvPr>
        </p:nvSpPr>
        <p:spPr/>
        <p:txBody>
          <a:bodyPr/>
          <a:lstStyle>
            <a:lvl1pPr>
              <a:defRPr/>
            </a:lvl1pPr>
          </a:lstStyle>
          <a:p>
            <a:pPr>
              <a:defRPr/>
            </a:pPr>
            <a:fld id="{4DE34AC9-4CC4-4FC9-BA68-FF0B907429F6}" type="slidenum">
              <a:rPr lang="zh-TW" altLang="en-US"/>
              <a:pPr>
                <a:defRPr/>
              </a:pPr>
              <a:t>‹#›</a:t>
            </a:fld>
            <a:endParaRPr lang="zh-TW" altLang="en-US" dirty="0"/>
          </a:p>
        </p:txBody>
      </p:sp>
    </p:spTree>
    <p:extLst>
      <p:ext uri="{BB962C8B-B14F-4D97-AF65-F5344CB8AC3E}">
        <p14:creationId xmlns:p14="http://schemas.microsoft.com/office/powerpoint/2010/main" val="41626091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67544" y="2982218"/>
            <a:ext cx="8496944" cy="893564"/>
          </a:xfrm>
        </p:spPr>
        <p:txBody>
          <a:bodyPr/>
          <a:lstStyle/>
          <a:p>
            <a:r>
              <a:rPr lang="en-US" altLang="zh-TW" smtClean="0"/>
              <a:t>Click to edit Master title style</a:t>
            </a:r>
            <a:endParaRPr lang="zh-TW" altLang="en-US"/>
          </a:p>
        </p:txBody>
      </p:sp>
      <p:sp>
        <p:nvSpPr>
          <p:cNvPr id="3" name="Date Placeholder 3"/>
          <p:cNvSpPr>
            <a:spLocks noGrp="1"/>
          </p:cNvSpPr>
          <p:nvPr>
            <p:ph type="dt" sz="half" idx="10"/>
          </p:nvPr>
        </p:nvSpPr>
        <p:spPr/>
        <p:txBody>
          <a:bodyPr/>
          <a:lstStyle>
            <a:lvl1pPr>
              <a:defRPr/>
            </a:lvl1pPr>
          </a:lstStyle>
          <a:p>
            <a:pPr>
              <a:defRPr/>
            </a:pPr>
            <a:fld id="{0853E498-D039-444E-BBAF-342BAAF61417}" type="datetime1">
              <a:rPr lang="zh-TW" altLang="en-US"/>
              <a:pPr>
                <a:defRPr/>
              </a:pPr>
              <a:t>2013/3/13</a:t>
            </a:fld>
            <a:endParaRPr lang="zh-TW" altLang="en-US"/>
          </a:p>
        </p:txBody>
      </p:sp>
      <p:sp>
        <p:nvSpPr>
          <p:cNvPr id="4" name="Slide Number Placeholder 5"/>
          <p:cNvSpPr>
            <a:spLocks noGrp="1"/>
          </p:cNvSpPr>
          <p:nvPr>
            <p:ph type="sldNum" sz="quarter" idx="11"/>
          </p:nvPr>
        </p:nvSpPr>
        <p:spPr/>
        <p:txBody>
          <a:bodyPr/>
          <a:lstStyle>
            <a:lvl1pPr>
              <a:defRPr/>
            </a:lvl1pPr>
          </a:lstStyle>
          <a:p>
            <a:pPr>
              <a:defRPr/>
            </a:pPr>
            <a:fld id="{8B5AE493-E378-4B92-BE83-EC4F262E03B2}" type="slidenum">
              <a:rPr lang="zh-TW" altLang="en-US"/>
              <a:pPr>
                <a:defRPr/>
              </a:pPr>
              <a:t>‹#›</a:t>
            </a:fld>
            <a:endParaRPr lang="zh-TW" altLang="en-US" dirty="0"/>
          </a:p>
        </p:txBody>
      </p:sp>
    </p:spTree>
    <p:extLst>
      <p:ext uri="{BB962C8B-B14F-4D97-AF65-F5344CB8AC3E}">
        <p14:creationId xmlns:p14="http://schemas.microsoft.com/office/powerpoint/2010/main" val="19475130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TW" smtClean="0"/>
              <a:t>Click to edit Master title style</a:t>
            </a:r>
            <a:endParaRPr lang="zh-TW" altLang="en-US"/>
          </a:p>
        </p:txBody>
      </p:sp>
      <p:sp>
        <p:nvSpPr>
          <p:cNvPr id="3" name="Date Placeholder 3"/>
          <p:cNvSpPr>
            <a:spLocks noGrp="1"/>
          </p:cNvSpPr>
          <p:nvPr>
            <p:ph type="dt" sz="half" idx="10"/>
          </p:nvPr>
        </p:nvSpPr>
        <p:spPr/>
        <p:txBody>
          <a:bodyPr/>
          <a:lstStyle>
            <a:lvl1pPr>
              <a:defRPr/>
            </a:lvl1pPr>
          </a:lstStyle>
          <a:p>
            <a:pPr>
              <a:defRPr/>
            </a:pPr>
            <a:fld id="{68797E98-6C43-4836-A85C-7C5F82A6E104}" type="datetime1">
              <a:rPr lang="zh-TW" altLang="en-US"/>
              <a:pPr>
                <a:defRPr/>
              </a:pPr>
              <a:t>2013/3/13</a:t>
            </a:fld>
            <a:endParaRPr lang="zh-TW" altLang="en-US"/>
          </a:p>
        </p:txBody>
      </p:sp>
      <p:sp>
        <p:nvSpPr>
          <p:cNvPr id="4" name="Slide Number Placeholder 5"/>
          <p:cNvSpPr>
            <a:spLocks noGrp="1"/>
          </p:cNvSpPr>
          <p:nvPr>
            <p:ph type="sldNum" sz="quarter" idx="11"/>
          </p:nvPr>
        </p:nvSpPr>
        <p:spPr/>
        <p:txBody>
          <a:bodyPr/>
          <a:lstStyle>
            <a:lvl1pPr>
              <a:defRPr/>
            </a:lvl1pPr>
          </a:lstStyle>
          <a:p>
            <a:pPr>
              <a:defRPr/>
            </a:pPr>
            <a:fld id="{04E48407-826E-45EC-B0D7-90C7B53FB32C}" type="slidenum">
              <a:rPr lang="zh-TW" altLang="en-US"/>
              <a:pPr>
                <a:defRPr/>
              </a:pPr>
              <a:t>‹#›</a:t>
            </a:fld>
            <a:endParaRPr lang="zh-TW" altLang="en-US" dirty="0"/>
          </a:p>
        </p:txBody>
      </p:sp>
    </p:spTree>
    <p:extLst>
      <p:ext uri="{BB962C8B-B14F-4D97-AF65-F5344CB8AC3E}">
        <p14:creationId xmlns:p14="http://schemas.microsoft.com/office/powerpoint/2010/main" val="71758276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26" name="Picture 11"/>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27" name="Title Placeholder 1"/>
          <p:cNvSpPr>
            <a:spLocks noGrp="1"/>
          </p:cNvSpPr>
          <p:nvPr>
            <p:ph type="title"/>
          </p:nvPr>
        </p:nvSpPr>
        <p:spPr bwMode="auto">
          <a:xfrm>
            <a:off x="323850" y="15875"/>
            <a:ext cx="8496300"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zh-TW" smtClean="0"/>
              <a:t>Click to edit Master title style</a:t>
            </a:r>
            <a:endParaRPr lang="zh-TW" altLang="en-US" smtClean="0"/>
          </a:p>
        </p:txBody>
      </p:sp>
      <p:sp>
        <p:nvSpPr>
          <p:cNvPr id="1028" name="Text Placeholder 2"/>
          <p:cNvSpPr>
            <a:spLocks noGrp="1"/>
          </p:cNvSpPr>
          <p:nvPr>
            <p:ph type="body" idx="1"/>
          </p:nvPr>
        </p:nvSpPr>
        <p:spPr bwMode="auto">
          <a:xfrm>
            <a:off x="323850" y="981075"/>
            <a:ext cx="8496300" cy="532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zh-TW" altLang="en-US" smtClean="0"/>
          </a:p>
        </p:txBody>
      </p:sp>
      <p:sp>
        <p:nvSpPr>
          <p:cNvPr id="4" name="Date Placeholder 3"/>
          <p:cNvSpPr>
            <a:spLocks noGrp="1"/>
          </p:cNvSpPr>
          <p:nvPr>
            <p:ph type="dt" sz="half" idx="2"/>
          </p:nvPr>
        </p:nvSpPr>
        <p:spPr>
          <a:xfrm>
            <a:off x="323850" y="6381750"/>
            <a:ext cx="2133600" cy="365125"/>
          </a:xfrm>
          <a:prstGeom prst="rect">
            <a:avLst/>
          </a:prstGeom>
        </p:spPr>
        <p:txBody>
          <a:bodyPr vert="horz" lIns="91440" tIns="45720" rIns="91440" bIns="45720" rtlCol="0" anchor="ctr"/>
          <a:lstStyle>
            <a:lvl1pPr algn="l" fontAlgn="auto">
              <a:spcBef>
                <a:spcPts val="0"/>
              </a:spcBef>
              <a:spcAft>
                <a:spcPts val="0"/>
              </a:spcAft>
              <a:defRPr kumimoji="0" sz="1200">
                <a:solidFill>
                  <a:schemeClr val="tx1">
                    <a:tint val="75000"/>
                  </a:schemeClr>
                </a:solidFill>
                <a:latin typeface="+mn-lt"/>
                <a:ea typeface="+mn-ea"/>
              </a:defRPr>
            </a:lvl1pPr>
          </a:lstStyle>
          <a:p>
            <a:pPr>
              <a:defRPr/>
            </a:pPr>
            <a:fld id="{F4EFC684-F97B-40F1-BAD5-EBECEE680AF9}" type="datetime1">
              <a:rPr lang="zh-TW" altLang="en-US"/>
              <a:pPr>
                <a:defRPr/>
              </a:pPr>
              <a:t>2013/3/13</a:t>
            </a:fld>
            <a:endParaRPr lang="zh-TW" altLang="en-US"/>
          </a:p>
        </p:txBody>
      </p:sp>
      <p:sp>
        <p:nvSpPr>
          <p:cNvPr id="6" name="Slide Number Placeholder 5"/>
          <p:cNvSpPr>
            <a:spLocks noGrp="1"/>
          </p:cNvSpPr>
          <p:nvPr>
            <p:ph type="sldNum" sz="quarter" idx="4"/>
          </p:nvPr>
        </p:nvSpPr>
        <p:spPr>
          <a:xfrm>
            <a:off x="3662363" y="6356350"/>
            <a:ext cx="2133600" cy="365125"/>
          </a:xfrm>
          <a:prstGeom prst="rect">
            <a:avLst/>
          </a:prstGeom>
        </p:spPr>
        <p:txBody>
          <a:bodyPr vert="horz" lIns="91440" tIns="45720" rIns="91440" bIns="45720" rtlCol="0" anchor="ctr"/>
          <a:lstStyle>
            <a:lvl1pPr algn="ctr" fontAlgn="auto">
              <a:spcBef>
                <a:spcPts val="0"/>
              </a:spcBef>
              <a:spcAft>
                <a:spcPts val="0"/>
              </a:spcAft>
              <a:defRPr kumimoji="0" sz="1200">
                <a:solidFill>
                  <a:schemeClr val="bg1">
                    <a:lumMod val="50000"/>
                  </a:schemeClr>
                </a:solidFill>
                <a:latin typeface="+mn-lt"/>
                <a:ea typeface="+mn-ea"/>
              </a:defRPr>
            </a:lvl1pPr>
          </a:lstStyle>
          <a:p>
            <a:pPr>
              <a:defRPr/>
            </a:pPr>
            <a:fld id="{C54EBD3A-199A-480C-8EDF-323C1F860F55}" type="slidenum">
              <a:rPr lang="zh-TW" altLang="en-US"/>
              <a:pPr>
                <a:defRPr/>
              </a:pPr>
              <a:t>‹#›</a:t>
            </a:fld>
            <a:endParaRPr lang="zh-TW" altLang="en-US" dirty="0"/>
          </a:p>
        </p:txBody>
      </p:sp>
    </p:spTree>
    <p:extLst>
      <p:ext uri="{BB962C8B-B14F-4D97-AF65-F5344CB8AC3E}">
        <p14:creationId xmlns:p14="http://schemas.microsoft.com/office/powerpoint/2010/main" val="4263334208"/>
      </p:ext>
    </p:extLst>
  </p:cSld>
  <p:clrMap bg1="lt1" tx1="dk1" bg2="lt2" tx2="dk2" accent1="accent1" accent2="accent2" accent3="accent3" accent4="accent4" accent5="accent5" accent6="accent6" hlink="hlink" folHlink="folHlink"/>
  <p:sldLayoutIdLst>
    <p:sldLayoutId id="2147483856" r:id="rId1"/>
    <p:sldLayoutId id="2147483857" r:id="rId2"/>
    <p:sldLayoutId id="2147483858" r:id="rId3"/>
    <p:sldLayoutId id="2147483859" r:id="rId4"/>
  </p:sldLayoutIdLst>
  <p:timing>
    <p:tnLst>
      <p:par>
        <p:cTn id="1" dur="indefinite" restart="never" nodeType="tmRoot"/>
      </p:par>
    </p:tnLst>
  </p:timing>
  <p:hf hdr="0" dt="0"/>
  <p:txStyles>
    <p:titleStyle>
      <a:lvl1pPr algn="ctr" rtl="0" eaLnBrk="0" fontAlgn="base" hangingPunct="0">
        <a:spcBef>
          <a:spcPct val="0"/>
        </a:spcBef>
        <a:spcAft>
          <a:spcPct val="0"/>
        </a:spcAft>
        <a:defRPr sz="3600" b="1" kern="1200">
          <a:solidFill>
            <a:srgbClr val="D00600"/>
          </a:solidFill>
          <a:latin typeface="+mj-lt"/>
          <a:ea typeface="+mj-ea"/>
          <a:cs typeface="+mj-cs"/>
        </a:defRPr>
      </a:lvl1pPr>
      <a:lvl2pPr algn="ctr" rtl="0" eaLnBrk="0" fontAlgn="base" hangingPunct="0">
        <a:spcBef>
          <a:spcPct val="0"/>
        </a:spcBef>
        <a:spcAft>
          <a:spcPct val="0"/>
        </a:spcAft>
        <a:defRPr sz="3600" b="1">
          <a:solidFill>
            <a:srgbClr val="D00600"/>
          </a:solidFill>
          <a:latin typeface="Calibri" pitchFamily="34" charset="0"/>
          <a:ea typeface="新細明體" charset="-120"/>
        </a:defRPr>
      </a:lvl2pPr>
      <a:lvl3pPr algn="ctr" rtl="0" eaLnBrk="0" fontAlgn="base" hangingPunct="0">
        <a:spcBef>
          <a:spcPct val="0"/>
        </a:spcBef>
        <a:spcAft>
          <a:spcPct val="0"/>
        </a:spcAft>
        <a:defRPr sz="3600" b="1">
          <a:solidFill>
            <a:srgbClr val="D00600"/>
          </a:solidFill>
          <a:latin typeface="Calibri" pitchFamily="34" charset="0"/>
          <a:ea typeface="新細明體" charset="-120"/>
        </a:defRPr>
      </a:lvl3pPr>
      <a:lvl4pPr algn="ctr" rtl="0" eaLnBrk="0" fontAlgn="base" hangingPunct="0">
        <a:spcBef>
          <a:spcPct val="0"/>
        </a:spcBef>
        <a:spcAft>
          <a:spcPct val="0"/>
        </a:spcAft>
        <a:defRPr sz="3600" b="1">
          <a:solidFill>
            <a:srgbClr val="D00600"/>
          </a:solidFill>
          <a:latin typeface="Calibri" pitchFamily="34" charset="0"/>
          <a:ea typeface="新細明體" charset="-120"/>
        </a:defRPr>
      </a:lvl4pPr>
      <a:lvl5pPr algn="ctr" rtl="0" eaLnBrk="0" fontAlgn="base" hangingPunct="0">
        <a:spcBef>
          <a:spcPct val="0"/>
        </a:spcBef>
        <a:spcAft>
          <a:spcPct val="0"/>
        </a:spcAft>
        <a:defRPr sz="3600" b="1">
          <a:solidFill>
            <a:srgbClr val="D00600"/>
          </a:solidFill>
          <a:latin typeface="Calibri" pitchFamily="34" charset="0"/>
          <a:ea typeface="新細明體" charset="-120"/>
        </a:defRPr>
      </a:lvl5pPr>
      <a:lvl6pPr marL="457200" algn="ctr" rtl="0" fontAlgn="base">
        <a:spcBef>
          <a:spcPct val="0"/>
        </a:spcBef>
        <a:spcAft>
          <a:spcPct val="0"/>
        </a:spcAft>
        <a:defRPr sz="3600" b="1">
          <a:solidFill>
            <a:srgbClr val="D00600"/>
          </a:solidFill>
          <a:latin typeface="Calibri" pitchFamily="34" charset="0"/>
          <a:ea typeface="新細明體" charset="-120"/>
        </a:defRPr>
      </a:lvl6pPr>
      <a:lvl7pPr marL="914400" algn="ctr" rtl="0" fontAlgn="base">
        <a:spcBef>
          <a:spcPct val="0"/>
        </a:spcBef>
        <a:spcAft>
          <a:spcPct val="0"/>
        </a:spcAft>
        <a:defRPr sz="3600" b="1">
          <a:solidFill>
            <a:srgbClr val="D00600"/>
          </a:solidFill>
          <a:latin typeface="Calibri" pitchFamily="34" charset="0"/>
          <a:ea typeface="新細明體" charset="-120"/>
        </a:defRPr>
      </a:lvl7pPr>
      <a:lvl8pPr marL="1371600" algn="ctr" rtl="0" fontAlgn="base">
        <a:spcBef>
          <a:spcPct val="0"/>
        </a:spcBef>
        <a:spcAft>
          <a:spcPct val="0"/>
        </a:spcAft>
        <a:defRPr sz="3600" b="1">
          <a:solidFill>
            <a:srgbClr val="D00600"/>
          </a:solidFill>
          <a:latin typeface="Calibri" pitchFamily="34" charset="0"/>
          <a:ea typeface="新細明體" charset="-120"/>
        </a:defRPr>
      </a:lvl8pPr>
      <a:lvl9pPr marL="1828800" algn="ctr" rtl="0" fontAlgn="base">
        <a:spcBef>
          <a:spcPct val="0"/>
        </a:spcBef>
        <a:spcAft>
          <a:spcPct val="0"/>
        </a:spcAft>
        <a:defRPr sz="3600" b="1">
          <a:solidFill>
            <a:srgbClr val="D00600"/>
          </a:solidFill>
          <a:latin typeface="Calibri" pitchFamily="34" charset="0"/>
          <a:ea typeface="新細明體" charset="-120"/>
        </a:defRPr>
      </a:lvl9pPr>
    </p:titleStyle>
    <p:bodyStyle>
      <a:lvl1pPr marL="342900" indent="-342900" algn="l" rtl="0" eaLnBrk="0" fontAlgn="base" hangingPunct="0">
        <a:spcBef>
          <a:spcPct val="20000"/>
        </a:spcBef>
        <a:spcAft>
          <a:spcPct val="0"/>
        </a:spcAft>
        <a:buClr>
          <a:srgbClr val="D00600"/>
        </a:buClr>
        <a:buFont typeface="Arial" pitchFamily="34" charset="0"/>
        <a:buChar char="•"/>
        <a:defRPr sz="2800" b="1" kern="1200">
          <a:solidFill>
            <a:schemeClr val="tx1"/>
          </a:solidFill>
          <a:latin typeface="+mn-lt"/>
          <a:ea typeface="+mn-ea"/>
          <a:cs typeface="Arial" pitchFamily="34" charset="0"/>
        </a:defRPr>
      </a:lvl1pPr>
      <a:lvl2pPr marL="742950" indent="-285750" algn="l" rtl="0" eaLnBrk="0" fontAlgn="base" hangingPunct="0">
        <a:spcBef>
          <a:spcPct val="20000"/>
        </a:spcBef>
        <a:spcAft>
          <a:spcPct val="0"/>
        </a:spcAft>
        <a:buClr>
          <a:srgbClr val="D00600"/>
        </a:buClr>
        <a:buFont typeface="Arial" pitchFamily="34" charset="0"/>
        <a:buChar char="–"/>
        <a:defRPr sz="2400" kern="1200">
          <a:solidFill>
            <a:schemeClr val="tx1"/>
          </a:solidFill>
          <a:latin typeface="+mn-lt"/>
          <a:ea typeface="+mn-ea"/>
          <a:cs typeface="Arial" pitchFamily="34" charset="0"/>
        </a:defRPr>
      </a:lvl2pPr>
      <a:lvl3pPr marL="1143000" indent="-228600" algn="l" rtl="0" eaLnBrk="0" fontAlgn="base" hangingPunct="0">
        <a:spcBef>
          <a:spcPct val="20000"/>
        </a:spcBef>
        <a:spcAft>
          <a:spcPct val="0"/>
        </a:spcAft>
        <a:buClr>
          <a:srgbClr val="D00600"/>
        </a:buClr>
        <a:buFont typeface="Arial" pitchFamily="34" charset="0"/>
        <a:buChar char="•"/>
        <a:defRPr sz="2400" kern="1200">
          <a:solidFill>
            <a:schemeClr val="tx1"/>
          </a:solidFill>
          <a:latin typeface="+mn-lt"/>
          <a:ea typeface="+mn-ea"/>
          <a:cs typeface="Arial" pitchFamily="34" charset="0"/>
        </a:defRPr>
      </a:lvl3pPr>
      <a:lvl4pPr marL="1600200" indent="-228600" algn="l" rtl="0" eaLnBrk="0" fontAlgn="base" hangingPunct="0">
        <a:spcBef>
          <a:spcPct val="20000"/>
        </a:spcBef>
        <a:spcAft>
          <a:spcPct val="0"/>
        </a:spcAft>
        <a:buClr>
          <a:srgbClr val="D00600"/>
        </a:buClr>
        <a:buFont typeface="Arial" pitchFamily="34" charset="0"/>
        <a:buChar char="–"/>
        <a:defRPr sz="2400" kern="1200">
          <a:solidFill>
            <a:schemeClr val="tx1"/>
          </a:solidFill>
          <a:latin typeface="+mn-lt"/>
          <a:ea typeface="+mn-ea"/>
          <a:cs typeface="Arial" pitchFamily="34" charset="0"/>
        </a:defRPr>
      </a:lvl4pPr>
      <a:lvl5pPr marL="2057400" indent="-228600" algn="l" rtl="0" eaLnBrk="0" fontAlgn="base" hangingPunct="0">
        <a:spcBef>
          <a:spcPct val="20000"/>
        </a:spcBef>
        <a:spcAft>
          <a:spcPct val="0"/>
        </a:spcAft>
        <a:buClr>
          <a:srgbClr val="D00600"/>
        </a:buClr>
        <a:buFont typeface="Arial" pitchFamily="34" charset="0"/>
        <a:buChar char="»"/>
        <a:defRPr sz="2400" kern="1200">
          <a:solidFill>
            <a:schemeClr val="tx1"/>
          </a:solidFill>
          <a:latin typeface="+mn-lt"/>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xml"/><Relationship Id="rId1" Type="http://schemas.openxmlformats.org/officeDocument/2006/relationships/vmlDrawing" Target="../drawings/vmlDrawing1.vml"/><Relationship Id="rId6" Type="http://schemas.openxmlformats.org/officeDocument/2006/relationships/image" Target="../media/image3.emf"/><Relationship Id="rId5" Type="http://schemas.openxmlformats.org/officeDocument/2006/relationships/oleObject" Target="../embeddings/oleObject1.bin"/><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xml"/><Relationship Id="rId1" Type="http://schemas.openxmlformats.org/officeDocument/2006/relationships/vmlDrawing" Target="../drawings/vmlDrawing2.vml"/><Relationship Id="rId6" Type="http://schemas.openxmlformats.org/officeDocument/2006/relationships/image" Target="../media/image4.emf"/><Relationship Id="rId5" Type="http://schemas.openxmlformats.org/officeDocument/2006/relationships/oleObject" Target="../embeddings/oleObject2.bin"/><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xml"/><Relationship Id="rId1" Type="http://schemas.openxmlformats.org/officeDocument/2006/relationships/vmlDrawing" Target="../drawings/vmlDrawing3.vml"/><Relationship Id="rId6" Type="http://schemas.openxmlformats.org/officeDocument/2006/relationships/image" Target="../media/image4.emf"/><Relationship Id="rId5" Type="http://schemas.openxmlformats.org/officeDocument/2006/relationships/oleObject" Target="../embeddings/oleObject3.bin"/><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xml"/><Relationship Id="rId1" Type="http://schemas.openxmlformats.org/officeDocument/2006/relationships/vmlDrawing" Target="../drawings/vmlDrawing4.vml"/><Relationship Id="rId6" Type="http://schemas.openxmlformats.org/officeDocument/2006/relationships/image" Target="../media/image5.emf"/><Relationship Id="rId5" Type="http://schemas.openxmlformats.org/officeDocument/2006/relationships/oleObject" Target="../embeddings/oleObject4.bin"/><Relationship Id="rId4"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xml"/><Relationship Id="rId1" Type="http://schemas.openxmlformats.org/officeDocument/2006/relationships/vmlDrawing" Target="../drawings/vmlDrawing5.vml"/><Relationship Id="rId6" Type="http://schemas.openxmlformats.org/officeDocument/2006/relationships/image" Target="../media/image6.emf"/><Relationship Id="rId5" Type="http://schemas.openxmlformats.org/officeDocument/2006/relationships/oleObject" Target="../embeddings/oleObject5.bin"/><Relationship Id="rId4"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xml"/><Relationship Id="rId1" Type="http://schemas.openxmlformats.org/officeDocument/2006/relationships/vmlDrawing" Target="../drawings/vmlDrawing6.vml"/><Relationship Id="rId6" Type="http://schemas.openxmlformats.org/officeDocument/2006/relationships/image" Target="../media/image7.emf"/><Relationship Id="rId5" Type="http://schemas.openxmlformats.org/officeDocument/2006/relationships/oleObject" Target="../embeddings/oleObject6.bin"/><Relationship Id="rId4"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0.xml"/><Relationship Id="rId1" Type="http://schemas.openxmlformats.org/officeDocument/2006/relationships/vmlDrawing" Target="../drawings/vmlDrawing7.vml"/><Relationship Id="rId6" Type="http://schemas.openxmlformats.org/officeDocument/2006/relationships/image" Target="../media/image8.emf"/><Relationship Id="rId5" Type="http://schemas.openxmlformats.org/officeDocument/2006/relationships/oleObject" Target="../embeddings/oleObject7.bin"/><Relationship Id="rId4"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1.xml"/><Relationship Id="rId1" Type="http://schemas.openxmlformats.org/officeDocument/2006/relationships/vmlDrawing" Target="../drawings/vmlDrawing8.vml"/><Relationship Id="rId6" Type="http://schemas.openxmlformats.org/officeDocument/2006/relationships/image" Target="../media/image9.emf"/><Relationship Id="rId5" Type="http://schemas.openxmlformats.org/officeDocument/2006/relationships/oleObject" Target="../embeddings/oleObject8.bin"/><Relationship Id="rId4" Type="http://schemas.openxmlformats.org/officeDocument/2006/relationships/notesSlide" Target="../notesSlides/notesSlide13.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xml"/><Relationship Id="rId1" Type="http://schemas.openxmlformats.org/officeDocument/2006/relationships/vmlDrawing" Target="../drawings/vmlDrawing9.vml"/><Relationship Id="rId6" Type="http://schemas.openxmlformats.org/officeDocument/2006/relationships/image" Target="../media/image10.emf"/><Relationship Id="rId5" Type="http://schemas.openxmlformats.org/officeDocument/2006/relationships/oleObject" Target="../embeddings/oleObject9.bin"/><Relationship Id="rId4" Type="http://schemas.openxmlformats.org/officeDocument/2006/relationships/notesSlide" Target="../notesSlides/notesSlide15.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vmlDrawing" Target="../drawings/vmlDrawing10.vml"/><Relationship Id="rId5" Type="http://schemas.openxmlformats.org/officeDocument/2006/relationships/image" Target="../media/image11.emf"/><Relationship Id="rId4" Type="http://schemas.openxmlformats.org/officeDocument/2006/relationships/oleObject" Target="../embeddings/oleObject10.bin"/></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8.xml"/><Relationship Id="rId1" Type="http://schemas.openxmlformats.org/officeDocument/2006/relationships/vmlDrawing" Target="../drawings/vmlDrawing11.vml"/><Relationship Id="rId6" Type="http://schemas.openxmlformats.org/officeDocument/2006/relationships/image" Target="../media/image12.emf"/><Relationship Id="rId5" Type="http://schemas.openxmlformats.org/officeDocument/2006/relationships/oleObject" Target="../embeddings/oleObject11.bin"/><Relationship Id="rId4" Type="http://schemas.openxmlformats.org/officeDocument/2006/relationships/notesSlide" Target="../notesSlides/notesSlide2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tags" Target="../tags/tag19.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xml"/><Relationship Id="rId1" Type="http://schemas.openxmlformats.org/officeDocument/2006/relationships/tags" Target="../tags/tag21.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2.xml"/><Relationship Id="rId1" Type="http://schemas.openxmlformats.org/officeDocument/2006/relationships/vmlDrawing" Target="../drawings/vmlDrawing12.vml"/><Relationship Id="rId6" Type="http://schemas.openxmlformats.org/officeDocument/2006/relationships/image" Target="../media/image13.emf"/><Relationship Id="rId5" Type="http://schemas.openxmlformats.org/officeDocument/2006/relationships/oleObject" Target="../embeddings/oleObject12.bin"/><Relationship Id="rId4" Type="http://schemas.openxmlformats.org/officeDocument/2006/relationships/notesSlide" Target="../notesSlides/notesSlide28.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3.xml"/><Relationship Id="rId1" Type="http://schemas.openxmlformats.org/officeDocument/2006/relationships/vmlDrawing" Target="../drawings/vmlDrawing13.vml"/><Relationship Id="rId6" Type="http://schemas.openxmlformats.org/officeDocument/2006/relationships/image" Target="../media/image14.emf"/><Relationship Id="rId5" Type="http://schemas.openxmlformats.org/officeDocument/2006/relationships/oleObject" Target="../embeddings/oleObject13.bin"/><Relationship Id="rId4" Type="http://schemas.openxmlformats.org/officeDocument/2006/relationships/notesSlide" Target="../notesSlides/notesSlide29.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4.xml"/><Relationship Id="rId1" Type="http://schemas.openxmlformats.org/officeDocument/2006/relationships/vmlDrawing" Target="../drawings/vmlDrawing14.vml"/><Relationship Id="rId6" Type="http://schemas.openxmlformats.org/officeDocument/2006/relationships/image" Target="../media/image15.emf"/><Relationship Id="rId5" Type="http://schemas.openxmlformats.org/officeDocument/2006/relationships/oleObject" Target="../embeddings/oleObject14.bin"/><Relationship Id="rId4" Type="http://schemas.openxmlformats.org/officeDocument/2006/relationships/notesSlide" Target="../notesSlides/notesSlide30.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5.xml"/><Relationship Id="rId1" Type="http://schemas.openxmlformats.org/officeDocument/2006/relationships/vmlDrawing" Target="../drawings/vmlDrawing15.vml"/><Relationship Id="rId6" Type="http://schemas.openxmlformats.org/officeDocument/2006/relationships/image" Target="../media/image16.emf"/><Relationship Id="rId5" Type="http://schemas.openxmlformats.org/officeDocument/2006/relationships/oleObject" Target="../embeddings/oleObject15.bin"/><Relationship Id="rId4" Type="http://schemas.openxmlformats.org/officeDocument/2006/relationships/notesSlide" Target="../notesSlides/notesSlide3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2.xml"/><Relationship Id="rId1" Type="http://schemas.openxmlformats.org/officeDocument/2006/relationships/tags" Target="../tags/tag26.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7.xml"/><Relationship Id="rId1" Type="http://schemas.openxmlformats.org/officeDocument/2006/relationships/vmlDrawing" Target="../drawings/vmlDrawing16.vml"/><Relationship Id="rId6" Type="http://schemas.openxmlformats.org/officeDocument/2006/relationships/image" Target="../media/image17.emf"/><Relationship Id="rId5" Type="http://schemas.openxmlformats.org/officeDocument/2006/relationships/oleObject" Target="../embeddings/oleObject16.bin"/><Relationship Id="rId4" Type="http://schemas.openxmlformats.org/officeDocument/2006/relationships/notesSlide" Target="../notesSlides/notesSlide37.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2.xml"/><Relationship Id="rId1" Type="http://schemas.openxmlformats.org/officeDocument/2006/relationships/tags" Target="../tags/tag28.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2.xml"/><Relationship Id="rId1" Type="http://schemas.openxmlformats.org/officeDocument/2006/relationships/tags" Target="../tags/tag29.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2.xml"/><Relationship Id="rId1" Type="http://schemas.openxmlformats.org/officeDocument/2006/relationships/tags" Target="../tags/tag30.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2.xml"/><Relationship Id="rId1" Type="http://schemas.openxmlformats.org/officeDocument/2006/relationships/tags" Target="../tags/tag31.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2.xml"/><Relationship Id="rId1" Type="http://schemas.openxmlformats.org/officeDocument/2006/relationships/vmlDrawing" Target="../drawings/vmlDrawing17.vml"/><Relationship Id="rId5" Type="http://schemas.openxmlformats.org/officeDocument/2006/relationships/image" Target="../media/image18.emf"/><Relationship Id="rId4" Type="http://schemas.openxmlformats.org/officeDocument/2006/relationships/oleObject" Target="../embeddings/oleObject17.bin"/></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2.xml"/><Relationship Id="rId1" Type="http://schemas.openxmlformats.org/officeDocument/2006/relationships/vmlDrawing" Target="../drawings/vmlDrawing18.vml"/><Relationship Id="rId5" Type="http://schemas.openxmlformats.org/officeDocument/2006/relationships/image" Target="../media/image19.emf"/><Relationship Id="rId4" Type="http://schemas.openxmlformats.org/officeDocument/2006/relationships/oleObject" Target="../embeddings/oleObject18.bin"/></Relationships>
</file>

<file path=ppt/slides/_rels/slide47.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slideLayout" Target="../slideLayouts/slideLayout2.xml"/><Relationship Id="rId1" Type="http://schemas.openxmlformats.org/officeDocument/2006/relationships/vmlDrawing" Target="../drawings/vmlDrawing19.vml"/><Relationship Id="rId5" Type="http://schemas.openxmlformats.org/officeDocument/2006/relationships/image" Target="../media/image21.png"/><Relationship Id="rId4" Type="http://schemas.openxmlformats.org/officeDocument/2006/relationships/image" Target="../media/image20.emf"/></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2.xml"/><Relationship Id="rId1" Type="http://schemas.openxmlformats.org/officeDocument/2006/relationships/vmlDrawing" Target="../drawings/vmlDrawing20.vml"/><Relationship Id="rId6" Type="http://schemas.openxmlformats.org/officeDocument/2006/relationships/image" Target="../media/image22.emf"/><Relationship Id="rId5" Type="http://schemas.openxmlformats.org/officeDocument/2006/relationships/oleObject" Target="../embeddings/oleObject20.bin"/><Relationship Id="rId4" Type="http://schemas.openxmlformats.org/officeDocument/2006/relationships/notesSlide" Target="../notesSlides/notesSlide47.xml"/></Relationships>
</file>

<file path=ppt/slides/_rels/slide50.xml.rels><?xml version="1.0" encoding="UTF-8" standalone="yes"?>
<Relationships xmlns="http://schemas.openxmlformats.org/package/2006/relationships"><Relationship Id="rId3" Type="http://schemas.openxmlformats.org/officeDocument/2006/relationships/oleObject" Target="../embeddings/oleObject21.bin"/><Relationship Id="rId2" Type="http://schemas.openxmlformats.org/officeDocument/2006/relationships/slideLayout" Target="../slideLayouts/slideLayout2.xml"/><Relationship Id="rId1" Type="http://schemas.openxmlformats.org/officeDocument/2006/relationships/vmlDrawing" Target="../drawings/vmlDrawing21.vml"/><Relationship Id="rId4" Type="http://schemas.openxmlformats.org/officeDocument/2006/relationships/image" Target="../media/image23.emf"/></Relationships>
</file>

<file path=ppt/slides/_rels/slide51.xml.rels><?xml version="1.0" encoding="UTF-8" standalone="yes"?>
<Relationships xmlns="http://schemas.openxmlformats.org/package/2006/relationships"><Relationship Id="rId8" Type="http://schemas.openxmlformats.org/officeDocument/2006/relationships/image" Target="../media/image25.emf"/><Relationship Id="rId3" Type="http://schemas.openxmlformats.org/officeDocument/2006/relationships/slideLayout" Target="../slideLayouts/slideLayout2.xml"/><Relationship Id="rId7" Type="http://schemas.openxmlformats.org/officeDocument/2006/relationships/oleObject" Target="../embeddings/oleObject23.bin"/><Relationship Id="rId2" Type="http://schemas.openxmlformats.org/officeDocument/2006/relationships/tags" Target="../tags/tag33.xml"/><Relationship Id="rId1" Type="http://schemas.openxmlformats.org/officeDocument/2006/relationships/vmlDrawing" Target="../drawings/vmlDrawing22.vml"/><Relationship Id="rId6" Type="http://schemas.openxmlformats.org/officeDocument/2006/relationships/image" Target="../media/image24.emf"/><Relationship Id="rId5" Type="http://schemas.openxmlformats.org/officeDocument/2006/relationships/oleObject" Target="../embeddings/oleObject22.bin"/><Relationship Id="rId4" Type="http://schemas.openxmlformats.org/officeDocument/2006/relationships/notesSlide" Target="../notesSlides/notesSlide48.xml"/></Relationships>
</file>

<file path=ppt/slides/_rels/slide5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4.xml"/><Relationship Id="rId1" Type="http://schemas.openxmlformats.org/officeDocument/2006/relationships/vmlDrawing" Target="../drawings/vmlDrawing23.vml"/><Relationship Id="rId6" Type="http://schemas.openxmlformats.org/officeDocument/2006/relationships/image" Target="../media/image26.emf"/><Relationship Id="rId5" Type="http://schemas.openxmlformats.org/officeDocument/2006/relationships/oleObject" Target="../embeddings/oleObject24.bin"/><Relationship Id="rId4" Type="http://schemas.openxmlformats.org/officeDocument/2006/relationships/notesSlide" Target="../notesSlides/notesSlide49.xml"/></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2.xml"/><Relationship Id="rId1" Type="http://schemas.openxmlformats.org/officeDocument/2006/relationships/vmlDrawing" Target="../drawings/vmlDrawing24.vml"/><Relationship Id="rId5" Type="http://schemas.openxmlformats.org/officeDocument/2006/relationships/image" Target="../media/image27.emf"/><Relationship Id="rId4" Type="http://schemas.openxmlformats.org/officeDocument/2006/relationships/oleObject" Target="../embeddings/oleObject25.bin"/></Relationships>
</file>

<file path=ppt/slides/_rels/slide5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5.xml"/><Relationship Id="rId1" Type="http://schemas.openxmlformats.org/officeDocument/2006/relationships/vmlDrawing" Target="../drawings/vmlDrawing25.vml"/><Relationship Id="rId6" Type="http://schemas.openxmlformats.org/officeDocument/2006/relationships/image" Target="../media/image28.emf"/><Relationship Id="rId5" Type="http://schemas.openxmlformats.org/officeDocument/2006/relationships/oleObject" Target="../embeddings/oleObject26.bin"/><Relationship Id="rId4" Type="http://schemas.openxmlformats.org/officeDocument/2006/relationships/notesSlide" Target="../notesSlides/notesSlide51.xml"/></Relationships>
</file>

<file path=ppt/slides/_rels/slide5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6.xml"/><Relationship Id="rId1" Type="http://schemas.openxmlformats.org/officeDocument/2006/relationships/vmlDrawing" Target="../drawings/vmlDrawing26.vml"/><Relationship Id="rId6" Type="http://schemas.openxmlformats.org/officeDocument/2006/relationships/image" Target="../media/image29.emf"/><Relationship Id="rId5" Type="http://schemas.openxmlformats.org/officeDocument/2006/relationships/oleObject" Target="../embeddings/oleObject27.bin"/><Relationship Id="rId4" Type="http://schemas.openxmlformats.org/officeDocument/2006/relationships/notesSlide" Target="../notesSlides/notesSlide52.xml"/></Relationships>
</file>

<file path=ppt/slides/_rels/slide56.xml.rels><?xml version="1.0" encoding="UTF-8" standalone="yes"?>
<Relationships xmlns="http://schemas.openxmlformats.org/package/2006/relationships"><Relationship Id="rId3" Type="http://schemas.openxmlformats.org/officeDocument/2006/relationships/oleObject" Target="../embeddings/oleObject28.bin"/><Relationship Id="rId2" Type="http://schemas.openxmlformats.org/officeDocument/2006/relationships/slideLayout" Target="../slideLayouts/slideLayout2.xml"/><Relationship Id="rId1" Type="http://schemas.openxmlformats.org/officeDocument/2006/relationships/vmlDrawing" Target="../drawings/vmlDrawing27.vml"/><Relationship Id="rId6" Type="http://schemas.openxmlformats.org/officeDocument/2006/relationships/image" Target="../media/image31.emf"/><Relationship Id="rId5" Type="http://schemas.openxmlformats.org/officeDocument/2006/relationships/oleObject" Target="../embeddings/oleObject29.bin"/><Relationship Id="rId4" Type="http://schemas.openxmlformats.org/officeDocument/2006/relationships/image" Target="../media/image30.emf"/></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2"/>
          <p:cNvSpPr>
            <a:spLocks noGrp="1" noChangeArrowheads="1"/>
          </p:cNvSpPr>
          <p:nvPr>
            <p:ph type="ctrTitle"/>
          </p:nvPr>
        </p:nvSpPr>
        <p:spPr/>
        <p:txBody>
          <a:bodyPr>
            <a:normAutofit fontScale="90000"/>
          </a:bodyPr>
          <a:lstStyle/>
          <a:p>
            <a:pPr eaLnBrk="1" hangingPunct="1">
              <a:defRPr/>
            </a:pPr>
            <a:r>
              <a:rPr lang="en-US" altLang="zh-TW" dirty="0" err="1" smtClean="0"/>
              <a:t>NuMicro</a:t>
            </a:r>
            <a:r>
              <a:rPr lang="en-US" altLang="zh-TW" dirty="0" smtClean="0"/>
              <a:t> </a:t>
            </a:r>
            <a:br>
              <a:rPr lang="en-US" altLang="zh-TW" dirty="0" smtClean="0"/>
            </a:br>
            <a:r>
              <a:rPr lang="en-US" altLang="zh-TW" dirty="0"/>
              <a:t>Timer &amp; </a:t>
            </a:r>
            <a:r>
              <a:rPr lang="en-US" altLang="zh-TW" dirty="0" smtClean="0"/>
              <a:t>WDT &amp; WWDT &amp; RTC &amp; UART</a:t>
            </a:r>
          </a:p>
        </p:txBody>
      </p:sp>
      <p:sp>
        <p:nvSpPr>
          <p:cNvPr id="3076" name="Rectangle 3"/>
          <p:cNvSpPr>
            <a:spLocks noGrp="1" noChangeArrowheads="1"/>
          </p:cNvSpPr>
          <p:nvPr>
            <p:ph type="subTitle" idx="1"/>
          </p:nvPr>
        </p:nvSpPr>
        <p:spPr/>
        <p:txBody>
          <a:bodyPr/>
          <a:lstStyle/>
          <a:p>
            <a:pPr eaLnBrk="1" hangingPunct="1">
              <a:defRPr/>
            </a:pPr>
            <a:r>
              <a:rPr lang="en-US" altLang="zh-TW" smtClean="0"/>
              <a:t>NuMicro@nuvoton.com</a:t>
            </a:r>
          </a:p>
        </p:txBody>
      </p:sp>
      <p:sp>
        <p:nvSpPr>
          <p:cNvPr id="5124" name="Rectangle 7"/>
          <p:cNvSpPr>
            <a:spLocks noGrp="1" noChangeArrowheads="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A494E57B-D77B-4331-8C4C-80BDD63D9A46}" type="slidenum">
              <a:rPr lang="en-US" altLang="zh-TW" sz="1400" smtClean="0">
                <a:solidFill>
                  <a:schemeClr val="tx1"/>
                </a:solidFill>
                <a:latin typeface="Arial" charset="0"/>
                <a:ea typeface="ＭＳ Ｐゴシック" pitchFamily="34" charset="-128"/>
              </a:rPr>
              <a:pPr fontAlgn="base">
                <a:spcBef>
                  <a:spcPct val="0"/>
                </a:spcBef>
                <a:spcAft>
                  <a:spcPct val="0"/>
                </a:spcAft>
              </a:pPr>
              <a:t>1</a:t>
            </a:fld>
            <a:endParaRPr lang="en-US" altLang="zh-TW" sz="1400" smtClean="0">
              <a:solidFill>
                <a:schemeClr val="tx1"/>
              </a:solidFill>
              <a:latin typeface="Arial" charset="0"/>
              <a:ea typeface="ＭＳ Ｐゴシック" pitchFamily="34" charset="-128"/>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zh-CN" altLang="en-US" dirty="0" smtClean="0"/>
              <a:t>内容</a:t>
            </a:r>
            <a:endParaRPr lang="en-US" altLang="zh-TW" dirty="0" smtClean="0"/>
          </a:p>
        </p:txBody>
      </p:sp>
      <p:sp>
        <p:nvSpPr>
          <p:cNvPr id="6147" name="Rectangle 3"/>
          <p:cNvSpPr>
            <a:spLocks noGrp="1" noChangeArrowheads="1"/>
          </p:cNvSpPr>
          <p:nvPr>
            <p:ph idx="1"/>
          </p:nvPr>
        </p:nvSpPr>
        <p:spPr/>
        <p:txBody>
          <a:bodyPr/>
          <a:lstStyle/>
          <a:p>
            <a:pPr eaLnBrk="1" hangingPunct="1"/>
            <a:r>
              <a:rPr lang="en-US" altLang="zh-CN" dirty="0" smtClean="0">
                <a:cs typeface="Arial" charset="0"/>
              </a:rPr>
              <a:t>4</a:t>
            </a:r>
            <a:r>
              <a:rPr lang="zh-CN" altLang="en-US" dirty="0" smtClean="0">
                <a:cs typeface="Arial" charset="0"/>
              </a:rPr>
              <a:t>组</a:t>
            </a:r>
            <a:r>
              <a:rPr lang="en-US" altLang="zh-TW" dirty="0" smtClean="0">
                <a:cs typeface="Arial" charset="0"/>
              </a:rPr>
              <a:t>24-bit </a:t>
            </a:r>
            <a:r>
              <a:rPr lang="zh-CN" altLang="en-US" dirty="0" smtClean="0">
                <a:cs typeface="Arial" charset="0"/>
              </a:rPr>
              <a:t>定时器带</a:t>
            </a:r>
            <a:r>
              <a:rPr lang="en-US" altLang="zh-TW" dirty="0" smtClean="0">
                <a:cs typeface="Arial" charset="0"/>
              </a:rPr>
              <a:t> 8-bit </a:t>
            </a:r>
            <a:r>
              <a:rPr lang="zh-CN" altLang="en-US" dirty="0" smtClean="0">
                <a:cs typeface="Arial" charset="0"/>
              </a:rPr>
              <a:t>预分频</a:t>
            </a:r>
            <a:endParaRPr lang="en-US" altLang="zh-TW" dirty="0" smtClean="0">
              <a:cs typeface="Arial" charset="0"/>
            </a:endParaRPr>
          </a:p>
          <a:p>
            <a:pPr eaLnBrk="1" hangingPunct="1"/>
            <a:r>
              <a:rPr lang="zh-CN" altLang="en-US" dirty="0">
                <a:cs typeface="Arial" charset="0"/>
              </a:rPr>
              <a:t>一个</a:t>
            </a:r>
            <a:r>
              <a:rPr lang="en-US" altLang="zh-TW" dirty="0" smtClean="0">
                <a:cs typeface="Arial" charset="0"/>
              </a:rPr>
              <a:t> 18-bit </a:t>
            </a:r>
            <a:r>
              <a:rPr lang="zh-CN" altLang="en-US" dirty="0" smtClean="0">
                <a:cs typeface="Arial" charset="0"/>
              </a:rPr>
              <a:t>看门狗</a:t>
            </a:r>
            <a:endParaRPr lang="en-US" altLang="zh-TW" dirty="0" smtClean="0">
              <a:cs typeface="Arial" charset="0"/>
            </a:endParaRPr>
          </a:p>
          <a:p>
            <a:pPr eaLnBrk="1" hangingPunct="1"/>
            <a:r>
              <a:rPr lang="zh-CN" altLang="en-US" dirty="0" smtClean="0">
                <a:cs typeface="Arial" charset="0"/>
              </a:rPr>
              <a:t>一个窗看门狗</a:t>
            </a:r>
            <a:endParaRPr lang="en-US" altLang="zh-TW" dirty="0" smtClean="0">
              <a:cs typeface="Arial" charset="0"/>
            </a:endParaRPr>
          </a:p>
          <a:p>
            <a:pPr eaLnBrk="1" hangingPunct="1"/>
            <a:r>
              <a:rPr lang="zh-CN" altLang="en-US" dirty="0" smtClean="0">
                <a:cs typeface="Arial" charset="0"/>
              </a:rPr>
              <a:t>带日历的实时时钟</a:t>
            </a:r>
            <a:endParaRPr lang="en-US" altLang="zh-TW" dirty="0" smtClean="0">
              <a:cs typeface="Arial" charset="0"/>
            </a:endParaRPr>
          </a:p>
          <a:p>
            <a:pPr eaLnBrk="1" hangingPunct="1"/>
            <a:r>
              <a:rPr lang="en-US" altLang="zh-CN" dirty="0" smtClean="0">
                <a:cs typeface="Arial" charset="0"/>
              </a:rPr>
              <a:t>5</a:t>
            </a:r>
            <a:r>
              <a:rPr lang="zh-CN" altLang="en-US" dirty="0" smtClean="0">
                <a:cs typeface="Arial" charset="0"/>
              </a:rPr>
              <a:t>组完全可编程的</a:t>
            </a:r>
            <a:r>
              <a:rPr lang="en-US" altLang="zh-TW" dirty="0" smtClean="0">
                <a:cs typeface="Arial" charset="0"/>
              </a:rPr>
              <a:t> UART.</a:t>
            </a:r>
          </a:p>
          <a:p>
            <a:pPr lvl="1" eaLnBrk="1" hangingPunct="1">
              <a:buFont typeface="Arial" charset="0"/>
              <a:buChar char="•"/>
            </a:pPr>
            <a:r>
              <a:rPr lang="en-US" altLang="zh-CN" dirty="0" smtClean="0">
                <a:cs typeface="Arial" charset="0"/>
              </a:rPr>
              <a:t>2</a:t>
            </a:r>
            <a:r>
              <a:rPr lang="zh-CN" altLang="en-US" dirty="0" smtClean="0">
                <a:cs typeface="Arial" charset="0"/>
              </a:rPr>
              <a:t>组独立的</a:t>
            </a:r>
            <a:r>
              <a:rPr lang="en-US" altLang="zh-TW" dirty="0" smtClean="0">
                <a:cs typeface="Arial" charset="0"/>
              </a:rPr>
              <a:t>UART </a:t>
            </a:r>
            <a:endParaRPr lang="en-US" altLang="zh-TW" dirty="0">
              <a:cs typeface="Arial" charset="0"/>
            </a:endParaRPr>
          </a:p>
          <a:p>
            <a:pPr lvl="2" eaLnBrk="1" hangingPunct="1"/>
            <a:r>
              <a:rPr lang="zh-CN" altLang="en-US" dirty="0" smtClean="0">
                <a:cs typeface="Arial" charset="0"/>
              </a:rPr>
              <a:t>支持自动流控功能</a:t>
            </a:r>
            <a:endParaRPr lang="en-US" altLang="zh-TW" dirty="0" smtClean="0">
              <a:cs typeface="Arial" charset="0"/>
            </a:endParaRPr>
          </a:p>
          <a:p>
            <a:pPr lvl="2" eaLnBrk="1" hangingPunct="1"/>
            <a:r>
              <a:rPr lang="zh-CN" altLang="en-US" dirty="0" smtClean="0">
                <a:cs typeface="Arial" charset="0"/>
              </a:rPr>
              <a:t>支持</a:t>
            </a:r>
            <a:r>
              <a:rPr lang="en-US" altLang="zh-TW" dirty="0" smtClean="0">
                <a:cs typeface="Arial" charset="0"/>
              </a:rPr>
              <a:t> IrDA SIR </a:t>
            </a:r>
            <a:r>
              <a:rPr lang="zh-CN" altLang="en-US" dirty="0" smtClean="0">
                <a:cs typeface="Arial" charset="0"/>
              </a:rPr>
              <a:t>功能</a:t>
            </a:r>
            <a:endParaRPr lang="en-US" altLang="zh-TW" dirty="0" smtClean="0">
              <a:cs typeface="Arial" charset="0"/>
            </a:endParaRPr>
          </a:p>
          <a:p>
            <a:pPr lvl="2" eaLnBrk="1" hangingPunct="1"/>
            <a:r>
              <a:rPr lang="zh-CN" altLang="en-US" dirty="0" smtClean="0">
                <a:cs typeface="Arial" charset="0"/>
              </a:rPr>
              <a:t>支持</a:t>
            </a:r>
            <a:r>
              <a:rPr lang="en-US" altLang="zh-TW" dirty="0" smtClean="0">
                <a:cs typeface="Arial" charset="0"/>
              </a:rPr>
              <a:t> LIN break </a:t>
            </a:r>
            <a:r>
              <a:rPr lang="zh-CN" altLang="en-US" dirty="0" smtClean="0">
                <a:cs typeface="Arial" charset="0"/>
              </a:rPr>
              <a:t>功能</a:t>
            </a:r>
            <a:endParaRPr lang="en-US" altLang="zh-TW" dirty="0" smtClean="0">
              <a:cs typeface="Arial" charset="0"/>
            </a:endParaRPr>
          </a:p>
          <a:p>
            <a:pPr lvl="1" eaLnBrk="1" hangingPunct="1"/>
            <a:r>
              <a:rPr lang="en-US" altLang="zh-CN" dirty="0" smtClean="0">
                <a:cs typeface="Arial" charset="0"/>
              </a:rPr>
              <a:t>3</a:t>
            </a:r>
            <a:r>
              <a:rPr lang="zh-CN" altLang="en-US" dirty="0" smtClean="0">
                <a:cs typeface="Arial" charset="0"/>
              </a:rPr>
              <a:t>组</a:t>
            </a:r>
            <a:r>
              <a:rPr lang="en-US" altLang="zh-TW" dirty="0" smtClean="0">
                <a:cs typeface="Arial" charset="0"/>
              </a:rPr>
              <a:t>Smart-Card </a:t>
            </a:r>
            <a:r>
              <a:rPr lang="zh-CN" altLang="en-US" dirty="0" smtClean="0">
                <a:cs typeface="Arial" charset="0"/>
              </a:rPr>
              <a:t>接口支持</a:t>
            </a:r>
            <a:r>
              <a:rPr lang="en-US" altLang="zh-TW" dirty="0" smtClean="0">
                <a:cs typeface="Arial" charset="0"/>
              </a:rPr>
              <a:t>UART </a:t>
            </a:r>
            <a:r>
              <a:rPr lang="zh-CN" altLang="en-US" dirty="0" smtClean="0">
                <a:cs typeface="Arial" charset="0"/>
              </a:rPr>
              <a:t>模式</a:t>
            </a:r>
            <a:endParaRPr lang="en-US" altLang="zh-TW" dirty="0" smtClean="0">
              <a:cs typeface="Arial" charset="0"/>
            </a:endParaRPr>
          </a:p>
        </p:txBody>
      </p:sp>
      <p:sp>
        <p:nvSpPr>
          <p:cNvPr id="6148"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616E9107-0FA4-48A5-A365-14F39444EA7F}" type="slidenum">
              <a:rPr lang="en-US" altLang="zh-TW" sz="1400" smtClean="0">
                <a:solidFill>
                  <a:schemeClr val="tx1"/>
                </a:solidFill>
                <a:latin typeface="Arial" charset="0"/>
                <a:ea typeface="ＭＳ Ｐゴシック" pitchFamily="34" charset="-128"/>
              </a:rPr>
              <a:pPr fontAlgn="base">
                <a:spcBef>
                  <a:spcPct val="0"/>
                </a:spcBef>
                <a:spcAft>
                  <a:spcPct val="0"/>
                </a:spcAft>
              </a:pPr>
              <a:t>2</a:t>
            </a:fld>
            <a:endParaRPr lang="en-US" altLang="zh-TW" sz="1400" smtClean="0">
              <a:solidFill>
                <a:schemeClr val="tx1"/>
              </a:solidFill>
              <a:latin typeface="Arial" charset="0"/>
              <a:ea typeface="ＭＳ Ｐゴシック" pitchFamily="34" charset="-128"/>
            </a:endParaRPr>
          </a:p>
        </p:txBody>
      </p:sp>
    </p:spTree>
  </p:cSld>
  <p:clrMapOvr>
    <a:masterClrMapping/>
  </p:clrMapOvr>
  <p:transition advTm="1122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 calcmode="lin" valueType="num">
                                      <p:cBhvr additive="base">
                                        <p:cTn id="7" dur="500" fill="hold"/>
                                        <p:tgtEl>
                                          <p:spTgt spid="614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614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147">
                                            <p:txEl>
                                              <p:pRg st="1" end="1"/>
                                            </p:txEl>
                                          </p:spTgt>
                                        </p:tgtEl>
                                        <p:attrNameLst>
                                          <p:attrName>style.visibility</p:attrName>
                                        </p:attrNameLst>
                                      </p:cBhvr>
                                      <p:to>
                                        <p:strVal val="visible"/>
                                      </p:to>
                                    </p:set>
                                    <p:anim calcmode="lin" valueType="num">
                                      <p:cBhvr additive="base">
                                        <p:cTn id="13" dur="500" fill="hold"/>
                                        <p:tgtEl>
                                          <p:spTgt spid="6147">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14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6147">
                                            <p:txEl>
                                              <p:pRg st="2" end="2"/>
                                            </p:txEl>
                                          </p:spTgt>
                                        </p:tgtEl>
                                        <p:attrNameLst>
                                          <p:attrName>style.visibility</p:attrName>
                                        </p:attrNameLst>
                                      </p:cBhvr>
                                      <p:to>
                                        <p:strVal val="visible"/>
                                      </p:to>
                                    </p:set>
                                    <p:anim calcmode="lin" valueType="num">
                                      <p:cBhvr additive="base">
                                        <p:cTn id="19" dur="500" fill="hold"/>
                                        <p:tgtEl>
                                          <p:spTgt spid="6147">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614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6147">
                                            <p:txEl>
                                              <p:pRg st="3" end="3"/>
                                            </p:txEl>
                                          </p:spTgt>
                                        </p:tgtEl>
                                        <p:attrNameLst>
                                          <p:attrName>style.visibility</p:attrName>
                                        </p:attrNameLst>
                                      </p:cBhvr>
                                      <p:to>
                                        <p:strVal val="visible"/>
                                      </p:to>
                                    </p:set>
                                    <p:anim calcmode="lin" valueType="num">
                                      <p:cBhvr additive="base">
                                        <p:cTn id="25" dur="500" fill="hold"/>
                                        <p:tgtEl>
                                          <p:spTgt spid="6147">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614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6147">
                                            <p:txEl>
                                              <p:pRg st="4" end="4"/>
                                            </p:txEl>
                                          </p:spTgt>
                                        </p:tgtEl>
                                        <p:attrNameLst>
                                          <p:attrName>style.visibility</p:attrName>
                                        </p:attrNameLst>
                                      </p:cBhvr>
                                      <p:to>
                                        <p:strVal val="visible"/>
                                      </p:to>
                                    </p:set>
                                    <p:anim calcmode="lin" valueType="num">
                                      <p:cBhvr additive="base">
                                        <p:cTn id="31" dur="500" fill="hold"/>
                                        <p:tgtEl>
                                          <p:spTgt spid="6147">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6147">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6147">
                                            <p:txEl>
                                              <p:pRg st="5" end="5"/>
                                            </p:txEl>
                                          </p:spTgt>
                                        </p:tgtEl>
                                        <p:attrNameLst>
                                          <p:attrName>style.visibility</p:attrName>
                                        </p:attrNameLst>
                                      </p:cBhvr>
                                      <p:to>
                                        <p:strVal val="visible"/>
                                      </p:to>
                                    </p:set>
                                    <p:anim calcmode="lin" valueType="num">
                                      <p:cBhvr additive="base">
                                        <p:cTn id="37" dur="500" fill="hold"/>
                                        <p:tgtEl>
                                          <p:spTgt spid="6147">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6147">
                                            <p:txEl>
                                              <p:pRg st="5" end="5"/>
                                            </p:txEl>
                                          </p:spTgt>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6147">
                                            <p:txEl>
                                              <p:pRg st="6" end="6"/>
                                            </p:txEl>
                                          </p:spTgt>
                                        </p:tgtEl>
                                        <p:attrNameLst>
                                          <p:attrName>style.visibility</p:attrName>
                                        </p:attrNameLst>
                                      </p:cBhvr>
                                      <p:to>
                                        <p:strVal val="visible"/>
                                      </p:to>
                                    </p:set>
                                    <p:anim calcmode="lin" valueType="num">
                                      <p:cBhvr additive="base">
                                        <p:cTn id="41" dur="500" fill="hold"/>
                                        <p:tgtEl>
                                          <p:spTgt spid="6147">
                                            <p:txEl>
                                              <p:pRg st="6" end="6"/>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6147">
                                            <p:txEl>
                                              <p:pRg st="6" end="6"/>
                                            </p:txEl>
                                          </p:spTgt>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6147">
                                            <p:txEl>
                                              <p:pRg st="7" end="7"/>
                                            </p:txEl>
                                          </p:spTgt>
                                        </p:tgtEl>
                                        <p:attrNameLst>
                                          <p:attrName>style.visibility</p:attrName>
                                        </p:attrNameLst>
                                      </p:cBhvr>
                                      <p:to>
                                        <p:strVal val="visible"/>
                                      </p:to>
                                    </p:set>
                                    <p:anim calcmode="lin" valueType="num">
                                      <p:cBhvr additive="base">
                                        <p:cTn id="45" dur="500" fill="hold"/>
                                        <p:tgtEl>
                                          <p:spTgt spid="6147">
                                            <p:txEl>
                                              <p:pRg st="7" end="7"/>
                                            </p:txEl>
                                          </p:spTgt>
                                        </p:tgtEl>
                                        <p:attrNameLst>
                                          <p:attrName>ppt_x</p:attrName>
                                        </p:attrNameLst>
                                      </p:cBhvr>
                                      <p:tavLst>
                                        <p:tav tm="0">
                                          <p:val>
                                            <p:strVal val="0-#ppt_w/2"/>
                                          </p:val>
                                        </p:tav>
                                        <p:tav tm="100000">
                                          <p:val>
                                            <p:strVal val="#ppt_x"/>
                                          </p:val>
                                        </p:tav>
                                      </p:tavLst>
                                    </p:anim>
                                    <p:anim calcmode="lin" valueType="num">
                                      <p:cBhvr additive="base">
                                        <p:cTn id="46" dur="500" fill="hold"/>
                                        <p:tgtEl>
                                          <p:spTgt spid="6147">
                                            <p:txEl>
                                              <p:pRg st="7" end="7"/>
                                            </p:txEl>
                                          </p:spTgt>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6147">
                                            <p:txEl>
                                              <p:pRg st="8" end="8"/>
                                            </p:txEl>
                                          </p:spTgt>
                                        </p:tgtEl>
                                        <p:attrNameLst>
                                          <p:attrName>style.visibility</p:attrName>
                                        </p:attrNameLst>
                                      </p:cBhvr>
                                      <p:to>
                                        <p:strVal val="visible"/>
                                      </p:to>
                                    </p:set>
                                    <p:anim calcmode="lin" valueType="num">
                                      <p:cBhvr additive="base">
                                        <p:cTn id="49" dur="500" fill="hold"/>
                                        <p:tgtEl>
                                          <p:spTgt spid="6147">
                                            <p:txEl>
                                              <p:pRg st="8" end="8"/>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6147">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6147">
                                            <p:txEl>
                                              <p:pRg st="9" end="9"/>
                                            </p:txEl>
                                          </p:spTgt>
                                        </p:tgtEl>
                                        <p:attrNameLst>
                                          <p:attrName>style.visibility</p:attrName>
                                        </p:attrNameLst>
                                      </p:cBhvr>
                                      <p:to>
                                        <p:strVal val="visible"/>
                                      </p:to>
                                    </p:set>
                                    <p:anim calcmode="lin" valueType="num">
                                      <p:cBhvr additive="base">
                                        <p:cTn id="55" dur="500" fill="hold"/>
                                        <p:tgtEl>
                                          <p:spTgt spid="6147">
                                            <p:txEl>
                                              <p:pRg st="9" end="9"/>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6147">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zh-CN" altLang="en-US" dirty="0" smtClean="0"/>
              <a:t>定时器特性</a:t>
            </a:r>
            <a:endParaRPr lang="en-US" altLang="zh-TW" dirty="0" smtClean="0"/>
          </a:p>
        </p:txBody>
      </p:sp>
      <p:sp>
        <p:nvSpPr>
          <p:cNvPr id="7171" name="Rectangle 4"/>
          <p:cNvSpPr>
            <a:spLocks noGrp="1" noChangeArrowheads="1"/>
          </p:cNvSpPr>
          <p:nvPr>
            <p:ph idx="1"/>
          </p:nvPr>
        </p:nvSpPr>
        <p:spPr/>
        <p:txBody>
          <a:bodyPr/>
          <a:lstStyle/>
          <a:p>
            <a:pPr eaLnBrk="1" hangingPunct="1"/>
            <a:r>
              <a:rPr lang="en-US" altLang="zh-CN" dirty="0" smtClean="0">
                <a:cs typeface="Arial" charset="0"/>
              </a:rPr>
              <a:t>4</a:t>
            </a:r>
            <a:r>
              <a:rPr lang="zh-CN" altLang="en-US" dirty="0" smtClean="0">
                <a:cs typeface="Arial" charset="0"/>
              </a:rPr>
              <a:t>组</a:t>
            </a:r>
            <a:r>
              <a:rPr lang="en-US" altLang="zh-TW" dirty="0" smtClean="0">
                <a:cs typeface="Arial" charset="0"/>
              </a:rPr>
              <a:t>24-bit </a:t>
            </a:r>
            <a:r>
              <a:rPr lang="zh-CN" altLang="en-US" dirty="0" smtClean="0">
                <a:cs typeface="Arial" charset="0"/>
              </a:rPr>
              <a:t>上数定时器</a:t>
            </a:r>
            <a:endParaRPr lang="en-US" altLang="zh-TW" dirty="0" smtClean="0">
              <a:cs typeface="Arial" charset="0"/>
            </a:endParaRPr>
          </a:p>
          <a:p>
            <a:pPr eaLnBrk="1" hangingPunct="1"/>
            <a:r>
              <a:rPr lang="zh-CN" altLang="en-US" dirty="0" smtClean="0">
                <a:cs typeface="Arial" charset="0"/>
              </a:rPr>
              <a:t>每个定时器有</a:t>
            </a:r>
            <a:r>
              <a:rPr lang="en-US" altLang="zh-CN" dirty="0" smtClean="0">
                <a:cs typeface="Arial" charset="0"/>
              </a:rPr>
              <a:t>5</a:t>
            </a:r>
            <a:r>
              <a:rPr lang="zh-CN" altLang="en-US" dirty="0" smtClean="0">
                <a:cs typeface="Arial" charset="0"/>
              </a:rPr>
              <a:t>个时钟源可选和一个预分频</a:t>
            </a:r>
            <a:endParaRPr lang="en-US" altLang="zh-TW" dirty="0" smtClean="0">
              <a:cs typeface="Arial" charset="0"/>
            </a:endParaRPr>
          </a:p>
          <a:p>
            <a:pPr eaLnBrk="1" hangingPunct="1"/>
            <a:r>
              <a:rPr lang="zh-CN" altLang="en-US" dirty="0" smtClean="0">
                <a:cs typeface="Arial" charset="0"/>
              </a:rPr>
              <a:t>超时周期</a:t>
            </a:r>
            <a:r>
              <a:rPr lang="en-US" altLang="zh-TW" dirty="0" smtClean="0">
                <a:cs typeface="Arial" charset="0"/>
              </a:rPr>
              <a:t> = (</a:t>
            </a:r>
            <a:r>
              <a:rPr lang="zh-CN" altLang="en-US" dirty="0" smtClean="0">
                <a:cs typeface="Arial" charset="0"/>
              </a:rPr>
              <a:t>定时器工作时钟周期</a:t>
            </a:r>
            <a:r>
              <a:rPr lang="en-US" altLang="zh-TW" dirty="0" smtClean="0">
                <a:cs typeface="Arial" charset="0"/>
              </a:rPr>
              <a:t>) * (8-bit </a:t>
            </a:r>
            <a:r>
              <a:rPr lang="en-US" altLang="zh-TW" dirty="0" err="1" smtClean="0">
                <a:cs typeface="Arial" charset="0"/>
              </a:rPr>
              <a:t>Prescale</a:t>
            </a:r>
            <a:r>
              <a:rPr lang="en-US" altLang="zh-TW" dirty="0" smtClean="0">
                <a:cs typeface="Arial" charset="0"/>
              </a:rPr>
              <a:t> + 1) * (24-bit TCMP) </a:t>
            </a:r>
          </a:p>
          <a:p>
            <a:pPr eaLnBrk="1" hangingPunct="1"/>
            <a:r>
              <a:rPr lang="zh-CN" altLang="en-US" dirty="0" smtClean="0">
                <a:cs typeface="Arial" charset="0"/>
              </a:rPr>
              <a:t>支持唤醒</a:t>
            </a:r>
            <a:r>
              <a:rPr lang="en-US" altLang="zh-TW" dirty="0" smtClean="0">
                <a:cs typeface="Arial" charset="0"/>
              </a:rPr>
              <a:t> CPU</a:t>
            </a:r>
          </a:p>
          <a:p>
            <a:pPr eaLnBrk="1" hangingPunct="1"/>
            <a:r>
              <a:rPr lang="zh-CN" altLang="en-US" dirty="0" smtClean="0">
                <a:cs typeface="Arial" charset="0"/>
              </a:rPr>
              <a:t>支持</a:t>
            </a:r>
            <a:r>
              <a:rPr lang="en-US" altLang="zh-TW" dirty="0" smtClean="0">
                <a:cs typeface="Arial" charset="0"/>
              </a:rPr>
              <a:t> GPIO </a:t>
            </a:r>
            <a:r>
              <a:rPr lang="zh-CN" altLang="en-US" dirty="0" smtClean="0">
                <a:cs typeface="Arial" charset="0"/>
              </a:rPr>
              <a:t>端口状态</a:t>
            </a:r>
            <a:r>
              <a:rPr lang="en-US" altLang="zh-TW" dirty="0" smtClean="0">
                <a:cs typeface="Arial" charset="0"/>
              </a:rPr>
              <a:t>shadow register</a:t>
            </a:r>
          </a:p>
          <a:p>
            <a:pPr eaLnBrk="1" hangingPunct="1"/>
            <a:r>
              <a:rPr lang="en-US" altLang="zh-CN" dirty="0" smtClean="0">
                <a:cs typeface="Arial" charset="0"/>
              </a:rPr>
              <a:t>4</a:t>
            </a:r>
            <a:r>
              <a:rPr lang="zh-CN" altLang="en-US" dirty="0" smtClean="0">
                <a:cs typeface="Arial" charset="0"/>
              </a:rPr>
              <a:t>种计数模式</a:t>
            </a:r>
            <a:endParaRPr lang="en-US" altLang="zh-TW" dirty="0" smtClean="0">
              <a:cs typeface="Arial" charset="0"/>
            </a:endParaRPr>
          </a:p>
          <a:p>
            <a:pPr lvl="1" eaLnBrk="1" hangingPunct="1">
              <a:buFont typeface="Arial" charset="0"/>
              <a:buChar char="•"/>
            </a:pPr>
            <a:r>
              <a:rPr lang="zh-CN" altLang="en-US" dirty="0" smtClean="0">
                <a:cs typeface="Arial" charset="0"/>
              </a:rPr>
              <a:t>单次</a:t>
            </a:r>
            <a:r>
              <a:rPr lang="en-US" altLang="zh-TW" dirty="0" smtClean="0">
                <a:cs typeface="Arial" charset="0"/>
              </a:rPr>
              <a:t>, </a:t>
            </a:r>
            <a:r>
              <a:rPr lang="zh-CN" altLang="en-US" dirty="0" smtClean="0">
                <a:cs typeface="Arial" charset="0"/>
              </a:rPr>
              <a:t>循环</a:t>
            </a:r>
            <a:r>
              <a:rPr lang="en-US" altLang="zh-TW" dirty="0" smtClean="0">
                <a:cs typeface="Arial" charset="0"/>
              </a:rPr>
              <a:t>, </a:t>
            </a:r>
            <a:r>
              <a:rPr lang="zh-CN" altLang="en-US" dirty="0" smtClean="0">
                <a:cs typeface="Arial" charset="0"/>
              </a:rPr>
              <a:t>触发和连续计数模式</a:t>
            </a:r>
            <a:endParaRPr lang="en-US" altLang="zh-TW" dirty="0" smtClean="0">
              <a:cs typeface="Arial" charset="0"/>
            </a:endParaRPr>
          </a:p>
        </p:txBody>
      </p:sp>
      <p:sp>
        <p:nvSpPr>
          <p:cNvPr id="7172"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BE4BB9B0-D23B-4AB5-8E8F-2D24004358A1}" type="slidenum">
              <a:rPr lang="en-US" altLang="zh-TW" sz="1400" smtClean="0">
                <a:solidFill>
                  <a:schemeClr val="tx1"/>
                </a:solidFill>
                <a:latin typeface="Arial" charset="0"/>
                <a:ea typeface="ＭＳ Ｐゴシック" pitchFamily="34" charset="-128"/>
              </a:rPr>
              <a:pPr fontAlgn="base">
                <a:spcBef>
                  <a:spcPct val="0"/>
                </a:spcBef>
                <a:spcAft>
                  <a:spcPct val="0"/>
                </a:spcAft>
              </a:pPr>
              <a:t>3</a:t>
            </a:fld>
            <a:endParaRPr lang="en-US" altLang="zh-TW" sz="1400" smtClean="0">
              <a:solidFill>
                <a:schemeClr val="tx1"/>
              </a:solidFill>
              <a:latin typeface="Arial" charset="0"/>
              <a:ea typeface="ＭＳ Ｐゴシック" pitchFamily="34" charset="-128"/>
            </a:endParaRPr>
          </a:p>
        </p:txBody>
      </p:sp>
    </p:spTree>
    <p:custDataLst>
      <p:tags r:id="rId1"/>
    </p:custDataLst>
  </p:cSld>
  <p:clrMapOvr>
    <a:masterClrMapping/>
  </p:clrMapOvr>
  <p:transition advTm="2743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 calcmode="lin" valueType="num">
                                      <p:cBhvr additive="base">
                                        <p:cTn id="7" dur="500" fill="hold"/>
                                        <p:tgtEl>
                                          <p:spTgt spid="717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717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7171">
                                            <p:txEl>
                                              <p:pRg st="1" end="1"/>
                                            </p:txEl>
                                          </p:spTgt>
                                        </p:tgtEl>
                                        <p:attrNameLst>
                                          <p:attrName>style.visibility</p:attrName>
                                        </p:attrNameLst>
                                      </p:cBhvr>
                                      <p:to>
                                        <p:strVal val="visible"/>
                                      </p:to>
                                    </p:set>
                                    <p:anim calcmode="lin" valueType="num">
                                      <p:cBhvr additive="base">
                                        <p:cTn id="13" dur="500" fill="hold"/>
                                        <p:tgtEl>
                                          <p:spTgt spid="7171">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717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7171">
                                            <p:txEl>
                                              <p:pRg st="2" end="2"/>
                                            </p:txEl>
                                          </p:spTgt>
                                        </p:tgtEl>
                                        <p:attrNameLst>
                                          <p:attrName>style.visibility</p:attrName>
                                        </p:attrNameLst>
                                      </p:cBhvr>
                                      <p:to>
                                        <p:strVal val="visible"/>
                                      </p:to>
                                    </p:set>
                                    <p:anim calcmode="lin" valueType="num">
                                      <p:cBhvr additive="base">
                                        <p:cTn id="19" dur="500" fill="hold"/>
                                        <p:tgtEl>
                                          <p:spTgt spid="7171">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717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7171">
                                            <p:txEl>
                                              <p:pRg st="3" end="3"/>
                                            </p:txEl>
                                          </p:spTgt>
                                        </p:tgtEl>
                                        <p:attrNameLst>
                                          <p:attrName>style.visibility</p:attrName>
                                        </p:attrNameLst>
                                      </p:cBhvr>
                                      <p:to>
                                        <p:strVal val="visible"/>
                                      </p:to>
                                    </p:set>
                                    <p:anim calcmode="lin" valueType="num">
                                      <p:cBhvr additive="base">
                                        <p:cTn id="25" dur="500" fill="hold"/>
                                        <p:tgtEl>
                                          <p:spTgt spid="7171">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7171">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7171">
                                            <p:txEl>
                                              <p:pRg st="4" end="4"/>
                                            </p:txEl>
                                          </p:spTgt>
                                        </p:tgtEl>
                                        <p:attrNameLst>
                                          <p:attrName>style.visibility</p:attrName>
                                        </p:attrNameLst>
                                      </p:cBhvr>
                                      <p:to>
                                        <p:strVal val="visible"/>
                                      </p:to>
                                    </p:set>
                                    <p:anim calcmode="lin" valueType="num">
                                      <p:cBhvr additive="base">
                                        <p:cTn id="31" dur="500" fill="hold"/>
                                        <p:tgtEl>
                                          <p:spTgt spid="7171">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7171">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7171">
                                            <p:txEl>
                                              <p:pRg st="5" end="5"/>
                                            </p:txEl>
                                          </p:spTgt>
                                        </p:tgtEl>
                                        <p:attrNameLst>
                                          <p:attrName>style.visibility</p:attrName>
                                        </p:attrNameLst>
                                      </p:cBhvr>
                                      <p:to>
                                        <p:strVal val="visible"/>
                                      </p:to>
                                    </p:set>
                                    <p:anim calcmode="lin" valueType="num">
                                      <p:cBhvr additive="base">
                                        <p:cTn id="37" dur="500" fill="hold"/>
                                        <p:tgtEl>
                                          <p:spTgt spid="7171">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7171">
                                            <p:txEl>
                                              <p:pRg st="5" end="5"/>
                                            </p:txEl>
                                          </p:spTgt>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7171">
                                            <p:txEl>
                                              <p:pRg st="6" end="6"/>
                                            </p:txEl>
                                          </p:spTgt>
                                        </p:tgtEl>
                                        <p:attrNameLst>
                                          <p:attrName>style.visibility</p:attrName>
                                        </p:attrNameLst>
                                      </p:cBhvr>
                                      <p:to>
                                        <p:strVal val="visible"/>
                                      </p:to>
                                    </p:set>
                                    <p:anim calcmode="lin" valueType="num">
                                      <p:cBhvr additive="base">
                                        <p:cTn id="41" dur="500" fill="hold"/>
                                        <p:tgtEl>
                                          <p:spTgt spid="7171">
                                            <p:txEl>
                                              <p:pRg st="6" end="6"/>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7171">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zh-CN" altLang="en-US" dirty="0"/>
              <a:t>定时器</a:t>
            </a:r>
            <a:r>
              <a:rPr lang="zh-CN" altLang="en-US" dirty="0" smtClean="0"/>
              <a:t>的时钟源</a:t>
            </a:r>
            <a:endParaRPr lang="en-US" altLang="zh-TW" dirty="0" smtClean="0"/>
          </a:p>
        </p:txBody>
      </p:sp>
      <p:sp>
        <p:nvSpPr>
          <p:cNvPr id="9219"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87372706-12D4-4DFD-9521-C2EEA9D141FB}" type="slidenum">
              <a:rPr lang="en-US" altLang="zh-TW" sz="1400" smtClean="0">
                <a:solidFill>
                  <a:schemeClr val="tx1"/>
                </a:solidFill>
                <a:latin typeface="Arial" charset="0"/>
                <a:ea typeface="ＭＳ Ｐゴシック" pitchFamily="34" charset="-128"/>
              </a:rPr>
              <a:pPr fontAlgn="base">
                <a:spcBef>
                  <a:spcPct val="0"/>
                </a:spcBef>
                <a:spcAft>
                  <a:spcPct val="0"/>
                </a:spcAft>
              </a:pPr>
              <a:t>4</a:t>
            </a:fld>
            <a:endParaRPr lang="en-US" altLang="zh-TW" sz="1400" smtClean="0">
              <a:solidFill>
                <a:schemeClr val="tx1"/>
              </a:solidFill>
              <a:latin typeface="Arial" charset="0"/>
              <a:ea typeface="ＭＳ Ｐゴシック" pitchFamily="34" charset="-128"/>
            </a:endParaRPr>
          </a:p>
        </p:txBody>
      </p:sp>
      <p:graphicFrame>
        <p:nvGraphicFramePr>
          <p:cNvPr id="9221" name="物件 2"/>
          <p:cNvGraphicFramePr>
            <a:graphicFrameLocks noChangeAspect="1"/>
          </p:cNvGraphicFramePr>
          <p:nvPr>
            <p:extLst>
              <p:ext uri="{D42A27DB-BD31-4B8C-83A1-F6EECF244321}">
                <p14:modId xmlns:p14="http://schemas.microsoft.com/office/powerpoint/2010/main" val="470976008"/>
              </p:ext>
            </p:extLst>
          </p:nvPr>
        </p:nvGraphicFramePr>
        <p:xfrm>
          <a:off x="1731191" y="2060848"/>
          <a:ext cx="5793137" cy="3127815"/>
        </p:xfrm>
        <a:graphic>
          <a:graphicData uri="http://schemas.openxmlformats.org/presentationml/2006/ole">
            <mc:AlternateContent xmlns:mc="http://schemas.openxmlformats.org/markup-compatibility/2006">
              <mc:Choice xmlns:v="urn:schemas-microsoft-com:vml" Requires="v">
                <p:oleObj spid="_x0000_s9341" name="Visio" r:id="rId5" imgW="3862091" imgH="2085210" progId="Visio.Drawing.11">
                  <p:embed/>
                </p:oleObj>
              </mc:Choice>
              <mc:Fallback>
                <p:oleObj name="Visio" r:id="rId5" imgW="3862091" imgH="2085210" progId="Visio.Drawing.11">
                  <p:embed/>
                  <p:pic>
                    <p:nvPicPr>
                      <p:cNvPr id="0" name="物件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31191" y="2060848"/>
                        <a:ext cx="5793137" cy="3127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ustDataLst>
      <p:tags r:id="rId2"/>
    </p:custDataLst>
  </p:cSld>
  <p:clrMapOvr>
    <a:masterClrMapping/>
  </p:clrMapOvr>
  <p:transition advTm="2424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zh-CN" altLang="en-US" dirty="0" smtClean="0"/>
              <a:t>定时器方块图</a:t>
            </a:r>
            <a:r>
              <a:rPr lang="en-US" altLang="zh-TW" dirty="0" smtClean="0"/>
              <a:t> (1/2)</a:t>
            </a:r>
          </a:p>
        </p:txBody>
      </p:sp>
      <p:sp>
        <p:nvSpPr>
          <p:cNvPr id="10243"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48A8885F-C4CF-493A-9FA6-0ADCF0155C63}" type="slidenum">
              <a:rPr lang="en-US" altLang="zh-TW" sz="1400" smtClean="0">
                <a:solidFill>
                  <a:schemeClr val="tx1"/>
                </a:solidFill>
                <a:latin typeface="Arial" charset="0"/>
                <a:ea typeface="ＭＳ Ｐゴシック" pitchFamily="34" charset="-128"/>
              </a:rPr>
              <a:pPr fontAlgn="base">
                <a:spcBef>
                  <a:spcPct val="0"/>
                </a:spcBef>
                <a:spcAft>
                  <a:spcPct val="0"/>
                </a:spcAft>
              </a:pPr>
              <a:t>5</a:t>
            </a:fld>
            <a:endParaRPr lang="en-US" altLang="zh-TW" sz="1400" smtClean="0">
              <a:solidFill>
                <a:schemeClr val="tx1"/>
              </a:solidFill>
              <a:latin typeface="Arial" charset="0"/>
              <a:ea typeface="ＭＳ Ｐゴシック" pitchFamily="34" charset="-128"/>
            </a:endParaRPr>
          </a:p>
        </p:txBody>
      </p:sp>
      <p:graphicFrame>
        <p:nvGraphicFramePr>
          <p:cNvPr id="10248" name="物件 3"/>
          <p:cNvGraphicFramePr>
            <a:graphicFrameLocks noChangeAspect="1"/>
          </p:cNvGraphicFramePr>
          <p:nvPr>
            <p:extLst>
              <p:ext uri="{D42A27DB-BD31-4B8C-83A1-F6EECF244321}">
                <p14:modId xmlns:p14="http://schemas.microsoft.com/office/powerpoint/2010/main" val="3832963707"/>
              </p:ext>
            </p:extLst>
          </p:nvPr>
        </p:nvGraphicFramePr>
        <p:xfrm>
          <a:off x="1328042" y="1067395"/>
          <a:ext cx="7561263" cy="5241925"/>
        </p:xfrm>
        <a:graphic>
          <a:graphicData uri="http://schemas.openxmlformats.org/presentationml/2006/ole">
            <mc:AlternateContent xmlns:mc="http://schemas.openxmlformats.org/markup-compatibility/2006">
              <mc:Choice xmlns:v="urn:schemas-microsoft-com:vml" Requires="v">
                <p:oleObj spid="_x0000_s10379" name="Visio" r:id="rId5" imgW="10401739" imgH="7207110" progId="Visio.Drawing.11">
                  <p:embed/>
                </p:oleObj>
              </mc:Choice>
              <mc:Fallback>
                <p:oleObj name="Visio" r:id="rId5" imgW="10401739" imgH="7207110" progId="Visio.Drawing.11">
                  <p:embed/>
                  <p:pic>
                    <p:nvPicPr>
                      <p:cNvPr id="0" name="物件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28042" y="1067395"/>
                        <a:ext cx="7561263" cy="524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 name="矩形 1"/>
          <p:cNvSpPr/>
          <p:nvPr/>
        </p:nvSpPr>
        <p:spPr>
          <a:xfrm>
            <a:off x="323528" y="980728"/>
            <a:ext cx="2880320" cy="1140580"/>
          </a:xfrm>
          <a:prstGeom prst="rect">
            <a:avLst/>
          </a:prstGeom>
          <a:noFill/>
          <a:ln w="381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矩形 9"/>
          <p:cNvSpPr/>
          <p:nvPr/>
        </p:nvSpPr>
        <p:spPr>
          <a:xfrm>
            <a:off x="323528" y="2193316"/>
            <a:ext cx="5255194" cy="1160014"/>
          </a:xfrm>
          <a:prstGeom prst="rect">
            <a:avLst/>
          </a:prstGeom>
          <a:noFill/>
          <a:ln w="381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 name="矩形 10"/>
          <p:cNvSpPr/>
          <p:nvPr/>
        </p:nvSpPr>
        <p:spPr>
          <a:xfrm>
            <a:off x="3274466" y="980728"/>
            <a:ext cx="5618014" cy="1140581"/>
          </a:xfrm>
          <a:custGeom>
            <a:avLst/>
            <a:gdLst>
              <a:gd name="connsiteX0" fmla="*/ 0 w 5616624"/>
              <a:gd name="connsiteY0" fmla="*/ 0 h 1140581"/>
              <a:gd name="connsiteX1" fmla="*/ 5616624 w 5616624"/>
              <a:gd name="connsiteY1" fmla="*/ 0 h 1140581"/>
              <a:gd name="connsiteX2" fmla="*/ 5616624 w 5616624"/>
              <a:gd name="connsiteY2" fmla="*/ 1140581 h 1140581"/>
              <a:gd name="connsiteX3" fmla="*/ 0 w 5616624"/>
              <a:gd name="connsiteY3" fmla="*/ 1140581 h 1140581"/>
              <a:gd name="connsiteX4" fmla="*/ 0 w 5616624"/>
              <a:gd name="connsiteY4" fmla="*/ 0 h 1140581"/>
              <a:gd name="connsiteX0" fmla="*/ 0 w 5616624"/>
              <a:gd name="connsiteY0" fmla="*/ 0 h 1140581"/>
              <a:gd name="connsiteX1" fmla="*/ 5616624 w 5616624"/>
              <a:gd name="connsiteY1" fmla="*/ 0 h 1140581"/>
              <a:gd name="connsiteX2" fmla="*/ 5616624 w 5616624"/>
              <a:gd name="connsiteY2" fmla="*/ 1140581 h 1140581"/>
              <a:gd name="connsiteX3" fmla="*/ 5413226 w 5616624"/>
              <a:gd name="connsiteY3" fmla="*/ 1136874 h 1140581"/>
              <a:gd name="connsiteX4" fmla="*/ 0 w 5616624"/>
              <a:gd name="connsiteY4" fmla="*/ 1140581 h 1140581"/>
              <a:gd name="connsiteX5" fmla="*/ 0 w 5616624"/>
              <a:gd name="connsiteY5" fmla="*/ 0 h 1140581"/>
              <a:gd name="connsiteX0" fmla="*/ 0 w 5616624"/>
              <a:gd name="connsiteY0" fmla="*/ 0 h 1140581"/>
              <a:gd name="connsiteX1" fmla="*/ 5616624 w 5616624"/>
              <a:gd name="connsiteY1" fmla="*/ 0 h 1140581"/>
              <a:gd name="connsiteX2" fmla="*/ 5603726 w 5616624"/>
              <a:gd name="connsiteY2" fmla="*/ 679674 h 1140581"/>
              <a:gd name="connsiteX3" fmla="*/ 5616624 w 5616624"/>
              <a:gd name="connsiteY3" fmla="*/ 1140581 h 1140581"/>
              <a:gd name="connsiteX4" fmla="*/ 5413226 w 5616624"/>
              <a:gd name="connsiteY4" fmla="*/ 1136874 h 1140581"/>
              <a:gd name="connsiteX5" fmla="*/ 0 w 5616624"/>
              <a:gd name="connsiteY5" fmla="*/ 1140581 h 1140581"/>
              <a:gd name="connsiteX6" fmla="*/ 0 w 5616624"/>
              <a:gd name="connsiteY6" fmla="*/ 0 h 1140581"/>
              <a:gd name="connsiteX0" fmla="*/ 0 w 5616624"/>
              <a:gd name="connsiteY0" fmla="*/ 0 h 1140581"/>
              <a:gd name="connsiteX1" fmla="*/ 5616624 w 5616624"/>
              <a:gd name="connsiteY1" fmla="*/ 0 h 1140581"/>
              <a:gd name="connsiteX2" fmla="*/ 5603726 w 5616624"/>
              <a:gd name="connsiteY2" fmla="*/ 679674 h 1140581"/>
              <a:gd name="connsiteX3" fmla="*/ 3225849 w 5616624"/>
              <a:gd name="connsiteY3" fmla="*/ 797681 h 1140581"/>
              <a:gd name="connsiteX4" fmla="*/ 5413226 w 5616624"/>
              <a:gd name="connsiteY4" fmla="*/ 1136874 h 1140581"/>
              <a:gd name="connsiteX5" fmla="*/ 0 w 5616624"/>
              <a:gd name="connsiteY5" fmla="*/ 1140581 h 1140581"/>
              <a:gd name="connsiteX6" fmla="*/ 0 w 5616624"/>
              <a:gd name="connsiteY6" fmla="*/ 0 h 1140581"/>
              <a:gd name="connsiteX0" fmla="*/ 0 w 5616624"/>
              <a:gd name="connsiteY0" fmla="*/ 0 h 1140581"/>
              <a:gd name="connsiteX1" fmla="*/ 5616624 w 5616624"/>
              <a:gd name="connsiteY1" fmla="*/ 0 h 1140581"/>
              <a:gd name="connsiteX2" fmla="*/ 5603726 w 5616624"/>
              <a:gd name="connsiteY2" fmla="*/ 679674 h 1140581"/>
              <a:gd name="connsiteX3" fmla="*/ 3225849 w 5616624"/>
              <a:gd name="connsiteY3" fmla="*/ 797681 h 1140581"/>
              <a:gd name="connsiteX4" fmla="*/ 3251051 w 5616624"/>
              <a:gd name="connsiteY4" fmla="*/ 1127349 h 1140581"/>
              <a:gd name="connsiteX5" fmla="*/ 0 w 5616624"/>
              <a:gd name="connsiteY5" fmla="*/ 1140581 h 1140581"/>
              <a:gd name="connsiteX6" fmla="*/ 0 w 5616624"/>
              <a:gd name="connsiteY6" fmla="*/ 0 h 1140581"/>
              <a:gd name="connsiteX0" fmla="*/ 0 w 5622776"/>
              <a:gd name="connsiteY0" fmla="*/ 0 h 1140581"/>
              <a:gd name="connsiteX1" fmla="*/ 5616624 w 5622776"/>
              <a:gd name="connsiteY1" fmla="*/ 0 h 1140581"/>
              <a:gd name="connsiteX2" fmla="*/ 5622776 w 5622776"/>
              <a:gd name="connsiteY2" fmla="*/ 793974 h 1140581"/>
              <a:gd name="connsiteX3" fmla="*/ 3225849 w 5622776"/>
              <a:gd name="connsiteY3" fmla="*/ 797681 h 1140581"/>
              <a:gd name="connsiteX4" fmla="*/ 3251051 w 5622776"/>
              <a:gd name="connsiteY4" fmla="*/ 1127349 h 1140581"/>
              <a:gd name="connsiteX5" fmla="*/ 0 w 5622776"/>
              <a:gd name="connsiteY5" fmla="*/ 1140581 h 1140581"/>
              <a:gd name="connsiteX6" fmla="*/ 0 w 5622776"/>
              <a:gd name="connsiteY6" fmla="*/ 0 h 1140581"/>
              <a:gd name="connsiteX0" fmla="*/ 0 w 5622776"/>
              <a:gd name="connsiteY0" fmla="*/ 0 h 1140581"/>
              <a:gd name="connsiteX1" fmla="*/ 5616624 w 5622776"/>
              <a:gd name="connsiteY1" fmla="*/ 0 h 1140581"/>
              <a:gd name="connsiteX2" fmla="*/ 5622776 w 5622776"/>
              <a:gd name="connsiteY2" fmla="*/ 784449 h 1140581"/>
              <a:gd name="connsiteX3" fmla="*/ 3225849 w 5622776"/>
              <a:gd name="connsiteY3" fmla="*/ 797681 h 1140581"/>
              <a:gd name="connsiteX4" fmla="*/ 3251051 w 5622776"/>
              <a:gd name="connsiteY4" fmla="*/ 1127349 h 1140581"/>
              <a:gd name="connsiteX5" fmla="*/ 0 w 5622776"/>
              <a:gd name="connsiteY5" fmla="*/ 1140581 h 1140581"/>
              <a:gd name="connsiteX6" fmla="*/ 0 w 5622776"/>
              <a:gd name="connsiteY6" fmla="*/ 0 h 1140581"/>
              <a:gd name="connsiteX0" fmla="*/ 0 w 5616856"/>
              <a:gd name="connsiteY0" fmla="*/ 0 h 1140581"/>
              <a:gd name="connsiteX1" fmla="*/ 5616624 w 5616856"/>
              <a:gd name="connsiteY1" fmla="*/ 0 h 1140581"/>
              <a:gd name="connsiteX2" fmla="*/ 5608489 w 5616856"/>
              <a:gd name="connsiteY2" fmla="*/ 779686 h 1140581"/>
              <a:gd name="connsiteX3" fmla="*/ 3225849 w 5616856"/>
              <a:gd name="connsiteY3" fmla="*/ 797681 h 1140581"/>
              <a:gd name="connsiteX4" fmla="*/ 3251051 w 5616856"/>
              <a:gd name="connsiteY4" fmla="*/ 1127349 h 1140581"/>
              <a:gd name="connsiteX5" fmla="*/ 0 w 5616856"/>
              <a:gd name="connsiteY5" fmla="*/ 1140581 h 1140581"/>
              <a:gd name="connsiteX6" fmla="*/ 0 w 5616856"/>
              <a:gd name="connsiteY6" fmla="*/ 0 h 1140581"/>
              <a:gd name="connsiteX0" fmla="*/ 0 w 5618014"/>
              <a:gd name="connsiteY0" fmla="*/ 0 h 1140581"/>
              <a:gd name="connsiteX1" fmla="*/ 5616624 w 5618014"/>
              <a:gd name="connsiteY1" fmla="*/ 0 h 1140581"/>
              <a:gd name="connsiteX2" fmla="*/ 5618014 w 5618014"/>
              <a:gd name="connsiteY2" fmla="*/ 803498 h 1140581"/>
              <a:gd name="connsiteX3" fmla="*/ 3225849 w 5618014"/>
              <a:gd name="connsiteY3" fmla="*/ 797681 h 1140581"/>
              <a:gd name="connsiteX4" fmla="*/ 3251051 w 5618014"/>
              <a:gd name="connsiteY4" fmla="*/ 1127349 h 1140581"/>
              <a:gd name="connsiteX5" fmla="*/ 0 w 5618014"/>
              <a:gd name="connsiteY5" fmla="*/ 1140581 h 1140581"/>
              <a:gd name="connsiteX6" fmla="*/ 0 w 5618014"/>
              <a:gd name="connsiteY6" fmla="*/ 0 h 1140581"/>
              <a:gd name="connsiteX0" fmla="*/ 0 w 5618014"/>
              <a:gd name="connsiteY0" fmla="*/ 0 h 1141637"/>
              <a:gd name="connsiteX1" fmla="*/ 5616624 w 5618014"/>
              <a:gd name="connsiteY1" fmla="*/ 0 h 1141637"/>
              <a:gd name="connsiteX2" fmla="*/ 5618014 w 5618014"/>
              <a:gd name="connsiteY2" fmla="*/ 803498 h 1141637"/>
              <a:gd name="connsiteX3" fmla="*/ 3225849 w 5618014"/>
              <a:gd name="connsiteY3" fmla="*/ 797681 h 1141637"/>
              <a:gd name="connsiteX4" fmla="*/ 3232001 w 5618014"/>
              <a:gd name="connsiteY4" fmla="*/ 1141637 h 1141637"/>
              <a:gd name="connsiteX5" fmla="*/ 3251051 w 5618014"/>
              <a:gd name="connsiteY5" fmla="*/ 1127349 h 1141637"/>
              <a:gd name="connsiteX6" fmla="*/ 0 w 5618014"/>
              <a:gd name="connsiteY6" fmla="*/ 1140581 h 1141637"/>
              <a:gd name="connsiteX7" fmla="*/ 0 w 5618014"/>
              <a:gd name="connsiteY7" fmla="*/ 0 h 1141637"/>
              <a:gd name="connsiteX0" fmla="*/ 0 w 5618014"/>
              <a:gd name="connsiteY0" fmla="*/ 0 h 1140581"/>
              <a:gd name="connsiteX1" fmla="*/ 5616624 w 5618014"/>
              <a:gd name="connsiteY1" fmla="*/ 0 h 1140581"/>
              <a:gd name="connsiteX2" fmla="*/ 5618014 w 5618014"/>
              <a:gd name="connsiteY2" fmla="*/ 803498 h 1140581"/>
              <a:gd name="connsiteX3" fmla="*/ 3225849 w 5618014"/>
              <a:gd name="connsiteY3" fmla="*/ 797681 h 1140581"/>
              <a:gd name="connsiteX4" fmla="*/ 3236763 w 5618014"/>
              <a:gd name="connsiteY4" fmla="*/ 1132112 h 1140581"/>
              <a:gd name="connsiteX5" fmla="*/ 3251051 w 5618014"/>
              <a:gd name="connsiteY5" fmla="*/ 1127349 h 1140581"/>
              <a:gd name="connsiteX6" fmla="*/ 0 w 5618014"/>
              <a:gd name="connsiteY6" fmla="*/ 1140581 h 1140581"/>
              <a:gd name="connsiteX7" fmla="*/ 0 w 5618014"/>
              <a:gd name="connsiteY7" fmla="*/ 0 h 1140581"/>
              <a:gd name="connsiteX0" fmla="*/ 0 w 5618014"/>
              <a:gd name="connsiteY0" fmla="*/ 0 h 1140581"/>
              <a:gd name="connsiteX1" fmla="*/ 5616624 w 5618014"/>
              <a:gd name="connsiteY1" fmla="*/ 0 h 1140581"/>
              <a:gd name="connsiteX2" fmla="*/ 5618014 w 5618014"/>
              <a:gd name="connsiteY2" fmla="*/ 803498 h 1140581"/>
              <a:gd name="connsiteX3" fmla="*/ 3235374 w 5618014"/>
              <a:gd name="connsiteY3" fmla="*/ 797681 h 1140581"/>
              <a:gd name="connsiteX4" fmla="*/ 3236763 w 5618014"/>
              <a:gd name="connsiteY4" fmla="*/ 1132112 h 1140581"/>
              <a:gd name="connsiteX5" fmla="*/ 3251051 w 5618014"/>
              <a:gd name="connsiteY5" fmla="*/ 1127349 h 1140581"/>
              <a:gd name="connsiteX6" fmla="*/ 0 w 5618014"/>
              <a:gd name="connsiteY6" fmla="*/ 1140581 h 1140581"/>
              <a:gd name="connsiteX7" fmla="*/ 0 w 5618014"/>
              <a:gd name="connsiteY7" fmla="*/ 0 h 11405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18014" h="1140581">
                <a:moveTo>
                  <a:pt x="0" y="0"/>
                </a:moveTo>
                <a:lnTo>
                  <a:pt x="5616624" y="0"/>
                </a:lnTo>
                <a:cubicBezTo>
                  <a:pt x="5618675" y="264658"/>
                  <a:pt x="5615963" y="538840"/>
                  <a:pt x="5618014" y="803498"/>
                </a:cubicBezTo>
                <a:lnTo>
                  <a:pt x="3235374" y="797681"/>
                </a:lnTo>
                <a:cubicBezTo>
                  <a:pt x="3240600" y="899633"/>
                  <a:pt x="3231537" y="1030160"/>
                  <a:pt x="3236763" y="1132112"/>
                </a:cubicBezTo>
                <a:lnTo>
                  <a:pt x="3251051" y="1127349"/>
                </a:lnTo>
                <a:lnTo>
                  <a:pt x="0" y="1140581"/>
                </a:lnTo>
                <a:lnTo>
                  <a:pt x="0" y="0"/>
                </a:lnTo>
                <a:close/>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2" name="矩形 11"/>
          <p:cNvSpPr/>
          <p:nvPr/>
        </p:nvSpPr>
        <p:spPr>
          <a:xfrm>
            <a:off x="6514826" y="1844824"/>
            <a:ext cx="2376264" cy="1760470"/>
          </a:xfrm>
          <a:prstGeom prst="rect">
            <a:avLst/>
          </a:prstGeom>
          <a:noFill/>
          <a:ln w="381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 name="文字方塊 2"/>
          <p:cNvSpPr txBox="1"/>
          <p:nvPr/>
        </p:nvSpPr>
        <p:spPr>
          <a:xfrm>
            <a:off x="323528" y="1289678"/>
            <a:ext cx="1275581" cy="480131"/>
          </a:xfrm>
          <a:prstGeom prst="rect">
            <a:avLst/>
          </a:prstGeom>
          <a:noFill/>
        </p:spPr>
        <p:txBody>
          <a:bodyPr wrap="square" rtlCol="0">
            <a:spAutoFit/>
          </a:bodyPr>
          <a:lstStyle/>
          <a:p>
            <a:pPr algn="ctr"/>
            <a:r>
              <a:rPr lang="en-US" altLang="zh-TW" sz="1400" b="1" dirty="0" err="1" smtClean="0">
                <a:solidFill>
                  <a:srgbClr val="FF0000"/>
                </a:solidFill>
              </a:rPr>
              <a:t>TMRx</a:t>
            </a:r>
            <a:r>
              <a:rPr lang="en-US" altLang="zh-TW" sz="1400" b="1" dirty="0" smtClean="0">
                <a:solidFill>
                  <a:srgbClr val="FF0000"/>
                </a:solidFill>
              </a:rPr>
              <a:t> Clock</a:t>
            </a:r>
          </a:p>
          <a:p>
            <a:pPr algn="ctr"/>
            <a:r>
              <a:rPr lang="en-US" altLang="zh-TW" sz="1400" b="1" dirty="0" smtClean="0">
                <a:solidFill>
                  <a:srgbClr val="FF0000"/>
                </a:solidFill>
              </a:rPr>
              <a:t>&amp; Event Input</a:t>
            </a:r>
            <a:endParaRPr lang="zh-TW" altLang="en-US" sz="1400" b="1" dirty="0">
              <a:solidFill>
                <a:srgbClr val="FF0000"/>
              </a:solidFill>
            </a:endParaRPr>
          </a:p>
        </p:txBody>
      </p:sp>
      <p:sp>
        <p:nvSpPr>
          <p:cNvPr id="14" name="文字方塊 13"/>
          <p:cNvSpPr txBox="1"/>
          <p:nvPr/>
        </p:nvSpPr>
        <p:spPr>
          <a:xfrm>
            <a:off x="286642" y="2559909"/>
            <a:ext cx="1203573" cy="437043"/>
          </a:xfrm>
          <a:prstGeom prst="rect">
            <a:avLst/>
          </a:prstGeom>
          <a:noFill/>
        </p:spPr>
        <p:txBody>
          <a:bodyPr wrap="square" rtlCol="0">
            <a:spAutoFit/>
          </a:bodyPr>
          <a:lstStyle/>
          <a:p>
            <a:pPr algn="ctr"/>
            <a:r>
              <a:rPr lang="en-US" altLang="zh-TW" sz="1400" b="1" dirty="0" smtClean="0">
                <a:solidFill>
                  <a:srgbClr val="FF0000"/>
                </a:solidFill>
              </a:rPr>
              <a:t>Capture Input</a:t>
            </a:r>
            <a:endParaRPr lang="zh-TW" altLang="en-US" sz="1400" b="1" dirty="0">
              <a:solidFill>
                <a:srgbClr val="FF0000"/>
              </a:solidFill>
            </a:endParaRPr>
          </a:p>
        </p:txBody>
      </p:sp>
      <p:sp>
        <p:nvSpPr>
          <p:cNvPr id="15" name="文字方塊 14"/>
          <p:cNvSpPr txBox="1"/>
          <p:nvPr/>
        </p:nvSpPr>
        <p:spPr>
          <a:xfrm>
            <a:off x="7672958" y="3134808"/>
            <a:ext cx="1203573" cy="265201"/>
          </a:xfrm>
          <a:prstGeom prst="rect">
            <a:avLst/>
          </a:prstGeom>
          <a:noFill/>
        </p:spPr>
        <p:txBody>
          <a:bodyPr wrap="square" rtlCol="0">
            <a:spAutoFit/>
          </a:bodyPr>
          <a:lstStyle/>
          <a:p>
            <a:pPr algn="ctr"/>
            <a:r>
              <a:rPr lang="en-US" altLang="zh-TW" sz="1400" b="1" dirty="0" smtClean="0">
                <a:solidFill>
                  <a:srgbClr val="FF0000"/>
                </a:solidFill>
              </a:rPr>
              <a:t>Interrupt</a:t>
            </a:r>
            <a:endParaRPr lang="zh-TW" altLang="en-US" sz="1400" b="1" dirty="0">
              <a:solidFill>
                <a:srgbClr val="FF0000"/>
              </a:solidFill>
            </a:endParaRPr>
          </a:p>
        </p:txBody>
      </p:sp>
      <p:sp>
        <p:nvSpPr>
          <p:cNvPr id="36" name="文字方塊 35"/>
          <p:cNvSpPr txBox="1"/>
          <p:nvPr/>
        </p:nvSpPr>
        <p:spPr>
          <a:xfrm>
            <a:off x="4067944" y="1447668"/>
            <a:ext cx="1563613" cy="264688"/>
          </a:xfrm>
          <a:prstGeom prst="rect">
            <a:avLst/>
          </a:prstGeom>
          <a:noFill/>
        </p:spPr>
        <p:txBody>
          <a:bodyPr wrap="square" rtlCol="0">
            <a:spAutoFit/>
          </a:bodyPr>
          <a:lstStyle/>
          <a:p>
            <a:pPr algn="ctr"/>
            <a:r>
              <a:rPr lang="en-US" altLang="zh-TW" sz="1400" b="1" dirty="0" smtClean="0">
                <a:solidFill>
                  <a:srgbClr val="FF0000"/>
                </a:solidFill>
              </a:rPr>
              <a:t>Counter Logic</a:t>
            </a:r>
            <a:endParaRPr lang="zh-TW" altLang="en-US" sz="1400" b="1" dirty="0">
              <a:solidFill>
                <a:srgbClr val="FF0000"/>
              </a:solidFill>
            </a:endParaRPr>
          </a:p>
        </p:txBody>
      </p:sp>
    </p:spTree>
    <p:custDataLst>
      <p:tags r:id="rId2"/>
    </p:custDataLst>
  </p:cSld>
  <p:clrMapOvr>
    <a:masterClrMapping/>
  </p:clrMapOvr>
  <p:transition advTm="6798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0-#ppt_w/2"/>
                                          </p:val>
                                        </p:tav>
                                        <p:tav tm="100000">
                                          <p:val>
                                            <p:strVal val="#ppt_x"/>
                                          </p:val>
                                        </p:tav>
                                      </p:tavLst>
                                    </p:anim>
                                    <p:anim calcmode="lin" valueType="num">
                                      <p:cBhvr additive="base">
                                        <p:cTn id="12" dur="500" fill="hold"/>
                                        <p:tgtEl>
                                          <p:spTgt spid="36"/>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11"/>
                                        </p:tgtEl>
                                      </p:cBhvr>
                                    </p:animEffect>
                                    <p:set>
                                      <p:cBhvr>
                                        <p:cTn id="17" dur="1" fill="hold">
                                          <p:stCondLst>
                                            <p:cond delay="499"/>
                                          </p:stCondLst>
                                        </p:cTn>
                                        <p:tgtEl>
                                          <p:spTgt spid="11"/>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36"/>
                                        </p:tgtEl>
                                      </p:cBhvr>
                                    </p:animEffect>
                                    <p:set>
                                      <p:cBhvr>
                                        <p:cTn id="20" dur="1" fill="hold">
                                          <p:stCondLst>
                                            <p:cond delay="499"/>
                                          </p:stCondLst>
                                        </p:cTn>
                                        <p:tgtEl>
                                          <p:spTgt spid="36"/>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500" fill="hold"/>
                                        <p:tgtEl>
                                          <p:spTgt spid="2"/>
                                        </p:tgtEl>
                                        <p:attrNameLst>
                                          <p:attrName>ppt_x</p:attrName>
                                        </p:attrNameLst>
                                      </p:cBhvr>
                                      <p:tavLst>
                                        <p:tav tm="0">
                                          <p:val>
                                            <p:strVal val="0-#ppt_w/2"/>
                                          </p:val>
                                        </p:tav>
                                        <p:tav tm="100000">
                                          <p:val>
                                            <p:strVal val="#ppt_x"/>
                                          </p:val>
                                        </p:tav>
                                      </p:tavLst>
                                    </p:anim>
                                    <p:anim calcmode="lin" valueType="num">
                                      <p:cBhvr additive="base">
                                        <p:cTn id="26" dur="500" fill="hold"/>
                                        <p:tgtEl>
                                          <p:spTgt spid="2"/>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500" fill="hold"/>
                                        <p:tgtEl>
                                          <p:spTgt spid="3"/>
                                        </p:tgtEl>
                                        <p:attrNameLst>
                                          <p:attrName>ppt_x</p:attrName>
                                        </p:attrNameLst>
                                      </p:cBhvr>
                                      <p:tavLst>
                                        <p:tav tm="0">
                                          <p:val>
                                            <p:strVal val="0-#ppt_w/2"/>
                                          </p:val>
                                        </p:tav>
                                        <p:tav tm="100000">
                                          <p:val>
                                            <p:strVal val="#ppt_x"/>
                                          </p:val>
                                        </p:tav>
                                      </p:tavLst>
                                    </p:anim>
                                    <p:anim calcmode="lin" valueType="num">
                                      <p:cBhvr additive="base">
                                        <p:cTn id="30"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0" presetClass="exit" presetSubtype="0" fill="hold" grpId="1" nodeType="clickEffect">
                                  <p:stCondLst>
                                    <p:cond delay="0"/>
                                  </p:stCondLst>
                                  <p:childTnLst>
                                    <p:animEffect transition="out" filter="fade">
                                      <p:cBhvr>
                                        <p:cTn id="34" dur="500"/>
                                        <p:tgtEl>
                                          <p:spTgt spid="2"/>
                                        </p:tgtEl>
                                      </p:cBhvr>
                                    </p:animEffect>
                                    <p:set>
                                      <p:cBhvr>
                                        <p:cTn id="35" dur="1" fill="hold">
                                          <p:stCondLst>
                                            <p:cond delay="499"/>
                                          </p:stCondLst>
                                        </p:cTn>
                                        <p:tgtEl>
                                          <p:spTgt spid="2"/>
                                        </p:tgtEl>
                                        <p:attrNameLst>
                                          <p:attrName>style.visibility</p:attrName>
                                        </p:attrNameLst>
                                      </p:cBhvr>
                                      <p:to>
                                        <p:strVal val="hidden"/>
                                      </p:to>
                                    </p:set>
                                  </p:childTnLst>
                                </p:cTn>
                              </p:par>
                              <p:par>
                                <p:cTn id="36" presetID="10" presetClass="exit" presetSubtype="0" fill="hold" grpId="1" nodeType="withEffect">
                                  <p:stCondLst>
                                    <p:cond delay="0"/>
                                  </p:stCondLst>
                                  <p:childTnLst>
                                    <p:animEffect transition="out" filter="fade">
                                      <p:cBhvr>
                                        <p:cTn id="37" dur="500"/>
                                        <p:tgtEl>
                                          <p:spTgt spid="3"/>
                                        </p:tgtEl>
                                      </p:cBhvr>
                                    </p:animEffect>
                                    <p:set>
                                      <p:cBhvr>
                                        <p:cTn id="38" dur="1" fill="hold">
                                          <p:stCondLst>
                                            <p:cond delay="499"/>
                                          </p:stCondLst>
                                        </p:cTn>
                                        <p:tgtEl>
                                          <p:spTgt spid="3"/>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0-#ppt_w/2"/>
                                          </p:val>
                                        </p:tav>
                                        <p:tav tm="100000">
                                          <p:val>
                                            <p:strVal val="#ppt_x"/>
                                          </p:val>
                                        </p:tav>
                                      </p:tavLst>
                                    </p:anim>
                                    <p:anim calcmode="lin" valueType="num">
                                      <p:cBhvr additive="base">
                                        <p:cTn id="44" dur="500" fill="hold"/>
                                        <p:tgtEl>
                                          <p:spTgt spid="10"/>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0-#ppt_w/2"/>
                                          </p:val>
                                        </p:tav>
                                        <p:tav tm="100000">
                                          <p:val>
                                            <p:strVal val="#ppt_x"/>
                                          </p:val>
                                        </p:tav>
                                      </p:tavLst>
                                    </p:anim>
                                    <p:anim calcmode="lin" valueType="num">
                                      <p:cBhvr additive="base">
                                        <p:cTn id="48"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10" presetClass="exit" presetSubtype="0" fill="hold" grpId="1" nodeType="clickEffect">
                                  <p:stCondLst>
                                    <p:cond delay="0"/>
                                  </p:stCondLst>
                                  <p:childTnLst>
                                    <p:animEffect transition="out" filter="fade">
                                      <p:cBhvr>
                                        <p:cTn id="52" dur="500"/>
                                        <p:tgtEl>
                                          <p:spTgt spid="10"/>
                                        </p:tgtEl>
                                      </p:cBhvr>
                                    </p:animEffect>
                                    <p:set>
                                      <p:cBhvr>
                                        <p:cTn id="53" dur="1" fill="hold">
                                          <p:stCondLst>
                                            <p:cond delay="499"/>
                                          </p:stCondLst>
                                        </p:cTn>
                                        <p:tgtEl>
                                          <p:spTgt spid="10"/>
                                        </p:tgtEl>
                                        <p:attrNameLst>
                                          <p:attrName>style.visibility</p:attrName>
                                        </p:attrNameLst>
                                      </p:cBhvr>
                                      <p:to>
                                        <p:strVal val="hidden"/>
                                      </p:to>
                                    </p:set>
                                  </p:childTnLst>
                                </p:cTn>
                              </p:par>
                              <p:par>
                                <p:cTn id="54" presetID="10" presetClass="exit" presetSubtype="0" fill="hold" grpId="1" nodeType="withEffect">
                                  <p:stCondLst>
                                    <p:cond delay="0"/>
                                  </p:stCondLst>
                                  <p:childTnLst>
                                    <p:animEffect transition="out" filter="fade">
                                      <p:cBhvr>
                                        <p:cTn id="55" dur="500"/>
                                        <p:tgtEl>
                                          <p:spTgt spid="14"/>
                                        </p:tgtEl>
                                      </p:cBhvr>
                                    </p:animEffect>
                                    <p:set>
                                      <p:cBhvr>
                                        <p:cTn id="56" dur="1" fill="hold">
                                          <p:stCondLst>
                                            <p:cond delay="499"/>
                                          </p:stCondLst>
                                        </p:cTn>
                                        <p:tgtEl>
                                          <p:spTgt spid="14"/>
                                        </p:tgtEl>
                                        <p:attrNameLst>
                                          <p:attrName>style.visibility</p:attrName>
                                        </p:attrNameLst>
                                      </p:cBhvr>
                                      <p:to>
                                        <p:strVal val="hidden"/>
                                      </p:to>
                                    </p:set>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500" fill="hold"/>
                                        <p:tgtEl>
                                          <p:spTgt spid="12"/>
                                        </p:tgtEl>
                                        <p:attrNameLst>
                                          <p:attrName>ppt_x</p:attrName>
                                        </p:attrNameLst>
                                      </p:cBhvr>
                                      <p:tavLst>
                                        <p:tav tm="0">
                                          <p:val>
                                            <p:strVal val="0-#ppt_w/2"/>
                                          </p:val>
                                        </p:tav>
                                        <p:tav tm="100000">
                                          <p:val>
                                            <p:strVal val="#ppt_x"/>
                                          </p:val>
                                        </p:tav>
                                      </p:tavLst>
                                    </p:anim>
                                    <p:anim calcmode="lin" valueType="num">
                                      <p:cBhvr additive="base">
                                        <p:cTn id="62" dur="500" fill="hold"/>
                                        <p:tgtEl>
                                          <p:spTgt spid="12"/>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500" fill="hold"/>
                                        <p:tgtEl>
                                          <p:spTgt spid="15"/>
                                        </p:tgtEl>
                                        <p:attrNameLst>
                                          <p:attrName>ppt_x</p:attrName>
                                        </p:attrNameLst>
                                      </p:cBhvr>
                                      <p:tavLst>
                                        <p:tav tm="0">
                                          <p:val>
                                            <p:strVal val="0-#ppt_w/2"/>
                                          </p:val>
                                        </p:tav>
                                        <p:tav tm="100000">
                                          <p:val>
                                            <p:strVal val="#ppt_x"/>
                                          </p:val>
                                        </p:tav>
                                      </p:tavLst>
                                    </p:anim>
                                    <p:anim calcmode="lin" valueType="num">
                                      <p:cBhvr additive="base">
                                        <p:cTn id="66"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10" presetClass="exit" presetSubtype="0" fill="hold" grpId="1" nodeType="clickEffect">
                                  <p:stCondLst>
                                    <p:cond delay="0"/>
                                  </p:stCondLst>
                                  <p:childTnLst>
                                    <p:animEffect transition="out" filter="fade">
                                      <p:cBhvr>
                                        <p:cTn id="70" dur="500"/>
                                        <p:tgtEl>
                                          <p:spTgt spid="12"/>
                                        </p:tgtEl>
                                      </p:cBhvr>
                                    </p:animEffect>
                                    <p:set>
                                      <p:cBhvr>
                                        <p:cTn id="71" dur="1" fill="hold">
                                          <p:stCondLst>
                                            <p:cond delay="499"/>
                                          </p:stCondLst>
                                        </p:cTn>
                                        <p:tgtEl>
                                          <p:spTgt spid="12"/>
                                        </p:tgtEl>
                                        <p:attrNameLst>
                                          <p:attrName>style.visibility</p:attrName>
                                        </p:attrNameLst>
                                      </p:cBhvr>
                                      <p:to>
                                        <p:strVal val="hidden"/>
                                      </p:to>
                                    </p:set>
                                  </p:childTnLst>
                                </p:cTn>
                              </p:par>
                              <p:par>
                                <p:cTn id="72" presetID="10" presetClass="exit" presetSubtype="0" fill="hold" grpId="1" nodeType="withEffect">
                                  <p:stCondLst>
                                    <p:cond delay="0"/>
                                  </p:stCondLst>
                                  <p:childTnLst>
                                    <p:animEffect transition="out" filter="fade">
                                      <p:cBhvr>
                                        <p:cTn id="73" dur="500"/>
                                        <p:tgtEl>
                                          <p:spTgt spid="15"/>
                                        </p:tgtEl>
                                      </p:cBhvr>
                                    </p:animEffect>
                                    <p:set>
                                      <p:cBhvr>
                                        <p:cTn id="74" dur="1" fill="hold">
                                          <p:stCondLst>
                                            <p:cond delay="4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10" grpId="0" animBg="1"/>
      <p:bldP spid="10" grpId="1" animBg="1"/>
      <p:bldP spid="11" grpId="0" animBg="1"/>
      <p:bldP spid="11" grpId="1" animBg="1"/>
      <p:bldP spid="12" grpId="0" animBg="1"/>
      <p:bldP spid="12" grpId="1" animBg="1"/>
      <p:bldP spid="3" grpId="0"/>
      <p:bldP spid="3" grpId="1"/>
      <p:bldP spid="14" grpId="0"/>
      <p:bldP spid="14" grpId="1"/>
      <p:bldP spid="15" grpId="0"/>
      <p:bldP spid="15" grpId="1"/>
      <p:bldP spid="36" grpId="0"/>
      <p:bldP spid="36"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zh-CN" altLang="en-US" dirty="0"/>
              <a:t>定时器方块图</a:t>
            </a:r>
            <a:r>
              <a:rPr lang="en-US" altLang="zh-TW" dirty="0" smtClean="0"/>
              <a:t>(2/2)</a:t>
            </a:r>
          </a:p>
        </p:txBody>
      </p:sp>
      <p:sp>
        <p:nvSpPr>
          <p:cNvPr id="10243"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48A8885F-C4CF-493A-9FA6-0ADCF0155C63}" type="slidenum">
              <a:rPr lang="en-US" altLang="zh-TW" sz="1400" smtClean="0">
                <a:solidFill>
                  <a:schemeClr val="tx1"/>
                </a:solidFill>
                <a:latin typeface="Arial" charset="0"/>
                <a:ea typeface="ＭＳ Ｐゴシック" pitchFamily="34" charset="-128"/>
              </a:rPr>
              <a:pPr fontAlgn="base">
                <a:spcBef>
                  <a:spcPct val="0"/>
                </a:spcBef>
                <a:spcAft>
                  <a:spcPct val="0"/>
                </a:spcAft>
              </a:pPr>
              <a:t>6</a:t>
            </a:fld>
            <a:endParaRPr lang="en-US" altLang="zh-TW" sz="1400" smtClean="0">
              <a:solidFill>
                <a:schemeClr val="tx1"/>
              </a:solidFill>
              <a:latin typeface="Arial" charset="0"/>
              <a:ea typeface="ＭＳ Ｐゴシック" pitchFamily="34" charset="-128"/>
            </a:endParaRPr>
          </a:p>
        </p:txBody>
      </p:sp>
      <p:graphicFrame>
        <p:nvGraphicFramePr>
          <p:cNvPr id="10248" name="物件 3"/>
          <p:cNvGraphicFramePr>
            <a:graphicFrameLocks noChangeAspect="1"/>
          </p:cNvGraphicFramePr>
          <p:nvPr>
            <p:extLst>
              <p:ext uri="{D42A27DB-BD31-4B8C-83A1-F6EECF244321}">
                <p14:modId xmlns:p14="http://schemas.microsoft.com/office/powerpoint/2010/main" val="762142424"/>
              </p:ext>
            </p:extLst>
          </p:nvPr>
        </p:nvGraphicFramePr>
        <p:xfrm>
          <a:off x="1328042" y="1067395"/>
          <a:ext cx="7561263" cy="5241925"/>
        </p:xfrm>
        <a:graphic>
          <a:graphicData uri="http://schemas.openxmlformats.org/presentationml/2006/ole">
            <mc:AlternateContent xmlns:mc="http://schemas.openxmlformats.org/markup-compatibility/2006">
              <mc:Choice xmlns:v="urn:schemas-microsoft-com:vml" Requires="v">
                <p:oleObj spid="_x0000_s73757" name="Visio" r:id="rId5" imgW="10401739" imgH="7207110" progId="Visio.Drawing.11">
                  <p:embed/>
                </p:oleObj>
              </mc:Choice>
              <mc:Fallback>
                <p:oleObj name="Visio" r:id="rId5" imgW="10401739" imgH="7207110" progId="Visio.Drawing.11">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28042" y="1067395"/>
                        <a:ext cx="7561263" cy="524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 name="文字方塊 2"/>
          <p:cNvSpPr txBox="1"/>
          <p:nvPr/>
        </p:nvSpPr>
        <p:spPr>
          <a:xfrm>
            <a:off x="250130" y="1407781"/>
            <a:ext cx="1275581" cy="437043"/>
          </a:xfrm>
          <a:prstGeom prst="rect">
            <a:avLst/>
          </a:prstGeom>
          <a:noFill/>
        </p:spPr>
        <p:txBody>
          <a:bodyPr wrap="square" rtlCol="0">
            <a:spAutoFit/>
          </a:bodyPr>
          <a:lstStyle/>
          <a:p>
            <a:pPr algn="ctr"/>
            <a:r>
              <a:rPr lang="en-US" altLang="zh-TW" sz="1400" b="1" dirty="0" smtClean="0">
                <a:solidFill>
                  <a:srgbClr val="FF0000"/>
                </a:solidFill>
              </a:rPr>
              <a:t>Timer0</a:t>
            </a:r>
            <a:br>
              <a:rPr lang="en-US" altLang="zh-TW" sz="1400" b="1" dirty="0" smtClean="0">
                <a:solidFill>
                  <a:srgbClr val="FF0000"/>
                </a:solidFill>
              </a:rPr>
            </a:br>
            <a:r>
              <a:rPr lang="en-US" altLang="zh-TW" sz="1400" b="1" dirty="0" smtClean="0">
                <a:solidFill>
                  <a:srgbClr val="FF0000"/>
                </a:solidFill>
              </a:rPr>
              <a:t>Event Input</a:t>
            </a:r>
            <a:endParaRPr lang="zh-TW" altLang="en-US" sz="1400" b="1" dirty="0">
              <a:solidFill>
                <a:srgbClr val="FF0000"/>
              </a:solidFill>
            </a:endParaRPr>
          </a:p>
        </p:txBody>
      </p:sp>
      <p:sp>
        <p:nvSpPr>
          <p:cNvPr id="16" name="矩形 15"/>
          <p:cNvSpPr/>
          <p:nvPr/>
        </p:nvSpPr>
        <p:spPr>
          <a:xfrm>
            <a:off x="1261912" y="4869160"/>
            <a:ext cx="4316809" cy="125641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7" name="矩形 16"/>
          <p:cNvSpPr/>
          <p:nvPr/>
        </p:nvSpPr>
        <p:spPr>
          <a:xfrm>
            <a:off x="1474266" y="1052736"/>
            <a:ext cx="5041727" cy="1565499"/>
          </a:xfrm>
          <a:custGeom>
            <a:avLst/>
            <a:gdLst>
              <a:gd name="connsiteX0" fmla="*/ 0 w 5040559"/>
              <a:gd name="connsiteY0" fmla="*/ 0 h 1140580"/>
              <a:gd name="connsiteX1" fmla="*/ 5040559 w 5040559"/>
              <a:gd name="connsiteY1" fmla="*/ 0 h 1140580"/>
              <a:gd name="connsiteX2" fmla="*/ 5040559 w 5040559"/>
              <a:gd name="connsiteY2" fmla="*/ 1140580 h 1140580"/>
              <a:gd name="connsiteX3" fmla="*/ 0 w 5040559"/>
              <a:gd name="connsiteY3" fmla="*/ 1140580 h 1140580"/>
              <a:gd name="connsiteX4" fmla="*/ 0 w 5040559"/>
              <a:gd name="connsiteY4" fmla="*/ 0 h 1140580"/>
              <a:gd name="connsiteX0" fmla="*/ 0 w 5040559"/>
              <a:gd name="connsiteY0" fmla="*/ 0 h 1141636"/>
              <a:gd name="connsiteX1" fmla="*/ 5040559 w 5040559"/>
              <a:gd name="connsiteY1" fmla="*/ 0 h 1141636"/>
              <a:gd name="connsiteX2" fmla="*/ 5040559 w 5040559"/>
              <a:gd name="connsiteY2" fmla="*/ 1140580 h 1141636"/>
              <a:gd name="connsiteX3" fmla="*/ 4098751 w 5040559"/>
              <a:gd name="connsiteY3" fmla="*/ 1141636 h 1141636"/>
              <a:gd name="connsiteX4" fmla="*/ 0 w 5040559"/>
              <a:gd name="connsiteY4" fmla="*/ 1140580 h 1141636"/>
              <a:gd name="connsiteX5" fmla="*/ 0 w 5040559"/>
              <a:gd name="connsiteY5" fmla="*/ 0 h 1141636"/>
              <a:gd name="connsiteX0" fmla="*/ 0 w 5040559"/>
              <a:gd name="connsiteY0" fmla="*/ 0 h 1141636"/>
              <a:gd name="connsiteX1" fmla="*/ 5040559 w 5040559"/>
              <a:gd name="connsiteY1" fmla="*/ 0 h 1141636"/>
              <a:gd name="connsiteX2" fmla="*/ 5040559 w 5040559"/>
              <a:gd name="connsiteY2" fmla="*/ 1140580 h 1141636"/>
              <a:gd name="connsiteX3" fmla="*/ 4341639 w 5040559"/>
              <a:gd name="connsiteY3" fmla="*/ 1136873 h 1141636"/>
              <a:gd name="connsiteX4" fmla="*/ 4098751 w 5040559"/>
              <a:gd name="connsiteY4" fmla="*/ 1141636 h 1141636"/>
              <a:gd name="connsiteX5" fmla="*/ 0 w 5040559"/>
              <a:gd name="connsiteY5" fmla="*/ 1140580 h 1141636"/>
              <a:gd name="connsiteX6" fmla="*/ 0 w 5040559"/>
              <a:gd name="connsiteY6" fmla="*/ 0 h 1141636"/>
              <a:gd name="connsiteX0" fmla="*/ 0 w 5040559"/>
              <a:gd name="connsiteY0" fmla="*/ 0 h 1141636"/>
              <a:gd name="connsiteX1" fmla="*/ 5040559 w 5040559"/>
              <a:gd name="connsiteY1" fmla="*/ 0 h 1141636"/>
              <a:gd name="connsiteX2" fmla="*/ 5040559 w 5040559"/>
              <a:gd name="connsiteY2" fmla="*/ 1140580 h 1141636"/>
              <a:gd name="connsiteX3" fmla="*/ 4751214 w 5040559"/>
              <a:gd name="connsiteY3" fmla="*/ 1132111 h 1141636"/>
              <a:gd name="connsiteX4" fmla="*/ 4341639 w 5040559"/>
              <a:gd name="connsiteY4" fmla="*/ 1136873 h 1141636"/>
              <a:gd name="connsiteX5" fmla="*/ 4098751 w 5040559"/>
              <a:gd name="connsiteY5" fmla="*/ 1141636 h 1141636"/>
              <a:gd name="connsiteX6" fmla="*/ 0 w 5040559"/>
              <a:gd name="connsiteY6" fmla="*/ 1140580 h 1141636"/>
              <a:gd name="connsiteX7" fmla="*/ 0 w 5040559"/>
              <a:gd name="connsiteY7" fmla="*/ 0 h 1141636"/>
              <a:gd name="connsiteX0" fmla="*/ 0 w 5040559"/>
              <a:gd name="connsiteY0" fmla="*/ 0 h 1827436"/>
              <a:gd name="connsiteX1" fmla="*/ 5040559 w 5040559"/>
              <a:gd name="connsiteY1" fmla="*/ 0 h 1827436"/>
              <a:gd name="connsiteX2" fmla="*/ 5040559 w 5040559"/>
              <a:gd name="connsiteY2" fmla="*/ 1140580 h 1827436"/>
              <a:gd name="connsiteX3" fmla="*/ 4751214 w 5040559"/>
              <a:gd name="connsiteY3" fmla="*/ 1132111 h 1827436"/>
              <a:gd name="connsiteX4" fmla="*/ 4098751 w 5040559"/>
              <a:gd name="connsiteY4" fmla="*/ 1827436 h 1827436"/>
              <a:gd name="connsiteX5" fmla="*/ 4098751 w 5040559"/>
              <a:gd name="connsiteY5" fmla="*/ 1141636 h 1827436"/>
              <a:gd name="connsiteX6" fmla="*/ 0 w 5040559"/>
              <a:gd name="connsiteY6" fmla="*/ 1140580 h 1827436"/>
              <a:gd name="connsiteX7" fmla="*/ 0 w 5040559"/>
              <a:gd name="connsiteY7" fmla="*/ 0 h 1827436"/>
              <a:gd name="connsiteX0" fmla="*/ 0 w 5046489"/>
              <a:gd name="connsiteY0" fmla="*/ 0 h 1989361"/>
              <a:gd name="connsiteX1" fmla="*/ 5040559 w 5046489"/>
              <a:gd name="connsiteY1" fmla="*/ 0 h 1989361"/>
              <a:gd name="connsiteX2" fmla="*/ 5040559 w 5046489"/>
              <a:gd name="connsiteY2" fmla="*/ 1140580 h 1989361"/>
              <a:gd name="connsiteX3" fmla="*/ 5046489 w 5046489"/>
              <a:gd name="connsiteY3" fmla="*/ 1989361 h 1989361"/>
              <a:gd name="connsiteX4" fmla="*/ 4098751 w 5046489"/>
              <a:gd name="connsiteY4" fmla="*/ 1827436 h 1989361"/>
              <a:gd name="connsiteX5" fmla="*/ 4098751 w 5046489"/>
              <a:gd name="connsiteY5" fmla="*/ 1141636 h 1989361"/>
              <a:gd name="connsiteX6" fmla="*/ 0 w 5046489"/>
              <a:gd name="connsiteY6" fmla="*/ 1140580 h 1989361"/>
              <a:gd name="connsiteX7" fmla="*/ 0 w 5046489"/>
              <a:gd name="connsiteY7" fmla="*/ 0 h 1989361"/>
              <a:gd name="connsiteX0" fmla="*/ 0 w 5046489"/>
              <a:gd name="connsiteY0" fmla="*/ 0 h 1989361"/>
              <a:gd name="connsiteX1" fmla="*/ 5040559 w 5046489"/>
              <a:gd name="connsiteY1" fmla="*/ 0 h 1989361"/>
              <a:gd name="connsiteX2" fmla="*/ 5040559 w 5046489"/>
              <a:gd name="connsiteY2" fmla="*/ 1140580 h 1989361"/>
              <a:gd name="connsiteX3" fmla="*/ 5046489 w 5046489"/>
              <a:gd name="connsiteY3" fmla="*/ 1989361 h 1989361"/>
              <a:gd name="connsiteX4" fmla="*/ 4093988 w 5046489"/>
              <a:gd name="connsiteY4" fmla="*/ 1565499 h 1989361"/>
              <a:gd name="connsiteX5" fmla="*/ 4098751 w 5046489"/>
              <a:gd name="connsiteY5" fmla="*/ 1141636 h 1989361"/>
              <a:gd name="connsiteX6" fmla="*/ 0 w 5046489"/>
              <a:gd name="connsiteY6" fmla="*/ 1140580 h 1989361"/>
              <a:gd name="connsiteX7" fmla="*/ 0 w 5046489"/>
              <a:gd name="connsiteY7" fmla="*/ 0 h 1989361"/>
              <a:gd name="connsiteX0" fmla="*/ 0 w 5041727"/>
              <a:gd name="connsiteY0" fmla="*/ 0 h 1565499"/>
              <a:gd name="connsiteX1" fmla="*/ 5040559 w 5041727"/>
              <a:gd name="connsiteY1" fmla="*/ 0 h 1565499"/>
              <a:gd name="connsiteX2" fmla="*/ 5040559 w 5041727"/>
              <a:gd name="connsiteY2" fmla="*/ 1140580 h 1565499"/>
              <a:gd name="connsiteX3" fmla="*/ 5041727 w 5041727"/>
              <a:gd name="connsiteY3" fmla="*/ 1565499 h 1565499"/>
              <a:gd name="connsiteX4" fmla="*/ 4093988 w 5041727"/>
              <a:gd name="connsiteY4" fmla="*/ 1565499 h 1565499"/>
              <a:gd name="connsiteX5" fmla="*/ 4098751 w 5041727"/>
              <a:gd name="connsiteY5" fmla="*/ 1141636 h 1565499"/>
              <a:gd name="connsiteX6" fmla="*/ 0 w 5041727"/>
              <a:gd name="connsiteY6" fmla="*/ 1140580 h 1565499"/>
              <a:gd name="connsiteX7" fmla="*/ 0 w 5041727"/>
              <a:gd name="connsiteY7" fmla="*/ 0 h 1565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41727" h="1565499">
                <a:moveTo>
                  <a:pt x="0" y="0"/>
                </a:moveTo>
                <a:lnTo>
                  <a:pt x="5040559" y="0"/>
                </a:lnTo>
                <a:lnTo>
                  <a:pt x="5040559" y="1140580"/>
                </a:lnTo>
                <a:cubicBezTo>
                  <a:pt x="5042536" y="1423507"/>
                  <a:pt x="5039750" y="1282572"/>
                  <a:pt x="5041727" y="1565499"/>
                </a:cubicBezTo>
                <a:lnTo>
                  <a:pt x="4093988" y="1565499"/>
                </a:lnTo>
                <a:cubicBezTo>
                  <a:pt x="4095576" y="1424211"/>
                  <a:pt x="4097163" y="1282924"/>
                  <a:pt x="4098751" y="1141636"/>
                </a:cubicBezTo>
                <a:lnTo>
                  <a:pt x="0" y="1140580"/>
                </a:lnTo>
                <a:lnTo>
                  <a:pt x="0" y="0"/>
                </a:lnTo>
                <a:close/>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9" name="直線單箭頭接點 8"/>
          <p:cNvCxnSpPr/>
          <p:nvPr/>
        </p:nvCxnSpPr>
        <p:spPr>
          <a:xfrm>
            <a:off x="903260" y="5523243"/>
            <a:ext cx="358652" cy="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4" name="直線單箭頭接點 23"/>
          <p:cNvCxnSpPr/>
          <p:nvPr/>
        </p:nvCxnSpPr>
        <p:spPr>
          <a:xfrm>
            <a:off x="903260" y="3605294"/>
            <a:ext cx="0" cy="1917949"/>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8" name="直線單箭頭接點 27"/>
          <p:cNvCxnSpPr/>
          <p:nvPr/>
        </p:nvCxnSpPr>
        <p:spPr>
          <a:xfrm>
            <a:off x="888428" y="3605294"/>
            <a:ext cx="5122342" cy="0"/>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2" name="直線單箭頭接點 31"/>
          <p:cNvCxnSpPr/>
          <p:nvPr/>
        </p:nvCxnSpPr>
        <p:spPr>
          <a:xfrm>
            <a:off x="6010770" y="2618235"/>
            <a:ext cx="0" cy="987059"/>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35" name="文字方塊 34"/>
          <p:cNvSpPr txBox="1"/>
          <p:nvPr/>
        </p:nvSpPr>
        <p:spPr>
          <a:xfrm>
            <a:off x="323528" y="3284984"/>
            <a:ext cx="2283693" cy="264688"/>
          </a:xfrm>
          <a:prstGeom prst="rect">
            <a:avLst/>
          </a:prstGeom>
          <a:noFill/>
        </p:spPr>
        <p:txBody>
          <a:bodyPr wrap="square" rtlCol="0">
            <a:spAutoFit/>
          </a:bodyPr>
          <a:lstStyle/>
          <a:p>
            <a:pPr algn="ctr"/>
            <a:r>
              <a:rPr lang="en-US" altLang="zh-TW" sz="1400" b="1" dirty="0" smtClean="0">
                <a:solidFill>
                  <a:srgbClr val="FF0000"/>
                </a:solidFill>
              </a:rPr>
              <a:t>Inter-Timer Trigger Mode</a:t>
            </a:r>
            <a:endParaRPr lang="zh-TW" altLang="en-US" sz="1400" b="1" dirty="0">
              <a:solidFill>
                <a:srgbClr val="FF0000"/>
              </a:solidFill>
            </a:endParaRPr>
          </a:p>
        </p:txBody>
      </p:sp>
      <p:sp>
        <p:nvSpPr>
          <p:cNvPr id="21" name="文字方塊 20"/>
          <p:cNvSpPr txBox="1"/>
          <p:nvPr/>
        </p:nvSpPr>
        <p:spPr>
          <a:xfrm>
            <a:off x="107504" y="5612071"/>
            <a:ext cx="1275581" cy="480644"/>
          </a:xfrm>
          <a:prstGeom prst="rect">
            <a:avLst/>
          </a:prstGeom>
          <a:noFill/>
        </p:spPr>
        <p:txBody>
          <a:bodyPr wrap="square" rtlCol="0">
            <a:spAutoFit/>
          </a:bodyPr>
          <a:lstStyle/>
          <a:p>
            <a:pPr algn="ctr"/>
            <a:r>
              <a:rPr lang="en-US" altLang="zh-TW" sz="1400" b="1" dirty="0" smtClean="0">
                <a:solidFill>
                  <a:srgbClr val="FF0000"/>
                </a:solidFill>
              </a:rPr>
              <a:t>Timer1</a:t>
            </a:r>
          </a:p>
          <a:p>
            <a:pPr algn="ctr"/>
            <a:r>
              <a:rPr lang="en-US" altLang="zh-TW" sz="1400" b="1" dirty="0" smtClean="0">
                <a:solidFill>
                  <a:srgbClr val="FF0000"/>
                </a:solidFill>
              </a:rPr>
              <a:t>Capture</a:t>
            </a:r>
            <a:endParaRPr lang="zh-TW" altLang="en-US" sz="1400" b="1" dirty="0">
              <a:solidFill>
                <a:srgbClr val="FF0000"/>
              </a:solidFill>
            </a:endParaRPr>
          </a:p>
        </p:txBody>
      </p:sp>
    </p:spTree>
    <p:custDataLst>
      <p:tags r:id="rId2"/>
    </p:custDataLst>
    <p:extLst>
      <p:ext uri="{BB962C8B-B14F-4D97-AF65-F5344CB8AC3E}">
        <p14:creationId xmlns:p14="http://schemas.microsoft.com/office/powerpoint/2010/main" val="120941378"/>
      </p:ext>
    </p:extLst>
  </p:cSld>
  <p:clrMapOvr>
    <a:masterClrMapping/>
  </p:clrMapOvr>
  <p:transition advTm="6798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0-#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0-#ppt_w/2"/>
                                          </p:val>
                                        </p:tav>
                                        <p:tav tm="100000">
                                          <p:val>
                                            <p:strVal val="#ppt_x"/>
                                          </p:val>
                                        </p:tav>
                                      </p:tavLst>
                                    </p:anim>
                                    <p:anim calcmode="lin" valueType="num">
                                      <p:cBhvr additive="base">
                                        <p:cTn id="12" dur="500" fill="hold"/>
                                        <p:tgtEl>
                                          <p:spTgt spid="1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0-#ppt_w/2"/>
                                          </p:val>
                                        </p:tav>
                                        <p:tav tm="100000">
                                          <p:val>
                                            <p:strVal val="#ppt_x"/>
                                          </p:val>
                                        </p:tav>
                                      </p:tavLst>
                                    </p:anim>
                                    <p:anim calcmode="lin" valueType="num">
                                      <p:cBhvr additive="base">
                                        <p:cTn id="16" dur="5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500" fill="hold"/>
                                        <p:tgtEl>
                                          <p:spTgt spid="24"/>
                                        </p:tgtEl>
                                        <p:attrNameLst>
                                          <p:attrName>ppt_x</p:attrName>
                                        </p:attrNameLst>
                                      </p:cBhvr>
                                      <p:tavLst>
                                        <p:tav tm="0">
                                          <p:val>
                                            <p:strVal val="0-#ppt_w/2"/>
                                          </p:val>
                                        </p:tav>
                                        <p:tav tm="100000">
                                          <p:val>
                                            <p:strVal val="#ppt_x"/>
                                          </p:val>
                                        </p:tav>
                                      </p:tavLst>
                                    </p:anim>
                                    <p:anim calcmode="lin" valueType="num">
                                      <p:cBhvr additive="base">
                                        <p:cTn id="20" dur="500" fill="hold"/>
                                        <p:tgtEl>
                                          <p:spTgt spid="24"/>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500" fill="hold"/>
                                        <p:tgtEl>
                                          <p:spTgt spid="28"/>
                                        </p:tgtEl>
                                        <p:attrNameLst>
                                          <p:attrName>ppt_x</p:attrName>
                                        </p:attrNameLst>
                                      </p:cBhvr>
                                      <p:tavLst>
                                        <p:tav tm="0">
                                          <p:val>
                                            <p:strVal val="0-#ppt_w/2"/>
                                          </p:val>
                                        </p:tav>
                                        <p:tav tm="100000">
                                          <p:val>
                                            <p:strVal val="#ppt_x"/>
                                          </p:val>
                                        </p:tav>
                                      </p:tavLst>
                                    </p:anim>
                                    <p:anim calcmode="lin" valueType="num">
                                      <p:cBhvr additive="base">
                                        <p:cTn id="24" dur="500" fill="hold"/>
                                        <p:tgtEl>
                                          <p:spTgt spid="28"/>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32"/>
                                        </p:tgtEl>
                                        <p:attrNameLst>
                                          <p:attrName>style.visibility</p:attrName>
                                        </p:attrNameLst>
                                      </p:cBhvr>
                                      <p:to>
                                        <p:strVal val="visible"/>
                                      </p:to>
                                    </p:set>
                                    <p:anim calcmode="lin" valueType="num">
                                      <p:cBhvr additive="base">
                                        <p:cTn id="27" dur="500" fill="hold"/>
                                        <p:tgtEl>
                                          <p:spTgt spid="32"/>
                                        </p:tgtEl>
                                        <p:attrNameLst>
                                          <p:attrName>ppt_x</p:attrName>
                                        </p:attrNameLst>
                                      </p:cBhvr>
                                      <p:tavLst>
                                        <p:tav tm="0">
                                          <p:val>
                                            <p:strVal val="0-#ppt_w/2"/>
                                          </p:val>
                                        </p:tav>
                                        <p:tav tm="100000">
                                          <p:val>
                                            <p:strVal val="#ppt_x"/>
                                          </p:val>
                                        </p:tav>
                                      </p:tavLst>
                                    </p:anim>
                                    <p:anim calcmode="lin" valueType="num">
                                      <p:cBhvr additive="base">
                                        <p:cTn id="28" dur="500" fill="hold"/>
                                        <p:tgtEl>
                                          <p:spTgt spid="32"/>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additive="base">
                                        <p:cTn id="31" dur="500" fill="hold"/>
                                        <p:tgtEl>
                                          <p:spTgt spid="35"/>
                                        </p:tgtEl>
                                        <p:attrNameLst>
                                          <p:attrName>ppt_x</p:attrName>
                                        </p:attrNameLst>
                                      </p:cBhvr>
                                      <p:tavLst>
                                        <p:tav tm="0">
                                          <p:val>
                                            <p:strVal val="0-#ppt_w/2"/>
                                          </p:val>
                                        </p:tav>
                                        <p:tav tm="100000">
                                          <p:val>
                                            <p:strVal val="#ppt_x"/>
                                          </p:val>
                                        </p:tav>
                                      </p:tavLst>
                                    </p:anim>
                                    <p:anim calcmode="lin" valueType="num">
                                      <p:cBhvr additive="base">
                                        <p:cTn id="32" dur="500" fill="hold"/>
                                        <p:tgtEl>
                                          <p:spTgt spid="35"/>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additive="base">
                                        <p:cTn id="37" dur="500" fill="hold"/>
                                        <p:tgtEl>
                                          <p:spTgt spid="3"/>
                                        </p:tgtEl>
                                        <p:attrNameLst>
                                          <p:attrName>ppt_x</p:attrName>
                                        </p:attrNameLst>
                                      </p:cBhvr>
                                      <p:tavLst>
                                        <p:tav tm="0">
                                          <p:val>
                                            <p:strVal val="0-#ppt_w/2"/>
                                          </p:val>
                                        </p:tav>
                                        <p:tav tm="100000">
                                          <p:val>
                                            <p:strVal val="#ppt_x"/>
                                          </p:val>
                                        </p:tav>
                                      </p:tavLst>
                                    </p:anim>
                                    <p:anim calcmode="lin" valueType="num">
                                      <p:cBhvr additive="base">
                                        <p:cTn id="3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500" fill="hold"/>
                                        <p:tgtEl>
                                          <p:spTgt spid="21"/>
                                        </p:tgtEl>
                                        <p:attrNameLst>
                                          <p:attrName>ppt_x</p:attrName>
                                        </p:attrNameLst>
                                      </p:cBhvr>
                                      <p:tavLst>
                                        <p:tav tm="0">
                                          <p:val>
                                            <p:strVal val="0-#ppt_w/2"/>
                                          </p:val>
                                        </p:tav>
                                        <p:tav tm="100000">
                                          <p:val>
                                            <p:strVal val="#ppt_x"/>
                                          </p:val>
                                        </p:tav>
                                      </p:tavLst>
                                    </p:anim>
                                    <p:anim calcmode="lin" valueType="num">
                                      <p:cBhvr additive="base">
                                        <p:cTn id="44"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6" grpId="0" animBg="1"/>
      <p:bldP spid="17" grpId="0" animBg="1"/>
      <p:bldP spid="35" grpId="0"/>
      <p:bldP spid="21" grpId="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zh-CN" altLang="en-US" dirty="0" smtClean="0"/>
              <a:t>定时器功能列表</a:t>
            </a:r>
            <a:endParaRPr lang="en-US" altLang="zh-TW" dirty="0" smtClean="0"/>
          </a:p>
        </p:txBody>
      </p:sp>
      <p:sp>
        <p:nvSpPr>
          <p:cNvPr id="8195" name="Rectangle 4"/>
          <p:cNvSpPr>
            <a:spLocks noGrp="1" noChangeArrowheads="1"/>
          </p:cNvSpPr>
          <p:nvPr>
            <p:ph idx="1"/>
          </p:nvPr>
        </p:nvSpPr>
        <p:spPr/>
        <p:txBody>
          <a:bodyPr/>
          <a:lstStyle/>
          <a:p>
            <a:pPr eaLnBrk="1" hangingPunct="1"/>
            <a:r>
              <a:rPr lang="zh-CN" altLang="en-US" dirty="0" smtClean="0">
                <a:cs typeface="Arial" charset="0"/>
              </a:rPr>
              <a:t>定时器计数模式</a:t>
            </a:r>
            <a:r>
              <a:rPr lang="en-US" altLang="zh-TW" dirty="0" smtClean="0">
                <a:cs typeface="Arial" charset="0"/>
              </a:rPr>
              <a:t>(1)</a:t>
            </a:r>
          </a:p>
          <a:p>
            <a:pPr eaLnBrk="1" hangingPunct="1"/>
            <a:r>
              <a:rPr lang="zh-CN" altLang="en-US" dirty="0" smtClean="0">
                <a:cs typeface="Arial" charset="0"/>
              </a:rPr>
              <a:t>事件计数模式</a:t>
            </a:r>
            <a:r>
              <a:rPr lang="en-US" altLang="zh-TW" dirty="0" smtClean="0">
                <a:cs typeface="Arial" charset="0"/>
              </a:rPr>
              <a:t>(2)</a:t>
            </a:r>
          </a:p>
          <a:p>
            <a:pPr eaLnBrk="1" hangingPunct="1"/>
            <a:r>
              <a:rPr lang="zh-CN" altLang="en-US" dirty="0" smtClean="0">
                <a:cs typeface="Arial" charset="0"/>
              </a:rPr>
              <a:t>捕获模式</a:t>
            </a:r>
            <a:r>
              <a:rPr lang="en-US" altLang="zh-TW" dirty="0" smtClean="0">
                <a:cs typeface="Arial" charset="0"/>
              </a:rPr>
              <a:t>:</a:t>
            </a:r>
          </a:p>
          <a:p>
            <a:pPr lvl="1" eaLnBrk="1" hangingPunct="1"/>
            <a:r>
              <a:rPr lang="en-US" altLang="zh-TW" dirty="0" smtClean="0">
                <a:cs typeface="Arial" charset="0"/>
              </a:rPr>
              <a:t>Free Counting Mode (3)</a:t>
            </a:r>
          </a:p>
          <a:p>
            <a:pPr lvl="1" eaLnBrk="1" hangingPunct="1"/>
            <a:r>
              <a:rPr lang="en-US" altLang="zh-TW" dirty="0" smtClean="0">
                <a:cs typeface="Arial" charset="0"/>
              </a:rPr>
              <a:t>Trigger Counting Mode (4)</a:t>
            </a:r>
          </a:p>
          <a:p>
            <a:pPr eaLnBrk="1" hangingPunct="1"/>
            <a:r>
              <a:rPr lang="zh-CN" altLang="en-US" dirty="0" smtClean="0">
                <a:cs typeface="Arial" charset="0"/>
              </a:rPr>
              <a:t>计数器复位模式</a:t>
            </a:r>
            <a:r>
              <a:rPr lang="en-US" altLang="zh-TW" dirty="0" smtClean="0">
                <a:cs typeface="Arial" charset="0"/>
              </a:rPr>
              <a:t>(5)</a:t>
            </a:r>
          </a:p>
          <a:p>
            <a:pPr eaLnBrk="1" hangingPunct="1"/>
            <a:r>
              <a:rPr lang="en-US" altLang="zh-TW" dirty="0" smtClean="0">
                <a:cs typeface="Arial" charset="0"/>
              </a:rPr>
              <a:t>Inter-Timer Trigger Mode (6)</a:t>
            </a:r>
          </a:p>
          <a:p>
            <a:pPr lvl="1" eaLnBrk="1" hangingPunct="1">
              <a:buFont typeface="Arial" charset="0"/>
              <a:buChar char="•"/>
            </a:pPr>
            <a:r>
              <a:rPr lang="zh-CN" altLang="en-US" dirty="0" smtClean="0">
                <a:cs typeface="Arial" charset="0"/>
              </a:rPr>
              <a:t>计数来自</a:t>
            </a:r>
            <a:r>
              <a:rPr lang="en-US" altLang="zh-TW" dirty="0" smtClean="0">
                <a:cs typeface="Arial" charset="0"/>
              </a:rPr>
              <a:t>TMR0/TMR2 </a:t>
            </a:r>
            <a:r>
              <a:rPr lang="zh-CN" altLang="en-US" dirty="0" smtClean="0">
                <a:cs typeface="Arial" charset="0"/>
              </a:rPr>
              <a:t>外部事件引脚的事件</a:t>
            </a:r>
            <a:endParaRPr lang="en-US" altLang="zh-CN" dirty="0" smtClean="0">
              <a:cs typeface="Arial" charset="0"/>
            </a:endParaRPr>
          </a:p>
          <a:p>
            <a:pPr lvl="1" eaLnBrk="1" hangingPunct="1">
              <a:buFont typeface="Arial" charset="0"/>
              <a:buChar char="•"/>
            </a:pPr>
            <a:r>
              <a:rPr lang="zh-CN" altLang="en-US" dirty="0">
                <a:cs typeface="Arial" charset="0"/>
              </a:rPr>
              <a:t>触</a:t>
            </a:r>
            <a:r>
              <a:rPr lang="zh-CN" altLang="en-US" dirty="0" smtClean="0">
                <a:cs typeface="Arial" charset="0"/>
              </a:rPr>
              <a:t>发</a:t>
            </a:r>
            <a:r>
              <a:rPr lang="en-US" altLang="zh-TW" dirty="0" smtClean="0">
                <a:cs typeface="Arial" charset="0"/>
              </a:rPr>
              <a:t> </a:t>
            </a:r>
            <a:r>
              <a:rPr lang="en-US" altLang="zh-TW" dirty="0" smtClean="0">
                <a:cs typeface="Arial" charset="0"/>
              </a:rPr>
              <a:t>TMR1/TMR3 </a:t>
            </a:r>
            <a:r>
              <a:rPr lang="zh-CN" altLang="en-US" dirty="0" smtClean="0">
                <a:cs typeface="Arial" charset="0"/>
              </a:rPr>
              <a:t>锁存计数器的值</a:t>
            </a:r>
            <a:r>
              <a:rPr lang="en-US" altLang="zh-TW" dirty="0" smtClean="0">
                <a:cs typeface="Arial" charset="0"/>
              </a:rPr>
              <a:t> </a:t>
            </a:r>
            <a:r>
              <a:rPr lang="en-US" altLang="zh-TW" dirty="0" err="1" smtClean="0">
                <a:cs typeface="Arial" charset="0"/>
              </a:rPr>
              <a:t>TMRx_CAP</a:t>
            </a:r>
            <a:endParaRPr lang="en-US" altLang="zh-TW" dirty="0" smtClean="0">
              <a:cs typeface="Arial" charset="0"/>
            </a:endParaRPr>
          </a:p>
          <a:p>
            <a:pPr lvl="1" eaLnBrk="1" hangingPunct="1">
              <a:buFont typeface="Arial" charset="0"/>
              <a:buChar char="•"/>
            </a:pPr>
            <a:endParaRPr lang="en-US" altLang="zh-TW" dirty="0" smtClean="0">
              <a:cs typeface="Arial" charset="0"/>
            </a:endParaRPr>
          </a:p>
          <a:p>
            <a:pPr lvl="1" eaLnBrk="1" hangingPunct="1">
              <a:buFont typeface="Arial" charset="0"/>
              <a:buChar char="•"/>
            </a:pPr>
            <a:endParaRPr lang="en-US" altLang="zh-TW" dirty="0" smtClean="0">
              <a:cs typeface="Arial" charset="0"/>
            </a:endParaRPr>
          </a:p>
        </p:txBody>
      </p:sp>
      <p:sp>
        <p:nvSpPr>
          <p:cNvPr id="8196"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40A32B5C-65C3-4B11-BDB0-B8804A3E3570}" type="slidenum">
              <a:rPr lang="en-US" altLang="zh-TW" sz="1400" smtClean="0">
                <a:solidFill>
                  <a:schemeClr val="tx1"/>
                </a:solidFill>
                <a:latin typeface="Arial" charset="0"/>
                <a:ea typeface="ＭＳ Ｐゴシック" pitchFamily="34" charset="-128"/>
              </a:rPr>
              <a:pPr fontAlgn="base">
                <a:spcBef>
                  <a:spcPct val="0"/>
                </a:spcBef>
                <a:spcAft>
                  <a:spcPct val="0"/>
                </a:spcAft>
              </a:pPr>
              <a:t>7</a:t>
            </a:fld>
            <a:endParaRPr lang="en-US" altLang="zh-TW" sz="1400" smtClean="0">
              <a:solidFill>
                <a:schemeClr val="tx1"/>
              </a:solidFill>
              <a:latin typeface="Arial" charset="0"/>
              <a:ea typeface="ＭＳ Ｐゴシック" pitchFamily="34" charset="-128"/>
            </a:endParaRPr>
          </a:p>
        </p:txBody>
      </p:sp>
    </p:spTree>
    <p:custDataLst>
      <p:tags r:id="rId1"/>
    </p:custDataLst>
  </p:cSld>
  <p:clrMapOvr>
    <a:masterClrMapping/>
  </p:clrMapOvr>
  <p:transition advTm="2743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 calcmode="lin" valueType="num">
                                      <p:cBhvr additive="base">
                                        <p:cTn id="7" dur="500" fill="hold"/>
                                        <p:tgtEl>
                                          <p:spTgt spid="819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819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8195">
                                            <p:txEl>
                                              <p:pRg st="1" end="1"/>
                                            </p:txEl>
                                          </p:spTgt>
                                        </p:tgtEl>
                                        <p:attrNameLst>
                                          <p:attrName>style.visibility</p:attrName>
                                        </p:attrNameLst>
                                      </p:cBhvr>
                                      <p:to>
                                        <p:strVal val="visible"/>
                                      </p:to>
                                    </p:set>
                                    <p:anim calcmode="lin" valueType="num">
                                      <p:cBhvr additive="base">
                                        <p:cTn id="13" dur="500" fill="hold"/>
                                        <p:tgtEl>
                                          <p:spTgt spid="8195">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819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8195">
                                            <p:txEl>
                                              <p:pRg st="2" end="2"/>
                                            </p:txEl>
                                          </p:spTgt>
                                        </p:tgtEl>
                                        <p:attrNameLst>
                                          <p:attrName>style.visibility</p:attrName>
                                        </p:attrNameLst>
                                      </p:cBhvr>
                                      <p:to>
                                        <p:strVal val="visible"/>
                                      </p:to>
                                    </p:set>
                                    <p:anim calcmode="lin" valueType="num">
                                      <p:cBhvr additive="base">
                                        <p:cTn id="19" dur="500" fill="hold"/>
                                        <p:tgtEl>
                                          <p:spTgt spid="8195">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8195">
                                            <p:txEl>
                                              <p:pRg st="2" end="2"/>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8195">
                                            <p:txEl>
                                              <p:pRg st="3" end="3"/>
                                            </p:txEl>
                                          </p:spTgt>
                                        </p:tgtEl>
                                        <p:attrNameLst>
                                          <p:attrName>style.visibility</p:attrName>
                                        </p:attrNameLst>
                                      </p:cBhvr>
                                      <p:to>
                                        <p:strVal val="visible"/>
                                      </p:to>
                                    </p:set>
                                    <p:anim calcmode="lin" valueType="num">
                                      <p:cBhvr additive="base">
                                        <p:cTn id="23" dur="500" fill="hold"/>
                                        <p:tgtEl>
                                          <p:spTgt spid="8195">
                                            <p:txEl>
                                              <p:pRg st="3" end="3"/>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8195">
                                            <p:txEl>
                                              <p:pRg st="3" end="3"/>
                                            </p:tx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8195">
                                            <p:txEl>
                                              <p:pRg st="4" end="4"/>
                                            </p:txEl>
                                          </p:spTgt>
                                        </p:tgtEl>
                                        <p:attrNameLst>
                                          <p:attrName>style.visibility</p:attrName>
                                        </p:attrNameLst>
                                      </p:cBhvr>
                                      <p:to>
                                        <p:strVal val="visible"/>
                                      </p:to>
                                    </p:set>
                                    <p:anim calcmode="lin" valueType="num">
                                      <p:cBhvr additive="base">
                                        <p:cTn id="27" dur="500" fill="hold"/>
                                        <p:tgtEl>
                                          <p:spTgt spid="8195">
                                            <p:txEl>
                                              <p:pRg st="4" end="4"/>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8195">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8195">
                                            <p:txEl>
                                              <p:pRg st="5" end="5"/>
                                            </p:txEl>
                                          </p:spTgt>
                                        </p:tgtEl>
                                        <p:attrNameLst>
                                          <p:attrName>style.visibility</p:attrName>
                                        </p:attrNameLst>
                                      </p:cBhvr>
                                      <p:to>
                                        <p:strVal val="visible"/>
                                      </p:to>
                                    </p:set>
                                    <p:anim calcmode="lin" valueType="num">
                                      <p:cBhvr additive="base">
                                        <p:cTn id="33" dur="500" fill="hold"/>
                                        <p:tgtEl>
                                          <p:spTgt spid="8195">
                                            <p:txEl>
                                              <p:pRg st="5" end="5"/>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8195">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8195">
                                            <p:txEl>
                                              <p:pRg st="6" end="6"/>
                                            </p:txEl>
                                          </p:spTgt>
                                        </p:tgtEl>
                                        <p:attrNameLst>
                                          <p:attrName>style.visibility</p:attrName>
                                        </p:attrNameLst>
                                      </p:cBhvr>
                                      <p:to>
                                        <p:strVal val="visible"/>
                                      </p:to>
                                    </p:set>
                                    <p:anim calcmode="lin" valueType="num">
                                      <p:cBhvr additive="base">
                                        <p:cTn id="39" dur="500" fill="hold"/>
                                        <p:tgtEl>
                                          <p:spTgt spid="8195">
                                            <p:txEl>
                                              <p:pRg st="6" end="6"/>
                                            </p:tx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8195">
                                            <p:txEl>
                                              <p:pRg st="6" end="6"/>
                                            </p:txEl>
                                          </p:spTgt>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8195">
                                            <p:txEl>
                                              <p:pRg st="7" end="7"/>
                                            </p:txEl>
                                          </p:spTgt>
                                        </p:tgtEl>
                                        <p:attrNameLst>
                                          <p:attrName>style.visibility</p:attrName>
                                        </p:attrNameLst>
                                      </p:cBhvr>
                                      <p:to>
                                        <p:strVal val="visible"/>
                                      </p:to>
                                    </p:set>
                                    <p:anim calcmode="lin" valueType="num">
                                      <p:cBhvr additive="base">
                                        <p:cTn id="43" dur="500" fill="hold"/>
                                        <p:tgtEl>
                                          <p:spTgt spid="8195">
                                            <p:txEl>
                                              <p:pRg st="7" end="7"/>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8195">
                                            <p:txEl>
                                              <p:pRg st="7" end="7"/>
                                            </p:tx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8195">
                                            <p:txEl>
                                              <p:pRg st="8" end="8"/>
                                            </p:txEl>
                                          </p:spTgt>
                                        </p:tgtEl>
                                        <p:attrNameLst>
                                          <p:attrName>style.visibility</p:attrName>
                                        </p:attrNameLst>
                                      </p:cBhvr>
                                      <p:to>
                                        <p:strVal val="visible"/>
                                      </p:to>
                                    </p:set>
                                    <p:anim calcmode="lin" valueType="num">
                                      <p:cBhvr additive="base">
                                        <p:cTn id="47" dur="500" fill="hold"/>
                                        <p:tgtEl>
                                          <p:spTgt spid="8195">
                                            <p:txEl>
                                              <p:pRg st="8" end="8"/>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8195">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CN" altLang="en-US" dirty="0" smtClean="0"/>
              <a:t>定时器功能选择</a:t>
            </a:r>
            <a:r>
              <a:rPr lang="en-US" altLang="zh-TW" dirty="0" smtClean="0"/>
              <a:t>: </a:t>
            </a:r>
            <a:r>
              <a:rPr lang="en-US" altLang="zh-TW" dirty="0" err="1"/>
              <a:t>TMRx_CTL</a:t>
            </a:r>
            <a:r>
              <a:rPr lang="en-US" altLang="zh-TW" dirty="0"/>
              <a:t> Setting</a:t>
            </a:r>
            <a:endParaRPr lang="zh-TW" altLang="en-US" dirty="0"/>
          </a:p>
        </p:txBody>
      </p:sp>
      <p:graphicFrame>
        <p:nvGraphicFramePr>
          <p:cNvPr id="9" name="內容版面配置區 8"/>
          <p:cNvGraphicFramePr>
            <a:graphicFrameLocks noGrp="1"/>
          </p:cNvGraphicFramePr>
          <p:nvPr>
            <p:ph idx="1"/>
            <p:extLst>
              <p:ext uri="{D42A27DB-BD31-4B8C-83A1-F6EECF244321}">
                <p14:modId xmlns:p14="http://schemas.microsoft.com/office/powerpoint/2010/main" val="2989207999"/>
              </p:ext>
            </p:extLst>
          </p:nvPr>
        </p:nvGraphicFramePr>
        <p:xfrm>
          <a:off x="396804" y="781082"/>
          <a:ext cx="8570062" cy="4880166"/>
        </p:xfrm>
        <a:graphic>
          <a:graphicData uri="http://schemas.openxmlformats.org/drawingml/2006/table">
            <a:tbl>
              <a:tblPr>
                <a:tableStyleId>{5C22544A-7EE6-4342-B048-85BDC9FD1C3A}</a:tableStyleId>
              </a:tblPr>
              <a:tblGrid>
                <a:gridCol w="427401"/>
                <a:gridCol w="427401"/>
                <a:gridCol w="427401"/>
                <a:gridCol w="427401"/>
                <a:gridCol w="348193"/>
                <a:gridCol w="608449"/>
                <a:gridCol w="2951908"/>
                <a:gridCol w="2951908"/>
              </a:tblGrid>
              <a:tr h="288032">
                <a:tc gridSpan="6">
                  <a:txBody>
                    <a:bodyPr/>
                    <a:lstStyle/>
                    <a:p>
                      <a:pPr algn="r">
                        <a:spcAft>
                          <a:spcPts val="0"/>
                        </a:spcAft>
                      </a:pPr>
                      <a:r>
                        <a:rPr lang="en-US" sz="1600" kern="100" dirty="0" smtClean="0">
                          <a:solidFill>
                            <a:schemeClr val="bg1"/>
                          </a:solidFill>
                          <a:effectLst/>
                        </a:rPr>
                        <a:t>Counter</a:t>
                      </a:r>
                      <a:r>
                        <a:rPr lang="en-US" sz="1600" kern="100" baseline="0" dirty="0" smtClean="0">
                          <a:solidFill>
                            <a:schemeClr val="bg1"/>
                          </a:solidFill>
                          <a:effectLst/>
                        </a:rPr>
                        <a:t> Input</a:t>
                      </a:r>
                      <a:endParaRPr lang="zh-TW" sz="1600" kern="100" dirty="0">
                        <a:solidFill>
                          <a:schemeClr val="bg1"/>
                        </a:solidFill>
                        <a:effectLst/>
                      </a:endParaRPr>
                    </a:p>
                    <a:p>
                      <a:pPr>
                        <a:spcAft>
                          <a:spcPts val="0"/>
                        </a:spcAft>
                      </a:pPr>
                      <a:r>
                        <a:rPr lang="en-US" sz="1600" kern="100" dirty="0" err="1" smtClean="0">
                          <a:solidFill>
                            <a:schemeClr val="bg1"/>
                          </a:solidFill>
                          <a:effectLst/>
                        </a:rPr>
                        <a:t>TMRx_CTL</a:t>
                      </a:r>
                      <a:r>
                        <a:rPr lang="en-US" sz="1600" kern="100" dirty="0" smtClean="0">
                          <a:solidFill>
                            <a:schemeClr val="bg1"/>
                          </a:solidFill>
                          <a:effectLst/>
                        </a:rPr>
                        <a:t> register</a:t>
                      </a:r>
                      <a:endParaRPr lang="zh-TW" sz="1600" kern="100" dirty="0">
                        <a:solidFill>
                          <a:schemeClr val="bg1"/>
                        </a:solidFill>
                        <a:effectLst/>
                        <a:latin typeface="Calibri"/>
                        <a:ea typeface="新細明體"/>
                        <a:cs typeface="Times New Roman"/>
                      </a:endParaRPr>
                    </a:p>
                  </a:txBody>
                  <a:tcPr marL="69833" marR="69833" marT="0" marB="0" anchor="ctr">
                    <a:solidFill>
                      <a:schemeClr val="accent1"/>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pPr>
                        <a:spcAft>
                          <a:spcPts val="0"/>
                        </a:spcAft>
                      </a:pPr>
                      <a:endParaRPr lang="zh-TW" sz="1600" kern="100" dirty="0">
                        <a:effectLst/>
                        <a:latin typeface="Calibri"/>
                        <a:ea typeface="新細明體"/>
                        <a:cs typeface="Times New Roman"/>
                      </a:endParaRPr>
                    </a:p>
                  </a:txBody>
                  <a:tcPr marL="68580" marR="68580" marT="0" marB="0" anchor="ctr">
                    <a:solidFill>
                      <a:schemeClr val="accent1"/>
                    </a:solidFill>
                  </a:tcPr>
                </a:tc>
                <a:tc>
                  <a:txBody>
                    <a:bodyPr/>
                    <a:lstStyle/>
                    <a:p>
                      <a:pPr algn="ctr">
                        <a:spcAft>
                          <a:spcPts val="0"/>
                        </a:spcAft>
                      </a:pPr>
                      <a:r>
                        <a:rPr lang="en-US" sz="2000" b="1" kern="100" dirty="0" err="1">
                          <a:solidFill>
                            <a:schemeClr val="bg1"/>
                          </a:solidFill>
                          <a:effectLst/>
                        </a:rPr>
                        <a:t>TMRx</a:t>
                      </a:r>
                      <a:r>
                        <a:rPr lang="en-US" sz="2000" b="1" kern="100" dirty="0">
                          <a:solidFill>
                            <a:schemeClr val="bg1"/>
                          </a:solidFill>
                          <a:effectLst/>
                        </a:rPr>
                        <a:t> </a:t>
                      </a:r>
                      <a:r>
                        <a:rPr lang="en-US" sz="2000" b="1" kern="100" dirty="0" smtClean="0">
                          <a:solidFill>
                            <a:schemeClr val="bg1"/>
                          </a:solidFill>
                          <a:effectLst/>
                        </a:rPr>
                        <a:t>clock Input</a:t>
                      </a:r>
                      <a:endParaRPr lang="zh-TW" sz="2000" b="1" kern="100" dirty="0">
                        <a:solidFill>
                          <a:schemeClr val="bg1"/>
                        </a:solidFill>
                        <a:effectLst/>
                        <a:latin typeface="Calibri"/>
                        <a:ea typeface="新細明體"/>
                        <a:cs typeface="Times New Roman"/>
                      </a:endParaRPr>
                    </a:p>
                  </a:txBody>
                  <a:tcPr marL="69833" marR="69833" marT="0" marB="0" anchor="ctr">
                    <a:solidFill>
                      <a:schemeClr val="accent1"/>
                    </a:solidFill>
                  </a:tcPr>
                </a:tc>
                <a:tc>
                  <a:txBody>
                    <a:bodyPr/>
                    <a:lstStyle/>
                    <a:p>
                      <a:pPr algn="ctr">
                        <a:spcAft>
                          <a:spcPts val="0"/>
                        </a:spcAft>
                      </a:pPr>
                      <a:r>
                        <a:rPr lang="en-US" sz="2000" b="1" kern="100" dirty="0">
                          <a:solidFill>
                            <a:schemeClr val="bg1"/>
                          </a:solidFill>
                          <a:effectLst/>
                        </a:rPr>
                        <a:t>Event </a:t>
                      </a:r>
                      <a:r>
                        <a:rPr lang="en-US" sz="2000" b="1" kern="100" dirty="0" smtClean="0">
                          <a:solidFill>
                            <a:schemeClr val="bg1"/>
                          </a:solidFill>
                          <a:effectLst/>
                        </a:rPr>
                        <a:t>Pin</a:t>
                      </a:r>
                      <a:r>
                        <a:rPr lang="en-US" sz="2000" b="1" kern="100" baseline="0" dirty="0" smtClean="0">
                          <a:solidFill>
                            <a:schemeClr val="bg1"/>
                          </a:solidFill>
                          <a:effectLst/>
                        </a:rPr>
                        <a:t> Input </a:t>
                      </a:r>
                      <a:r>
                        <a:rPr lang="en-US" altLang="zh-TW" sz="2000" b="1" kern="100" baseline="30000" dirty="0" smtClean="0">
                          <a:solidFill>
                            <a:schemeClr val="bg1"/>
                          </a:solidFill>
                          <a:effectLst/>
                        </a:rPr>
                        <a:t>*1</a:t>
                      </a:r>
                      <a:endParaRPr lang="zh-TW" sz="2000" b="1" kern="100" baseline="30000" dirty="0">
                        <a:solidFill>
                          <a:schemeClr val="bg1"/>
                        </a:solidFill>
                        <a:effectLst/>
                        <a:latin typeface="Calibri"/>
                        <a:ea typeface="新細明體"/>
                        <a:cs typeface="Times New Roman"/>
                      </a:endParaRPr>
                    </a:p>
                  </a:txBody>
                  <a:tcPr marL="69833" marR="69833" marT="0" marB="0" anchor="ctr">
                    <a:solidFill>
                      <a:schemeClr val="accent1"/>
                    </a:solidFill>
                  </a:tcPr>
                </a:tc>
              </a:tr>
              <a:tr h="1024488">
                <a:tc>
                  <a:txBody>
                    <a:bodyPr/>
                    <a:lstStyle/>
                    <a:p>
                      <a:pPr marL="71755" marR="71755" algn="just">
                        <a:spcAft>
                          <a:spcPts val="0"/>
                        </a:spcAft>
                      </a:pPr>
                      <a:r>
                        <a:rPr lang="en-US" sz="1000" kern="100" dirty="0">
                          <a:solidFill>
                            <a:schemeClr val="bg1"/>
                          </a:solidFill>
                          <a:effectLst/>
                        </a:rPr>
                        <a:t>INTR_TRG_EN</a:t>
                      </a:r>
                      <a:endParaRPr lang="zh-TW" sz="1000" kern="100" dirty="0">
                        <a:solidFill>
                          <a:schemeClr val="bg1"/>
                        </a:solidFill>
                        <a:effectLst/>
                        <a:latin typeface="Calibri"/>
                        <a:ea typeface="新細明體"/>
                        <a:cs typeface="Times New Roman"/>
                      </a:endParaRPr>
                    </a:p>
                  </a:txBody>
                  <a:tcPr marL="69833" marR="69833" marT="0" marB="0" vert="vert" anchor="ctr">
                    <a:solidFill>
                      <a:schemeClr val="accent1"/>
                    </a:solidFill>
                  </a:tcPr>
                </a:tc>
                <a:tc>
                  <a:txBody>
                    <a:bodyPr/>
                    <a:lstStyle/>
                    <a:p>
                      <a:pPr marL="71755" marR="71755" algn="just">
                        <a:spcAft>
                          <a:spcPts val="0"/>
                        </a:spcAft>
                      </a:pPr>
                      <a:r>
                        <a:rPr lang="en-US" sz="1000" kern="100" dirty="0">
                          <a:solidFill>
                            <a:schemeClr val="bg1"/>
                          </a:solidFill>
                          <a:effectLst/>
                        </a:rPr>
                        <a:t>TCAP_CNT_MOD</a:t>
                      </a:r>
                      <a:endParaRPr lang="zh-TW" sz="1000" kern="100" dirty="0">
                        <a:solidFill>
                          <a:schemeClr val="bg1"/>
                        </a:solidFill>
                        <a:effectLst/>
                        <a:latin typeface="Calibri"/>
                        <a:ea typeface="新細明體"/>
                        <a:cs typeface="Times New Roman"/>
                      </a:endParaRPr>
                    </a:p>
                  </a:txBody>
                  <a:tcPr marL="69833" marR="69833" marT="0" marB="0" vert="vert" anchor="ctr">
                    <a:solidFill>
                      <a:schemeClr val="accent1"/>
                    </a:solidFill>
                  </a:tcPr>
                </a:tc>
                <a:tc>
                  <a:txBody>
                    <a:bodyPr/>
                    <a:lstStyle/>
                    <a:p>
                      <a:pPr marL="71755" marR="71755" algn="just">
                        <a:spcAft>
                          <a:spcPts val="0"/>
                        </a:spcAft>
                      </a:pPr>
                      <a:r>
                        <a:rPr lang="en-US" sz="1000" kern="100" dirty="0">
                          <a:solidFill>
                            <a:schemeClr val="bg1"/>
                          </a:solidFill>
                          <a:effectLst/>
                        </a:rPr>
                        <a:t>TCAP_MODE</a:t>
                      </a:r>
                      <a:endParaRPr lang="zh-TW" sz="1000" kern="100" dirty="0">
                        <a:solidFill>
                          <a:schemeClr val="bg1"/>
                        </a:solidFill>
                        <a:effectLst/>
                        <a:latin typeface="Calibri"/>
                        <a:ea typeface="新細明體"/>
                        <a:cs typeface="Times New Roman"/>
                      </a:endParaRPr>
                    </a:p>
                  </a:txBody>
                  <a:tcPr marL="69833" marR="69833" marT="0" marB="0" vert="vert" anchor="ctr">
                    <a:solidFill>
                      <a:schemeClr val="accent1"/>
                    </a:solidFill>
                  </a:tcPr>
                </a:tc>
                <a:tc>
                  <a:txBody>
                    <a:bodyPr/>
                    <a:lstStyle/>
                    <a:p>
                      <a:pPr marL="71755" marR="71755" algn="just">
                        <a:spcAft>
                          <a:spcPts val="0"/>
                        </a:spcAft>
                      </a:pPr>
                      <a:r>
                        <a:rPr lang="en-US" sz="1000" kern="100" dirty="0">
                          <a:solidFill>
                            <a:schemeClr val="bg1"/>
                          </a:solidFill>
                          <a:effectLst/>
                        </a:rPr>
                        <a:t>TCAP_EN</a:t>
                      </a:r>
                      <a:endParaRPr lang="zh-TW" sz="1000" kern="100" dirty="0">
                        <a:solidFill>
                          <a:schemeClr val="bg1"/>
                        </a:solidFill>
                        <a:effectLst/>
                        <a:latin typeface="Calibri"/>
                        <a:ea typeface="新細明體"/>
                        <a:cs typeface="Times New Roman"/>
                      </a:endParaRPr>
                    </a:p>
                  </a:txBody>
                  <a:tcPr marL="69833" marR="69833" marT="0" marB="0" vert="vert" anchor="ctr">
                    <a:solidFill>
                      <a:schemeClr val="accent1"/>
                    </a:solidFill>
                  </a:tcPr>
                </a:tc>
                <a:tc>
                  <a:txBody>
                    <a:bodyPr/>
                    <a:lstStyle/>
                    <a:p>
                      <a:pPr marL="71755" marR="71755" algn="just">
                        <a:spcAft>
                          <a:spcPts val="0"/>
                        </a:spcAft>
                      </a:pPr>
                      <a:r>
                        <a:rPr lang="en-US" sz="1000" kern="100" dirty="0">
                          <a:solidFill>
                            <a:schemeClr val="bg1"/>
                          </a:solidFill>
                          <a:effectLst/>
                        </a:rPr>
                        <a:t>TMR_EN</a:t>
                      </a:r>
                      <a:endParaRPr lang="zh-TW" sz="1000" kern="100" dirty="0">
                        <a:solidFill>
                          <a:schemeClr val="bg1"/>
                        </a:solidFill>
                        <a:effectLst/>
                        <a:latin typeface="Calibri"/>
                        <a:ea typeface="新細明體"/>
                        <a:cs typeface="Times New Roman"/>
                      </a:endParaRPr>
                    </a:p>
                  </a:txBody>
                  <a:tcPr marL="69833" marR="69833" marT="0" marB="0" vert="vert" anchor="ctr">
                    <a:solidFill>
                      <a:schemeClr val="accent1"/>
                    </a:solidFill>
                  </a:tcPr>
                </a:tc>
                <a:tc>
                  <a:txBody>
                    <a:bodyPr/>
                    <a:lstStyle/>
                    <a:p>
                      <a:pPr marL="71755" marR="71755" algn="just">
                        <a:spcAft>
                          <a:spcPts val="0"/>
                        </a:spcAft>
                      </a:pPr>
                      <a:r>
                        <a:rPr lang="en-US" sz="1000" kern="100" dirty="0" smtClean="0">
                          <a:solidFill>
                            <a:schemeClr val="bg1"/>
                          </a:solidFill>
                          <a:effectLst/>
                        </a:rPr>
                        <a:t>MODE_SEL</a:t>
                      </a:r>
                      <a:endParaRPr lang="zh-TW" sz="1000" kern="100" dirty="0">
                        <a:solidFill>
                          <a:schemeClr val="bg1"/>
                        </a:solidFill>
                        <a:effectLst/>
                        <a:latin typeface="Calibri"/>
                        <a:ea typeface="新細明體"/>
                        <a:cs typeface="Times New Roman"/>
                      </a:endParaRPr>
                    </a:p>
                  </a:txBody>
                  <a:tcPr marL="69833" marR="69833" marT="0" marB="0" vert="vert" anchor="ctr">
                    <a:solidFill>
                      <a:schemeClr val="accent1"/>
                    </a:solidFill>
                  </a:tcPr>
                </a:tc>
                <a:tc>
                  <a:txBody>
                    <a:bodyPr/>
                    <a:lstStyle/>
                    <a:p>
                      <a:pPr algn="ctr">
                        <a:spcAft>
                          <a:spcPts val="0"/>
                        </a:spcAft>
                      </a:pPr>
                      <a:r>
                        <a:rPr lang="en-US" sz="1200" kern="100" dirty="0">
                          <a:solidFill>
                            <a:schemeClr val="bg1"/>
                          </a:solidFill>
                          <a:effectLst/>
                        </a:rPr>
                        <a:t>EVENT_EN = 0</a:t>
                      </a:r>
                      <a:endParaRPr lang="zh-TW" sz="1200" kern="100" dirty="0">
                        <a:solidFill>
                          <a:schemeClr val="bg1"/>
                        </a:solidFill>
                        <a:effectLst/>
                        <a:latin typeface="Calibri"/>
                        <a:ea typeface="新細明體"/>
                        <a:cs typeface="Times New Roman"/>
                      </a:endParaRPr>
                    </a:p>
                  </a:txBody>
                  <a:tcPr marL="69833" marR="69833" marT="0" marB="0" anchor="ctr">
                    <a:solidFill>
                      <a:schemeClr val="accent1"/>
                    </a:solidFill>
                  </a:tcPr>
                </a:tc>
                <a:tc>
                  <a:txBody>
                    <a:bodyPr/>
                    <a:lstStyle/>
                    <a:p>
                      <a:pPr algn="ctr">
                        <a:spcAft>
                          <a:spcPts val="0"/>
                        </a:spcAft>
                      </a:pPr>
                      <a:r>
                        <a:rPr lang="en-US" sz="1200" kern="100" dirty="0">
                          <a:solidFill>
                            <a:schemeClr val="bg1"/>
                          </a:solidFill>
                          <a:effectLst/>
                        </a:rPr>
                        <a:t>EVENT_EN = 1</a:t>
                      </a:r>
                      <a:endParaRPr lang="zh-TW" sz="1200" kern="100" dirty="0">
                        <a:solidFill>
                          <a:schemeClr val="bg1"/>
                        </a:solidFill>
                        <a:effectLst/>
                        <a:latin typeface="Calibri"/>
                        <a:ea typeface="新細明體"/>
                        <a:cs typeface="Times New Roman"/>
                      </a:endParaRPr>
                    </a:p>
                  </a:txBody>
                  <a:tcPr marL="69833" marR="69833" marT="0" marB="0" anchor="ctr">
                    <a:solidFill>
                      <a:schemeClr val="accent1"/>
                    </a:solidFill>
                  </a:tcPr>
                </a:tc>
              </a:tr>
              <a:tr h="216024">
                <a:tc>
                  <a:txBody>
                    <a:bodyPr/>
                    <a:lstStyle/>
                    <a:p>
                      <a:pPr algn="ctr">
                        <a:spcAft>
                          <a:spcPts val="0"/>
                        </a:spcAft>
                      </a:pPr>
                      <a:r>
                        <a:rPr lang="en-US" sz="1200" kern="100" dirty="0">
                          <a:solidFill>
                            <a:schemeClr val="bg1"/>
                          </a:solidFill>
                          <a:effectLst/>
                        </a:rPr>
                        <a:t>[24]</a:t>
                      </a:r>
                      <a:endParaRPr lang="zh-TW" sz="1200" kern="100" dirty="0">
                        <a:solidFill>
                          <a:schemeClr val="bg1"/>
                        </a:solidFill>
                        <a:effectLst/>
                        <a:latin typeface="Calibri"/>
                        <a:ea typeface="新細明體"/>
                        <a:cs typeface="Times New Roman"/>
                      </a:endParaRPr>
                    </a:p>
                  </a:txBody>
                  <a:tcPr marL="69833" marR="69833" marT="0" marB="0" anchor="ctr">
                    <a:solidFill>
                      <a:schemeClr val="accent1"/>
                    </a:solidFill>
                  </a:tcPr>
                </a:tc>
                <a:tc>
                  <a:txBody>
                    <a:bodyPr/>
                    <a:lstStyle/>
                    <a:p>
                      <a:pPr algn="ctr">
                        <a:spcAft>
                          <a:spcPts val="0"/>
                        </a:spcAft>
                      </a:pPr>
                      <a:r>
                        <a:rPr lang="en-US" sz="1200" kern="100" dirty="0">
                          <a:solidFill>
                            <a:schemeClr val="bg1"/>
                          </a:solidFill>
                          <a:effectLst/>
                        </a:rPr>
                        <a:t>[20]</a:t>
                      </a:r>
                      <a:endParaRPr lang="zh-TW" sz="1200" kern="100" dirty="0">
                        <a:solidFill>
                          <a:schemeClr val="bg1"/>
                        </a:solidFill>
                        <a:effectLst/>
                        <a:latin typeface="Calibri"/>
                        <a:ea typeface="新細明體"/>
                        <a:cs typeface="Times New Roman"/>
                      </a:endParaRPr>
                    </a:p>
                  </a:txBody>
                  <a:tcPr marL="69833" marR="69833" marT="0" marB="0" anchor="ctr">
                    <a:solidFill>
                      <a:schemeClr val="accent1"/>
                    </a:solidFill>
                  </a:tcPr>
                </a:tc>
                <a:tc>
                  <a:txBody>
                    <a:bodyPr/>
                    <a:lstStyle/>
                    <a:p>
                      <a:pPr algn="ctr">
                        <a:spcAft>
                          <a:spcPts val="0"/>
                        </a:spcAft>
                      </a:pPr>
                      <a:r>
                        <a:rPr lang="en-US" sz="1200" kern="100" dirty="0">
                          <a:solidFill>
                            <a:schemeClr val="bg1"/>
                          </a:solidFill>
                          <a:effectLst/>
                        </a:rPr>
                        <a:t>[17]</a:t>
                      </a:r>
                      <a:endParaRPr lang="zh-TW" sz="1200" kern="100" dirty="0">
                        <a:solidFill>
                          <a:schemeClr val="bg1"/>
                        </a:solidFill>
                        <a:effectLst/>
                        <a:latin typeface="Calibri"/>
                        <a:ea typeface="新細明體"/>
                        <a:cs typeface="Times New Roman"/>
                      </a:endParaRPr>
                    </a:p>
                  </a:txBody>
                  <a:tcPr marL="69833" marR="69833" marT="0" marB="0" anchor="ctr">
                    <a:solidFill>
                      <a:schemeClr val="accent1"/>
                    </a:solidFill>
                  </a:tcPr>
                </a:tc>
                <a:tc>
                  <a:txBody>
                    <a:bodyPr/>
                    <a:lstStyle/>
                    <a:p>
                      <a:pPr algn="ctr">
                        <a:spcAft>
                          <a:spcPts val="0"/>
                        </a:spcAft>
                      </a:pPr>
                      <a:r>
                        <a:rPr lang="en-US" sz="1200" kern="100" dirty="0">
                          <a:solidFill>
                            <a:schemeClr val="bg1"/>
                          </a:solidFill>
                          <a:effectLst/>
                        </a:rPr>
                        <a:t>[16]</a:t>
                      </a:r>
                      <a:endParaRPr lang="zh-TW" sz="1200" kern="100" dirty="0">
                        <a:solidFill>
                          <a:schemeClr val="bg1"/>
                        </a:solidFill>
                        <a:effectLst/>
                        <a:latin typeface="Calibri"/>
                        <a:ea typeface="新細明體"/>
                        <a:cs typeface="Times New Roman"/>
                      </a:endParaRPr>
                    </a:p>
                  </a:txBody>
                  <a:tcPr marL="69833" marR="69833" marT="0" marB="0" anchor="ctr">
                    <a:solidFill>
                      <a:schemeClr val="accent1"/>
                    </a:solidFill>
                  </a:tcPr>
                </a:tc>
                <a:tc>
                  <a:txBody>
                    <a:bodyPr/>
                    <a:lstStyle/>
                    <a:p>
                      <a:pPr algn="ctr">
                        <a:spcAft>
                          <a:spcPts val="0"/>
                        </a:spcAft>
                      </a:pPr>
                      <a:r>
                        <a:rPr lang="en-US" sz="1200" kern="100" dirty="0">
                          <a:solidFill>
                            <a:schemeClr val="bg1"/>
                          </a:solidFill>
                          <a:effectLst/>
                        </a:rPr>
                        <a:t>[0]</a:t>
                      </a:r>
                      <a:endParaRPr lang="zh-TW" sz="1200" kern="100" dirty="0">
                        <a:solidFill>
                          <a:schemeClr val="bg1"/>
                        </a:solidFill>
                        <a:effectLst/>
                        <a:latin typeface="Calibri"/>
                        <a:ea typeface="新細明體"/>
                        <a:cs typeface="Times New Roman"/>
                      </a:endParaRPr>
                    </a:p>
                  </a:txBody>
                  <a:tcPr marL="69833" marR="69833" marT="0" marB="0" anchor="ctr">
                    <a:solidFill>
                      <a:schemeClr val="accent1"/>
                    </a:solidFill>
                  </a:tcPr>
                </a:tc>
                <a:tc>
                  <a:txBody>
                    <a:bodyPr/>
                    <a:lstStyle/>
                    <a:p>
                      <a:pPr algn="ctr">
                        <a:spcAft>
                          <a:spcPts val="0"/>
                        </a:spcAft>
                      </a:pPr>
                      <a:r>
                        <a:rPr lang="en-US" sz="1200" kern="100" dirty="0" smtClean="0">
                          <a:solidFill>
                            <a:schemeClr val="bg1"/>
                          </a:solidFill>
                          <a:effectLst/>
                        </a:rPr>
                        <a:t>[5:4]</a:t>
                      </a:r>
                      <a:endParaRPr lang="zh-TW" sz="1200" kern="100" dirty="0">
                        <a:solidFill>
                          <a:schemeClr val="bg1"/>
                        </a:solidFill>
                        <a:effectLst/>
                        <a:latin typeface="Calibri"/>
                        <a:ea typeface="新細明體"/>
                        <a:cs typeface="Times New Roman"/>
                      </a:endParaRPr>
                    </a:p>
                  </a:txBody>
                  <a:tcPr marL="69833" marR="69833" marT="0" marB="0" anchor="ctr">
                    <a:solidFill>
                      <a:schemeClr val="accent1"/>
                    </a:solidFill>
                  </a:tcPr>
                </a:tc>
                <a:tc>
                  <a:txBody>
                    <a:bodyPr/>
                    <a:lstStyle/>
                    <a:p>
                      <a:pPr algn="ctr">
                        <a:spcAft>
                          <a:spcPts val="0"/>
                        </a:spcAft>
                      </a:pPr>
                      <a:r>
                        <a:rPr lang="en-US" sz="1200" kern="100" dirty="0">
                          <a:solidFill>
                            <a:schemeClr val="bg1"/>
                          </a:solidFill>
                          <a:effectLst/>
                        </a:rPr>
                        <a:t>[12]</a:t>
                      </a:r>
                      <a:endParaRPr lang="zh-TW" sz="1200" kern="100" dirty="0">
                        <a:solidFill>
                          <a:schemeClr val="bg1"/>
                        </a:solidFill>
                        <a:effectLst/>
                        <a:latin typeface="Calibri"/>
                        <a:ea typeface="新細明體"/>
                        <a:cs typeface="Times New Roman"/>
                      </a:endParaRPr>
                    </a:p>
                  </a:txBody>
                  <a:tcPr marL="69833" marR="69833" marT="0" marB="0">
                    <a:lnB w="38100" cap="flat" cmpd="sng" algn="ctr">
                      <a:solidFill>
                        <a:srgbClr val="FF0000"/>
                      </a:solidFill>
                      <a:prstDash val="solid"/>
                      <a:round/>
                      <a:headEnd type="none" w="med" len="med"/>
                      <a:tailEnd type="none" w="med" len="med"/>
                    </a:lnB>
                    <a:solidFill>
                      <a:schemeClr val="accent1"/>
                    </a:solidFill>
                  </a:tcPr>
                </a:tc>
                <a:tc>
                  <a:txBody>
                    <a:bodyPr/>
                    <a:lstStyle/>
                    <a:p>
                      <a:pPr algn="ctr">
                        <a:spcAft>
                          <a:spcPts val="0"/>
                        </a:spcAft>
                      </a:pPr>
                      <a:r>
                        <a:rPr lang="en-US" sz="1200" kern="100" dirty="0">
                          <a:solidFill>
                            <a:schemeClr val="bg1"/>
                          </a:solidFill>
                          <a:effectLst/>
                        </a:rPr>
                        <a:t>[12]</a:t>
                      </a:r>
                      <a:endParaRPr lang="zh-TW" sz="1200" kern="100" dirty="0">
                        <a:solidFill>
                          <a:schemeClr val="bg1"/>
                        </a:solidFill>
                        <a:effectLst/>
                        <a:latin typeface="Calibri"/>
                        <a:ea typeface="新細明體"/>
                        <a:cs typeface="Times New Roman"/>
                      </a:endParaRPr>
                    </a:p>
                  </a:txBody>
                  <a:tcPr marL="69833" marR="69833" marT="0" marB="0">
                    <a:lnB w="38100" cap="flat" cmpd="sng" algn="ctr">
                      <a:solidFill>
                        <a:srgbClr val="FF0000"/>
                      </a:solidFill>
                      <a:prstDash val="solid"/>
                      <a:round/>
                      <a:headEnd type="none" w="med" len="med"/>
                      <a:tailEnd type="none" w="med" len="med"/>
                    </a:lnB>
                    <a:solidFill>
                      <a:schemeClr val="accent1"/>
                    </a:solidFill>
                  </a:tcPr>
                </a:tc>
              </a:tr>
              <a:tr h="525329">
                <a:tc>
                  <a:txBody>
                    <a:bodyPr/>
                    <a:lstStyle/>
                    <a:p>
                      <a:pPr algn="ctr">
                        <a:spcAft>
                          <a:spcPts val="0"/>
                        </a:spcAft>
                      </a:pPr>
                      <a:r>
                        <a:rPr lang="en-US" sz="1200" kern="100" dirty="0">
                          <a:effectLst/>
                        </a:rPr>
                        <a:t>0</a:t>
                      </a:r>
                      <a:endParaRPr lang="zh-TW" sz="1200" kern="100" dirty="0">
                        <a:effectLst/>
                        <a:latin typeface="Calibri"/>
                        <a:ea typeface="新細明體"/>
                        <a:cs typeface="Times New Roman"/>
                      </a:endParaRPr>
                    </a:p>
                  </a:txBody>
                  <a:tcPr marL="69833" marR="69833" marT="0" marB="0" anchor="ctr"/>
                </a:tc>
                <a:tc>
                  <a:txBody>
                    <a:bodyPr/>
                    <a:lstStyle/>
                    <a:p>
                      <a:pPr algn="ctr">
                        <a:spcAft>
                          <a:spcPts val="0"/>
                        </a:spcAft>
                      </a:pPr>
                      <a:r>
                        <a:rPr lang="en-US" altLang="zh-TW" sz="1200" kern="100" dirty="0" smtClean="0">
                          <a:effectLst/>
                        </a:rPr>
                        <a:t>x</a:t>
                      </a:r>
                      <a:endParaRPr lang="zh-TW" altLang="zh-TW" sz="1200" kern="100" dirty="0">
                        <a:effectLst/>
                        <a:latin typeface="Calibri"/>
                        <a:ea typeface="新細明體"/>
                        <a:cs typeface="Times New Roman"/>
                      </a:endParaRPr>
                    </a:p>
                  </a:txBody>
                  <a:tcPr marL="69833" marR="69833" marT="0" marB="0" anchor="ctr"/>
                </a:tc>
                <a:tc>
                  <a:txBody>
                    <a:bodyPr/>
                    <a:lstStyle/>
                    <a:p>
                      <a:pPr algn="ctr">
                        <a:spcAft>
                          <a:spcPts val="0"/>
                        </a:spcAft>
                      </a:pPr>
                      <a:r>
                        <a:rPr lang="en-US" altLang="zh-TW" sz="1200" kern="100" dirty="0" smtClean="0">
                          <a:effectLst/>
                        </a:rPr>
                        <a:t>x</a:t>
                      </a:r>
                      <a:endParaRPr lang="zh-TW" altLang="zh-TW" sz="1200" kern="100" dirty="0">
                        <a:effectLst/>
                        <a:latin typeface="Calibri"/>
                        <a:ea typeface="新細明體"/>
                        <a:cs typeface="Times New Roman"/>
                      </a:endParaRPr>
                    </a:p>
                  </a:txBody>
                  <a:tcPr marL="69833" marR="69833" marT="0" marB="0" anchor="ctr"/>
                </a:tc>
                <a:tc>
                  <a:txBody>
                    <a:bodyPr/>
                    <a:lstStyle/>
                    <a:p>
                      <a:pPr algn="ctr">
                        <a:spcAft>
                          <a:spcPts val="0"/>
                        </a:spcAft>
                      </a:pPr>
                      <a:r>
                        <a:rPr lang="en-US" sz="1200" kern="100" dirty="0">
                          <a:effectLst/>
                        </a:rPr>
                        <a:t>0</a:t>
                      </a:r>
                      <a:endParaRPr lang="zh-TW" sz="1200" kern="100" dirty="0">
                        <a:effectLst/>
                        <a:latin typeface="Calibri"/>
                        <a:ea typeface="新細明體"/>
                        <a:cs typeface="Times New Roman"/>
                      </a:endParaRPr>
                    </a:p>
                  </a:txBody>
                  <a:tcPr marL="69833" marR="69833" marT="0" marB="0" anchor="ctr"/>
                </a:tc>
                <a:tc>
                  <a:txBody>
                    <a:bodyPr/>
                    <a:lstStyle/>
                    <a:p>
                      <a:pPr algn="ctr">
                        <a:spcAft>
                          <a:spcPts val="0"/>
                        </a:spcAft>
                      </a:pPr>
                      <a:r>
                        <a:rPr lang="en-US" sz="1200" kern="100" dirty="0">
                          <a:effectLst/>
                        </a:rPr>
                        <a:t>1</a:t>
                      </a:r>
                      <a:endParaRPr lang="zh-TW" sz="1200" kern="100" dirty="0">
                        <a:effectLst/>
                        <a:latin typeface="Calibri"/>
                        <a:ea typeface="新細明體"/>
                        <a:cs typeface="Times New Roman"/>
                      </a:endParaRPr>
                    </a:p>
                  </a:txBody>
                  <a:tcPr marL="69833" marR="69833" marT="0" marB="0" anchor="ctr"/>
                </a:tc>
                <a:tc>
                  <a:txBody>
                    <a:bodyPr/>
                    <a:lstStyle/>
                    <a:p>
                      <a:pPr algn="ctr">
                        <a:spcAft>
                          <a:spcPts val="0"/>
                        </a:spcAft>
                      </a:pPr>
                      <a:r>
                        <a:rPr lang="en-US" altLang="zh-TW" sz="1200" kern="100" dirty="0" smtClean="0">
                          <a:effectLst/>
                        </a:rPr>
                        <a:t>0,1,2,3</a:t>
                      </a:r>
                      <a:endParaRPr lang="zh-TW" sz="1200" kern="100" dirty="0">
                        <a:effectLst/>
                        <a:latin typeface="Calibri"/>
                        <a:ea typeface="新細明體"/>
                        <a:cs typeface="Times New Roman"/>
                      </a:endParaRPr>
                    </a:p>
                  </a:txBody>
                  <a:tcPr marL="69833" marR="69833" marT="0" marB="0" anchor="ctr">
                    <a:lnR w="38100" cap="flat" cmpd="sng" algn="ctr">
                      <a:solidFill>
                        <a:srgbClr val="FF0000"/>
                      </a:solidFill>
                      <a:prstDash val="solid"/>
                      <a:round/>
                      <a:headEnd type="none" w="med" len="med"/>
                      <a:tailEnd type="none" w="med" len="med"/>
                    </a:ln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2000" b="1" kern="100" dirty="0" smtClean="0">
                          <a:effectLst/>
                        </a:rPr>
                        <a:t>Timer Counting Mode</a:t>
                      </a:r>
                      <a:endParaRPr lang="zh-TW" sz="2000" b="1" kern="100" dirty="0">
                        <a:effectLst/>
                        <a:latin typeface="Calibri"/>
                        <a:ea typeface="新細明體"/>
                        <a:cs typeface="Times New Roman"/>
                      </a:endParaRPr>
                    </a:p>
                  </a:txBody>
                  <a:tcPr marL="69833" marR="69833" marT="0" marB="0" anchor="ctr">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tcPr>
                </a:tc>
                <a:tc>
                  <a:txBody>
                    <a:bodyPr/>
                    <a:lstStyle/>
                    <a:p>
                      <a:pPr algn="ctr">
                        <a:spcAft>
                          <a:spcPts val="0"/>
                        </a:spcAft>
                      </a:pPr>
                      <a:r>
                        <a:rPr lang="en-US" sz="2000" b="1" kern="100" dirty="0" smtClean="0">
                          <a:effectLst/>
                        </a:rPr>
                        <a:t>Event </a:t>
                      </a:r>
                      <a:r>
                        <a:rPr lang="en-US" sz="2000" b="1" kern="100" dirty="0">
                          <a:effectLst/>
                        </a:rPr>
                        <a:t>Counting </a:t>
                      </a:r>
                      <a:r>
                        <a:rPr lang="en-US" sz="2000" b="1" kern="100" dirty="0" smtClean="0">
                          <a:effectLst/>
                        </a:rPr>
                        <a:t>Mode</a:t>
                      </a:r>
                      <a:endParaRPr lang="zh-TW" sz="2000" b="1" kern="100" dirty="0">
                        <a:effectLst/>
                        <a:latin typeface="Calibri"/>
                        <a:ea typeface="新細明體"/>
                        <a:cs typeface="Times New Roman"/>
                      </a:endParaRPr>
                    </a:p>
                  </a:txBody>
                  <a:tcPr marL="69833" marR="69833" marT="0" marB="0" anchor="ctr">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tcPr>
                </a:tc>
              </a:tr>
              <a:tr h="525329">
                <a:tc>
                  <a:txBody>
                    <a:bodyPr/>
                    <a:lstStyle/>
                    <a:p>
                      <a:pPr algn="ctr">
                        <a:spcAft>
                          <a:spcPts val="0"/>
                        </a:spcAft>
                      </a:pPr>
                      <a:r>
                        <a:rPr lang="en-US" sz="1200" kern="100" dirty="0">
                          <a:effectLst/>
                        </a:rPr>
                        <a:t>0</a:t>
                      </a:r>
                      <a:endParaRPr lang="zh-TW" sz="1200" kern="100" dirty="0">
                        <a:effectLst/>
                        <a:latin typeface="Calibri"/>
                        <a:ea typeface="新細明體"/>
                        <a:cs typeface="Times New Roman"/>
                      </a:endParaRPr>
                    </a:p>
                  </a:txBody>
                  <a:tcPr marL="69833" marR="69833" marT="0" marB="0" anchor="ctr"/>
                </a:tc>
                <a:tc>
                  <a:txBody>
                    <a:bodyPr/>
                    <a:lstStyle/>
                    <a:p>
                      <a:pPr algn="ctr">
                        <a:spcAft>
                          <a:spcPts val="0"/>
                        </a:spcAft>
                      </a:pPr>
                      <a:r>
                        <a:rPr lang="en-US" sz="1200" kern="100" dirty="0">
                          <a:effectLst/>
                        </a:rPr>
                        <a:t>0</a:t>
                      </a:r>
                      <a:endParaRPr lang="zh-TW" sz="1200" kern="100" dirty="0">
                        <a:effectLst/>
                        <a:latin typeface="Calibri"/>
                        <a:ea typeface="新細明體"/>
                        <a:cs typeface="Times New Roman"/>
                      </a:endParaRPr>
                    </a:p>
                  </a:txBody>
                  <a:tcPr marL="69833" marR="69833" marT="0" marB="0" anchor="ctr"/>
                </a:tc>
                <a:tc>
                  <a:txBody>
                    <a:bodyPr/>
                    <a:lstStyle/>
                    <a:p>
                      <a:pPr algn="ctr">
                        <a:spcAft>
                          <a:spcPts val="0"/>
                        </a:spcAft>
                      </a:pPr>
                      <a:r>
                        <a:rPr lang="en-US" sz="1200" kern="100" dirty="0">
                          <a:effectLst/>
                        </a:rPr>
                        <a:t>0</a:t>
                      </a:r>
                      <a:endParaRPr lang="zh-TW" sz="1200" kern="100" dirty="0">
                        <a:effectLst/>
                        <a:latin typeface="Calibri"/>
                        <a:ea typeface="新細明體"/>
                        <a:cs typeface="Times New Roman"/>
                      </a:endParaRPr>
                    </a:p>
                  </a:txBody>
                  <a:tcPr marL="69833" marR="69833" marT="0" marB="0" anchor="ctr"/>
                </a:tc>
                <a:tc>
                  <a:txBody>
                    <a:bodyPr/>
                    <a:lstStyle/>
                    <a:p>
                      <a:pPr algn="ctr">
                        <a:spcAft>
                          <a:spcPts val="0"/>
                        </a:spcAft>
                      </a:pPr>
                      <a:r>
                        <a:rPr lang="en-US" sz="1200" kern="100" dirty="0">
                          <a:effectLst/>
                        </a:rPr>
                        <a:t>1</a:t>
                      </a:r>
                      <a:endParaRPr lang="zh-TW" sz="1200" kern="100" dirty="0">
                        <a:effectLst/>
                        <a:latin typeface="Calibri"/>
                        <a:ea typeface="新細明體"/>
                        <a:cs typeface="Times New Roman"/>
                      </a:endParaRPr>
                    </a:p>
                  </a:txBody>
                  <a:tcPr marL="69833" marR="69833" marT="0" marB="0" anchor="ctr"/>
                </a:tc>
                <a:tc>
                  <a:txBody>
                    <a:bodyPr/>
                    <a:lstStyle/>
                    <a:p>
                      <a:pPr algn="ctr">
                        <a:spcAft>
                          <a:spcPts val="0"/>
                        </a:spcAft>
                      </a:pPr>
                      <a:r>
                        <a:rPr lang="en-US" sz="1200" kern="100" dirty="0">
                          <a:effectLst/>
                        </a:rPr>
                        <a:t>1</a:t>
                      </a:r>
                      <a:endParaRPr lang="zh-TW" sz="1200" kern="100" dirty="0">
                        <a:effectLst/>
                        <a:latin typeface="Calibri"/>
                        <a:ea typeface="新細明體"/>
                        <a:cs typeface="Times New Roman"/>
                      </a:endParaRPr>
                    </a:p>
                  </a:txBody>
                  <a:tcPr marL="69833" marR="69833" marT="0"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200" kern="100" dirty="0" smtClean="0">
                          <a:effectLst/>
                        </a:rPr>
                        <a:t>0,1,2,3</a:t>
                      </a:r>
                      <a:endParaRPr lang="zh-TW" altLang="zh-TW" sz="1200" kern="100" dirty="0" smtClean="0">
                        <a:effectLst/>
                        <a:latin typeface="+mn-lt"/>
                        <a:ea typeface="+mn-ea"/>
                        <a:cs typeface="Times New Roman"/>
                      </a:endParaRPr>
                    </a:p>
                  </a:txBody>
                  <a:tcPr marL="69833" marR="69833" marT="0" marB="0" anchor="ctr">
                    <a:lnR w="38100" cap="flat" cmpd="sng" algn="ctr">
                      <a:solidFill>
                        <a:srgbClr val="FF0000"/>
                      </a:solidFill>
                      <a:prstDash val="solid"/>
                      <a:round/>
                      <a:headEnd type="none" w="med" len="med"/>
                      <a:tailEnd type="none" w="med" len="med"/>
                    </a:lnR>
                  </a:tcPr>
                </a:tc>
                <a:tc gridSpan="2">
                  <a:txBody>
                    <a:bodyPr/>
                    <a:lstStyle/>
                    <a:p>
                      <a:pPr algn="ctr">
                        <a:spcAft>
                          <a:spcPts val="0"/>
                        </a:spcAft>
                      </a:pPr>
                      <a:r>
                        <a:rPr lang="en-US" sz="1800" b="1" kern="100" dirty="0">
                          <a:effectLst/>
                        </a:rPr>
                        <a:t>Timer Counter Capture </a:t>
                      </a:r>
                      <a:r>
                        <a:rPr lang="en-US" sz="1800" b="1" kern="100" dirty="0" smtClean="0">
                          <a:effectLst/>
                        </a:rPr>
                        <a:t>Function: “Free </a:t>
                      </a:r>
                      <a:r>
                        <a:rPr lang="en-US" sz="1800" b="1" kern="100" dirty="0">
                          <a:effectLst/>
                        </a:rPr>
                        <a:t>Counting Mode”</a:t>
                      </a:r>
                      <a:endParaRPr lang="zh-TW" sz="1800" b="1" kern="100" dirty="0">
                        <a:effectLst/>
                        <a:latin typeface="Calibri"/>
                        <a:ea typeface="新細明體"/>
                        <a:cs typeface="Times New Roman"/>
                      </a:endParaRPr>
                    </a:p>
                  </a:txBody>
                  <a:tcPr marL="69833" marR="69833" marT="0" marB="0" anchor="ctr">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tcPr>
                </a:tc>
                <a:tc hMerge="1">
                  <a:txBody>
                    <a:bodyPr/>
                    <a:lstStyle/>
                    <a:p>
                      <a:endParaRPr lang="zh-TW" altLang="en-US"/>
                    </a:p>
                  </a:txBody>
                  <a:tcPr/>
                </a:tc>
              </a:tr>
              <a:tr h="525329">
                <a:tc>
                  <a:txBody>
                    <a:bodyPr/>
                    <a:lstStyle/>
                    <a:p>
                      <a:pPr algn="ctr">
                        <a:spcAft>
                          <a:spcPts val="0"/>
                        </a:spcAft>
                      </a:pPr>
                      <a:r>
                        <a:rPr lang="en-US" sz="1200" kern="100">
                          <a:effectLst/>
                        </a:rPr>
                        <a:t>0</a:t>
                      </a:r>
                      <a:endParaRPr lang="zh-TW" sz="1200" kern="100">
                        <a:effectLst/>
                        <a:latin typeface="Calibri"/>
                        <a:ea typeface="新細明體"/>
                        <a:cs typeface="Times New Roman"/>
                      </a:endParaRPr>
                    </a:p>
                  </a:txBody>
                  <a:tcPr marL="69833" marR="69833" marT="0" marB="0" anchor="ctr"/>
                </a:tc>
                <a:tc>
                  <a:txBody>
                    <a:bodyPr/>
                    <a:lstStyle/>
                    <a:p>
                      <a:pPr algn="ctr">
                        <a:spcAft>
                          <a:spcPts val="0"/>
                        </a:spcAft>
                      </a:pPr>
                      <a:r>
                        <a:rPr lang="en-US" sz="1200" kern="100" dirty="0">
                          <a:effectLst/>
                        </a:rPr>
                        <a:t>1</a:t>
                      </a:r>
                      <a:endParaRPr lang="zh-TW" sz="1200" kern="100" dirty="0">
                        <a:effectLst/>
                        <a:latin typeface="Calibri"/>
                        <a:ea typeface="新細明體"/>
                        <a:cs typeface="Times New Roman"/>
                      </a:endParaRPr>
                    </a:p>
                  </a:txBody>
                  <a:tcPr marL="69833" marR="69833" marT="0" marB="0" anchor="ctr"/>
                </a:tc>
                <a:tc>
                  <a:txBody>
                    <a:bodyPr/>
                    <a:lstStyle/>
                    <a:p>
                      <a:pPr algn="ctr">
                        <a:spcAft>
                          <a:spcPts val="0"/>
                        </a:spcAft>
                      </a:pPr>
                      <a:r>
                        <a:rPr lang="en-US" sz="1200" kern="100" dirty="0">
                          <a:effectLst/>
                        </a:rPr>
                        <a:t>0</a:t>
                      </a:r>
                      <a:endParaRPr lang="zh-TW" sz="1200" kern="100" dirty="0">
                        <a:effectLst/>
                        <a:latin typeface="Calibri"/>
                        <a:ea typeface="新細明體"/>
                        <a:cs typeface="Times New Roman"/>
                      </a:endParaRPr>
                    </a:p>
                  </a:txBody>
                  <a:tcPr marL="69833" marR="69833" marT="0" marB="0" anchor="ctr"/>
                </a:tc>
                <a:tc>
                  <a:txBody>
                    <a:bodyPr/>
                    <a:lstStyle/>
                    <a:p>
                      <a:pPr algn="ctr">
                        <a:spcAft>
                          <a:spcPts val="0"/>
                        </a:spcAft>
                      </a:pPr>
                      <a:r>
                        <a:rPr lang="en-US" sz="1200" kern="100" dirty="0">
                          <a:effectLst/>
                        </a:rPr>
                        <a:t>1</a:t>
                      </a:r>
                      <a:endParaRPr lang="zh-TW" sz="1200" kern="100" dirty="0">
                        <a:effectLst/>
                        <a:latin typeface="Calibri"/>
                        <a:ea typeface="新細明體"/>
                        <a:cs typeface="Times New Roman"/>
                      </a:endParaRPr>
                    </a:p>
                  </a:txBody>
                  <a:tcPr marL="69833" marR="69833" marT="0" marB="0" anchor="ctr"/>
                </a:tc>
                <a:tc>
                  <a:txBody>
                    <a:bodyPr/>
                    <a:lstStyle/>
                    <a:p>
                      <a:pPr algn="ctr">
                        <a:spcAft>
                          <a:spcPts val="0"/>
                        </a:spcAft>
                      </a:pPr>
                      <a:r>
                        <a:rPr lang="en-US" sz="1200" kern="100" dirty="0">
                          <a:effectLst/>
                        </a:rPr>
                        <a:t>1</a:t>
                      </a:r>
                      <a:endParaRPr lang="zh-TW" sz="1200" kern="100" dirty="0">
                        <a:effectLst/>
                        <a:latin typeface="Calibri"/>
                        <a:ea typeface="新細明體"/>
                        <a:cs typeface="Times New Roman"/>
                      </a:endParaRPr>
                    </a:p>
                  </a:txBody>
                  <a:tcPr marL="69833" marR="69833" marT="0" marB="0" anchor="ctr"/>
                </a:tc>
                <a:tc>
                  <a:txBody>
                    <a:bodyPr/>
                    <a:lstStyle/>
                    <a:p>
                      <a:pPr algn="ctr">
                        <a:spcAft>
                          <a:spcPts val="0"/>
                        </a:spcAft>
                      </a:pPr>
                      <a:r>
                        <a:rPr lang="en-US" altLang="zh-TW" sz="1200" kern="100" dirty="0" smtClean="0">
                          <a:effectLst/>
                        </a:rPr>
                        <a:t>x</a:t>
                      </a:r>
                      <a:endParaRPr lang="zh-TW" altLang="zh-TW" sz="1200" kern="100" dirty="0">
                        <a:effectLst/>
                        <a:latin typeface="+mn-lt"/>
                        <a:ea typeface="+mn-ea"/>
                        <a:cs typeface="Times New Roman"/>
                      </a:endParaRPr>
                    </a:p>
                  </a:txBody>
                  <a:tcPr marL="69833" marR="69833" marT="0" marB="0" anchor="ctr">
                    <a:lnR w="38100" cap="flat" cmpd="sng" algn="ctr">
                      <a:solidFill>
                        <a:srgbClr val="FF0000"/>
                      </a:solidFill>
                      <a:prstDash val="solid"/>
                      <a:round/>
                      <a:headEnd type="none" w="med" len="med"/>
                      <a:tailEnd type="none" w="med" len="med"/>
                    </a:lnR>
                  </a:tcPr>
                </a:tc>
                <a:tc gridSpan="2">
                  <a:txBody>
                    <a:bodyPr/>
                    <a:lstStyle/>
                    <a:p>
                      <a:pPr algn="ctr">
                        <a:spcAft>
                          <a:spcPts val="0"/>
                        </a:spcAft>
                      </a:pPr>
                      <a:r>
                        <a:rPr lang="en-US" sz="1800" b="1" kern="100" dirty="0">
                          <a:effectLst/>
                        </a:rPr>
                        <a:t>Timer Counter Capture </a:t>
                      </a:r>
                      <a:r>
                        <a:rPr lang="en-US" sz="1800" b="1" kern="100" dirty="0" smtClean="0">
                          <a:effectLst/>
                        </a:rPr>
                        <a:t>Function: “Trigger </a:t>
                      </a:r>
                      <a:r>
                        <a:rPr lang="en-US" sz="1800" b="1" kern="100" dirty="0">
                          <a:effectLst/>
                        </a:rPr>
                        <a:t>Counting Mode</a:t>
                      </a:r>
                      <a:r>
                        <a:rPr lang="en-US" sz="1800" b="1" kern="100" dirty="0" smtClean="0">
                          <a:effectLst/>
                        </a:rPr>
                        <a:t>”</a:t>
                      </a:r>
                      <a:r>
                        <a:rPr lang="en-US" altLang="zh-TW" sz="1800" b="1" kern="100" dirty="0" smtClean="0">
                          <a:effectLst/>
                        </a:rPr>
                        <a:t> </a:t>
                      </a:r>
                      <a:r>
                        <a:rPr lang="en-US" altLang="zh-TW" sz="1800" b="1" kern="100" baseline="30000" dirty="0" smtClean="0">
                          <a:effectLst/>
                        </a:rPr>
                        <a:t>*2</a:t>
                      </a:r>
                      <a:endParaRPr lang="zh-TW" sz="1800" b="1" kern="100" baseline="30000" dirty="0">
                        <a:effectLst/>
                        <a:latin typeface="Calibri"/>
                        <a:ea typeface="新細明體"/>
                        <a:cs typeface="Times New Roman"/>
                      </a:endParaRPr>
                    </a:p>
                  </a:txBody>
                  <a:tcPr marL="69833" marR="69833" marT="0" marB="0" anchor="ctr">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tcPr>
                </a:tc>
                <a:tc hMerge="1">
                  <a:txBody>
                    <a:bodyPr/>
                    <a:lstStyle/>
                    <a:p>
                      <a:endParaRPr lang="zh-TW" altLang="en-US"/>
                    </a:p>
                  </a:txBody>
                  <a:tcPr/>
                </a:tc>
              </a:tr>
              <a:tr h="525329">
                <a:tc>
                  <a:txBody>
                    <a:bodyPr/>
                    <a:lstStyle/>
                    <a:p>
                      <a:pPr algn="ctr">
                        <a:spcAft>
                          <a:spcPts val="0"/>
                        </a:spcAft>
                      </a:pPr>
                      <a:r>
                        <a:rPr lang="en-US" sz="1200" kern="100">
                          <a:effectLst/>
                        </a:rPr>
                        <a:t>0</a:t>
                      </a:r>
                      <a:endParaRPr lang="zh-TW" sz="1200" kern="100">
                        <a:effectLst/>
                        <a:latin typeface="Calibri"/>
                        <a:ea typeface="新細明體"/>
                        <a:cs typeface="Times New Roman"/>
                      </a:endParaRPr>
                    </a:p>
                  </a:txBody>
                  <a:tcPr marL="69833" marR="69833" marT="0" marB="0" anchor="ctr"/>
                </a:tc>
                <a:tc>
                  <a:txBody>
                    <a:bodyPr/>
                    <a:lstStyle/>
                    <a:p>
                      <a:pPr algn="ctr">
                        <a:spcAft>
                          <a:spcPts val="0"/>
                        </a:spcAft>
                      </a:pPr>
                      <a:r>
                        <a:rPr lang="en-US" sz="1200" kern="100" dirty="0">
                          <a:effectLst/>
                        </a:rPr>
                        <a:t>x</a:t>
                      </a:r>
                      <a:endParaRPr lang="zh-TW" sz="1200" kern="100" dirty="0">
                        <a:effectLst/>
                        <a:latin typeface="Calibri"/>
                        <a:ea typeface="新細明體"/>
                        <a:cs typeface="Times New Roman"/>
                      </a:endParaRPr>
                    </a:p>
                  </a:txBody>
                  <a:tcPr marL="69833" marR="69833" marT="0" marB="0" anchor="ctr"/>
                </a:tc>
                <a:tc>
                  <a:txBody>
                    <a:bodyPr/>
                    <a:lstStyle/>
                    <a:p>
                      <a:pPr algn="ctr">
                        <a:spcAft>
                          <a:spcPts val="0"/>
                        </a:spcAft>
                      </a:pPr>
                      <a:r>
                        <a:rPr lang="en-US" sz="1200" kern="100" dirty="0">
                          <a:effectLst/>
                        </a:rPr>
                        <a:t>1</a:t>
                      </a:r>
                      <a:endParaRPr lang="zh-TW" sz="1200" kern="100" dirty="0">
                        <a:effectLst/>
                        <a:latin typeface="Calibri"/>
                        <a:ea typeface="新細明體"/>
                        <a:cs typeface="Times New Roman"/>
                      </a:endParaRPr>
                    </a:p>
                  </a:txBody>
                  <a:tcPr marL="69833" marR="69833" marT="0" marB="0" anchor="ctr"/>
                </a:tc>
                <a:tc>
                  <a:txBody>
                    <a:bodyPr/>
                    <a:lstStyle/>
                    <a:p>
                      <a:pPr algn="ctr">
                        <a:spcAft>
                          <a:spcPts val="0"/>
                        </a:spcAft>
                      </a:pPr>
                      <a:r>
                        <a:rPr lang="en-US" sz="1200" kern="100" dirty="0">
                          <a:effectLst/>
                        </a:rPr>
                        <a:t>1</a:t>
                      </a:r>
                      <a:endParaRPr lang="zh-TW" sz="1200" kern="100" dirty="0">
                        <a:effectLst/>
                        <a:latin typeface="Calibri"/>
                        <a:ea typeface="新細明體"/>
                        <a:cs typeface="Times New Roman"/>
                      </a:endParaRPr>
                    </a:p>
                  </a:txBody>
                  <a:tcPr marL="69833" marR="69833" marT="0" marB="0" anchor="ctr"/>
                </a:tc>
                <a:tc>
                  <a:txBody>
                    <a:bodyPr/>
                    <a:lstStyle/>
                    <a:p>
                      <a:pPr algn="ctr">
                        <a:spcAft>
                          <a:spcPts val="0"/>
                        </a:spcAft>
                      </a:pPr>
                      <a:r>
                        <a:rPr lang="en-US" sz="1200" kern="100" dirty="0">
                          <a:effectLst/>
                        </a:rPr>
                        <a:t>1</a:t>
                      </a:r>
                      <a:endParaRPr lang="zh-TW" sz="1200" kern="100" dirty="0">
                        <a:effectLst/>
                        <a:latin typeface="Calibri"/>
                        <a:ea typeface="新細明體"/>
                        <a:cs typeface="Times New Roman"/>
                      </a:endParaRPr>
                    </a:p>
                  </a:txBody>
                  <a:tcPr marL="69833" marR="69833" marT="0"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200" kern="100" dirty="0" smtClean="0">
                          <a:effectLst/>
                        </a:rPr>
                        <a:t>0,1,2,3</a:t>
                      </a:r>
                      <a:endParaRPr lang="zh-TW" altLang="zh-TW" sz="1200" kern="100" dirty="0" smtClean="0">
                        <a:effectLst/>
                        <a:latin typeface="+mn-lt"/>
                        <a:ea typeface="+mn-ea"/>
                        <a:cs typeface="Times New Roman"/>
                      </a:endParaRPr>
                    </a:p>
                  </a:txBody>
                  <a:tcPr marL="69833" marR="69833" marT="0" marB="0" anchor="ctr">
                    <a:lnR w="38100" cap="flat" cmpd="sng" algn="ctr">
                      <a:solidFill>
                        <a:srgbClr val="FF0000"/>
                      </a:solidFill>
                      <a:prstDash val="solid"/>
                      <a:round/>
                      <a:headEnd type="none" w="med" len="med"/>
                      <a:tailEnd type="none" w="med" len="med"/>
                    </a:lnR>
                  </a:tcPr>
                </a:tc>
                <a:tc gridSpan="2">
                  <a:txBody>
                    <a:bodyPr/>
                    <a:lstStyle/>
                    <a:p>
                      <a:pPr algn="ctr">
                        <a:spcAft>
                          <a:spcPts val="0"/>
                        </a:spcAft>
                      </a:pPr>
                      <a:r>
                        <a:rPr lang="en-US" sz="2000" b="1" kern="100" dirty="0">
                          <a:effectLst/>
                        </a:rPr>
                        <a:t>Timer Counter Reset </a:t>
                      </a:r>
                      <a:r>
                        <a:rPr lang="en-US" sz="2000" b="1" kern="100" dirty="0" smtClean="0">
                          <a:effectLst/>
                        </a:rPr>
                        <a:t>Function</a:t>
                      </a:r>
                      <a:endParaRPr lang="zh-TW" sz="2000" b="1" kern="100" dirty="0">
                        <a:effectLst/>
                        <a:latin typeface="Calibri"/>
                        <a:ea typeface="新細明體"/>
                        <a:cs typeface="Times New Roman"/>
                      </a:endParaRPr>
                    </a:p>
                  </a:txBody>
                  <a:tcPr marL="69833" marR="69833" marT="0" marB="0" anchor="ctr">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tcPr>
                </a:tc>
                <a:tc hMerge="1">
                  <a:txBody>
                    <a:bodyPr/>
                    <a:lstStyle/>
                    <a:p>
                      <a:endParaRPr lang="zh-TW" altLang="en-US"/>
                    </a:p>
                  </a:txBody>
                  <a:tcPr/>
                </a:tc>
              </a:tr>
              <a:tr h="525329">
                <a:tc>
                  <a:txBody>
                    <a:bodyPr/>
                    <a:lstStyle/>
                    <a:p>
                      <a:pPr algn="ctr">
                        <a:spcAft>
                          <a:spcPts val="0"/>
                        </a:spcAft>
                      </a:pPr>
                      <a:r>
                        <a:rPr lang="en-US" sz="1200" kern="100">
                          <a:effectLst/>
                        </a:rPr>
                        <a:t>1</a:t>
                      </a:r>
                      <a:endParaRPr lang="zh-TW" sz="1200" kern="100">
                        <a:effectLst/>
                        <a:latin typeface="Calibri"/>
                        <a:ea typeface="新細明體"/>
                        <a:cs typeface="Times New Roman"/>
                      </a:endParaRPr>
                    </a:p>
                  </a:txBody>
                  <a:tcPr marL="69833" marR="69833" marT="0" marB="0" anchor="ctr"/>
                </a:tc>
                <a:tc>
                  <a:txBody>
                    <a:bodyPr/>
                    <a:lstStyle/>
                    <a:p>
                      <a:pPr algn="ctr">
                        <a:spcAft>
                          <a:spcPts val="0"/>
                        </a:spcAft>
                      </a:pPr>
                      <a:r>
                        <a:rPr lang="en-US" altLang="zh-TW" sz="1200" kern="100" smtClean="0">
                          <a:effectLst/>
                        </a:rPr>
                        <a:t>x</a:t>
                      </a:r>
                      <a:endParaRPr lang="zh-TW" altLang="zh-TW" sz="1200" kern="100" dirty="0">
                        <a:effectLst/>
                        <a:latin typeface="Calibri"/>
                        <a:ea typeface="新細明體"/>
                        <a:cs typeface="Times New Roman"/>
                      </a:endParaRPr>
                    </a:p>
                  </a:txBody>
                  <a:tcPr marL="69833" marR="69833" marT="0" marB="0" anchor="ctr"/>
                </a:tc>
                <a:tc>
                  <a:txBody>
                    <a:bodyPr/>
                    <a:lstStyle/>
                    <a:p>
                      <a:pPr algn="ctr">
                        <a:spcAft>
                          <a:spcPts val="0"/>
                        </a:spcAft>
                      </a:pPr>
                      <a:r>
                        <a:rPr lang="en-US" altLang="zh-TW" sz="1200" kern="100" smtClean="0">
                          <a:effectLst/>
                        </a:rPr>
                        <a:t>x</a:t>
                      </a:r>
                      <a:endParaRPr lang="zh-TW" altLang="zh-TW" sz="1200" kern="100" dirty="0">
                        <a:effectLst/>
                        <a:latin typeface="Calibri"/>
                        <a:ea typeface="新細明體"/>
                        <a:cs typeface="Times New Roman"/>
                      </a:endParaRPr>
                    </a:p>
                  </a:txBody>
                  <a:tcPr marL="69833" marR="69833" marT="0" marB="0" anchor="ctr"/>
                </a:tc>
                <a:tc>
                  <a:txBody>
                    <a:bodyPr/>
                    <a:lstStyle/>
                    <a:p>
                      <a:pPr algn="ctr">
                        <a:spcAft>
                          <a:spcPts val="0"/>
                        </a:spcAft>
                      </a:pPr>
                      <a:r>
                        <a:rPr lang="en-US" sz="1200" kern="100" dirty="0" smtClean="0">
                          <a:effectLst/>
                        </a:rPr>
                        <a:t>0</a:t>
                      </a:r>
                      <a:endParaRPr lang="zh-TW" sz="1200" kern="100" dirty="0">
                        <a:effectLst/>
                        <a:latin typeface="Calibri"/>
                        <a:ea typeface="新細明體"/>
                        <a:cs typeface="Times New Roman"/>
                      </a:endParaRPr>
                    </a:p>
                  </a:txBody>
                  <a:tcPr marL="69833" marR="69833" marT="0" marB="0" anchor="ctr"/>
                </a:tc>
                <a:tc>
                  <a:txBody>
                    <a:bodyPr/>
                    <a:lstStyle/>
                    <a:p>
                      <a:pPr algn="ctr">
                        <a:spcAft>
                          <a:spcPts val="0"/>
                        </a:spcAft>
                      </a:pPr>
                      <a:r>
                        <a:rPr lang="en-US" altLang="zh-TW" sz="1200" kern="100" dirty="0" smtClean="0">
                          <a:effectLst/>
                        </a:rPr>
                        <a:t>x</a:t>
                      </a:r>
                      <a:endParaRPr lang="zh-TW" altLang="zh-TW" sz="1200" kern="100" dirty="0">
                        <a:effectLst/>
                        <a:latin typeface="Calibri"/>
                        <a:ea typeface="新細明體"/>
                        <a:cs typeface="Times New Roman"/>
                      </a:endParaRPr>
                    </a:p>
                  </a:txBody>
                  <a:tcPr marL="69833" marR="69833" marT="0" marB="0" anchor="ctr"/>
                </a:tc>
                <a:tc>
                  <a:txBody>
                    <a:bodyPr/>
                    <a:lstStyle/>
                    <a:p>
                      <a:pPr algn="ctr">
                        <a:spcAft>
                          <a:spcPts val="0"/>
                        </a:spcAft>
                      </a:pPr>
                      <a:r>
                        <a:rPr lang="en-US" altLang="zh-TW" sz="1200" kern="100" dirty="0" smtClean="0">
                          <a:effectLst/>
                        </a:rPr>
                        <a:t>x</a:t>
                      </a:r>
                      <a:endParaRPr lang="zh-TW" altLang="zh-TW" sz="1200" kern="100" dirty="0">
                        <a:effectLst/>
                        <a:latin typeface="Calibri"/>
                        <a:ea typeface="新細明體"/>
                        <a:cs typeface="Times New Roman"/>
                      </a:endParaRPr>
                    </a:p>
                  </a:txBody>
                  <a:tcPr marL="69833" marR="69833" marT="0" marB="0" anchor="ctr">
                    <a:lnR w="38100" cap="flat" cmpd="sng" algn="ctr">
                      <a:solidFill>
                        <a:srgbClr val="FF0000"/>
                      </a:solidFill>
                      <a:prstDash val="solid"/>
                      <a:round/>
                      <a:headEnd type="none" w="med" len="med"/>
                      <a:tailEnd type="none" w="med" len="med"/>
                    </a:lnR>
                  </a:tcPr>
                </a:tc>
                <a:tc>
                  <a:txBody>
                    <a:bodyPr/>
                    <a:lstStyle/>
                    <a:p>
                      <a:pPr algn="ctr">
                        <a:spcAft>
                          <a:spcPts val="0"/>
                        </a:spcAft>
                      </a:pPr>
                      <a:r>
                        <a:rPr lang="en-US" altLang="zh-TW" sz="1200" kern="100" dirty="0" smtClean="0">
                          <a:effectLst/>
                        </a:rPr>
                        <a:t>x</a:t>
                      </a:r>
                    </a:p>
                    <a:p>
                      <a:pPr algn="ctr">
                        <a:spcAft>
                          <a:spcPts val="0"/>
                        </a:spcAft>
                      </a:pPr>
                      <a:endParaRPr lang="zh-TW" sz="1200" kern="100" dirty="0">
                        <a:effectLst/>
                        <a:latin typeface="Calibri"/>
                        <a:ea typeface="新細明體"/>
                        <a:cs typeface="Times New Roman"/>
                      </a:endParaRPr>
                    </a:p>
                  </a:txBody>
                  <a:tcPr marL="69833" marR="69833" marT="0" marB="0" anchor="ctr">
                    <a:lnL w="38100" cap="flat" cmpd="sng" algn="ctr">
                      <a:solidFill>
                        <a:srgbClr val="FF0000"/>
                      </a:solidFill>
                      <a:prstDash val="solid"/>
                      <a:round/>
                      <a:headEnd type="none" w="med" len="med"/>
                      <a:tailEnd type="none" w="med" len="med"/>
                    </a:lnL>
                    <a:lnT w="38100" cap="flat" cmpd="sng" algn="ctr">
                      <a:solidFill>
                        <a:srgbClr val="FF0000"/>
                      </a:solidFill>
                      <a:prstDash val="solid"/>
                      <a:round/>
                      <a:headEnd type="none" w="med" len="med"/>
                      <a:tailEnd type="none" w="med" len="med"/>
                    </a:lnT>
                  </a:tcPr>
                </a:tc>
                <a:tc>
                  <a:txBody>
                    <a:bodyPr/>
                    <a:lstStyle/>
                    <a:p>
                      <a:pPr algn="ctr">
                        <a:spcAft>
                          <a:spcPts val="0"/>
                        </a:spcAft>
                      </a:pPr>
                      <a:r>
                        <a:rPr lang="en-US" altLang="zh-TW" sz="1200" kern="100" dirty="0" smtClean="0">
                          <a:effectLst/>
                        </a:rPr>
                        <a:t>(TMR0, TMR2)</a:t>
                      </a:r>
                    </a:p>
                    <a:p>
                      <a:pPr algn="ctr">
                        <a:spcAft>
                          <a:spcPts val="0"/>
                        </a:spcAft>
                      </a:pPr>
                      <a:endParaRPr lang="en-US" sz="1200" kern="100" baseline="30000" dirty="0" smtClean="0">
                        <a:effectLst/>
                      </a:endParaRPr>
                    </a:p>
                  </a:txBody>
                  <a:tcPr marL="69833" marR="69833" marT="0" marB="0" anchor="ctr">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tcPr>
                </a:tc>
              </a:tr>
              <a:tr h="525329">
                <a:tc>
                  <a:txBody>
                    <a:bodyPr/>
                    <a:lstStyle/>
                    <a:p>
                      <a:pPr algn="ctr">
                        <a:spcAft>
                          <a:spcPts val="0"/>
                        </a:spcAft>
                      </a:pPr>
                      <a:r>
                        <a:rPr lang="en-US" sz="1200" kern="100">
                          <a:effectLst/>
                        </a:rPr>
                        <a:t>0</a:t>
                      </a:r>
                      <a:endParaRPr lang="zh-TW" sz="1200" kern="100">
                        <a:effectLst/>
                        <a:latin typeface="Calibri"/>
                        <a:ea typeface="新細明體"/>
                        <a:cs typeface="Times New Roman"/>
                      </a:endParaRPr>
                    </a:p>
                  </a:txBody>
                  <a:tcPr marL="69833" marR="69833" marT="0" marB="0" anchor="ctr"/>
                </a:tc>
                <a:tc>
                  <a:txBody>
                    <a:bodyPr/>
                    <a:lstStyle/>
                    <a:p>
                      <a:pPr algn="ctr">
                        <a:spcAft>
                          <a:spcPts val="0"/>
                        </a:spcAft>
                      </a:pPr>
                      <a:r>
                        <a:rPr lang="en-US" altLang="zh-TW" sz="1200" kern="100" smtClean="0">
                          <a:effectLst/>
                        </a:rPr>
                        <a:t>x</a:t>
                      </a:r>
                      <a:endParaRPr lang="zh-TW" altLang="zh-TW" sz="1200" kern="100" dirty="0">
                        <a:effectLst/>
                        <a:latin typeface="Calibri"/>
                        <a:ea typeface="新細明體"/>
                        <a:cs typeface="Times New Roman"/>
                      </a:endParaRPr>
                    </a:p>
                  </a:txBody>
                  <a:tcPr marL="69833" marR="69833" marT="0" marB="0" anchor="ctr"/>
                </a:tc>
                <a:tc>
                  <a:txBody>
                    <a:bodyPr/>
                    <a:lstStyle/>
                    <a:p>
                      <a:pPr algn="ctr">
                        <a:spcAft>
                          <a:spcPts val="0"/>
                        </a:spcAft>
                      </a:pPr>
                      <a:r>
                        <a:rPr lang="en-US" altLang="zh-TW" sz="1200" kern="100" dirty="0" smtClean="0">
                          <a:effectLst/>
                        </a:rPr>
                        <a:t>x</a:t>
                      </a:r>
                      <a:endParaRPr lang="zh-TW" altLang="zh-TW" sz="1200" kern="100" dirty="0">
                        <a:effectLst/>
                        <a:latin typeface="Calibri"/>
                        <a:ea typeface="新細明體"/>
                        <a:cs typeface="Times New Roman"/>
                      </a:endParaRPr>
                    </a:p>
                  </a:txBody>
                  <a:tcPr marL="69833" marR="69833" marT="0" marB="0" anchor="ctr"/>
                </a:tc>
                <a:tc>
                  <a:txBody>
                    <a:bodyPr/>
                    <a:lstStyle/>
                    <a:p>
                      <a:pPr algn="ctr">
                        <a:spcAft>
                          <a:spcPts val="0"/>
                        </a:spcAft>
                      </a:pPr>
                      <a:r>
                        <a:rPr lang="en-US" sz="1200" kern="100" dirty="0" smtClean="0">
                          <a:effectLst/>
                        </a:rPr>
                        <a:t>1</a:t>
                      </a:r>
                      <a:endParaRPr lang="zh-TW" sz="1200" kern="100" dirty="0">
                        <a:effectLst/>
                        <a:latin typeface="Calibri"/>
                        <a:ea typeface="新細明體"/>
                        <a:cs typeface="Times New Roman"/>
                      </a:endParaRPr>
                    </a:p>
                  </a:txBody>
                  <a:tcPr marL="69833" marR="69833" marT="0" marB="0" anchor="ctr"/>
                </a:tc>
                <a:tc>
                  <a:txBody>
                    <a:bodyPr/>
                    <a:lstStyle/>
                    <a:p>
                      <a:pPr algn="ctr">
                        <a:spcAft>
                          <a:spcPts val="0"/>
                        </a:spcAft>
                      </a:pPr>
                      <a:r>
                        <a:rPr lang="en-US" altLang="zh-TW" sz="1200" kern="100" dirty="0" smtClean="0">
                          <a:effectLst/>
                        </a:rPr>
                        <a:t>x</a:t>
                      </a:r>
                      <a:endParaRPr lang="zh-TW" altLang="zh-TW" sz="1200" kern="100" dirty="0">
                        <a:effectLst/>
                        <a:latin typeface="Calibri"/>
                        <a:ea typeface="新細明體"/>
                        <a:cs typeface="Times New Roman"/>
                      </a:endParaRPr>
                    </a:p>
                  </a:txBody>
                  <a:tcPr marL="69833" marR="69833" marT="0" marB="0" anchor="ctr"/>
                </a:tc>
                <a:tc>
                  <a:txBody>
                    <a:bodyPr/>
                    <a:lstStyle/>
                    <a:p>
                      <a:pPr algn="ctr">
                        <a:spcAft>
                          <a:spcPts val="0"/>
                        </a:spcAft>
                      </a:pPr>
                      <a:r>
                        <a:rPr lang="en-US" altLang="zh-TW" sz="1200" kern="100" dirty="0" smtClean="0">
                          <a:effectLst/>
                        </a:rPr>
                        <a:t>x</a:t>
                      </a:r>
                      <a:endParaRPr lang="zh-TW" altLang="zh-TW" sz="1200" kern="100" dirty="0">
                        <a:effectLst/>
                        <a:latin typeface="Calibri"/>
                        <a:ea typeface="新細明體"/>
                        <a:cs typeface="Times New Roman"/>
                      </a:endParaRPr>
                    </a:p>
                  </a:txBody>
                  <a:tcPr marL="69833" marR="69833" marT="0" marB="0" anchor="ctr">
                    <a:lnR w="38100" cap="flat" cmpd="sng" algn="ctr">
                      <a:solidFill>
                        <a:srgbClr val="FF0000"/>
                      </a:solidFill>
                      <a:prstDash val="solid"/>
                      <a:round/>
                      <a:headEnd type="none" w="med" len="med"/>
                      <a:tailEnd type="none" w="med" len="med"/>
                    </a:lnR>
                  </a:tcPr>
                </a:tc>
                <a:tc>
                  <a:txBody>
                    <a:bodyPr/>
                    <a:lstStyle/>
                    <a:p>
                      <a:pPr algn="ctr">
                        <a:spcAft>
                          <a:spcPts val="0"/>
                        </a:spcAft>
                      </a:pPr>
                      <a:endParaRPr lang="en-US" sz="1200" kern="100" dirty="0" smtClean="0">
                        <a:effectLst/>
                      </a:endParaRPr>
                    </a:p>
                    <a:p>
                      <a:pPr algn="ctr">
                        <a:spcAft>
                          <a:spcPts val="0"/>
                        </a:spcAft>
                      </a:pPr>
                      <a:r>
                        <a:rPr lang="en-US" sz="1200" kern="100" dirty="0" smtClean="0">
                          <a:effectLst/>
                        </a:rPr>
                        <a:t>(TMR1</a:t>
                      </a:r>
                      <a:r>
                        <a:rPr lang="en-US" sz="1200" kern="100" dirty="0">
                          <a:effectLst/>
                        </a:rPr>
                        <a:t>, TMR3)</a:t>
                      </a:r>
                      <a:endParaRPr lang="zh-TW" sz="1200" kern="100" dirty="0">
                        <a:effectLst/>
                        <a:latin typeface="Calibri"/>
                        <a:ea typeface="新細明體"/>
                        <a:cs typeface="Times New Roman"/>
                      </a:endParaRPr>
                    </a:p>
                  </a:txBody>
                  <a:tcPr marL="69833" marR="69833" marT="0" marB="0" anchor="ctr">
                    <a:lnL w="38100" cap="flat" cmpd="sng" algn="ctr">
                      <a:solidFill>
                        <a:srgbClr val="FF0000"/>
                      </a:solidFill>
                      <a:prstDash val="solid"/>
                      <a:round/>
                      <a:headEnd type="none" w="med" len="med"/>
                      <a:tailEnd type="none" w="med" len="med"/>
                    </a:lnL>
                    <a:lnB w="38100" cap="flat" cmpd="sng" algn="ctr">
                      <a:solidFill>
                        <a:srgbClr val="FF0000"/>
                      </a:solidFill>
                      <a:prstDash val="solid"/>
                      <a:round/>
                      <a:headEnd type="none" w="med" len="med"/>
                      <a:tailEnd type="none" w="med" len="med"/>
                    </a:lnB>
                  </a:tcPr>
                </a:tc>
                <a:tc>
                  <a:txBody>
                    <a:bodyPr/>
                    <a:lstStyle/>
                    <a:p>
                      <a:pPr algn="ctr">
                        <a:spcAft>
                          <a:spcPts val="0"/>
                        </a:spcAft>
                      </a:pPr>
                      <a:endParaRPr lang="en-US" altLang="zh-TW" sz="1200" kern="100" dirty="0" smtClean="0">
                        <a:effectLst/>
                      </a:endParaRPr>
                    </a:p>
                    <a:p>
                      <a:pPr algn="ctr">
                        <a:spcAft>
                          <a:spcPts val="0"/>
                        </a:spcAft>
                      </a:pPr>
                      <a:r>
                        <a:rPr lang="en-US" altLang="zh-TW" sz="1200" kern="100" dirty="0" smtClean="0">
                          <a:effectLst/>
                        </a:rPr>
                        <a:t>x</a:t>
                      </a:r>
                      <a:endParaRPr lang="zh-TW" sz="1200" kern="100" dirty="0">
                        <a:effectLst/>
                        <a:latin typeface="Calibri"/>
                        <a:ea typeface="新細明體"/>
                        <a:cs typeface="Times New Roman"/>
                      </a:endParaRPr>
                    </a:p>
                  </a:txBody>
                  <a:tcPr marL="69833" marR="69833" marT="0" marB="0" anchor="ctr">
                    <a:lnR w="38100" cap="flat" cmpd="sng" algn="ctr">
                      <a:solidFill>
                        <a:srgbClr val="FF0000"/>
                      </a:solidFill>
                      <a:prstDash val="solid"/>
                      <a:round/>
                      <a:headEnd type="none" w="med" len="med"/>
                      <a:tailEnd type="none" w="med" len="med"/>
                    </a:lnR>
                    <a:lnB w="38100" cap="flat" cmpd="sng" algn="ctr">
                      <a:solidFill>
                        <a:srgbClr val="FF0000"/>
                      </a:solidFill>
                      <a:prstDash val="solid"/>
                      <a:round/>
                      <a:headEnd type="none" w="med" len="med"/>
                      <a:tailEnd type="none" w="med" len="med"/>
                    </a:lnB>
                  </a:tcPr>
                </a:tc>
              </a:tr>
            </a:tbl>
          </a:graphicData>
        </a:graphic>
      </p:graphicFrame>
      <p:sp>
        <p:nvSpPr>
          <p:cNvPr id="4" name="投影片編號版面配置區 3"/>
          <p:cNvSpPr>
            <a:spLocks noGrp="1"/>
          </p:cNvSpPr>
          <p:nvPr>
            <p:ph type="sldNum" sz="quarter" idx="11"/>
          </p:nvPr>
        </p:nvSpPr>
        <p:spPr/>
        <p:txBody>
          <a:bodyPr/>
          <a:lstStyle/>
          <a:p>
            <a:pPr>
              <a:defRPr/>
            </a:pPr>
            <a:fld id="{A9215400-4527-4816-BECF-F2251A77E26A}" type="slidenum">
              <a:rPr lang="zh-TW" altLang="en-US" smtClean="0"/>
              <a:pPr>
                <a:defRPr/>
              </a:pPr>
              <a:t>8</a:t>
            </a:fld>
            <a:endParaRPr lang="zh-TW" altLang="en-US" dirty="0"/>
          </a:p>
        </p:txBody>
      </p:sp>
      <p:sp>
        <p:nvSpPr>
          <p:cNvPr id="12" name="Text Box 60"/>
          <p:cNvSpPr txBox="1">
            <a:spLocks noChangeArrowheads="1"/>
          </p:cNvSpPr>
          <p:nvPr/>
        </p:nvSpPr>
        <p:spPr bwMode="auto">
          <a:xfrm>
            <a:off x="395288" y="5790977"/>
            <a:ext cx="8497887" cy="806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spcBef>
                <a:spcPct val="50000"/>
              </a:spcBef>
            </a:pPr>
            <a:r>
              <a:rPr lang="en-US" altLang="zh-TW" sz="1600" dirty="0" smtClean="0">
                <a:solidFill>
                  <a:srgbClr val="2C0ABE"/>
                </a:solidFill>
              </a:rPr>
              <a:t>*1 If use “event pin input”, timer cannot set to toggle mode (MODE_SEL=2)</a:t>
            </a:r>
            <a:endParaRPr lang="en-US" altLang="zh-TW" sz="1600" dirty="0">
              <a:solidFill>
                <a:srgbClr val="2C0ABE"/>
              </a:solidFill>
            </a:endParaRPr>
          </a:p>
          <a:p>
            <a:pPr eaLnBrk="1" hangingPunct="1">
              <a:spcBef>
                <a:spcPct val="50000"/>
              </a:spcBef>
            </a:pPr>
            <a:r>
              <a:rPr lang="en-US" altLang="zh-TW" sz="1600" dirty="0" smtClean="0">
                <a:solidFill>
                  <a:srgbClr val="2C0ABE"/>
                </a:solidFill>
              </a:rPr>
              <a:t>*2 If use “Trigger Counting Mode” or “Inter-Timer Trigger Mode”, the MODE_SEL are don’t care</a:t>
            </a:r>
            <a:endParaRPr lang="en-US" altLang="zh-TW" sz="1600" dirty="0">
              <a:solidFill>
                <a:srgbClr val="2C0ABE"/>
              </a:solidFill>
            </a:endParaRPr>
          </a:p>
        </p:txBody>
      </p:sp>
      <p:cxnSp>
        <p:nvCxnSpPr>
          <p:cNvPr id="14" name="直線接點 13"/>
          <p:cNvCxnSpPr/>
          <p:nvPr/>
        </p:nvCxnSpPr>
        <p:spPr>
          <a:xfrm>
            <a:off x="395288" y="764704"/>
            <a:ext cx="2664544" cy="42035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3" name="Text Box 60"/>
          <p:cNvSpPr txBox="1">
            <a:spLocks noChangeArrowheads="1"/>
          </p:cNvSpPr>
          <p:nvPr/>
        </p:nvSpPr>
        <p:spPr bwMode="auto">
          <a:xfrm>
            <a:off x="4355976" y="4941168"/>
            <a:ext cx="3240360" cy="3447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algn="ctr" eaLnBrk="1" hangingPunct="1">
              <a:spcBef>
                <a:spcPct val="50000"/>
              </a:spcBef>
            </a:pPr>
            <a:r>
              <a:rPr lang="en-US" altLang="zh-TW" sz="2000" b="1" dirty="0" smtClean="0">
                <a:solidFill>
                  <a:schemeClr val="tx1"/>
                </a:solidFill>
                <a:latin typeface="+mn-lt"/>
              </a:rPr>
              <a:t>Inter-Timer Trigger Mode </a:t>
            </a:r>
            <a:r>
              <a:rPr lang="en-US" altLang="zh-TW" sz="2000" b="1" kern="100" baseline="30000" dirty="0" smtClean="0">
                <a:solidFill>
                  <a:schemeClr val="tx1"/>
                </a:solidFill>
                <a:effectLst/>
                <a:latin typeface="+mn-lt"/>
              </a:rPr>
              <a:t>*2</a:t>
            </a:r>
            <a:endParaRPr lang="en-US" altLang="zh-TW" sz="2000" b="1" dirty="0">
              <a:solidFill>
                <a:schemeClr val="tx1"/>
              </a:solidFill>
              <a:latin typeface="+mn-lt"/>
            </a:endParaRPr>
          </a:p>
        </p:txBody>
      </p:sp>
    </p:spTree>
    <p:extLst>
      <p:ext uri="{BB962C8B-B14F-4D97-AF65-F5344CB8AC3E}">
        <p14:creationId xmlns:p14="http://schemas.microsoft.com/office/powerpoint/2010/main" val="36672204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zh-CN" altLang="en-US" dirty="0"/>
              <a:t>定时器</a:t>
            </a:r>
            <a:r>
              <a:rPr lang="zh-CN" altLang="en-US" dirty="0" smtClean="0"/>
              <a:t>计</a:t>
            </a:r>
            <a:r>
              <a:rPr lang="zh-CN" altLang="en-US" dirty="0" smtClean="0"/>
              <a:t>数模式</a:t>
            </a:r>
            <a:r>
              <a:rPr lang="en-US" altLang="zh-TW" dirty="0" smtClean="0"/>
              <a:t> </a:t>
            </a:r>
            <a:endParaRPr lang="en-US" altLang="zh-TW" dirty="0"/>
          </a:p>
        </p:txBody>
      </p:sp>
      <p:sp>
        <p:nvSpPr>
          <p:cNvPr id="11268"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BEF40946-4FB9-4C60-BC39-C92AD2221037}" type="slidenum">
              <a:rPr lang="en-US" altLang="zh-TW" sz="1400" smtClean="0">
                <a:solidFill>
                  <a:schemeClr val="tx1"/>
                </a:solidFill>
                <a:latin typeface="Arial" charset="0"/>
                <a:ea typeface="ＭＳ Ｐゴシック" pitchFamily="34" charset="-128"/>
              </a:rPr>
              <a:pPr fontAlgn="base">
                <a:spcBef>
                  <a:spcPct val="0"/>
                </a:spcBef>
                <a:spcAft>
                  <a:spcPct val="0"/>
                </a:spcAft>
              </a:pPr>
              <a:t>9</a:t>
            </a:fld>
            <a:endParaRPr lang="en-US" altLang="zh-TW" sz="1400" smtClean="0">
              <a:solidFill>
                <a:schemeClr val="tx1"/>
              </a:solidFill>
              <a:latin typeface="Arial" charset="0"/>
              <a:ea typeface="ＭＳ Ｐゴシック" pitchFamily="34" charset="-128"/>
            </a:endParaRPr>
          </a:p>
        </p:txBody>
      </p:sp>
      <p:sp>
        <p:nvSpPr>
          <p:cNvPr id="11269" name="Text Box 28"/>
          <p:cNvSpPr txBox="1">
            <a:spLocks noChangeArrowheads="1"/>
          </p:cNvSpPr>
          <p:nvPr/>
        </p:nvSpPr>
        <p:spPr bwMode="auto">
          <a:xfrm>
            <a:off x="827335" y="2051397"/>
            <a:ext cx="1439862" cy="296863"/>
          </a:xfrm>
          <a:prstGeom prst="rect">
            <a:avLst/>
          </a:prstGeom>
          <a:noFill/>
          <a:ln w="9525" algn="ctr">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spcBef>
                <a:spcPct val="50000"/>
              </a:spcBef>
            </a:pPr>
            <a:r>
              <a:rPr kumimoji="1" lang="en-US" altLang="zh-TW" sz="1600" dirty="0">
                <a:solidFill>
                  <a:srgbClr val="333399"/>
                </a:solidFill>
              </a:rPr>
              <a:t>One shot</a:t>
            </a:r>
          </a:p>
        </p:txBody>
      </p:sp>
      <p:sp>
        <p:nvSpPr>
          <p:cNvPr id="11270" name="Line 29"/>
          <p:cNvSpPr>
            <a:spLocks noChangeShapeType="1"/>
          </p:cNvSpPr>
          <p:nvPr/>
        </p:nvSpPr>
        <p:spPr bwMode="auto">
          <a:xfrm>
            <a:off x="3045072" y="2049810"/>
            <a:ext cx="1588" cy="290512"/>
          </a:xfrm>
          <a:prstGeom prst="line">
            <a:avLst/>
          </a:prstGeom>
          <a:noFill/>
          <a:ln w="158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sp>
        <p:nvSpPr>
          <p:cNvPr id="11271" name="Line 30"/>
          <p:cNvSpPr>
            <a:spLocks noChangeShapeType="1"/>
          </p:cNvSpPr>
          <p:nvPr/>
        </p:nvSpPr>
        <p:spPr bwMode="auto">
          <a:xfrm>
            <a:off x="3045072" y="2194272"/>
            <a:ext cx="936625" cy="1588"/>
          </a:xfrm>
          <a:prstGeom prst="line">
            <a:avLst/>
          </a:prstGeom>
          <a:noFill/>
          <a:ln w="158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sp>
        <p:nvSpPr>
          <p:cNvPr id="11272" name="Text Box 34"/>
          <p:cNvSpPr txBox="1">
            <a:spLocks noChangeArrowheads="1"/>
          </p:cNvSpPr>
          <p:nvPr/>
        </p:nvSpPr>
        <p:spPr bwMode="auto">
          <a:xfrm>
            <a:off x="2973635" y="1978372"/>
            <a:ext cx="296862" cy="287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r>
              <a:rPr lang="en-US" altLang="zh-TW" sz="1600"/>
              <a:t>0</a:t>
            </a:r>
          </a:p>
        </p:txBody>
      </p:sp>
      <p:sp>
        <p:nvSpPr>
          <p:cNvPr id="11273" name="Text Box 35"/>
          <p:cNvSpPr txBox="1">
            <a:spLocks noChangeArrowheads="1"/>
          </p:cNvSpPr>
          <p:nvPr/>
        </p:nvSpPr>
        <p:spPr bwMode="auto">
          <a:xfrm>
            <a:off x="1043235" y="1268760"/>
            <a:ext cx="1716087" cy="287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r>
              <a:rPr lang="en-US" altLang="zh-TW" sz="1600" dirty="0"/>
              <a:t>Ex: TCMPR=100</a:t>
            </a:r>
          </a:p>
        </p:txBody>
      </p:sp>
      <p:sp>
        <p:nvSpPr>
          <p:cNvPr id="11274" name="Text Box 37"/>
          <p:cNvSpPr txBox="1">
            <a:spLocks noChangeArrowheads="1"/>
          </p:cNvSpPr>
          <p:nvPr/>
        </p:nvSpPr>
        <p:spPr bwMode="auto">
          <a:xfrm>
            <a:off x="3459410" y="1978372"/>
            <a:ext cx="522287" cy="287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r>
              <a:rPr lang="en-US" altLang="zh-TW" sz="1600"/>
              <a:t>100</a:t>
            </a:r>
          </a:p>
        </p:txBody>
      </p:sp>
      <p:sp>
        <p:nvSpPr>
          <p:cNvPr id="11275" name="Text Box 52"/>
          <p:cNvSpPr txBox="1">
            <a:spLocks noChangeArrowheads="1"/>
          </p:cNvSpPr>
          <p:nvPr/>
        </p:nvSpPr>
        <p:spPr bwMode="auto">
          <a:xfrm>
            <a:off x="827335" y="2967385"/>
            <a:ext cx="1439862" cy="296862"/>
          </a:xfrm>
          <a:prstGeom prst="rect">
            <a:avLst/>
          </a:prstGeom>
          <a:noFill/>
          <a:ln w="9525" algn="ctr">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spcBef>
                <a:spcPct val="50000"/>
              </a:spcBef>
            </a:pPr>
            <a:r>
              <a:rPr kumimoji="1" lang="en-US" altLang="zh-TW" sz="1600">
                <a:solidFill>
                  <a:srgbClr val="333399"/>
                </a:solidFill>
              </a:rPr>
              <a:t>Periodic</a:t>
            </a:r>
          </a:p>
        </p:txBody>
      </p:sp>
      <p:sp>
        <p:nvSpPr>
          <p:cNvPr id="11276" name="Line 53"/>
          <p:cNvSpPr>
            <a:spLocks noChangeShapeType="1"/>
          </p:cNvSpPr>
          <p:nvPr/>
        </p:nvSpPr>
        <p:spPr bwMode="auto">
          <a:xfrm>
            <a:off x="3046660" y="3018185"/>
            <a:ext cx="0" cy="215900"/>
          </a:xfrm>
          <a:prstGeom prst="line">
            <a:avLst/>
          </a:prstGeom>
          <a:noFill/>
          <a:ln w="158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sp>
        <p:nvSpPr>
          <p:cNvPr id="11277" name="Line 55"/>
          <p:cNvSpPr>
            <a:spLocks noChangeShapeType="1"/>
          </p:cNvSpPr>
          <p:nvPr/>
        </p:nvSpPr>
        <p:spPr bwMode="auto">
          <a:xfrm>
            <a:off x="3045072" y="3161060"/>
            <a:ext cx="936625" cy="1587"/>
          </a:xfrm>
          <a:prstGeom prst="line">
            <a:avLst/>
          </a:prstGeom>
          <a:noFill/>
          <a:ln w="158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sp>
        <p:nvSpPr>
          <p:cNvPr id="11278" name="Text Box 60"/>
          <p:cNvSpPr txBox="1">
            <a:spLocks noChangeArrowheads="1"/>
          </p:cNvSpPr>
          <p:nvPr/>
        </p:nvSpPr>
        <p:spPr bwMode="auto">
          <a:xfrm>
            <a:off x="2975222" y="2948335"/>
            <a:ext cx="296863" cy="287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r>
              <a:rPr lang="en-US" altLang="zh-TW" sz="1600"/>
              <a:t>0</a:t>
            </a:r>
          </a:p>
        </p:txBody>
      </p:sp>
      <p:sp>
        <p:nvSpPr>
          <p:cNvPr id="11279" name="Text Box 62"/>
          <p:cNvSpPr txBox="1">
            <a:spLocks noChangeArrowheads="1"/>
          </p:cNvSpPr>
          <p:nvPr/>
        </p:nvSpPr>
        <p:spPr bwMode="auto">
          <a:xfrm>
            <a:off x="3478460" y="2948335"/>
            <a:ext cx="522287" cy="287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r>
              <a:rPr lang="en-US" altLang="zh-TW" sz="1600"/>
              <a:t>100</a:t>
            </a:r>
          </a:p>
        </p:txBody>
      </p:sp>
      <p:sp>
        <p:nvSpPr>
          <p:cNvPr id="174161" name="Line 81"/>
          <p:cNvSpPr>
            <a:spLocks noChangeShapeType="1"/>
          </p:cNvSpPr>
          <p:nvPr/>
        </p:nvSpPr>
        <p:spPr bwMode="auto">
          <a:xfrm>
            <a:off x="3911847" y="2751485"/>
            <a:ext cx="0" cy="287337"/>
          </a:xfrm>
          <a:prstGeom prst="line">
            <a:avLst/>
          </a:prstGeom>
          <a:noFill/>
          <a:ln w="15875">
            <a:solidFill>
              <a:srgbClr val="FF0000"/>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cxnSp>
        <p:nvCxnSpPr>
          <p:cNvPr id="11282" name="AutoShape 85"/>
          <p:cNvCxnSpPr>
            <a:cxnSpLocks noChangeShapeType="1"/>
            <a:stCxn id="11279" idx="3"/>
            <a:endCxn id="11278" idx="2"/>
          </p:cNvCxnSpPr>
          <p:nvPr/>
        </p:nvCxnSpPr>
        <p:spPr bwMode="auto">
          <a:xfrm flipH="1">
            <a:off x="3124447" y="3092797"/>
            <a:ext cx="876300" cy="142875"/>
          </a:xfrm>
          <a:prstGeom prst="curvedConnector4">
            <a:avLst>
              <a:gd name="adj1" fmla="val -25907"/>
              <a:gd name="adj2" fmla="val 258889"/>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round/>
                <a:headEnd/>
                <a:tailEnd type="triangl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74168" name="AutoShape 88"/>
          <p:cNvCxnSpPr>
            <a:cxnSpLocks noChangeShapeType="1"/>
          </p:cNvCxnSpPr>
          <p:nvPr/>
        </p:nvCxnSpPr>
        <p:spPr bwMode="auto">
          <a:xfrm rot="5400000">
            <a:off x="3489573" y="2729259"/>
            <a:ext cx="6350" cy="892175"/>
          </a:xfrm>
          <a:prstGeom prst="curvedConnector3">
            <a:avLst>
              <a:gd name="adj1" fmla="val 3575000"/>
            </a:avLst>
          </a:prstGeom>
          <a:noFill/>
          <a:ln w="190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11284" name="Line 103"/>
          <p:cNvSpPr>
            <a:spLocks noChangeShapeType="1"/>
          </p:cNvSpPr>
          <p:nvPr/>
        </p:nvSpPr>
        <p:spPr bwMode="auto">
          <a:xfrm>
            <a:off x="3983285" y="1916460"/>
            <a:ext cx="0" cy="3816350"/>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sp>
        <p:nvSpPr>
          <p:cNvPr id="11285" name="Text Box 104"/>
          <p:cNvSpPr txBox="1">
            <a:spLocks noChangeArrowheads="1"/>
          </p:cNvSpPr>
          <p:nvPr/>
        </p:nvSpPr>
        <p:spPr bwMode="auto">
          <a:xfrm>
            <a:off x="3543547" y="1629122"/>
            <a:ext cx="942975" cy="287338"/>
          </a:xfrm>
          <a:prstGeom prst="rect">
            <a:avLst/>
          </a:prstGeom>
          <a:solidFill>
            <a:srgbClr val="FFFF99"/>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r>
              <a:rPr lang="en-US" altLang="zh-TW" sz="1600">
                <a:solidFill>
                  <a:srgbClr val="FF0000"/>
                </a:solidFill>
              </a:rPr>
              <a:t>Interrupt</a:t>
            </a:r>
          </a:p>
        </p:txBody>
      </p:sp>
      <p:sp>
        <p:nvSpPr>
          <p:cNvPr id="11286" name="Line 107"/>
          <p:cNvSpPr>
            <a:spLocks noChangeShapeType="1"/>
          </p:cNvSpPr>
          <p:nvPr/>
        </p:nvSpPr>
        <p:spPr bwMode="auto">
          <a:xfrm>
            <a:off x="3045072" y="5086697"/>
            <a:ext cx="1588" cy="290513"/>
          </a:xfrm>
          <a:prstGeom prst="line">
            <a:avLst/>
          </a:prstGeom>
          <a:noFill/>
          <a:ln w="158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sp>
        <p:nvSpPr>
          <p:cNvPr id="11287" name="Text Box 108"/>
          <p:cNvSpPr txBox="1">
            <a:spLocks noChangeArrowheads="1"/>
          </p:cNvSpPr>
          <p:nvPr/>
        </p:nvSpPr>
        <p:spPr bwMode="auto">
          <a:xfrm>
            <a:off x="828922" y="5088285"/>
            <a:ext cx="2087563" cy="296862"/>
          </a:xfrm>
          <a:prstGeom prst="rect">
            <a:avLst/>
          </a:prstGeom>
          <a:noFill/>
          <a:ln w="9525" algn="ctr">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spcBef>
                <a:spcPct val="50000"/>
              </a:spcBef>
            </a:pPr>
            <a:r>
              <a:rPr kumimoji="1" lang="en-US" altLang="zh-TW" sz="1600">
                <a:solidFill>
                  <a:srgbClr val="333399"/>
                </a:solidFill>
              </a:rPr>
              <a:t>Auto-reload counting</a:t>
            </a:r>
          </a:p>
        </p:txBody>
      </p:sp>
      <p:sp>
        <p:nvSpPr>
          <p:cNvPr id="174189" name="Line 109"/>
          <p:cNvSpPr>
            <a:spLocks noChangeShapeType="1"/>
          </p:cNvSpPr>
          <p:nvPr/>
        </p:nvSpPr>
        <p:spPr bwMode="auto">
          <a:xfrm>
            <a:off x="3983285" y="5232747"/>
            <a:ext cx="3454400" cy="0"/>
          </a:xfrm>
          <a:prstGeom prst="line">
            <a:avLst/>
          </a:prstGeom>
          <a:noFill/>
          <a:ln w="158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sp>
        <p:nvSpPr>
          <p:cNvPr id="174190" name="Text Box 110"/>
          <p:cNvSpPr txBox="1">
            <a:spLocks noChangeArrowheads="1"/>
          </p:cNvSpPr>
          <p:nvPr/>
        </p:nvSpPr>
        <p:spPr bwMode="auto">
          <a:xfrm>
            <a:off x="3891210" y="5016847"/>
            <a:ext cx="522287" cy="287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r>
              <a:rPr lang="en-US" altLang="zh-TW" sz="1600"/>
              <a:t>101</a:t>
            </a:r>
          </a:p>
        </p:txBody>
      </p:sp>
      <p:sp>
        <p:nvSpPr>
          <p:cNvPr id="174191" name="Text Box 111"/>
          <p:cNvSpPr txBox="1">
            <a:spLocks noChangeArrowheads="1"/>
          </p:cNvSpPr>
          <p:nvPr/>
        </p:nvSpPr>
        <p:spPr bwMode="auto">
          <a:xfrm>
            <a:off x="6791572" y="5018435"/>
            <a:ext cx="633413" cy="287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r>
              <a:rPr lang="en-US" altLang="zh-TW" sz="1600"/>
              <a:t>2</a:t>
            </a:r>
            <a:r>
              <a:rPr lang="en-US" altLang="zh-TW" sz="1600" baseline="30000"/>
              <a:t>24</a:t>
            </a:r>
            <a:r>
              <a:rPr lang="en-US" altLang="zh-TW" sz="1600"/>
              <a:t>-1</a:t>
            </a:r>
          </a:p>
        </p:txBody>
      </p:sp>
      <p:sp>
        <p:nvSpPr>
          <p:cNvPr id="11291" name="Text Box 112"/>
          <p:cNvSpPr txBox="1">
            <a:spLocks noChangeArrowheads="1"/>
          </p:cNvSpPr>
          <p:nvPr/>
        </p:nvSpPr>
        <p:spPr bwMode="auto">
          <a:xfrm>
            <a:off x="827335" y="4034185"/>
            <a:ext cx="1439862" cy="296862"/>
          </a:xfrm>
          <a:prstGeom prst="rect">
            <a:avLst/>
          </a:prstGeom>
          <a:noFill/>
          <a:ln w="9525" algn="ctr">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spcBef>
                <a:spcPct val="50000"/>
              </a:spcBef>
            </a:pPr>
            <a:r>
              <a:rPr kumimoji="1" lang="en-US" altLang="zh-TW" sz="1600">
                <a:solidFill>
                  <a:srgbClr val="333399"/>
                </a:solidFill>
              </a:rPr>
              <a:t>Toggle</a:t>
            </a:r>
          </a:p>
        </p:txBody>
      </p:sp>
      <p:sp>
        <p:nvSpPr>
          <p:cNvPr id="11292" name="Line 113"/>
          <p:cNvSpPr>
            <a:spLocks noChangeShapeType="1"/>
          </p:cNvSpPr>
          <p:nvPr/>
        </p:nvSpPr>
        <p:spPr bwMode="auto">
          <a:xfrm>
            <a:off x="3046660" y="4084985"/>
            <a:ext cx="0" cy="215900"/>
          </a:xfrm>
          <a:prstGeom prst="line">
            <a:avLst/>
          </a:prstGeom>
          <a:noFill/>
          <a:ln w="158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sp>
        <p:nvSpPr>
          <p:cNvPr id="11293" name="Line 114"/>
          <p:cNvSpPr>
            <a:spLocks noChangeShapeType="1"/>
          </p:cNvSpPr>
          <p:nvPr/>
        </p:nvSpPr>
        <p:spPr bwMode="auto">
          <a:xfrm>
            <a:off x="3045072" y="4227860"/>
            <a:ext cx="936625" cy="1587"/>
          </a:xfrm>
          <a:prstGeom prst="line">
            <a:avLst/>
          </a:prstGeom>
          <a:noFill/>
          <a:ln w="158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sp>
        <p:nvSpPr>
          <p:cNvPr id="11294" name="Text Box 115"/>
          <p:cNvSpPr txBox="1">
            <a:spLocks noChangeArrowheads="1"/>
          </p:cNvSpPr>
          <p:nvPr/>
        </p:nvSpPr>
        <p:spPr bwMode="auto">
          <a:xfrm>
            <a:off x="2975222" y="4015135"/>
            <a:ext cx="296863" cy="287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r>
              <a:rPr lang="en-US" altLang="zh-TW" sz="1600"/>
              <a:t>0</a:t>
            </a:r>
          </a:p>
        </p:txBody>
      </p:sp>
      <p:sp>
        <p:nvSpPr>
          <p:cNvPr id="11295" name="Text Box 116"/>
          <p:cNvSpPr txBox="1">
            <a:spLocks noChangeArrowheads="1"/>
          </p:cNvSpPr>
          <p:nvPr/>
        </p:nvSpPr>
        <p:spPr bwMode="auto">
          <a:xfrm>
            <a:off x="3478460" y="4015135"/>
            <a:ext cx="522287" cy="287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r>
              <a:rPr lang="en-US" altLang="zh-TW" sz="1600"/>
              <a:t>100</a:t>
            </a:r>
          </a:p>
        </p:txBody>
      </p:sp>
      <p:sp>
        <p:nvSpPr>
          <p:cNvPr id="174197" name="Text Box 117"/>
          <p:cNvSpPr txBox="1">
            <a:spLocks noChangeArrowheads="1"/>
          </p:cNvSpPr>
          <p:nvPr/>
        </p:nvSpPr>
        <p:spPr bwMode="auto">
          <a:xfrm>
            <a:off x="3262560" y="3529360"/>
            <a:ext cx="1450975" cy="287337"/>
          </a:xfrm>
          <a:prstGeom prst="rect">
            <a:avLst/>
          </a:prstGeom>
          <a:solidFill>
            <a:srgbClr val="FFFF99"/>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r>
              <a:rPr lang="en-US" altLang="zh-TW" sz="1600">
                <a:solidFill>
                  <a:srgbClr val="FF0000"/>
                </a:solidFill>
              </a:rPr>
              <a:t>Reset counter</a:t>
            </a:r>
          </a:p>
        </p:txBody>
      </p:sp>
      <p:sp>
        <p:nvSpPr>
          <p:cNvPr id="174198" name="Text Box 118"/>
          <p:cNvSpPr txBox="1">
            <a:spLocks noChangeArrowheads="1"/>
          </p:cNvSpPr>
          <p:nvPr/>
        </p:nvSpPr>
        <p:spPr bwMode="auto">
          <a:xfrm>
            <a:off x="6863010" y="4585047"/>
            <a:ext cx="989012" cy="287338"/>
          </a:xfrm>
          <a:prstGeom prst="rect">
            <a:avLst/>
          </a:prstGeom>
          <a:solidFill>
            <a:srgbClr val="FFFF99"/>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r>
              <a:rPr lang="en-US" altLang="zh-TW" sz="1600">
                <a:solidFill>
                  <a:srgbClr val="FF0000"/>
                </a:solidFill>
              </a:rPr>
              <a:t>Overflow</a:t>
            </a:r>
          </a:p>
        </p:txBody>
      </p:sp>
      <p:sp>
        <p:nvSpPr>
          <p:cNvPr id="174199" name="Line 119"/>
          <p:cNvSpPr>
            <a:spLocks noChangeShapeType="1"/>
          </p:cNvSpPr>
          <p:nvPr/>
        </p:nvSpPr>
        <p:spPr bwMode="auto">
          <a:xfrm>
            <a:off x="3911847" y="3818285"/>
            <a:ext cx="0" cy="287337"/>
          </a:xfrm>
          <a:prstGeom prst="line">
            <a:avLst/>
          </a:prstGeom>
          <a:noFill/>
          <a:ln w="15875">
            <a:solidFill>
              <a:srgbClr val="FF0000"/>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sp>
        <p:nvSpPr>
          <p:cNvPr id="174200" name="Line 120"/>
          <p:cNvSpPr>
            <a:spLocks noChangeShapeType="1"/>
          </p:cNvSpPr>
          <p:nvPr/>
        </p:nvSpPr>
        <p:spPr bwMode="auto">
          <a:xfrm>
            <a:off x="7401172" y="4872385"/>
            <a:ext cx="0" cy="287337"/>
          </a:xfrm>
          <a:prstGeom prst="line">
            <a:avLst/>
          </a:prstGeom>
          <a:noFill/>
          <a:ln w="15875">
            <a:solidFill>
              <a:srgbClr val="FF0000"/>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cxnSp>
        <p:nvCxnSpPr>
          <p:cNvPr id="11300" name="AutoShape 121"/>
          <p:cNvCxnSpPr>
            <a:cxnSpLocks noChangeShapeType="1"/>
            <a:stCxn id="11295" idx="3"/>
            <a:endCxn id="11294" idx="2"/>
          </p:cNvCxnSpPr>
          <p:nvPr/>
        </p:nvCxnSpPr>
        <p:spPr bwMode="auto">
          <a:xfrm flipH="1">
            <a:off x="3124447" y="4159597"/>
            <a:ext cx="876300" cy="142875"/>
          </a:xfrm>
          <a:prstGeom prst="curvedConnector4">
            <a:avLst>
              <a:gd name="adj1" fmla="val -25907"/>
              <a:gd name="adj2" fmla="val 258889"/>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round/>
                <a:headEnd/>
                <a:tailEnd type="triangl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74202" name="AutoShape 122"/>
          <p:cNvCxnSpPr>
            <a:cxnSpLocks noChangeShapeType="1"/>
          </p:cNvCxnSpPr>
          <p:nvPr/>
        </p:nvCxnSpPr>
        <p:spPr bwMode="auto">
          <a:xfrm rot="5400000">
            <a:off x="3489573" y="3796059"/>
            <a:ext cx="6350" cy="892175"/>
          </a:xfrm>
          <a:prstGeom prst="curvedConnector3">
            <a:avLst>
              <a:gd name="adj1" fmla="val 3575000"/>
            </a:avLst>
          </a:prstGeom>
          <a:noFill/>
          <a:ln w="190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74203" name="AutoShape 123"/>
          <p:cNvCxnSpPr>
            <a:cxnSpLocks noChangeShapeType="1"/>
          </p:cNvCxnSpPr>
          <p:nvPr/>
        </p:nvCxnSpPr>
        <p:spPr bwMode="auto">
          <a:xfrm rot="10800000">
            <a:off x="3030785" y="5232747"/>
            <a:ext cx="2160587" cy="776288"/>
          </a:xfrm>
          <a:prstGeom prst="curvedConnector2">
            <a:avLst/>
          </a:prstGeom>
          <a:noFill/>
          <a:ln w="190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74204" name="AutoShape 124"/>
          <p:cNvCxnSpPr>
            <a:cxnSpLocks noChangeShapeType="1"/>
          </p:cNvCxnSpPr>
          <p:nvPr/>
        </p:nvCxnSpPr>
        <p:spPr bwMode="auto">
          <a:xfrm rot="5400000">
            <a:off x="5881934" y="4467573"/>
            <a:ext cx="779463" cy="2303462"/>
          </a:xfrm>
          <a:prstGeom prst="curvedConnector2">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11304" name="Line 125"/>
          <p:cNvSpPr>
            <a:spLocks noChangeShapeType="1"/>
          </p:cNvSpPr>
          <p:nvPr/>
        </p:nvSpPr>
        <p:spPr bwMode="auto">
          <a:xfrm>
            <a:off x="3046660" y="5232747"/>
            <a:ext cx="936625" cy="0"/>
          </a:xfrm>
          <a:prstGeom prst="line">
            <a:avLst/>
          </a:prstGeom>
          <a:noFill/>
          <a:ln w="158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sp>
        <p:nvSpPr>
          <p:cNvPr id="11305" name="Text Box 126"/>
          <p:cNvSpPr txBox="1">
            <a:spLocks noChangeArrowheads="1"/>
          </p:cNvSpPr>
          <p:nvPr/>
        </p:nvSpPr>
        <p:spPr bwMode="auto">
          <a:xfrm>
            <a:off x="2975222" y="5015260"/>
            <a:ext cx="296863" cy="287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r>
              <a:rPr lang="en-US" altLang="zh-TW" sz="1600"/>
              <a:t>0</a:t>
            </a:r>
          </a:p>
        </p:txBody>
      </p:sp>
      <p:sp>
        <p:nvSpPr>
          <p:cNvPr id="11306" name="Text Box 127"/>
          <p:cNvSpPr txBox="1">
            <a:spLocks noChangeArrowheads="1"/>
          </p:cNvSpPr>
          <p:nvPr/>
        </p:nvSpPr>
        <p:spPr bwMode="auto">
          <a:xfrm>
            <a:off x="3460997" y="5015260"/>
            <a:ext cx="522288" cy="287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r>
              <a:rPr lang="en-US" altLang="zh-TW" sz="1600"/>
              <a:t>100</a:t>
            </a:r>
          </a:p>
        </p:txBody>
      </p:sp>
      <p:grpSp>
        <p:nvGrpSpPr>
          <p:cNvPr id="174218" name="Group 138"/>
          <p:cNvGrpSpPr>
            <a:grpSpLocks/>
          </p:cNvGrpSpPr>
          <p:nvPr/>
        </p:nvGrpSpPr>
        <p:grpSpPr bwMode="auto">
          <a:xfrm>
            <a:off x="4089647" y="4077047"/>
            <a:ext cx="1079500" cy="215900"/>
            <a:chOff x="2336" y="3022"/>
            <a:chExt cx="680" cy="136"/>
          </a:xfrm>
        </p:grpSpPr>
        <p:sp>
          <p:nvSpPr>
            <p:cNvPr id="11312" name="Line 129"/>
            <p:cNvSpPr>
              <a:spLocks noChangeShapeType="1"/>
            </p:cNvSpPr>
            <p:nvPr/>
          </p:nvSpPr>
          <p:spPr bwMode="auto">
            <a:xfrm>
              <a:off x="2336" y="3022"/>
              <a:ext cx="136"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sp>
          <p:nvSpPr>
            <p:cNvPr id="11313" name="Line 130"/>
            <p:cNvSpPr>
              <a:spLocks noChangeShapeType="1"/>
            </p:cNvSpPr>
            <p:nvPr/>
          </p:nvSpPr>
          <p:spPr bwMode="auto">
            <a:xfrm flipV="1">
              <a:off x="2472" y="3022"/>
              <a:ext cx="0" cy="136"/>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sp>
          <p:nvSpPr>
            <p:cNvPr id="11314" name="Line 131"/>
            <p:cNvSpPr>
              <a:spLocks noChangeShapeType="1"/>
            </p:cNvSpPr>
            <p:nvPr/>
          </p:nvSpPr>
          <p:spPr bwMode="auto">
            <a:xfrm>
              <a:off x="2472" y="3158"/>
              <a:ext cx="136"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sp>
          <p:nvSpPr>
            <p:cNvPr id="11315" name="Line 132"/>
            <p:cNvSpPr>
              <a:spLocks noChangeShapeType="1"/>
            </p:cNvSpPr>
            <p:nvPr/>
          </p:nvSpPr>
          <p:spPr bwMode="auto">
            <a:xfrm>
              <a:off x="2608" y="3022"/>
              <a:ext cx="136"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sp>
          <p:nvSpPr>
            <p:cNvPr id="11316" name="Line 133"/>
            <p:cNvSpPr>
              <a:spLocks noChangeShapeType="1"/>
            </p:cNvSpPr>
            <p:nvPr/>
          </p:nvSpPr>
          <p:spPr bwMode="auto">
            <a:xfrm>
              <a:off x="2744" y="3158"/>
              <a:ext cx="136"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sp>
          <p:nvSpPr>
            <p:cNvPr id="11317" name="Line 134"/>
            <p:cNvSpPr>
              <a:spLocks noChangeShapeType="1"/>
            </p:cNvSpPr>
            <p:nvPr/>
          </p:nvSpPr>
          <p:spPr bwMode="auto">
            <a:xfrm flipV="1">
              <a:off x="2608" y="3022"/>
              <a:ext cx="0" cy="136"/>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sp>
          <p:nvSpPr>
            <p:cNvPr id="11318" name="Line 135"/>
            <p:cNvSpPr>
              <a:spLocks noChangeShapeType="1"/>
            </p:cNvSpPr>
            <p:nvPr/>
          </p:nvSpPr>
          <p:spPr bwMode="auto">
            <a:xfrm flipV="1">
              <a:off x="2744" y="3022"/>
              <a:ext cx="0" cy="136"/>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sp>
          <p:nvSpPr>
            <p:cNvPr id="11319" name="Line 136"/>
            <p:cNvSpPr>
              <a:spLocks noChangeShapeType="1"/>
            </p:cNvSpPr>
            <p:nvPr/>
          </p:nvSpPr>
          <p:spPr bwMode="auto">
            <a:xfrm flipV="1">
              <a:off x="2880" y="3022"/>
              <a:ext cx="0" cy="136"/>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sp>
          <p:nvSpPr>
            <p:cNvPr id="11320" name="Line 137"/>
            <p:cNvSpPr>
              <a:spLocks noChangeShapeType="1"/>
            </p:cNvSpPr>
            <p:nvPr/>
          </p:nvSpPr>
          <p:spPr bwMode="auto">
            <a:xfrm>
              <a:off x="2880" y="3022"/>
              <a:ext cx="136"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grpSp>
      <p:sp>
        <p:nvSpPr>
          <p:cNvPr id="174219" name="Freeform 139"/>
          <p:cNvSpPr>
            <a:spLocks/>
          </p:cNvSpPr>
          <p:nvPr/>
        </p:nvSpPr>
        <p:spPr bwMode="auto">
          <a:xfrm>
            <a:off x="3924547" y="3932585"/>
            <a:ext cx="393700" cy="134937"/>
          </a:xfrm>
          <a:custGeom>
            <a:avLst/>
            <a:gdLst>
              <a:gd name="T0" fmla="*/ 0 w 248"/>
              <a:gd name="T1" fmla="*/ 0 h 85"/>
              <a:gd name="T2" fmla="*/ 2147483647 w 248"/>
              <a:gd name="T3" fmla="*/ 2147483647 h 85"/>
              <a:gd name="T4" fmla="*/ 2147483647 w 248"/>
              <a:gd name="T5" fmla="*/ 2147483647 h 85"/>
              <a:gd name="T6" fmla="*/ 0 60000 65536"/>
              <a:gd name="T7" fmla="*/ 0 60000 65536"/>
              <a:gd name="T8" fmla="*/ 0 60000 65536"/>
            </a:gdLst>
            <a:ahLst/>
            <a:cxnLst>
              <a:cxn ang="T6">
                <a:pos x="T0" y="T1"/>
              </a:cxn>
              <a:cxn ang="T7">
                <a:pos x="T2" y="T3"/>
              </a:cxn>
              <a:cxn ang="T8">
                <a:pos x="T4" y="T5"/>
              </a:cxn>
            </a:cxnLst>
            <a:rect l="0" t="0" r="r" b="b"/>
            <a:pathLst>
              <a:path w="248" h="85">
                <a:moveTo>
                  <a:pt x="0" y="0"/>
                </a:moveTo>
                <a:lnTo>
                  <a:pt x="248" y="1"/>
                </a:lnTo>
                <a:lnTo>
                  <a:pt x="248" y="85"/>
                </a:lnTo>
              </a:path>
            </a:pathLst>
          </a:custGeom>
          <a:noFill/>
          <a:ln w="15875">
            <a:solidFill>
              <a:srgbClr val="FF0000"/>
            </a:solidFill>
            <a:prstDash val="dash"/>
            <a:round/>
            <a:headEn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sp>
        <p:nvSpPr>
          <p:cNvPr id="174220" name="Freeform 140"/>
          <p:cNvSpPr>
            <a:spLocks/>
          </p:cNvSpPr>
          <p:nvPr/>
        </p:nvSpPr>
        <p:spPr bwMode="auto">
          <a:xfrm>
            <a:off x="4356347" y="3932585"/>
            <a:ext cx="165100" cy="128587"/>
          </a:xfrm>
          <a:custGeom>
            <a:avLst/>
            <a:gdLst>
              <a:gd name="T0" fmla="*/ 0 w 104"/>
              <a:gd name="T1" fmla="*/ 0 h 81"/>
              <a:gd name="T2" fmla="*/ 2147483647 w 104"/>
              <a:gd name="T3" fmla="*/ 2147483647 h 81"/>
              <a:gd name="T4" fmla="*/ 2147483647 w 104"/>
              <a:gd name="T5" fmla="*/ 2147483647 h 81"/>
              <a:gd name="T6" fmla="*/ 0 60000 65536"/>
              <a:gd name="T7" fmla="*/ 0 60000 65536"/>
              <a:gd name="T8" fmla="*/ 0 60000 65536"/>
            </a:gdLst>
            <a:ahLst/>
            <a:cxnLst>
              <a:cxn ang="T6">
                <a:pos x="T0" y="T1"/>
              </a:cxn>
              <a:cxn ang="T7">
                <a:pos x="T2" y="T3"/>
              </a:cxn>
              <a:cxn ang="T8">
                <a:pos x="T4" y="T5"/>
              </a:cxn>
            </a:cxnLst>
            <a:rect l="0" t="0" r="r" b="b"/>
            <a:pathLst>
              <a:path w="104" h="81">
                <a:moveTo>
                  <a:pt x="0" y="0"/>
                </a:moveTo>
                <a:lnTo>
                  <a:pt x="104" y="1"/>
                </a:lnTo>
                <a:lnTo>
                  <a:pt x="100" y="81"/>
                </a:lnTo>
              </a:path>
            </a:pathLst>
          </a:custGeom>
          <a:noFill/>
          <a:ln w="15875">
            <a:solidFill>
              <a:srgbClr val="FF0000"/>
            </a:solidFill>
            <a:prstDash val="dash"/>
            <a:round/>
            <a:headEn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sp>
        <p:nvSpPr>
          <p:cNvPr id="174221" name="Freeform 141"/>
          <p:cNvSpPr>
            <a:spLocks/>
          </p:cNvSpPr>
          <p:nvPr/>
        </p:nvSpPr>
        <p:spPr bwMode="auto">
          <a:xfrm>
            <a:off x="4572247" y="3932585"/>
            <a:ext cx="165100" cy="128587"/>
          </a:xfrm>
          <a:custGeom>
            <a:avLst/>
            <a:gdLst>
              <a:gd name="T0" fmla="*/ 0 w 104"/>
              <a:gd name="T1" fmla="*/ 0 h 81"/>
              <a:gd name="T2" fmla="*/ 2147483647 w 104"/>
              <a:gd name="T3" fmla="*/ 2147483647 h 81"/>
              <a:gd name="T4" fmla="*/ 2147483647 w 104"/>
              <a:gd name="T5" fmla="*/ 2147483647 h 81"/>
              <a:gd name="T6" fmla="*/ 0 60000 65536"/>
              <a:gd name="T7" fmla="*/ 0 60000 65536"/>
              <a:gd name="T8" fmla="*/ 0 60000 65536"/>
            </a:gdLst>
            <a:ahLst/>
            <a:cxnLst>
              <a:cxn ang="T6">
                <a:pos x="T0" y="T1"/>
              </a:cxn>
              <a:cxn ang="T7">
                <a:pos x="T2" y="T3"/>
              </a:cxn>
              <a:cxn ang="T8">
                <a:pos x="T4" y="T5"/>
              </a:cxn>
            </a:cxnLst>
            <a:rect l="0" t="0" r="r" b="b"/>
            <a:pathLst>
              <a:path w="104" h="81">
                <a:moveTo>
                  <a:pt x="0" y="0"/>
                </a:moveTo>
                <a:lnTo>
                  <a:pt x="104" y="1"/>
                </a:lnTo>
                <a:lnTo>
                  <a:pt x="100" y="81"/>
                </a:lnTo>
              </a:path>
            </a:pathLst>
          </a:custGeom>
          <a:noFill/>
          <a:ln w="15875">
            <a:solidFill>
              <a:srgbClr val="FF0000"/>
            </a:solidFill>
            <a:prstDash val="dash"/>
            <a:round/>
            <a:headEn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sp>
        <p:nvSpPr>
          <p:cNvPr id="174222" name="Freeform 142"/>
          <p:cNvSpPr>
            <a:spLocks/>
          </p:cNvSpPr>
          <p:nvPr/>
        </p:nvSpPr>
        <p:spPr bwMode="auto">
          <a:xfrm>
            <a:off x="4788147" y="3932585"/>
            <a:ext cx="165100" cy="128587"/>
          </a:xfrm>
          <a:custGeom>
            <a:avLst/>
            <a:gdLst>
              <a:gd name="T0" fmla="*/ 0 w 104"/>
              <a:gd name="T1" fmla="*/ 0 h 81"/>
              <a:gd name="T2" fmla="*/ 2147483647 w 104"/>
              <a:gd name="T3" fmla="*/ 2147483647 h 81"/>
              <a:gd name="T4" fmla="*/ 2147483647 w 104"/>
              <a:gd name="T5" fmla="*/ 2147483647 h 81"/>
              <a:gd name="T6" fmla="*/ 0 60000 65536"/>
              <a:gd name="T7" fmla="*/ 0 60000 65536"/>
              <a:gd name="T8" fmla="*/ 0 60000 65536"/>
            </a:gdLst>
            <a:ahLst/>
            <a:cxnLst>
              <a:cxn ang="T6">
                <a:pos x="T0" y="T1"/>
              </a:cxn>
              <a:cxn ang="T7">
                <a:pos x="T2" y="T3"/>
              </a:cxn>
              <a:cxn ang="T8">
                <a:pos x="T4" y="T5"/>
              </a:cxn>
            </a:cxnLst>
            <a:rect l="0" t="0" r="r" b="b"/>
            <a:pathLst>
              <a:path w="104" h="81">
                <a:moveTo>
                  <a:pt x="0" y="0"/>
                </a:moveTo>
                <a:lnTo>
                  <a:pt x="104" y="1"/>
                </a:lnTo>
                <a:lnTo>
                  <a:pt x="100" y="81"/>
                </a:lnTo>
              </a:path>
            </a:pathLst>
          </a:custGeom>
          <a:noFill/>
          <a:ln w="15875">
            <a:solidFill>
              <a:srgbClr val="FF0000"/>
            </a:solidFill>
            <a:prstDash val="dash"/>
            <a:round/>
            <a:headEn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sp>
        <p:nvSpPr>
          <p:cNvPr id="57" name="Text Box 60"/>
          <p:cNvSpPr txBox="1">
            <a:spLocks noChangeArrowheads="1"/>
          </p:cNvSpPr>
          <p:nvPr/>
        </p:nvSpPr>
        <p:spPr bwMode="auto">
          <a:xfrm>
            <a:off x="5292080" y="3255248"/>
            <a:ext cx="3456384" cy="1138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marL="0" indent="0" defTabSz="540000" eaLnBrk="1" hangingPunct="1">
              <a:spcBef>
                <a:spcPct val="50000"/>
              </a:spcBef>
              <a:tabLst>
                <a:tab pos="0" algn="l"/>
              </a:tabLst>
            </a:pPr>
            <a:r>
              <a:rPr lang="en-US" altLang="zh-TW" sz="2000" b="1" dirty="0">
                <a:solidFill>
                  <a:schemeClr val="tx1"/>
                </a:solidFill>
                <a:latin typeface="+mn-lt"/>
              </a:rPr>
              <a:t>Toggle Output :</a:t>
            </a:r>
          </a:p>
          <a:p>
            <a:pPr marL="0" indent="0" defTabSz="540000" eaLnBrk="1" hangingPunct="1">
              <a:spcBef>
                <a:spcPct val="50000"/>
              </a:spcBef>
              <a:tabLst>
                <a:tab pos="0" algn="l"/>
              </a:tabLst>
            </a:pPr>
            <a:r>
              <a:rPr lang="en-US" altLang="zh-TW" sz="2000" b="1" dirty="0" smtClean="0">
                <a:solidFill>
                  <a:schemeClr val="tx1"/>
                </a:solidFill>
                <a:latin typeface="+mn-lt"/>
              </a:rPr>
              <a:t>TM0</a:t>
            </a:r>
            <a:r>
              <a:rPr lang="zh-TW" altLang="en-US" sz="2000" b="1" dirty="0" smtClean="0">
                <a:solidFill>
                  <a:schemeClr val="tx1"/>
                </a:solidFill>
                <a:latin typeface="+mn-lt"/>
              </a:rPr>
              <a:t>→</a:t>
            </a:r>
            <a:r>
              <a:rPr lang="en-US" altLang="zh-TW" sz="2000" b="1" dirty="0" smtClean="0">
                <a:solidFill>
                  <a:schemeClr val="tx1"/>
                </a:solidFill>
                <a:latin typeface="+mn-lt"/>
              </a:rPr>
              <a:t>PB8	, TM1</a:t>
            </a:r>
            <a:r>
              <a:rPr lang="zh-TW" altLang="en-US" sz="2000" b="1" dirty="0" smtClean="0">
                <a:solidFill>
                  <a:schemeClr val="tx1"/>
                </a:solidFill>
                <a:latin typeface="+mn-lt"/>
              </a:rPr>
              <a:t>→</a:t>
            </a:r>
            <a:r>
              <a:rPr lang="en-US" altLang="zh-TW" sz="2000" b="1" dirty="0" smtClean="0">
                <a:solidFill>
                  <a:schemeClr val="tx1"/>
                </a:solidFill>
                <a:latin typeface="+mn-lt"/>
              </a:rPr>
              <a:t>PB9</a:t>
            </a:r>
          </a:p>
          <a:p>
            <a:pPr marL="0" indent="0" defTabSz="540000" eaLnBrk="1" hangingPunct="1">
              <a:spcBef>
                <a:spcPct val="50000"/>
              </a:spcBef>
              <a:tabLst>
                <a:tab pos="0" algn="l"/>
              </a:tabLst>
            </a:pPr>
            <a:r>
              <a:rPr lang="en-US" altLang="zh-TW" sz="2000" b="1" dirty="0" smtClean="0">
                <a:solidFill>
                  <a:schemeClr val="tx1"/>
                </a:solidFill>
                <a:latin typeface="+mn-lt"/>
              </a:rPr>
              <a:t>TM2</a:t>
            </a:r>
            <a:r>
              <a:rPr lang="zh-TW" altLang="en-US" sz="2000" b="1" dirty="0" smtClean="0">
                <a:solidFill>
                  <a:schemeClr val="tx1"/>
                </a:solidFill>
                <a:latin typeface="+mn-lt"/>
              </a:rPr>
              <a:t>→</a:t>
            </a:r>
            <a:r>
              <a:rPr lang="en-US" altLang="zh-TW" sz="2000" b="1" dirty="0" smtClean="0">
                <a:solidFill>
                  <a:schemeClr val="tx1"/>
                </a:solidFill>
                <a:latin typeface="+mn-lt"/>
              </a:rPr>
              <a:t>PB10	, TM3</a:t>
            </a:r>
            <a:r>
              <a:rPr lang="zh-TW" altLang="en-US" sz="2000" b="1" dirty="0" smtClean="0">
                <a:solidFill>
                  <a:schemeClr val="tx1"/>
                </a:solidFill>
                <a:latin typeface="+mn-lt"/>
              </a:rPr>
              <a:t>→</a:t>
            </a:r>
            <a:r>
              <a:rPr lang="en-US" altLang="zh-TW" sz="2000" b="1" dirty="0" smtClean="0">
                <a:solidFill>
                  <a:schemeClr val="tx1"/>
                </a:solidFill>
                <a:latin typeface="+mn-lt"/>
              </a:rPr>
              <a:t>PB11 </a:t>
            </a:r>
            <a:endParaRPr lang="en-US" altLang="zh-TW" sz="2000" b="1" dirty="0">
              <a:solidFill>
                <a:schemeClr val="tx1"/>
              </a:solidFill>
              <a:latin typeface="+mn-lt"/>
            </a:endParaRPr>
          </a:p>
        </p:txBody>
      </p:sp>
      <p:sp>
        <p:nvSpPr>
          <p:cNvPr id="174158" name="Text Box 78"/>
          <p:cNvSpPr txBox="1">
            <a:spLocks noChangeArrowheads="1"/>
          </p:cNvSpPr>
          <p:nvPr/>
        </p:nvSpPr>
        <p:spPr bwMode="auto">
          <a:xfrm>
            <a:off x="3262560" y="2462560"/>
            <a:ext cx="1450975" cy="287337"/>
          </a:xfrm>
          <a:prstGeom prst="rect">
            <a:avLst/>
          </a:prstGeom>
          <a:solidFill>
            <a:srgbClr val="FFFF99"/>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r>
              <a:rPr lang="en-US" altLang="zh-TW" sz="1600" dirty="0">
                <a:solidFill>
                  <a:srgbClr val="FF0000"/>
                </a:solidFill>
              </a:rPr>
              <a:t>Reset counter</a:t>
            </a:r>
          </a:p>
        </p:txBody>
      </p:sp>
    </p:spTree>
    <p:custDataLst>
      <p:tags r:id="rId1"/>
    </p:custDataLst>
  </p:cSld>
  <p:clrMapOvr>
    <a:masterClrMapping/>
  </p:clrMapOvr>
  <p:transition advTm="6039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74158"/>
                                        </p:tgtEl>
                                        <p:attrNameLst>
                                          <p:attrName>style.visibility</p:attrName>
                                        </p:attrNameLst>
                                      </p:cBhvr>
                                      <p:to>
                                        <p:strVal val="visible"/>
                                      </p:to>
                                    </p:set>
                                    <p:animEffect transition="in" filter="box(in)">
                                      <p:cBhvr>
                                        <p:cTn id="7" dur="500"/>
                                        <p:tgtEl>
                                          <p:spTgt spid="174158"/>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174161"/>
                                        </p:tgtEl>
                                        <p:attrNameLst>
                                          <p:attrName>style.visibility</p:attrName>
                                        </p:attrNameLst>
                                      </p:cBhvr>
                                      <p:to>
                                        <p:strVal val="visible"/>
                                      </p:to>
                                    </p:set>
                                    <p:animEffect transition="in" filter="box(in)">
                                      <p:cBhvr>
                                        <p:cTn id="10" dur="500"/>
                                        <p:tgtEl>
                                          <p:spTgt spid="17416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 presetClass="entr" presetSubtype="16" fill="hold" nodeType="clickEffect">
                                  <p:stCondLst>
                                    <p:cond delay="0"/>
                                  </p:stCondLst>
                                  <p:childTnLst>
                                    <p:set>
                                      <p:cBhvr>
                                        <p:cTn id="14" dur="1" fill="hold">
                                          <p:stCondLst>
                                            <p:cond delay="0"/>
                                          </p:stCondLst>
                                        </p:cTn>
                                        <p:tgtEl>
                                          <p:spTgt spid="174168"/>
                                        </p:tgtEl>
                                        <p:attrNameLst>
                                          <p:attrName>style.visibility</p:attrName>
                                        </p:attrNameLst>
                                      </p:cBhvr>
                                      <p:to>
                                        <p:strVal val="visible"/>
                                      </p:to>
                                    </p:set>
                                    <p:animEffect transition="in" filter="box(in)">
                                      <p:cBhvr>
                                        <p:cTn id="15" dur="500"/>
                                        <p:tgtEl>
                                          <p:spTgt spid="174168"/>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4" presetClass="entr" presetSubtype="16" fill="hold" grpId="0" nodeType="clickEffect">
                                  <p:stCondLst>
                                    <p:cond delay="0"/>
                                  </p:stCondLst>
                                  <p:childTnLst>
                                    <p:set>
                                      <p:cBhvr>
                                        <p:cTn id="19" dur="1" fill="hold">
                                          <p:stCondLst>
                                            <p:cond delay="0"/>
                                          </p:stCondLst>
                                        </p:cTn>
                                        <p:tgtEl>
                                          <p:spTgt spid="174197"/>
                                        </p:tgtEl>
                                        <p:attrNameLst>
                                          <p:attrName>style.visibility</p:attrName>
                                        </p:attrNameLst>
                                      </p:cBhvr>
                                      <p:to>
                                        <p:strVal val="visible"/>
                                      </p:to>
                                    </p:set>
                                    <p:animEffect transition="in" filter="box(in)">
                                      <p:cBhvr>
                                        <p:cTn id="20" dur="500"/>
                                        <p:tgtEl>
                                          <p:spTgt spid="174197"/>
                                        </p:tgtEl>
                                      </p:cBhvr>
                                    </p:animEffect>
                                  </p:childTnLst>
                                </p:cTn>
                              </p:par>
                              <p:par>
                                <p:cTn id="21" presetID="4" presetClass="entr" presetSubtype="16" fill="hold" grpId="0" nodeType="withEffect">
                                  <p:stCondLst>
                                    <p:cond delay="0"/>
                                  </p:stCondLst>
                                  <p:childTnLst>
                                    <p:set>
                                      <p:cBhvr>
                                        <p:cTn id="22" dur="1" fill="hold">
                                          <p:stCondLst>
                                            <p:cond delay="0"/>
                                          </p:stCondLst>
                                        </p:cTn>
                                        <p:tgtEl>
                                          <p:spTgt spid="174199"/>
                                        </p:tgtEl>
                                        <p:attrNameLst>
                                          <p:attrName>style.visibility</p:attrName>
                                        </p:attrNameLst>
                                      </p:cBhvr>
                                      <p:to>
                                        <p:strVal val="visible"/>
                                      </p:to>
                                    </p:set>
                                    <p:animEffect transition="in" filter="box(in)">
                                      <p:cBhvr>
                                        <p:cTn id="23" dur="500"/>
                                        <p:tgtEl>
                                          <p:spTgt spid="174199"/>
                                        </p:tgtEl>
                                      </p:cBhvr>
                                    </p:animEffect>
                                  </p:childTnLst>
                                </p:cTn>
                              </p:par>
                              <p:par>
                                <p:cTn id="24" presetID="4" presetClass="entr" presetSubtype="16" fill="hold" nodeType="withEffect">
                                  <p:stCondLst>
                                    <p:cond delay="0"/>
                                  </p:stCondLst>
                                  <p:childTnLst>
                                    <p:set>
                                      <p:cBhvr>
                                        <p:cTn id="25" dur="1" fill="hold">
                                          <p:stCondLst>
                                            <p:cond delay="0"/>
                                          </p:stCondLst>
                                        </p:cTn>
                                        <p:tgtEl>
                                          <p:spTgt spid="174202"/>
                                        </p:tgtEl>
                                        <p:attrNameLst>
                                          <p:attrName>style.visibility</p:attrName>
                                        </p:attrNameLst>
                                      </p:cBhvr>
                                      <p:to>
                                        <p:strVal val="visible"/>
                                      </p:to>
                                    </p:set>
                                    <p:animEffect transition="in" filter="box(in)">
                                      <p:cBhvr>
                                        <p:cTn id="26" dur="500"/>
                                        <p:tgtEl>
                                          <p:spTgt spid="174202"/>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 presetClass="entr" presetSubtype="10" fill="hold" nodeType="clickEffect">
                                  <p:stCondLst>
                                    <p:cond delay="0"/>
                                  </p:stCondLst>
                                  <p:childTnLst>
                                    <p:set>
                                      <p:cBhvr>
                                        <p:cTn id="30" dur="1" fill="hold">
                                          <p:stCondLst>
                                            <p:cond delay="0"/>
                                          </p:stCondLst>
                                        </p:cTn>
                                        <p:tgtEl>
                                          <p:spTgt spid="174218"/>
                                        </p:tgtEl>
                                        <p:attrNameLst>
                                          <p:attrName>style.visibility</p:attrName>
                                        </p:attrNameLst>
                                      </p:cBhvr>
                                      <p:to>
                                        <p:strVal val="visible"/>
                                      </p:to>
                                    </p:set>
                                    <p:animEffect transition="in" filter="blinds(horizontal)">
                                      <p:cBhvr>
                                        <p:cTn id="31" dur="500"/>
                                        <p:tgtEl>
                                          <p:spTgt spid="174218"/>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174219"/>
                                        </p:tgtEl>
                                        <p:attrNameLst>
                                          <p:attrName>style.visibility</p:attrName>
                                        </p:attrNameLst>
                                      </p:cBhvr>
                                      <p:to>
                                        <p:strVal val="visible"/>
                                      </p:to>
                                    </p:set>
                                    <p:animEffect transition="in" filter="box(in)">
                                      <p:cBhvr>
                                        <p:cTn id="34" dur="500"/>
                                        <p:tgtEl>
                                          <p:spTgt spid="174219"/>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174220"/>
                                        </p:tgtEl>
                                        <p:attrNameLst>
                                          <p:attrName>style.visibility</p:attrName>
                                        </p:attrNameLst>
                                      </p:cBhvr>
                                      <p:to>
                                        <p:strVal val="visible"/>
                                      </p:to>
                                    </p:set>
                                    <p:animEffect transition="in" filter="box(in)">
                                      <p:cBhvr>
                                        <p:cTn id="37" dur="500"/>
                                        <p:tgtEl>
                                          <p:spTgt spid="174220"/>
                                        </p:tgtEl>
                                      </p:cBhvr>
                                    </p:animEffect>
                                  </p:childTnLst>
                                </p:cTn>
                              </p:par>
                              <p:par>
                                <p:cTn id="38" presetID="4" presetClass="entr" presetSubtype="16" fill="hold" grpId="0" nodeType="withEffect">
                                  <p:stCondLst>
                                    <p:cond delay="0"/>
                                  </p:stCondLst>
                                  <p:childTnLst>
                                    <p:set>
                                      <p:cBhvr>
                                        <p:cTn id="39" dur="1" fill="hold">
                                          <p:stCondLst>
                                            <p:cond delay="0"/>
                                          </p:stCondLst>
                                        </p:cTn>
                                        <p:tgtEl>
                                          <p:spTgt spid="174221"/>
                                        </p:tgtEl>
                                        <p:attrNameLst>
                                          <p:attrName>style.visibility</p:attrName>
                                        </p:attrNameLst>
                                      </p:cBhvr>
                                      <p:to>
                                        <p:strVal val="visible"/>
                                      </p:to>
                                    </p:set>
                                    <p:animEffect transition="in" filter="box(in)">
                                      <p:cBhvr>
                                        <p:cTn id="40" dur="500"/>
                                        <p:tgtEl>
                                          <p:spTgt spid="174221"/>
                                        </p:tgtEl>
                                      </p:cBhvr>
                                    </p:animEffect>
                                  </p:childTnLst>
                                </p:cTn>
                              </p:par>
                              <p:par>
                                <p:cTn id="41" presetID="4" presetClass="entr" presetSubtype="16" fill="hold" grpId="0" nodeType="withEffect">
                                  <p:stCondLst>
                                    <p:cond delay="0"/>
                                  </p:stCondLst>
                                  <p:childTnLst>
                                    <p:set>
                                      <p:cBhvr>
                                        <p:cTn id="42" dur="1" fill="hold">
                                          <p:stCondLst>
                                            <p:cond delay="0"/>
                                          </p:stCondLst>
                                        </p:cTn>
                                        <p:tgtEl>
                                          <p:spTgt spid="174222"/>
                                        </p:tgtEl>
                                        <p:attrNameLst>
                                          <p:attrName>style.visibility</p:attrName>
                                        </p:attrNameLst>
                                      </p:cBhvr>
                                      <p:to>
                                        <p:strVal val="visible"/>
                                      </p:to>
                                    </p:set>
                                    <p:animEffect transition="in" filter="box(in)">
                                      <p:cBhvr>
                                        <p:cTn id="43" dur="500"/>
                                        <p:tgtEl>
                                          <p:spTgt spid="174222"/>
                                        </p:tgtEl>
                                      </p:cBhvr>
                                    </p:animEffect>
                                  </p:childTnLst>
                                </p:cTn>
                              </p:par>
                            </p:childTnLst>
                          </p:cTn>
                        </p:par>
                      </p:childTnLst>
                    </p:cTn>
                  </p:par>
                  <p:par>
                    <p:cTn id="44" fill="hold">
                      <p:stCondLst>
                        <p:cond delay="indefinite"/>
                      </p:stCondLst>
                      <p:childTnLst>
                        <p:par>
                          <p:cTn id="45" fill="hold">
                            <p:stCondLst>
                              <p:cond delay="0"/>
                            </p:stCondLst>
                            <p:childTnLst>
                              <p:par>
                                <p:cTn id="46" presetID="6" presetClass="entr" presetSubtype="16" fill="hold" grpId="0" nodeType="clickEffect">
                                  <p:stCondLst>
                                    <p:cond delay="0"/>
                                  </p:stCondLst>
                                  <p:childTnLst>
                                    <p:set>
                                      <p:cBhvr>
                                        <p:cTn id="47" dur="1" fill="hold">
                                          <p:stCondLst>
                                            <p:cond delay="0"/>
                                          </p:stCondLst>
                                        </p:cTn>
                                        <p:tgtEl>
                                          <p:spTgt spid="57"/>
                                        </p:tgtEl>
                                        <p:attrNameLst>
                                          <p:attrName>style.visibility</p:attrName>
                                        </p:attrNameLst>
                                      </p:cBhvr>
                                      <p:to>
                                        <p:strVal val="visible"/>
                                      </p:to>
                                    </p:set>
                                    <p:animEffect transition="in" filter="circle(in)">
                                      <p:cBhvr>
                                        <p:cTn id="48" dur="500"/>
                                        <p:tgtEl>
                                          <p:spTgt spid="57"/>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4" presetClass="entr" presetSubtype="16" fill="hold" grpId="0" nodeType="clickEffect">
                                  <p:stCondLst>
                                    <p:cond delay="0"/>
                                  </p:stCondLst>
                                  <p:childTnLst>
                                    <p:set>
                                      <p:cBhvr>
                                        <p:cTn id="52" dur="1" fill="hold">
                                          <p:stCondLst>
                                            <p:cond delay="0"/>
                                          </p:stCondLst>
                                        </p:cTn>
                                        <p:tgtEl>
                                          <p:spTgt spid="174189"/>
                                        </p:tgtEl>
                                        <p:attrNameLst>
                                          <p:attrName>style.visibility</p:attrName>
                                        </p:attrNameLst>
                                      </p:cBhvr>
                                      <p:to>
                                        <p:strVal val="visible"/>
                                      </p:to>
                                    </p:set>
                                    <p:animEffect transition="in" filter="box(in)">
                                      <p:cBhvr>
                                        <p:cTn id="53" dur="500"/>
                                        <p:tgtEl>
                                          <p:spTgt spid="174189"/>
                                        </p:tgtEl>
                                      </p:cBhvr>
                                    </p:animEffect>
                                  </p:childTnLst>
                                </p:cTn>
                              </p:par>
                              <p:par>
                                <p:cTn id="54" presetID="4" presetClass="entr" presetSubtype="16" fill="hold" grpId="0" nodeType="withEffect">
                                  <p:stCondLst>
                                    <p:cond delay="0"/>
                                  </p:stCondLst>
                                  <p:childTnLst>
                                    <p:set>
                                      <p:cBhvr>
                                        <p:cTn id="55" dur="1" fill="hold">
                                          <p:stCondLst>
                                            <p:cond delay="0"/>
                                          </p:stCondLst>
                                        </p:cTn>
                                        <p:tgtEl>
                                          <p:spTgt spid="174190"/>
                                        </p:tgtEl>
                                        <p:attrNameLst>
                                          <p:attrName>style.visibility</p:attrName>
                                        </p:attrNameLst>
                                      </p:cBhvr>
                                      <p:to>
                                        <p:strVal val="visible"/>
                                      </p:to>
                                    </p:set>
                                    <p:animEffect transition="in" filter="box(in)">
                                      <p:cBhvr>
                                        <p:cTn id="56" dur="500"/>
                                        <p:tgtEl>
                                          <p:spTgt spid="174190"/>
                                        </p:tgtEl>
                                      </p:cBhvr>
                                    </p:animEffect>
                                  </p:childTnLst>
                                </p:cTn>
                              </p:par>
                              <p:par>
                                <p:cTn id="57" presetID="4" presetClass="entr" presetSubtype="16" fill="hold" grpId="0" nodeType="withEffect">
                                  <p:stCondLst>
                                    <p:cond delay="0"/>
                                  </p:stCondLst>
                                  <p:childTnLst>
                                    <p:set>
                                      <p:cBhvr>
                                        <p:cTn id="58" dur="1" fill="hold">
                                          <p:stCondLst>
                                            <p:cond delay="0"/>
                                          </p:stCondLst>
                                        </p:cTn>
                                        <p:tgtEl>
                                          <p:spTgt spid="174191"/>
                                        </p:tgtEl>
                                        <p:attrNameLst>
                                          <p:attrName>style.visibility</p:attrName>
                                        </p:attrNameLst>
                                      </p:cBhvr>
                                      <p:to>
                                        <p:strVal val="visible"/>
                                      </p:to>
                                    </p:set>
                                    <p:animEffect transition="in" filter="box(in)">
                                      <p:cBhvr>
                                        <p:cTn id="59" dur="500"/>
                                        <p:tgtEl>
                                          <p:spTgt spid="174191"/>
                                        </p:tgtEl>
                                      </p:cBhvr>
                                    </p:animEffect>
                                  </p:childTnLst>
                                </p:cTn>
                              </p:par>
                            </p:childTnLst>
                          </p:cTn>
                        </p:par>
                      </p:childTnLst>
                    </p:cTn>
                  </p:par>
                  <p:par>
                    <p:cTn id="60" fill="hold">
                      <p:stCondLst>
                        <p:cond delay="indefinite"/>
                      </p:stCondLst>
                      <p:childTnLst>
                        <p:par>
                          <p:cTn id="61" fill="hold">
                            <p:stCondLst>
                              <p:cond delay="0"/>
                            </p:stCondLst>
                            <p:childTnLst>
                              <p:par>
                                <p:cTn id="62" presetID="4" presetClass="entr" presetSubtype="16" fill="hold" grpId="0" nodeType="clickEffect">
                                  <p:stCondLst>
                                    <p:cond delay="0"/>
                                  </p:stCondLst>
                                  <p:childTnLst>
                                    <p:set>
                                      <p:cBhvr>
                                        <p:cTn id="63" dur="1" fill="hold">
                                          <p:stCondLst>
                                            <p:cond delay="0"/>
                                          </p:stCondLst>
                                        </p:cTn>
                                        <p:tgtEl>
                                          <p:spTgt spid="174200"/>
                                        </p:tgtEl>
                                        <p:attrNameLst>
                                          <p:attrName>style.visibility</p:attrName>
                                        </p:attrNameLst>
                                      </p:cBhvr>
                                      <p:to>
                                        <p:strVal val="visible"/>
                                      </p:to>
                                    </p:set>
                                    <p:animEffect transition="in" filter="box(in)">
                                      <p:cBhvr>
                                        <p:cTn id="64" dur="500"/>
                                        <p:tgtEl>
                                          <p:spTgt spid="174200"/>
                                        </p:tgtEl>
                                      </p:cBhvr>
                                    </p:animEffect>
                                  </p:childTnLst>
                                </p:cTn>
                              </p:par>
                              <p:par>
                                <p:cTn id="65" presetID="4" presetClass="entr" presetSubtype="16" fill="hold" grpId="0" nodeType="withEffect">
                                  <p:stCondLst>
                                    <p:cond delay="0"/>
                                  </p:stCondLst>
                                  <p:childTnLst>
                                    <p:set>
                                      <p:cBhvr>
                                        <p:cTn id="66" dur="1" fill="hold">
                                          <p:stCondLst>
                                            <p:cond delay="0"/>
                                          </p:stCondLst>
                                        </p:cTn>
                                        <p:tgtEl>
                                          <p:spTgt spid="174198"/>
                                        </p:tgtEl>
                                        <p:attrNameLst>
                                          <p:attrName>style.visibility</p:attrName>
                                        </p:attrNameLst>
                                      </p:cBhvr>
                                      <p:to>
                                        <p:strVal val="visible"/>
                                      </p:to>
                                    </p:set>
                                    <p:animEffect transition="in" filter="box(in)">
                                      <p:cBhvr>
                                        <p:cTn id="67" dur="500"/>
                                        <p:tgtEl>
                                          <p:spTgt spid="174198"/>
                                        </p:tgtEl>
                                      </p:cBhvr>
                                    </p:animEffect>
                                  </p:childTnLst>
                                </p:cTn>
                              </p:par>
                              <p:par>
                                <p:cTn id="68" presetID="4" presetClass="entr" presetSubtype="16" fill="hold" nodeType="withEffect">
                                  <p:stCondLst>
                                    <p:cond delay="0"/>
                                  </p:stCondLst>
                                  <p:childTnLst>
                                    <p:set>
                                      <p:cBhvr>
                                        <p:cTn id="69" dur="1" fill="hold">
                                          <p:stCondLst>
                                            <p:cond delay="0"/>
                                          </p:stCondLst>
                                        </p:cTn>
                                        <p:tgtEl>
                                          <p:spTgt spid="174203"/>
                                        </p:tgtEl>
                                        <p:attrNameLst>
                                          <p:attrName>style.visibility</p:attrName>
                                        </p:attrNameLst>
                                      </p:cBhvr>
                                      <p:to>
                                        <p:strVal val="visible"/>
                                      </p:to>
                                    </p:set>
                                    <p:animEffect transition="in" filter="box(in)">
                                      <p:cBhvr>
                                        <p:cTn id="70" dur="500"/>
                                        <p:tgtEl>
                                          <p:spTgt spid="174203"/>
                                        </p:tgtEl>
                                      </p:cBhvr>
                                    </p:animEffect>
                                  </p:childTnLst>
                                </p:cTn>
                              </p:par>
                              <p:par>
                                <p:cTn id="71" presetID="4" presetClass="entr" presetSubtype="16" fill="hold" nodeType="withEffect">
                                  <p:stCondLst>
                                    <p:cond delay="0"/>
                                  </p:stCondLst>
                                  <p:childTnLst>
                                    <p:set>
                                      <p:cBhvr>
                                        <p:cTn id="72" dur="1" fill="hold">
                                          <p:stCondLst>
                                            <p:cond delay="0"/>
                                          </p:stCondLst>
                                        </p:cTn>
                                        <p:tgtEl>
                                          <p:spTgt spid="174204"/>
                                        </p:tgtEl>
                                        <p:attrNameLst>
                                          <p:attrName>style.visibility</p:attrName>
                                        </p:attrNameLst>
                                      </p:cBhvr>
                                      <p:to>
                                        <p:strVal val="visible"/>
                                      </p:to>
                                    </p:set>
                                    <p:animEffect transition="in" filter="box(in)">
                                      <p:cBhvr>
                                        <p:cTn id="73" dur="500"/>
                                        <p:tgtEl>
                                          <p:spTgt spid="1742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61" grpId="0" animBg="1"/>
      <p:bldP spid="174189" grpId="0" animBg="1"/>
      <p:bldP spid="174190" grpId="0"/>
      <p:bldP spid="174191" grpId="0"/>
      <p:bldP spid="174197" grpId="0" animBg="1"/>
      <p:bldP spid="174198" grpId="0" animBg="1"/>
      <p:bldP spid="174199" grpId="0" animBg="1"/>
      <p:bldP spid="174200" grpId="0" animBg="1"/>
      <p:bldP spid="174219" grpId="0" animBg="1"/>
      <p:bldP spid="174220" grpId="0" animBg="1"/>
      <p:bldP spid="174221" grpId="0" animBg="1"/>
      <p:bldP spid="174222" grpId="0" animBg="1"/>
      <p:bldP spid="57" grpId="0"/>
      <p:bldP spid="174158"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zh-CN" altLang="en-US" dirty="0" smtClean="0"/>
              <a:t>捕获模式</a:t>
            </a:r>
            <a:r>
              <a:rPr lang="en-US" altLang="zh-TW" dirty="0" smtClean="0"/>
              <a:t>: </a:t>
            </a:r>
            <a:br>
              <a:rPr lang="en-US" altLang="zh-TW" dirty="0" smtClean="0"/>
            </a:br>
            <a:r>
              <a:rPr lang="en-US" altLang="zh-TW" dirty="0" smtClean="0"/>
              <a:t>Free Counting Mode</a:t>
            </a:r>
          </a:p>
        </p:txBody>
      </p:sp>
      <p:sp>
        <p:nvSpPr>
          <p:cNvPr id="13315"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C4935A51-C6E0-44F9-AFCF-C196B4869275}" type="slidenum">
              <a:rPr lang="en-US" altLang="zh-TW" sz="1400" smtClean="0">
                <a:solidFill>
                  <a:schemeClr val="tx1"/>
                </a:solidFill>
                <a:latin typeface="Arial" charset="0"/>
                <a:ea typeface="ＭＳ Ｐゴシック" pitchFamily="34" charset="-128"/>
              </a:rPr>
              <a:pPr fontAlgn="base">
                <a:spcBef>
                  <a:spcPct val="0"/>
                </a:spcBef>
                <a:spcAft>
                  <a:spcPct val="0"/>
                </a:spcAft>
              </a:pPr>
              <a:t>10</a:t>
            </a:fld>
            <a:endParaRPr lang="en-US" altLang="zh-TW" sz="1400" smtClean="0">
              <a:solidFill>
                <a:schemeClr val="tx1"/>
              </a:solidFill>
              <a:latin typeface="Arial" charset="0"/>
              <a:ea typeface="ＭＳ Ｐゴシック" pitchFamily="34" charset="-128"/>
            </a:endParaRPr>
          </a:p>
        </p:txBody>
      </p:sp>
      <p:sp>
        <p:nvSpPr>
          <p:cNvPr id="13319" name="Text Box 60"/>
          <p:cNvSpPr txBox="1">
            <a:spLocks noChangeArrowheads="1"/>
          </p:cNvSpPr>
          <p:nvPr/>
        </p:nvSpPr>
        <p:spPr bwMode="auto">
          <a:xfrm>
            <a:off x="612775" y="4913873"/>
            <a:ext cx="8351838"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spcBef>
                <a:spcPct val="50000"/>
              </a:spcBef>
            </a:pPr>
            <a:r>
              <a:rPr lang="en-US" altLang="zh-TW" sz="1600" dirty="0" smtClean="0">
                <a:solidFill>
                  <a:srgbClr val="2C0ABE"/>
                </a:solidFill>
              </a:rPr>
              <a:t>1. Any </a:t>
            </a:r>
            <a:r>
              <a:rPr lang="en-US" altLang="zh-TW" sz="1600" dirty="0" smtClean="0">
                <a:solidFill>
                  <a:srgbClr val="2C0ABE"/>
                </a:solidFill>
              </a:rPr>
              <a:t>rising/f</a:t>
            </a:r>
            <a:r>
              <a:rPr lang="en-US" altLang="zh-CN" sz="1600" dirty="0" smtClean="0">
                <a:solidFill>
                  <a:srgbClr val="2C0ABE"/>
                </a:solidFill>
              </a:rPr>
              <a:t>a</a:t>
            </a:r>
            <a:r>
              <a:rPr lang="en-US" altLang="zh-TW" sz="1600" dirty="0" smtClean="0">
                <a:solidFill>
                  <a:srgbClr val="2C0ABE"/>
                </a:solidFill>
              </a:rPr>
              <a:t>lling </a:t>
            </a:r>
            <a:r>
              <a:rPr lang="en-US" altLang="zh-TW" sz="1600" dirty="0" smtClean="0">
                <a:solidFill>
                  <a:srgbClr val="2C0ABE"/>
                </a:solidFill>
              </a:rPr>
              <a:t>edge event always latch the </a:t>
            </a:r>
            <a:r>
              <a:rPr lang="en-US" altLang="zh-TW" sz="1600" dirty="0" err="1" smtClean="0">
                <a:solidFill>
                  <a:srgbClr val="2C0ABE"/>
                </a:solidFill>
              </a:rPr>
              <a:t>TMRx</a:t>
            </a:r>
            <a:r>
              <a:rPr lang="en-US" altLang="zh-TW" sz="1600" dirty="0" smtClean="0">
                <a:solidFill>
                  <a:srgbClr val="2C0ABE"/>
                </a:solidFill>
              </a:rPr>
              <a:t> counter value to </a:t>
            </a:r>
            <a:r>
              <a:rPr lang="en-US" altLang="zh-TW" sz="1600" dirty="0" err="1" smtClean="0">
                <a:solidFill>
                  <a:srgbClr val="2C0ABE"/>
                </a:solidFill>
              </a:rPr>
              <a:t>TMRx_TCAP</a:t>
            </a:r>
            <a:r>
              <a:rPr lang="en-US" altLang="zh-TW" sz="1600" dirty="0" smtClean="0">
                <a:solidFill>
                  <a:srgbClr val="2C0ABE"/>
                </a:solidFill>
              </a:rPr>
              <a:t> register and set TCAP_IS status</a:t>
            </a:r>
          </a:p>
          <a:p>
            <a:pPr eaLnBrk="1" hangingPunct="1">
              <a:spcBef>
                <a:spcPct val="50000"/>
              </a:spcBef>
            </a:pPr>
            <a:r>
              <a:rPr lang="en-US" altLang="zh-TW" sz="1600" dirty="0" smtClean="0">
                <a:solidFill>
                  <a:srgbClr val="2C0ABE"/>
                </a:solidFill>
              </a:rPr>
              <a:t>2. High level time, T</a:t>
            </a:r>
            <a:r>
              <a:rPr lang="en-US" altLang="zh-TW" sz="1600" baseline="-25000" dirty="0" smtClean="0">
                <a:solidFill>
                  <a:srgbClr val="2C0ABE"/>
                </a:solidFill>
              </a:rPr>
              <a:t>H</a:t>
            </a:r>
            <a:r>
              <a:rPr lang="en-US" altLang="zh-TW" sz="1600" dirty="0" smtClean="0">
                <a:solidFill>
                  <a:srgbClr val="2C0ABE"/>
                </a:solidFill>
              </a:rPr>
              <a:t> = (10 – 6) / </a:t>
            </a:r>
            <a:r>
              <a:rPr lang="en-US" altLang="zh-TW" sz="1600" dirty="0" err="1" smtClean="0">
                <a:solidFill>
                  <a:srgbClr val="2C0ABE"/>
                </a:solidFill>
              </a:rPr>
              <a:t>TMRx_CLK</a:t>
            </a:r>
            <a:endParaRPr lang="en-US" altLang="zh-TW" sz="1600" dirty="0">
              <a:solidFill>
                <a:srgbClr val="2C0ABE"/>
              </a:solidFill>
            </a:endParaRPr>
          </a:p>
          <a:p>
            <a:pPr eaLnBrk="1" hangingPunct="1">
              <a:spcBef>
                <a:spcPct val="50000"/>
              </a:spcBef>
            </a:pPr>
            <a:r>
              <a:rPr lang="en-US" altLang="zh-TW" sz="1600" dirty="0" smtClean="0">
                <a:solidFill>
                  <a:srgbClr val="2C0ABE"/>
                </a:solidFill>
              </a:rPr>
              <a:t>3. When edge event occur in TCAP_IS period, the timer will drop the new capture value </a:t>
            </a:r>
            <a:r>
              <a:rPr lang="en-US" altLang="zh-TW" sz="1600" dirty="0">
                <a:solidFill>
                  <a:srgbClr val="2C0ABE"/>
                </a:solidFill>
              </a:rPr>
              <a:t>and set NCAP_DET_IS </a:t>
            </a:r>
            <a:r>
              <a:rPr lang="en-US" altLang="zh-TW" sz="1600" dirty="0" smtClean="0">
                <a:solidFill>
                  <a:srgbClr val="2C0ABE"/>
                </a:solidFill>
              </a:rPr>
              <a:t>flag</a:t>
            </a:r>
            <a:endParaRPr lang="en-US" altLang="zh-TW" sz="1600" dirty="0">
              <a:solidFill>
                <a:srgbClr val="2C0ABE"/>
              </a:solidFill>
            </a:endParaRPr>
          </a:p>
        </p:txBody>
      </p:sp>
      <p:graphicFrame>
        <p:nvGraphicFramePr>
          <p:cNvPr id="3" name="物件 2"/>
          <p:cNvGraphicFramePr>
            <a:graphicFrameLocks noChangeAspect="1"/>
          </p:cNvGraphicFramePr>
          <p:nvPr>
            <p:extLst>
              <p:ext uri="{D42A27DB-BD31-4B8C-83A1-F6EECF244321}">
                <p14:modId xmlns:p14="http://schemas.microsoft.com/office/powerpoint/2010/main" val="2593430046"/>
              </p:ext>
            </p:extLst>
          </p:nvPr>
        </p:nvGraphicFramePr>
        <p:xfrm>
          <a:off x="755576" y="1391464"/>
          <a:ext cx="7281386" cy="3333680"/>
        </p:xfrm>
        <a:graphic>
          <a:graphicData uri="http://schemas.openxmlformats.org/presentationml/2006/ole">
            <mc:AlternateContent xmlns:mc="http://schemas.openxmlformats.org/markup-compatibility/2006">
              <mc:Choice xmlns:v="urn:schemas-microsoft-com:vml" Requires="v">
                <p:oleObj spid="_x0000_s13452" name="Visio" r:id="rId5" imgW="3640693" imgH="1666840" progId="Visio.Drawing.11">
                  <p:embed/>
                </p:oleObj>
              </mc:Choice>
              <mc:Fallback>
                <p:oleObj name="Visio" r:id="rId5" imgW="3640693" imgH="1666840" progId="Visio.Drawing.11">
                  <p:embed/>
                  <p:pic>
                    <p:nvPicPr>
                      <p:cNvPr id="0" name="Object 1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5576" y="1391464"/>
                        <a:ext cx="7281386" cy="333368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 name="橢圓 3"/>
          <p:cNvSpPr/>
          <p:nvPr/>
        </p:nvSpPr>
        <p:spPr>
          <a:xfrm>
            <a:off x="2699791" y="2132856"/>
            <a:ext cx="504057" cy="1152128"/>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文字方塊 4"/>
          <p:cNvSpPr txBox="1"/>
          <p:nvPr/>
        </p:nvSpPr>
        <p:spPr>
          <a:xfrm>
            <a:off x="2807195" y="3284984"/>
            <a:ext cx="289247" cy="289310"/>
          </a:xfrm>
          <a:prstGeom prst="rect">
            <a:avLst/>
          </a:prstGeom>
          <a:noFill/>
        </p:spPr>
        <p:txBody>
          <a:bodyPr wrap="square" rtlCol="0">
            <a:spAutoFit/>
          </a:bodyPr>
          <a:lstStyle/>
          <a:p>
            <a:r>
              <a:rPr lang="en-US" altLang="zh-TW" sz="1600" dirty="0" smtClean="0">
                <a:solidFill>
                  <a:srgbClr val="2C0ABE"/>
                </a:solidFill>
              </a:rPr>
              <a:t>1</a:t>
            </a:r>
            <a:endParaRPr lang="zh-TW" altLang="en-US" sz="1600" dirty="0">
              <a:solidFill>
                <a:srgbClr val="2C0ABE"/>
              </a:solidFill>
            </a:endParaRPr>
          </a:p>
        </p:txBody>
      </p:sp>
      <p:sp>
        <p:nvSpPr>
          <p:cNvPr id="18" name="橢圓 17"/>
          <p:cNvSpPr/>
          <p:nvPr/>
        </p:nvSpPr>
        <p:spPr>
          <a:xfrm>
            <a:off x="4860032" y="2132856"/>
            <a:ext cx="504057" cy="1152128"/>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9" name="文字方塊 18"/>
          <p:cNvSpPr txBox="1"/>
          <p:nvPr/>
        </p:nvSpPr>
        <p:spPr>
          <a:xfrm>
            <a:off x="4967436" y="3284984"/>
            <a:ext cx="289247" cy="289310"/>
          </a:xfrm>
          <a:prstGeom prst="rect">
            <a:avLst/>
          </a:prstGeom>
          <a:noFill/>
        </p:spPr>
        <p:txBody>
          <a:bodyPr wrap="square" rtlCol="0">
            <a:spAutoFit/>
          </a:bodyPr>
          <a:lstStyle/>
          <a:p>
            <a:r>
              <a:rPr lang="en-US" altLang="zh-TW" sz="1600" dirty="0" smtClean="0">
                <a:solidFill>
                  <a:srgbClr val="2C0ABE"/>
                </a:solidFill>
              </a:rPr>
              <a:t>1</a:t>
            </a:r>
            <a:endParaRPr lang="zh-TW" altLang="en-US" sz="1600" dirty="0">
              <a:solidFill>
                <a:srgbClr val="2C0ABE"/>
              </a:solidFill>
            </a:endParaRPr>
          </a:p>
        </p:txBody>
      </p:sp>
      <p:sp>
        <p:nvSpPr>
          <p:cNvPr id="20" name="橢圓 19"/>
          <p:cNvSpPr/>
          <p:nvPr/>
        </p:nvSpPr>
        <p:spPr>
          <a:xfrm>
            <a:off x="5471493" y="2060848"/>
            <a:ext cx="396651" cy="1943217"/>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1" name="文字方塊 20"/>
          <p:cNvSpPr txBox="1"/>
          <p:nvPr/>
        </p:nvSpPr>
        <p:spPr>
          <a:xfrm>
            <a:off x="5508104" y="4004065"/>
            <a:ext cx="289247" cy="289310"/>
          </a:xfrm>
          <a:prstGeom prst="rect">
            <a:avLst/>
          </a:prstGeom>
          <a:noFill/>
        </p:spPr>
        <p:txBody>
          <a:bodyPr wrap="square" rtlCol="0">
            <a:spAutoFit/>
          </a:bodyPr>
          <a:lstStyle/>
          <a:p>
            <a:r>
              <a:rPr lang="en-US" altLang="zh-TW" sz="1600" dirty="0" smtClean="0">
                <a:solidFill>
                  <a:srgbClr val="2C0ABE"/>
                </a:solidFill>
              </a:rPr>
              <a:t>3</a:t>
            </a:r>
            <a:endParaRPr lang="zh-TW" altLang="en-US" sz="1600" dirty="0">
              <a:solidFill>
                <a:srgbClr val="2C0ABE"/>
              </a:solidFill>
            </a:endParaRPr>
          </a:p>
        </p:txBody>
      </p:sp>
      <p:cxnSp>
        <p:nvCxnSpPr>
          <p:cNvPr id="7" name="直線單箭頭接點 6"/>
          <p:cNvCxnSpPr/>
          <p:nvPr/>
        </p:nvCxnSpPr>
        <p:spPr>
          <a:xfrm>
            <a:off x="2951818" y="2060848"/>
            <a:ext cx="2160242" cy="0"/>
          </a:xfrm>
          <a:prstGeom prst="straightConnector1">
            <a:avLst/>
          </a:prstGeom>
          <a:ln w="1905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4" name="文字方塊 23"/>
          <p:cNvSpPr txBox="1"/>
          <p:nvPr/>
        </p:nvSpPr>
        <p:spPr>
          <a:xfrm>
            <a:off x="2951819" y="1772816"/>
            <a:ext cx="2160241" cy="289310"/>
          </a:xfrm>
          <a:prstGeom prst="rect">
            <a:avLst/>
          </a:prstGeom>
          <a:noFill/>
          <a:ln w="19050">
            <a:noFill/>
          </a:ln>
        </p:spPr>
        <p:txBody>
          <a:bodyPr wrap="square" rtlCol="0">
            <a:spAutoFit/>
          </a:bodyPr>
          <a:lstStyle/>
          <a:p>
            <a:pPr algn="ctr"/>
            <a:r>
              <a:rPr lang="en-US" altLang="zh-TW" sz="1600" dirty="0" smtClean="0">
                <a:solidFill>
                  <a:srgbClr val="FF0000"/>
                </a:solidFill>
              </a:rPr>
              <a:t>T</a:t>
            </a:r>
            <a:r>
              <a:rPr lang="en-US" altLang="zh-TW" sz="1600" baseline="-25000" dirty="0" smtClean="0">
                <a:solidFill>
                  <a:srgbClr val="FF0000"/>
                </a:solidFill>
              </a:rPr>
              <a:t>H</a:t>
            </a:r>
            <a:endParaRPr lang="zh-TW" altLang="en-US" sz="1600" baseline="-25000" dirty="0">
              <a:solidFill>
                <a:srgbClr val="FF0000"/>
              </a:solidFill>
            </a:endParaRPr>
          </a:p>
        </p:txBody>
      </p:sp>
      <p:sp>
        <p:nvSpPr>
          <p:cNvPr id="25" name="文字方塊 24"/>
          <p:cNvSpPr txBox="1"/>
          <p:nvPr/>
        </p:nvSpPr>
        <p:spPr>
          <a:xfrm>
            <a:off x="3887315" y="2132856"/>
            <a:ext cx="289247" cy="289310"/>
          </a:xfrm>
          <a:prstGeom prst="rect">
            <a:avLst/>
          </a:prstGeom>
          <a:noFill/>
        </p:spPr>
        <p:txBody>
          <a:bodyPr wrap="square" rtlCol="0">
            <a:spAutoFit/>
          </a:bodyPr>
          <a:lstStyle/>
          <a:p>
            <a:r>
              <a:rPr lang="en-US" altLang="zh-TW" sz="1600" dirty="0" smtClean="0">
                <a:solidFill>
                  <a:srgbClr val="2C0ABE"/>
                </a:solidFill>
              </a:rPr>
              <a:t>2</a:t>
            </a:r>
            <a:endParaRPr lang="zh-TW" altLang="en-US" sz="1600" dirty="0">
              <a:solidFill>
                <a:srgbClr val="2C0ABE"/>
              </a:solidFill>
            </a:endParaRPr>
          </a:p>
        </p:txBody>
      </p:sp>
    </p:spTree>
    <p:custDataLst>
      <p:tags r:id="rId2"/>
    </p:custDataLst>
  </p:cSld>
  <p:clrMapOvr>
    <a:masterClrMapping/>
  </p:clrMapOvr>
  <p:transition advTm="2743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0-#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0-#ppt_w/2"/>
                                          </p:val>
                                        </p:tav>
                                        <p:tav tm="100000">
                                          <p:val>
                                            <p:strVal val="#ppt_x"/>
                                          </p:val>
                                        </p:tav>
                                      </p:tavLst>
                                    </p:anim>
                                    <p:anim calcmode="lin" valueType="num">
                                      <p:cBhvr additive="base">
                                        <p:cTn id="16" dur="500" fill="hold"/>
                                        <p:tgtEl>
                                          <p:spTgt spid="1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fill="hold"/>
                                        <p:tgtEl>
                                          <p:spTgt spid="18"/>
                                        </p:tgtEl>
                                        <p:attrNameLst>
                                          <p:attrName>ppt_x</p:attrName>
                                        </p:attrNameLst>
                                      </p:cBhvr>
                                      <p:tavLst>
                                        <p:tav tm="0">
                                          <p:val>
                                            <p:strVal val="0-#ppt_w/2"/>
                                          </p:val>
                                        </p:tav>
                                        <p:tav tm="100000">
                                          <p:val>
                                            <p:strVal val="#ppt_x"/>
                                          </p:val>
                                        </p:tav>
                                      </p:tavLst>
                                    </p:anim>
                                    <p:anim calcmode="lin" valueType="num">
                                      <p:cBhvr additive="base">
                                        <p:cTn id="20"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0" presetClass="exit" presetSubtype="0" fill="hold" grpId="1" nodeType="clickEffect">
                                  <p:stCondLst>
                                    <p:cond delay="0"/>
                                  </p:stCondLst>
                                  <p:childTnLst>
                                    <p:animEffect transition="out" filter="fade">
                                      <p:cBhvr>
                                        <p:cTn id="24" dur="500"/>
                                        <p:tgtEl>
                                          <p:spTgt spid="5"/>
                                        </p:tgtEl>
                                      </p:cBhvr>
                                    </p:animEffect>
                                    <p:set>
                                      <p:cBhvr>
                                        <p:cTn id="25" dur="1" fill="hold">
                                          <p:stCondLst>
                                            <p:cond delay="499"/>
                                          </p:stCondLst>
                                        </p:cTn>
                                        <p:tgtEl>
                                          <p:spTgt spid="5"/>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4"/>
                                        </p:tgtEl>
                                      </p:cBhvr>
                                    </p:animEffect>
                                    <p:set>
                                      <p:cBhvr>
                                        <p:cTn id="28" dur="1" fill="hold">
                                          <p:stCondLst>
                                            <p:cond delay="499"/>
                                          </p:stCondLst>
                                        </p:cTn>
                                        <p:tgtEl>
                                          <p:spTgt spid="4"/>
                                        </p:tgtEl>
                                        <p:attrNameLst>
                                          <p:attrName>style.visibility</p:attrName>
                                        </p:attrNameLst>
                                      </p:cBhvr>
                                      <p:to>
                                        <p:strVal val="hidden"/>
                                      </p:to>
                                    </p:set>
                                  </p:childTnLst>
                                </p:cTn>
                              </p:par>
                              <p:par>
                                <p:cTn id="29" presetID="10" presetClass="exit" presetSubtype="0" fill="hold" grpId="1" nodeType="withEffect">
                                  <p:stCondLst>
                                    <p:cond delay="0"/>
                                  </p:stCondLst>
                                  <p:childTnLst>
                                    <p:animEffect transition="out" filter="fade">
                                      <p:cBhvr>
                                        <p:cTn id="30" dur="500"/>
                                        <p:tgtEl>
                                          <p:spTgt spid="19"/>
                                        </p:tgtEl>
                                      </p:cBhvr>
                                    </p:animEffect>
                                    <p:set>
                                      <p:cBhvr>
                                        <p:cTn id="31" dur="1" fill="hold">
                                          <p:stCondLst>
                                            <p:cond delay="499"/>
                                          </p:stCondLst>
                                        </p:cTn>
                                        <p:tgtEl>
                                          <p:spTgt spid="19"/>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500"/>
                                        <p:tgtEl>
                                          <p:spTgt spid="18"/>
                                        </p:tgtEl>
                                      </p:cBhvr>
                                    </p:animEffect>
                                    <p:set>
                                      <p:cBhvr>
                                        <p:cTn id="34" dur="1" fill="hold">
                                          <p:stCondLst>
                                            <p:cond delay="499"/>
                                          </p:stCondLst>
                                        </p:cTn>
                                        <p:tgtEl>
                                          <p:spTgt spid="18"/>
                                        </p:tgtEl>
                                        <p:attrNameLst>
                                          <p:attrName>style.visibility</p:attrName>
                                        </p:attrNameLst>
                                      </p:cBhvr>
                                      <p:to>
                                        <p:strVal val="hidden"/>
                                      </p:to>
                                    </p:set>
                                  </p:childTnLst>
                                </p:cTn>
                              </p:par>
                              <p:par>
                                <p:cTn id="35" presetID="2" presetClass="entr" presetSubtype="8"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500" fill="hold"/>
                                        <p:tgtEl>
                                          <p:spTgt spid="7"/>
                                        </p:tgtEl>
                                        <p:attrNameLst>
                                          <p:attrName>ppt_x</p:attrName>
                                        </p:attrNameLst>
                                      </p:cBhvr>
                                      <p:tavLst>
                                        <p:tav tm="0">
                                          <p:val>
                                            <p:strVal val="0-#ppt_w/2"/>
                                          </p:val>
                                        </p:tav>
                                        <p:tav tm="100000">
                                          <p:val>
                                            <p:strVal val="#ppt_x"/>
                                          </p:val>
                                        </p:tav>
                                      </p:tavLst>
                                    </p:anim>
                                    <p:anim calcmode="lin" valueType="num">
                                      <p:cBhvr additive="base">
                                        <p:cTn id="38" dur="500" fill="hold"/>
                                        <p:tgtEl>
                                          <p:spTgt spid="7"/>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additive="base">
                                        <p:cTn id="41" dur="500" fill="hold"/>
                                        <p:tgtEl>
                                          <p:spTgt spid="24"/>
                                        </p:tgtEl>
                                        <p:attrNameLst>
                                          <p:attrName>ppt_x</p:attrName>
                                        </p:attrNameLst>
                                      </p:cBhvr>
                                      <p:tavLst>
                                        <p:tav tm="0">
                                          <p:val>
                                            <p:strVal val="0-#ppt_w/2"/>
                                          </p:val>
                                        </p:tav>
                                        <p:tav tm="100000">
                                          <p:val>
                                            <p:strVal val="#ppt_x"/>
                                          </p:val>
                                        </p:tav>
                                      </p:tavLst>
                                    </p:anim>
                                    <p:anim calcmode="lin" valueType="num">
                                      <p:cBhvr additive="base">
                                        <p:cTn id="42" dur="500" fill="hold"/>
                                        <p:tgtEl>
                                          <p:spTgt spid="24"/>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500" fill="hold"/>
                                        <p:tgtEl>
                                          <p:spTgt spid="25"/>
                                        </p:tgtEl>
                                        <p:attrNameLst>
                                          <p:attrName>ppt_x</p:attrName>
                                        </p:attrNameLst>
                                      </p:cBhvr>
                                      <p:tavLst>
                                        <p:tav tm="0">
                                          <p:val>
                                            <p:strVal val="0-#ppt_w/2"/>
                                          </p:val>
                                        </p:tav>
                                        <p:tav tm="100000">
                                          <p:val>
                                            <p:strVal val="#ppt_x"/>
                                          </p:val>
                                        </p:tav>
                                      </p:tavLst>
                                    </p:anim>
                                    <p:anim calcmode="lin" valueType="num">
                                      <p:cBhvr additive="base">
                                        <p:cTn id="46"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10" presetClass="exit" presetSubtype="0" fill="hold" nodeType="clickEffect">
                                  <p:stCondLst>
                                    <p:cond delay="0"/>
                                  </p:stCondLst>
                                  <p:childTnLst>
                                    <p:animEffect transition="out" filter="fade">
                                      <p:cBhvr>
                                        <p:cTn id="50" dur="500"/>
                                        <p:tgtEl>
                                          <p:spTgt spid="7"/>
                                        </p:tgtEl>
                                      </p:cBhvr>
                                    </p:animEffect>
                                    <p:set>
                                      <p:cBhvr>
                                        <p:cTn id="51" dur="1" fill="hold">
                                          <p:stCondLst>
                                            <p:cond delay="499"/>
                                          </p:stCondLst>
                                        </p:cTn>
                                        <p:tgtEl>
                                          <p:spTgt spid="7"/>
                                        </p:tgtEl>
                                        <p:attrNameLst>
                                          <p:attrName>style.visibility</p:attrName>
                                        </p:attrNameLst>
                                      </p:cBhvr>
                                      <p:to>
                                        <p:strVal val="hidden"/>
                                      </p:to>
                                    </p:set>
                                  </p:childTnLst>
                                </p:cTn>
                              </p:par>
                              <p:par>
                                <p:cTn id="52" presetID="10" presetClass="exit" presetSubtype="0" fill="hold" grpId="1" nodeType="withEffect">
                                  <p:stCondLst>
                                    <p:cond delay="0"/>
                                  </p:stCondLst>
                                  <p:childTnLst>
                                    <p:animEffect transition="out" filter="fade">
                                      <p:cBhvr>
                                        <p:cTn id="53" dur="500"/>
                                        <p:tgtEl>
                                          <p:spTgt spid="24"/>
                                        </p:tgtEl>
                                      </p:cBhvr>
                                    </p:animEffect>
                                    <p:set>
                                      <p:cBhvr>
                                        <p:cTn id="54" dur="1" fill="hold">
                                          <p:stCondLst>
                                            <p:cond delay="499"/>
                                          </p:stCondLst>
                                        </p:cTn>
                                        <p:tgtEl>
                                          <p:spTgt spid="24"/>
                                        </p:tgtEl>
                                        <p:attrNameLst>
                                          <p:attrName>style.visibility</p:attrName>
                                        </p:attrNameLst>
                                      </p:cBhvr>
                                      <p:to>
                                        <p:strVal val="hidden"/>
                                      </p:to>
                                    </p:set>
                                  </p:childTnLst>
                                </p:cTn>
                              </p:par>
                              <p:par>
                                <p:cTn id="55" presetID="10" presetClass="exit" presetSubtype="0" fill="hold" grpId="1" nodeType="withEffect">
                                  <p:stCondLst>
                                    <p:cond delay="0"/>
                                  </p:stCondLst>
                                  <p:childTnLst>
                                    <p:animEffect transition="out" filter="fade">
                                      <p:cBhvr>
                                        <p:cTn id="56" dur="500"/>
                                        <p:tgtEl>
                                          <p:spTgt spid="25"/>
                                        </p:tgtEl>
                                      </p:cBhvr>
                                    </p:animEffect>
                                    <p:set>
                                      <p:cBhvr>
                                        <p:cTn id="57" dur="1" fill="hold">
                                          <p:stCondLst>
                                            <p:cond delay="499"/>
                                          </p:stCondLst>
                                        </p:cTn>
                                        <p:tgtEl>
                                          <p:spTgt spid="25"/>
                                        </p:tgtEl>
                                        <p:attrNameLst>
                                          <p:attrName>style.visibility</p:attrName>
                                        </p:attrNameLst>
                                      </p:cBhvr>
                                      <p:to>
                                        <p:strVal val="hidden"/>
                                      </p:to>
                                    </p:set>
                                  </p:childTnLst>
                                </p:cTn>
                              </p:par>
                              <p:par>
                                <p:cTn id="58" presetID="2" presetClass="entr" presetSubtype="8" fill="hold" grpId="0" nodeType="with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additive="base">
                                        <p:cTn id="60" dur="500" fill="hold"/>
                                        <p:tgtEl>
                                          <p:spTgt spid="21"/>
                                        </p:tgtEl>
                                        <p:attrNameLst>
                                          <p:attrName>ppt_x</p:attrName>
                                        </p:attrNameLst>
                                      </p:cBhvr>
                                      <p:tavLst>
                                        <p:tav tm="0">
                                          <p:val>
                                            <p:strVal val="0-#ppt_w/2"/>
                                          </p:val>
                                        </p:tav>
                                        <p:tav tm="100000">
                                          <p:val>
                                            <p:strVal val="#ppt_x"/>
                                          </p:val>
                                        </p:tav>
                                      </p:tavLst>
                                    </p:anim>
                                    <p:anim calcmode="lin" valueType="num">
                                      <p:cBhvr additive="base">
                                        <p:cTn id="61" dur="500" fill="hold"/>
                                        <p:tgtEl>
                                          <p:spTgt spid="21"/>
                                        </p:tgtEl>
                                        <p:attrNameLst>
                                          <p:attrName>ppt_y</p:attrName>
                                        </p:attrNameLst>
                                      </p:cBhvr>
                                      <p:tavLst>
                                        <p:tav tm="0">
                                          <p:val>
                                            <p:strVal val="#ppt_y"/>
                                          </p:val>
                                        </p:tav>
                                        <p:tav tm="100000">
                                          <p:val>
                                            <p:strVal val="#ppt_y"/>
                                          </p:val>
                                        </p:tav>
                                      </p:tavLst>
                                    </p:anim>
                                  </p:childTnLst>
                                </p:cTn>
                              </p:par>
                              <p:par>
                                <p:cTn id="62" presetID="2" presetClass="entr" presetSubtype="8" fill="hold" grpId="0" nodeType="withEffect">
                                  <p:stCondLst>
                                    <p:cond delay="0"/>
                                  </p:stCondLst>
                                  <p:childTnLst>
                                    <p:set>
                                      <p:cBhvr>
                                        <p:cTn id="63" dur="1" fill="hold">
                                          <p:stCondLst>
                                            <p:cond delay="0"/>
                                          </p:stCondLst>
                                        </p:cTn>
                                        <p:tgtEl>
                                          <p:spTgt spid="20"/>
                                        </p:tgtEl>
                                        <p:attrNameLst>
                                          <p:attrName>style.visibility</p:attrName>
                                        </p:attrNameLst>
                                      </p:cBhvr>
                                      <p:to>
                                        <p:strVal val="visible"/>
                                      </p:to>
                                    </p:set>
                                    <p:anim calcmode="lin" valueType="num">
                                      <p:cBhvr additive="base">
                                        <p:cTn id="64" dur="500" fill="hold"/>
                                        <p:tgtEl>
                                          <p:spTgt spid="20"/>
                                        </p:tgtEl>
                                        <p:attrNameLst>
                                          <p:attrName>ppt_x</p:attrName>
                                        </p:attrNameLst>
                                      </p:cBhvr>
                                      <p:tavLst>
                                        <p:tav tm="0">
                                          <p:val>
                                            <p:strVal val="0-#ppt_w/2"/>
                                          </p:val>
                                        </p:tav>
                                        <p:tav tm="100000">
                                          <p:val>
                                            <p:strVal val="#ppt_x"/>
                                          </p:val>
                                        </p:tav>
                                      </p:tavLst>
                                    </p:anim>
                                    <p:anim calcmode="lin" valueType="num">
                                      <p:cBhvr additive="base">
                                        <p:cTn id="65"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p:bldP spid="5" grpId="1"/>
      <p:bldP spid="18" grpId="0" animBg="1"/>
      <p:bldP spid="18" grpId="1" animBg="1"/>
      <p:bldP spid="19" grpId="0"/>
      <p:bldP spid="19" grpId="1"/>
      <p:bldP spid="20" grpId="0" animBg="1"/>
      <p:bldP spid="21" grpId="0"/>
      <p:bldP spid="24" grpId="0"/>
      <p:bldP spid="24" grpId="1"/>
      <p:bldP spid="25" grpId="0"/>
      <p:bldP spid="25" grpId="1"/>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zh-CN" altLang="en-US" dirty="0"/>
              <a:t>捕获模式</a:t>
            </a:r>
            <a:r>
              <a:rPr lang="en-US" altLang="zh-TW" dirty="0" smtClean="0"/>
              <a:t>: </a:t>
            </a:r>
            <a:br>
              <a:rPr lang="en-US" altLang="zh-TW" dirty="0" smtClean="0"/>
            </a:br>
            <a:r>
              <a:rPr lang="en-US" altLang="zh-TW" dirty="0" smtClean="0"/>
              <a:t>Trigger Counting Mode</a:t>
            </a:r>
          </a:p>
        </p:txBody>
      </p:sp>
      <p:sp>
        <p:nvSpPr>
          <p:cNvPr id="14339"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A7F7628D-EE49-4936-A2E7-8FF529448E13}" type="slidenum">
              <a:rPr lang="en-US" altLang="zh-TW" sz="1400" smtClean="0">
                <a:solidFill>
                  <a:schemeClr val="tx1"/>
                </a:solidFill>
                <a:latin typeface="Arial" charset="0"/>
                <a:ea typeface="ＭＳ Ｐゴシック" pitchFamily="34" charset="-128"/>
              </a:rPr>
              <a:pPr fontAlgn="base">
                <a:spcBef>
                  <a:spcPct val="0"/>
                </a:spcBef>
                <a:spcAft>
                  <a:spcPct val="0"/>
                </a:spcAft>
              </a:pPr>
              <a:t>11</a:t>
            </a:fld>
            <a:endParaRPr lang="en-US" altLang="zh-TW" sz="1400" smtClean="0">
              <a:solidFill>
                <a:schemeClr val="tx1"/>
              </a:solidFill>
              <a:latin typeface="Arial" charset="0"/>
              <a:ea typeface="ＭＳ Ｐゴシック" pitchFamily="34" charset="-128"/>
            </a:endParaRPr>
          </a:p>
        </p:txBody>
      </p:sp>
      <p:sp>
        <p:nvSpPr>
          <p:cNvPr id="14342" name="Text Box 60"/>
          <p:cNvSpPr txBox="1">
            <a:spLocks noChangeArrowheads="1"/>
          </p:cNvSpPr>
          <p:nvPr/>
        </p:nvSpPr>
        <p:spPr bwMode="auto">
          <a:xfrm>
            <a:off x="612775" y="4894826"/>
            <a:ext cx="8351838" cy="1126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spcBef>
                <a:spcPct val="50000"/>
              </a:spcBef>
            </a:pPr>
            <a:r>
              <a:rPr lang="en-US" altLang="zh-TW" sz="1600" dirty="0" smtClean="0">
                <a:solidFill>
                  <a:srgbClr val="2C0ABE"/>
                </a:solidFill>
              </a:rPr>
              <a:t>1. An rising edge event, reset the </a:t>
            </a:r>
            <a:r>
              <a:rPr lang="en-US" altLang="zh-TW" sz="1600" dirty="0" err="1" smtClean="0">
                <a:solidFill>
                  <a:srgbClr val="2C0ABE"/>
                </a:solidFill>
              </a:rPr>
              <a:t>TMRx</a:t>
            </a:r>
            <a:r>
              <a:rPr lang="en-US" altLang="zh-TW" sz="1600" dirty="0" smtClean="0">
                <a:solidFill>
                  <a:srgbClr val="2C0ABE"/>
                </a:solidFill>
              </a:rPr>
              <a:t> counter value to zero and trigger counter counting</a:t>
            </a:r>
          </a:p>
          <a:p>
            <a:pPr eaLnBrk="1" hangingPunct="1">
              <a:spcBef>
                <a:spcPct val="50000"/>
              </a:spcBef>
            </a:pPr>
            <a:r>
              <a:rPr lang="en-US" altLang="zh-TW" sz="1600" dirty="0" smtClean="0">
                <a:solidFill>
                  <a:srgbClr val="2C0ABE"/>
                </a:solidFill>
              </a:rPr>
              <a:t>2. An </a:t>
            </a:r>
            <a:r>
              <a:rPr lang="en-US" altLang="zh-TW" sz="1600" dirty="0" smtClean="0">
                <a:solidFill>
                  <a:srgbClr val="2C0ABE"/>
                </a:solidFill>
              </a:rPr>
              <a:t>f</a:t>
            </a:r>
            <a:r>
              <a:rPr lang="en-US" altLang="zh-CN" sz="1600" dirty="0" smtClean="0">
                <a:solidFill>
                  <a:srgbClr val="2C0ABE"/>
                </a:solidFill>
              </a:rPr>
              <a:t>a</a:t>
            </a:r>
            <a:r>
              <a:rPr lang="en-US" altLang="zh-TW" sz="1600" dirty="0" smtClean="0">
                <a:solidFill>
                  <a:srgbClr val="2C0ABE"/>
                </a:solidFill>
              </a:rPr>
              <a:t>lling </a:t>
            </a:r>
            <a:r>
              <a:rPr lang="en-US" altLang="zh-TW" sz="1600" dirty="0" smtClean="0">
                <a:solidFill>
                  <a:srgbClr val="2C0ABE"/>
                </a:solidFill>
              </a:rPr>
              <a:t>edge event, latch the </a:t>
            </a:r>
            <a:r>
              <a:rPr lang="en-US" altLang="zh-TW" sz="1600" dirty="0" err="1" smtClean="0">
                <a:solidFill>
                  <a:srgbClr val="2C0ABE"/>
                </a:solidFill>
              </a:rPr>
              <a:t>TMRx</a:t>
            </a:r>
            <a:r>
              <a:rPr lang="en-US" altLang="zh-TW" sz="1600" dirty="0" smtClean="0">
                <a:solidFill>
                  <a:srgbClr val="2C0ABE"/>
                </a:solidFill>
              </a:rPr>
              <a:t> counter value to </a:t>
            </a:r>
            <a:r>
              <a:rPr lang="en-US" altLang="zh-TW" sz="1600" dirty="0" err="1" smtClean="0">
                <a:solidFill>
                  <a:srgbClr val="2C0ABE"/>
                </a:solidFill>
              </a:rPr>
              <a:t>TMRx_TCAP</a:t>
            </a:r>
            <a:r>
              <a:rPr lang="en-US" altLang="zh-TW" sz="1600" dirty="0" smtClean="0">
                <a:solidFill>
                  <a:srgbClr val="2C0ABE"/>
                </a:solidFill>
              </a:rPr>
              <a:t> register and set TCAP_IS status</a:t>
            </a:r>
          </a:p>
          <a:p>
            <a:pPr eaLnBrk="1" hangingPunct="1">
              <a:spcBef>
                <a:spcPct val="50000"/>
              </a:spcBef>
            </a:pPr>
            <a:r>
              <a:rPr lang="en-US" altLang="zh-TW" sz="1600" dirty="0" smtClean="0">
                <a:solidFill>
                  <a:srgbClr val="2C0ABE"/>
                </a:solidFill>
              </a:rPr>
              <a:t>3. High level time, T</a:t>
            </a:r>
            <a:r>
              <a:rPr lang="en-US" altLang="zh-TW" sz="1600" baseline="-25000" dirty="0" smtClean="0">
                <a:solidFill>
                  <a:srgbClr val="2C0ABE"/>
                </a:solidFill>
              </a:rPr>
              <a:t>H</a:t>
            </a:r>
            <a:r>
              <a:rPr lang="en-US" altLang="zh-TW" sz="1600" dirty="0" smtClean="0">
                <a:solidFill>
                  <a:srgbClr val="2C0ABE"/>
                </a:solidFill>
              </a:rPr>
              <a:t> = 2 / </a:t>
            </a:r>
            <a:r>
              <a:rPr lang="en-US" altLang="zh-TW" sz="1600" dirty="0" err="1" smtClean="0">
                <a:solidFill>
                  <a:srgbClr val="2C0ABE"/>
                </a:solidFill>
              </a:rPr>
              <a:t>TMRx_CLK</a:t>
            </a:r>
            <a:endParaRPr lang="en-US" altLang="zh-TW" sz="1600" dirty="0" smtClean="0">
              <a:solidFill>
                <a:srgbClr val="2C0ABE"/>
              </a:solidFill>
            </a:endParaRPr>
          </a:p>
        </p:txBody>
      </p:sp>
      <p:graphicFrame>
        <p:nvGraphicFramePr>
          <p:cNvPr id="3" name="物件 2"/>
          <p:cNvGraphicFramePr>
            <a:graphicFrameLocks noChangeAspect="1"/>
          </p:cNvGraphicFramePr>
          <p:nvPr>
            <p:extLst>
              <p:ext uri="{D42A27DB-BD31-4B8C-83A1-F6EECF244321}">
                <p14:modId xmlns:p14="http://schemas.microsoft.com/office/powerpoint/2010/main" val="809243527"/>
              </p:ext>
            </p:extLst>
          </p:nvPr>
        </p:nvGraphicFramePr>
        <p:xfrm>
          <a:off x="755576" y="1391464"/>
          <a:ext cx="7281386" cy="3333680"/>
        </p:xfrm>
        <a:graphic>
          <a:graphicData uri="http://schemas.openxmlformats.org/presentationml/2006/ole">
            <mc:AlternateContent xmlns:mc="http://schemas.openxmlformats.org/markup-compatibility/2006">
              <mc:Choice xmlns:v="urn:schemas-microsoft-com:vml" Requires="v">
                <p:oleObj spid="_x0000_s14471" name="Visio" r:id="rId5" imgW="3640693" imgH="1666840" progId="Visio.Drawing.11">
                  <p:embed/>
                </p:oleObj>
              </mc:Choice>
              <mc:Fallback>
                <p:oleObj name="Visio" r:id="rId5" imgW="3640693" imgH="1666840" progId="Visio.Drawing.11">
                  <p:embed/>
                  <p:pic>
                    <p:nvPicPr>
                      <p:cNvPr id="0" name="Object 1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5576" y="1391464"/>
                        <a:ext cx="7281386" cy="333368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 name="橢圓 10"/>
          <p:cNvSpPr/>
          <p:nvPr/>
        </p:nvSpPr>
        <p:spPr>
          <a:xfrm>
            <a:off x="2771799" y="1916832"/>
            <a:ext cx="360041" cy="792088"/>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2" name="橢圓 11"/>
          <p:cNvSpPr/>
          <p:nvPr/>
        </p:nvSpPr>
        <p:spPr>
          <a:xfrm>
            <a:off x="4391979" y="1916832"/>
            <a:ext cx="360041" cy="1512168"/>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13" name="直線單箭頭接點 12"/>
          <p:cNvCxnSpPr/>
          <p:nvPr/>
        </p:nvCxnSpPr>
        <p:spPr>
          <a:xfrm>
            <a:off x="2951818" y="2059570"/>
            <a:ext cx="1620182" cy="0"/>
          </a:xfrm>
          <a:prstGeom prst="straightConnector1">
            <a:avLst/>
          </a:prstGeom>
          <a:ln w="1905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14" name="文字方塊 13"/>
          <p:cNvSpPr txBox="1"/>
          <p:nvPr/>
        </p:nvSpPr>
        <p:spPr>
          <a:xfrm>
            <a:off x="2951819" y="1771538"/>
            <a:ext cx="1620181" cy="289310"/>
          </a:xfrm>
          <a:prstGeom prst="rect">
            <a:avLst/>
          </a:prstGeom>
          <a:noFill/>
          <a:ln w="19050">
            <a:noFill/>
          </a:ln>
        </p:spPr>
        <p:txBody>
          <a:bodyPr wrap="square" rtlCol="0">
            <a:spAutoFit/>
          </a:bodyPr>
          <a:lstStyle/>
          <a:p>
            <a:pPr algn="ctr"/>
            <a:r>
              <a:rPr lang="en-US" altLang="zh-TW" sz="1600" dirty="0" smtClean="0">
                <a:solidFill>
                  <a:srgbClr val="FF0000"/>
                </a:solidFill>
              </a:rPr>
              <a:t>T</a:t>
            </a:r>
            <a:r>
              <a:rPr lang="en-US" altLang="zh-TW" sz="1600" baseline="-25000" dirty="0" smtClean="0">
                <a:solidFill>
                  <a:srgbClr val="FF0000"/>
                </a:solidFill>
              </a:rPr>
              <a:t>H</a:t>
            </a:r>
            <a:endParaRPr lang="zh-TW" altLang="en-US" sz="1600" baseline="-25000" dirty="0">
              <a:solidFill>
                <a:srgbClr val="FF0000"/>
              </a:solidFill>
            </a:endParaRPr>
          </a:p>
        </p:txBody>
      </p:sp>
      <p:sp>
        <p:nvSpPr>
          <p:cNvPr id="16" name="文字方塊 15"/>
          <p:cNvSpPr txBox="1"/>
          <p:nvPr/>
        </p:nvSpPr>
        <p:spPr>
          <a:xfrm>
            <a:off x="2807195" y="2708920"/>
            <a:ext cx="289247" cy="289310"/>
          </a:xfrm>
          <a:prstGeom prst="rect">
            <a:avLst/>
          </a:prstGeom>
          <a:noFill/>
        </p:spPr>
        <p:txBody>
          <a:bodyPr wrap="square" rtlCol="0">
            <a:spAutoFit/>
          </a:bodyPr>
          <a:lstStyle/>
          <a:p>
            <a:r>
              <a:rPr lang="en-US" altLang="zh-TW" sz="1600" dirty="0" smtClean="0">
                <a:solidFill>
                  <a:srgbClr val="2C0ABE"/>
                </a:solidFill>
              </a:rPr>
              <a:t>1</a:t>
            </a:r>
            <a:endParaRPr lang="zh-TW" altLang="en-US" sz="1600" dirty="0">
              <a:solidFill>
                <a:srgbClr val="2C0ABE"/>
              </a:solidFill>
            </a:endParaRPr>
          </a:p>
        </p:txBody>
      </p:sp>
      <p:sp>
        <p:nvSpPr>
          <p:cNvPr id="17" name="文字方塊 16"/>
          <p:cNvSpPr txBox="1"/>
          <p:nvPr/>
        </p:nvSpPr>
        <p:spPr>
          <a:xfrm>
            <a:off x="4426769" y="3429000"/>
            <a:ext cx="289247" cy="289310"/>
          </a:xfrm>
          <a:prstGeom prst="rect">
            <a:avLst/>
          </a:prstGeom>
          <a:noFill/>
        </p:spPr>
        <p:txBody>
          <a:bodyPr wrap="square" rtlCol="0">
            <a:spAutoFit/>
          </a:bodyPr>
          <a:lstStyle/>
          <a:p>
            <a:r>
              <a:rPr lang="en-US" altLang="zh-TW" sz="1600" dirty="0" smtClean="0">
                <a:solidFill>
                  <a:srgbClr val="2C0ABE"/>
                </a:solidFill>
              </a:rPr>
              <a:t>2</a:t>
            </a:r>
            <a:endParaRPr lang="zh-TW" altLang="en-US" sz="1600" dirty="0">
              <a:solidFill>
                <a:srgbClr val="2C0ABE"/>
              </a:solidFill>
            </a:endParaRPr>
          </a:p>
        </p:txBody>
      </p:sp>
      <p:sp>
        <p:nvSpPr>
          <p:cNvPr id="18" name="文字方塊 17"/>
          <p:cNvSpPr txBox="1"/>
          <p:nvPr/>
        </p:nvSpPr>
        <p:spPr>
          <a:xfrm>
            <a:off x="3617285" y="2168221"/>
            <a:ext cx="289247" cy="289310"/>
          </a:xfrm>
          <a:prstGeom prst="rect">
            <a:avLst/>
          </a:prstGeom>
          <a:noFill/>
        </p:spPr>
        <p:txBody>
          <a:bodyPr wrap="square" rtlCol="0">
            <a:spAutoFit/>
          </a:bodyPr>
          <a:lstStyle/>
          <a:p>
            <a:r>
              <a:rPr lang="en-US" altLang="zh-TW" sz="1600" dirty="0" smtClean="0">
                <a:solidFill>
                  <a:srgbClr val="2C0ABE"/>
                </a:solidFill>
              </a:rPr>
              <a:t>3</a:t>
            </a:r>
            <a:endParaRPr lang="zh-TW" altLang="en-US" sz="1600" dirty="0">
              <a:solidFill>
                <a:srgbClr val="2C0ABE"/>
              </a:solidFill>
            </a:endParaRPr>
          </a:p>
        </p:txBody>
      </p:sp>
    </p:spTree>
    <p:custDataLst>
      <p:tags r:id="rId2"/>
    </p:custDataLst>
  </p:cSld>
  <p:clrMapOvr>
    <a:masterClrMapping/>
  </p:clrMapOvr>
  <p:transition advTm="2743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0-#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0-#ppt_w/2"/>
                                          </p:val>
                                        </p:tav>
                                        <p:tav tm="100000">
                                          <p:val>
                                            <p:strVal val="#ppt_x"/>
                                          </p:val>
                                        </p:tav>
                                      </p:tavLst>
                                    </p:anim>
                                    <p:anim calcmode="lin" valueType="num">
                                      <p:cBhvr additive="base">
                                        <p:cTn id="12"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16"/>
                                        </p:tgtEl>
                                      </p:cBhvr>
                                    </p:animEffect>
                                    <p:set>
                                      <p:cBhvr>
                                        <p:cTn id="17" dur="1" fill="hold">
                                          <p:stCondLst>
                                            <p:cond delay="499"/>
                                          </p:stCondLst>
                                        </p:cTn>
                                        <p:tgtEl>
                                          <p:spTgt spid="16"/>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11"/>
                                        </p:tgtEl>
                                      </p:cBhvr>
                                    </p:animEffect>
                                    <p:set>
                                      <p:cBhvr>
                                        <p:cTn id="20" dur="1" fill="hold">
                                          <p:stCondLst>
                                            <p:cond delay="499"/>
                                          </p:stCondLst>
                                        </p:cTn>
                                        <p:tgtEl>
                                          <p:spTgt spid="11"/>
                                        </p:tgtEl>
                                        <p:attrNameLst>
                                          <p:attrName>style.visibility</p:attrName>
                                        </p:attrNameLst>
                                      </p:cBhvr>
                                      <p:to>
                                        <p:strVal val="hidden"/>
                                      </p:to>
                                    </p:set>
                                  </p:childTnLst>
                                </p:cTn>
                              </p:par>
                            </p:childTnLst>
                          </p:cTn>
                        </p:par>
                        <p:par>
                          <p:cTn id="21" fill="hold">
                            <p:stCondLst>
                              <p:cond delay="500"/>
                            </p:stCondLst>
                            <p:childTnLst>
                              <p:par>
                                <p:cTn id="22" presetID="2" presetClass="entr" presetSubtype="8" fill="hold" grpId="0" nodeType="after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500" fill="hold"/>
                                        <p:tgtEl>
                                          <p:spTgt spid="17"/>
                                        </p:tgtEl>
                                        <p:attrNameLst>
                                          <p:attrName>ppt_x</p:attrName>
                                        </p:attrNameLst>
                                      </p:cBhvr>
                                      <p:tavLst>
                                        <p:tav tm="0">
                                          <p:val>
                                            <p:strVal val="0-#ppt_w/2"/>
                                          </p:val>
                                        </p:tav>
                                        <p:tav tm="100000">
                                          <p:val>
                                            <p:strVal val="#ppt_x"/>
                                          </p:val>
                                        </p:tav>
                                      </p:tavLst>
                                    </p:anim>
                                    <p:anim calcmode="lin" valueType="num">
                                      <p:cBhvr additive="base">
                                        <p:cTn id="25" dur="500" fill="hold"/>
                                        <p:tgtEl>
                                          <p:spTgt spid="17"/>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fill="hold"/>
                                        <p:tgtEl>
                                          <p:spTgt spid="12"/>
                                        </p:tgtEl>
                                        <p:attrNameLst>
                                          <p:attrName>ppt_x</p:attrName>
                                        </p:attrNameLst>
                                      </p:cBhvr>
                                      <p:tavLst>
                                        <p:tav tm="0">
                                          <p:val>
                                            <p:strVal val="0-#ppt_w/2"/>
                                          </p:val>
                                        </p:tav>
                                        <p:tav tm="100000">
                                          <p:val>
                                            <p:strVal val="#ppt_x"/>
                                          </p:val>
                                        </p:tav>
                                      </p:tavLst>
                                    </p:anim>
                                    <p:anim calcmode="lin" valueType="num">
                                      <p:cBhvr additive="base">
                                        <p:cTn id="29"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0" presetClass="exit" presetSubtype="0" fill="hold" grpId="1" nodeType="clickEffect">
                                  <p:stCondLst>
                                    <p:cond delay="0"/>
                                  </p:stCondLst>
                                  <p:childTnLst>
                                    <p:animEffect transition="out" filter="fade">
                                      <p:cBhvr>
                                        <p:cTn id="33" dur="500"/>
                                        <p:tgtEl>
                                          <p:spTgt spid="17"/>
                                        </p:tgtEl>
                                      </p:cBhvr>
                                    </p:animEffect>
                                    <p:set>
                                      <p:cBhvr>
                                        <p:cTn id="34" dur="1" fill="hold">
                                          <p:stCondLst>
                                            <p:cond delay="499"/>
                                          </p:stCondLst>
                                        </p:cTn>
                                        <p:tgtEl>
                                          <p:spTgt spid="17"/>
                                        </p:tgtEl>
                                        <p:attrNameLst>
                                          <p:attrName>style.visibility</p:attrName>
                                        </p:attrNameLst>
                                      </p:cBhvr>
                                      <p:to>
                                        <p:strVal val="hidden"/>
                                      </p:to>
                                    </p:set>
                                  </p:childTnLst>
                                </p:cTn>
                              </p:par>
                              <p:par>
                                <p:cTn id="35" presetID="10" presetClass="exit" presetSubtype="0" fill="hold" grpId="1" nodeType="withEffect">
                                  <p:stCondLst>
                                    <p:cond delay="0"/>
                                  </p:stCondLst>
                                  <p:childTnLst>
                                    <p:animEffect transition="out" filter="fade">
                                      <p:cBhvr>
                                        <p:cTn id="36" dur="500"/>
                                        <p:tgtEl>
                                          <p:spTgt spid="12"/>
                                        </p:tgtEl>
                                      </p:cBhvr>
                                    </p:animEffect>
                                    <p:set>
                                      <p:cBhvr>
                                        <p:cTn id="37" dur="1" fill="hold">
                                          <p:stCondLst>
                                            <p:cond delay="499"/>
                                          </p:stCondLst>
                                        </p:cTn>
                                        <p:tgtEl>
                                          <p:spTgt spid="12"/>
                                        </p:tgtEl>
                                        <p:attrNameLst>
                                          <p:attrName>style.visibility</p:attrName>
                                        </p:attrNameLst>
                                      </p:cBhvr>
                                      <p:to>
                                        <p:strVal val="hidden"/>
                                      </p:to>
                                    </p:set>
                                  </p:childTnLst>
                                </p:cTn>
                              </p:par>
                            </p:childTnLst>
                          </p:cTn>
                        </p:par>
                        <p:par>
                          <p:cTn id="38" fill="hold">
                            <p:stCondLst>
                              <p:cond delay="500"/>
                            </p:stCondLst>
                            <p:childTnLst>
                              <p:par>
                                <p:cTn id="39" presetID="2" presetClass="entr" presetSubtype="8" fill="hold" nodeType="after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fill="hold"/>
                                        <p:tgtEl>
                                          <p:spTgt spid="13"/>
                                        </p:tgtEl>
                                        <p:attrNameLst>
                                          <p:attrName>ppt_x</p:attrName>
                                        </p:attrNameLst>
                                      </p:cBhvr>
                                      <p:tavLst>
                                        <p:tav tm="0">
                                          <p:val>
                                            <p:strVal val="0-#ppt_w/2"/>
                                          </p:val>
                                        </p:tav>
                                        <p:tav tm="100000">
                                          <p:val>
                                            <p:strVal val="#ppt_x"/>
                                          </p:val>
                                        </p:tav>
                                      </p:tavLst>
                                    </p:anim>
                                    <p:anim calcmode="lin" valueType="num">
                                      <p:cBhvr additive="base">
                                        <p:cTn id="42" dur="500" fill="hold"/>
                                        <p:tgtEl>
                                          <p:spTgt spid="13"/>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500" fill="hold"/>
                                        <p:tgtEl>
                                          <p:spTgt spid="14"/>
                                        </p:tgtEl>
                                        <p:attrNameLst>
                                          <p:attrName>ppt_x</p:attrName>
                                        </p:attrNameLst>
                                      </p:cBhvr>
                                      <p:tavLst>
                                        <p:tav tm="0">
                                          <p:val>
                                            <p:strVal val="0-#ppt_w/2"/>
                                          </p:val>
                                        </p:tav>
                                        <p:tav tm="100000">
                                          <p:val>
                                            <p:strVal val="#ppt_x"/>
                                          </p:val>
                                        </p:tav>
                                      </p:tavLst>
                                    </p:anim>
                                    <p:anim calcmode="lin" valueType="num">
                                      <p:cBhvr additive="base">
                                        <p:cTn id="46" dur="500" fill="hold"/>
                                        <p:tgtEl>
                                          <p:spTgt spid="14"/>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500" fill="hold"/>
                                        <p:tgtEl>
                                          <p:spTgt spid="18"/>
                                        </p:tgtEl>
                                        <p:attrNameLst>
                                          <p:attrName>ppt_x</p:attrName>
                                        </p:attrNameLst>
                                      </p:cBhvr>
                                      <p:tavLst>
                                        <p:tav tm="0">
                                          <p:val>
                                            <p:strVal val="0-#ppt_w/2"/>
                                          </p:val>
                                        </p:tav>
                                        <p:tav tm="100000">
                                          <p:val>
                                            <p:strVal val="#ppt_x"/>
                                          </p:val>
                                        </p:tav>
                                      </p:tavLst>
                                    </p:anim>
                                    <p:anim calcmode="lin" valueType="num">
                                      <p:cBhvr additive="base">
                                        <p:cTn id="50"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2" grpId="0" animBg="1"/>
      <p:bldP spid="12" grpId="1" animBg="1"/>
      <p:bldP spid="14" grpId="0"/>
      <p:bldP spid="16" grpId="0"/>
      <p:bldP spid="16" grpId="1"/>
      <p:bldP spid="17" grpId="0"/>
      <p:bldP spid="17" grpId="1"/>
      <p:bldP spid="18" grpId="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zh-CN" altLang="en-US" dirty="0" smtClean="0"/>
              <a:t>计数器复位功能</a:t>
            </a:r>
            <a:endParaRPr lang="en-US" altLang="zh-TW" dirty="0" smtClean="0"/>
          </a:p>
        </p:txBody>
      </p:sp>
      <p:sp>
        <p:nvSpPr>
          <p:cNvPr id="15363"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1294AD98-9B30-4B42-921A-C28AE51898D3}" type="slidenum">
              <a:rPr lang="en-US" altLang="zh-TW" sz="1400" smtClean="0">
                <a:solidFill>
                  <a:schemeClr val="tx1"/>
                </a:solidFill>
                <a:latin typeface="Arial" charset="0"/>
                <a:ea typeface="ＭＳ Ｐゴシック" pitchFamily="34" charset="-128"/>
              </a:rPr>
              <a:pPr fontAlgn="base">
                <a:spcBef>
                  <a:spcPct val="0"/>
                </a:spcBef>
                <a:spcAft>
                  <a:spcPct val="0"/>
                </a:spcAft>
              </a:pPr>
              <a:t>12</a:t>
            </a:fld>
            <a:endParaRPr lang="en-US" altLang="zh-TW" sz="1400" smtClean="0">
              <a:solidFill>
                <a:schemeClr val="tx1"/>
              </a:solidFill>
              <a:latin typeface="Arial" charset="0"/>
              <a:ea typeface="ＭＳ Ｐゴシック" pitchFamily="34" charset="-128"/>
            </a:endParaRPr>
          </a:p>
        </p:txBody>
      </p:sp>
      <p:sp>
        <p:nvSpPr>
          <p:cNvPr id="15366" name="Text Box 60"/>
          <p:cNvSpPr txBox="1">
            <a:spLocks noChangeArrowheads="1"/>
          </p:cNvSpPr>
          <p:nvPr/>
        </p:nvSpPr>
        <p:spPr bwMode="auto">
          <a:xfrm>
            <a:off x="612775" y="3645024"/>
            <a:ext cx="8351838" cy="4868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spcBef>
                <a:spcPct val="50000"/>
              </a:spcBef>
            </a:pPr>
            <a:r>
              <a:rPr lang="en-US" altLang="zh-TW" sz="1600" dirty="0" smtClean="0">
                <a:solidFill>
                  <a:srgbClr val="2C0ABE"/>
                </a:solidFill>
              </a:rPr>
              <a:t>1. Any </a:t>
            </a:r>
            <a:r>
              <a:rPr lang="en-US" altLang="zh-TW" sz="1600" dirty="0" smtClean="0">
                <a:solidFill>
                  <a:srgbClr val="2C0ABE"/>
                </a:solidFill>
              </a:rPr>
              <a:t>rising/f</a:t>
            </a:r>
            <a:r>
              <a:rPr lang="en-US" altLang="zh-CN" sz="1600" dirty="0" smtClean="0">
                <a:solidFill>
                  <a:srgbClr val="2C0ABE"/>
                </a:solidFill>
              </a:rPr>
              <a:t>a</a:t>
            </a:r>
            <a:r>
              <a:rPr lang="en-US" altLang="zh-TW" sz="1600" dirty="0" smtClean="0">
                <a:solidFill>
                  <a:srgbClr val="2C0ABE"/>
                </a:solidFill>
              </a:rPr>
              <a:t>lling </a:t>
            </a:r>
            <a:r>
              <a:rPr lang="en-US" altLang="zh-TW" sz="1600" dirty="0" smtClean="0">
                <a:solidFill>
                  <a:srgbClr val="2C0ABE"/>
                </a:solidFill>
              </a:rPr>
              <a:t>edge event always reset the </a:t>
            </a:r>
            <a:r>
              <a:rPr lang="en-US" altLang="zh-TW" sz="1600" dirty="0" err="1" smtClean="0">
                <a:solidFill>
                  <a:srgbClr val="2C0ABE"/>
                </a:solidFill>
              </a:rPr>
              <a:t>TMRx</a:t>
            </a:r>
            <a:r>
              <a:rPr lang="en-US" altLang="zh-TW" sz="1600" dirty="0" smtClean="0">
                <a:solidFill>
                  <a:srgbClr val="2C0ABE"/>
                </a:solidFill>
              </a:rPr>
              <a:t> counter value to zero and set TCAP_IS status</a:t>
            </a:r>
          </a:p>
        </p:txBody>
      </p:sp>
      <p:graphicFrame>
        <p:nvGraphicFramePr>
          <p:cNvPr id="3" name="物件 2"/>
          <p:cNvGraphicFramePr>
            <a:graphicFrameLocks noChangeAspect="1"/>
          </p:cNvGraphicFramePr>
          <p:nvPr>
            <p:extLst>
              <p:ext uri="{D42A27DB-BD31-4B8C-83A1-F6EECF244321}">
                <p14:modId xmlns:p14="http://schemas.microsoft.com/office/powerpoint/2010/main" val="935459134"/>
              </p:ext>
            </p:extLst>
          </p:nvPr>
        </p:nvGraphicFramePr>
        <p:xfrm>
          <a:off x="755576" y="1391130"/>
          <a:ext cx="7281386" cy="1893854"/>
        </p:xfrm>
        <a:graphic>
          <a:graphicData uri="http://schemas.openxmlformats.org/presentationml/2006/ole">
            <mc:AlternateContent xmlns:mc="http://schemas.openxmlformats.org/markup-compatibility/2006">
              <mc:Choice xmlns:v="urn:schemas-microsoft-com:vml" Requires="v">
                <p:oleObj spid="_x0000_s15495" name="Visio" r:id="rId5" imgW="3640693" imgH="946927" progId="Visio.Drawing.11">
                  <p:embed/>
                </p:oleObj>
              </mc:Choice>
              <mc:Fallback>
                <p:oleObj name="Visio" r:id="rId5" imgW="3640693" imgH="946927" progId="Visio.Drawing.11">
                  <p:embed/>
                  <p:pic>
                    <p:nvPicPr>
                      <p:cNvPr id="0" name="Object 1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5576" y="1391130"/>
                        <a:ext cx="7281386" cy="189385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4" name="橢圓 13"/>
          <p:cNvSpPr/>
          <p:nvPr/>
        </p:nvSpPr>
        <p:spPr>
          <a:xfrm>
            <a:off x="2699791" y="2132856"/>
            <a:ext cx="504057" cy="1152128"/>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5" name="文字方塊 14"/>
          <p:cNvSpPr txBox="1"/>
          <p:nvPr/>
        </p:nvSpPr>
        <p:spPr>
          <a:xfrm>
            <a:off x="2807195" y="3284984"/>
            <a:ext cx="289247" cy="289310"/>
          </a:xfrm>
          <a:prstGeom prst="rect">
            <a:avLst/>
          </a:prstGeom>
          <a:noFill/>
        </p:spPr>
        <p:txBody>
          <a:bodyPr wrap="square" rtlCol="0">
            <a:spAutoFit/>
          </a:bodyPr>
          <a:lstStyle/>
          <a:p>
            <a:r>
              <a:rPr lang="en-US" altLang="zh-TW" sz="1600" dirty="0" smtClean="0">
                <a:solidFill>
                  <a:srgbClr val="2C0ABE"/>
                </a:solidFill>
              </a:rPr>
              <a:t>1</a:t>
            </a:r>
            <a:endParaRPr lang="zh-TW" altLang="en-US" sz="1600" dirty="0">
              <a:solidFill>
                <a:srgbClr val="2C0ABE"/>
              </a:solidFill>
            </a:endParaRPr>
          </a:p>
        </p:txBody>
      </p:sp>
      <p:sp>
        <p:nvSpPr>
          <p:cNvPr id="16" name="橢圓 15"/>
          <p:cNvSpPr/>
          <p:nvPr/>
        </p:nvSpPr>
        <p:spPr>
          <a:xfrm>
            <a:off x="4860032" y="2132856"/>
            <a:ext cx="504057" cy="1152128"/>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7" name="文字方塊 16"/>
          <p:cNvSpPr txBox="1"/>
          <p:nvPr/>
        </p:nvSpPr>
        <p:spPr>
          <a:xfrm>
            <a:off x="4967436" y="3284984"/>
            <a:ext cx="289247" cy="289310"/>
          </a:xfrm>
          <a:prstGeom prst="rect">
            <a:avLst/>
          </a:prstGeom>
          <a:noFill/>
        </p:spPr>
        <p:txBody>
          <a:bodyPr wrap="square" rtlCol="0">
            <a:spAutoFit/>
          </a:bodyPr>
          <a:lstStyle/>
          <a:p>
            <a:r>
              <a:rPr lang="en-US" altLang="zh-TW" sz="1600" dirty="0" smtClean="0">
                <a:solidFill>
                  <a:srgbClr val="2C0ABE"/>
                </a:solidFill>
              </a:rPr>
              <a:t>1</a:t>
            </a:r>
            <a:endParaRPr lang="zh-TW" altLang="en-US" sz="1600" dirty="0">
              <a:solidFill>
                <a:srgbClr val="2C0ABE"/>
              </a:solidFill>
            </a:endParaRPr>
          </a:p>
        </p:txBody>
      </p:sp>
    </p:spTree>
    <p:custDataLst>
      <p:tags r:id="rId2"/>
    </p:custDataLst>
  </p:cSld>
  <p:clrMapOvr>
    <a:masterClrMapping/>
  </p:clrMapOvr>
  <p:transition advTm="2743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0-#ppt_w/2"/>
                                          </p:val>
                                        </p:tav>
                                        <p:tav tm="100000">
                                          <p:val>
                                            <p:strVal val="#ppt_x"/>
                                          </p:val>
                                        </p:tav>
                                      </p:tavLst>
                                    </p:anim>
                                    <p:anim calcmode="lin" valueType="num">
                                      <p:cBhvr additive="base">
                                        <p:cTn id="12" dur="500" fill="hold"/>
                                        <p:tgtEl>
                                          <p:spTgt spid="1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0-#ppt_w/2"/>
                                          </p:val>
                                        </p:tav>
                                        <p:tav tm="100000">
                                          <p:val>
                                            <p:strVal val="#ppt_x"/>
                                          </p:val>
                                        </p:tav>
                                      </p:tavLst>
                                    </p:anim>
                                    <p:anim calcmode="lin" valueType="num">
                                      <p:cBhvr additive="base">
                                        <p:cTn id="16" dur="500" fill="hold"/>
                                        <p:tgtEl>
                                          <p:spTgt spid="16"/>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0-#ppt_w/2"/>
                                          </p:val>
                                        </p:tav>
                                        <p:tav tm="100000">
                                          <p:val>
                                            <p:strVal val="#ppt_x"/>
                                          </p:val>
                                        </p:tav>
                                      </p:tavLst>
                                    </p:anim>
                                    <p:anim calcmode="lin" valueType="num">
                                      <p:cBhvr additive="base">
                                        <p:cTn id="20"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animBg="1"/>
      <p:bldP spid="17" grpId="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US" altLang="zh-TW" dirty="0" smtClean="0"/>
              <a:t>Inter-Timer Trigger Mode (1/2)</a:t>
            </a:r>
          </a:p>
        </p:txBody>
      </p:sp>
      <p:sp>
        <p:nvSpPr>
          <p:cNvPr id="16387"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9EF53408-1627-4DAA-9EC4-AC500FA70678}" type="slidenum">
              <a:rPr lang="en-US" altLang="zh-TW" sz="1400" smtClean="0">
                <a:solidFill>
                  <a:schemeClr val="tx1"/>
                </a:solidFill>
                <a:latin typeface="Arial" charset="0"/>
                <a:ea typeface="ＭＳ Ｐゴシック" pitchFamily="34" charset="-128"/>
              </a:rPr>
              <a:pPr fontAlgn="base">
                <a:spcBef>
                  <a:spcPct val="0"/>
                </a:spcBef>
                <a:spcAft>
                  <a:spcPct val="0"/>
                </a:spcAft>
              </a:pPr>
              <a:t>13</a:t>
            </a:fld>
            <a:endParaRPr lang="en-US" altLang="zh-TW" sz="1400" smtClean="0">
              <a:solidFill>
                <a:schemeClr val="tx1"/>
              </a:solidFill>
              <a:latin typeface="Arial" charset="0"/>
              <a:ea typeface="ＭＳ Ｐゴシック" pitchFamily="34" charset="-128"/>
            </a:endParaRPr>
          </a:p>
        </p:txBody>
      </p:sp>
      <p:graphicFrame>
        <p:nvGraphicFramePr>
          <p:cNvPr id="16390" name="物件 6"/>
          <p:cNvGraphicFramePr>
            <a:graphicFrameLocks noChangeAspect="1"/>
          </p:cNvGraphicFramePr>
          <p:nvPr>
            <p:extLst>
              <p:ext uri="{D42A27DB-BD31-4B8C-83A1-F6EECF244321}">
                <p14:modId xmlns:p14="http://schemas.microsoft.com/office/powerpoint/2010/main" val="3969871631"/>
              </p:ext>
            </p:extLst>
          </p:nvPr>
        </p:nvGraphicFramePr>
        <p:xfrm>
          <a:off x="145468" y="772414"/>
          <a:ext cx="8963036" cy="4600802"/>
        </p:xfrm>
        <a:graphic>
          <a:graphicData uri="http://schemas.openxmlformats.org/presentationml/2006/ole">
            <mc:AlternateContent xmlns:mc="http://schemas.openxmlformats.org/markup-compatibility/2006">
              <mc:Choice xmlns:v="urn:schemas-microsoft-com:vml" Requires="v">
                <p:oleObj spid="_x0000_s70692" name="Visio" r:id="rId5" imgW="9958929" imgH="5112002" progId="Visio.Drawing.11">
                  <p:embed/>
                </p:oleObj>
              </mc:Choice>
              <mc:Fallback>
                <p:oleObj name="Visio" r:id="rId5" imgW="9958929" imgH="5112002" progId="Visio.Drawing.11">
                  <p:embed/>
                  <p:pic>
                    <p:nvPicPr>
                      <p:cNvPr id="0" name=""/>
                      <p:cNvPicPr>
                        <a:picLocks noChangeAspect="1" noChangeArrowheads="1"/>
                      </p:cNvPicPr>
                      <p:nvPr/>
                    </p:nvPicPr>
                    <p:blipFill>
                      <a:blip r:embed="rId6"/>
                      <a:srcRect/>
                      <a:stretch>
                        <a:fillRect/>
                      </a:stretch>
                    </p:blipFill>
                    <p:spPr bwMode="auto">
                      <a:xfrm>
                        <a:off x="145468" y="772414"/>
                        <a:ext cx="8963036" cy="4600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6391" name="Text Box 60"/>
          <p:cNvSpPr txBox="1">
            <a:spLocks noChangeArrowheads="1"/>
          </p:cNvSpPr>
          <p:nvPr/>
        </p:nvSpPr>
        <p:spPr bwMode="auto">
          <a:xfrm>
            <a:off x="467544" y="5449984"/>
            <a:ext cx="8497069" cy="1003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spcBef>
                <a:spcPct val="50000"/>
              </a:spcBef>
            </a:pPr>
            <a:r>
              <a:rPr lang="en-US" altLang="zh-TW" sz="1600" dirty="0" smtClean="0">
                <a:solidFill>
                  <a:srgbClr val="2C0ABE"/>
                </a:solidFill>
              </a:rPr>
              <a:t>1. Enable TMR0_CTL.INTR_TRG_EN will start TM0 pin </a:t>
            </a:r>
            <a:r>
              <a:rPr lang="en-US" altLang="zh-TW" sz="1600" dirty="0">
                <a:solidFill>
                  <a:srgbClr val="2C0ABE"/>
                </a:solidFill>
              </a:rPr>
              <a:t>event counting and </a:t>
            </a:r>
            <a:r>
              <a:rPr lang="en-US" altLang="zh-TW" sz="1600" dirty="0" smtClean="0">
                <a:solidFill>
                  <a:srgbClr val="2C0ABE"/>
                </a:solidFill>
              </a:rPr>
              <a:t>generate a “INTR_TMR_TRG” signal to trigger TMR1</a:t>
            </a:r>
          </a:p>
          <a:p>
            <a:pPr eaLnBrk="1" hangingPunct="1">
              <a:spcBef>
                <a:spcPct val="50000"/>
              </a:spcBef>
            </a:pPr>
            <a:r>
              <a:rPr lang="en-US" altLang="zh-TW" sz="1600" dirty="0" smtClean="0">
                <a:solidFill>
                  <a:srgbClr val="2C0ABE"/>
                </a:solidFill>
              </a:rPr>
              <a:t>2. When TMR0 counter equal </a:t>
            </a:r>
            <a:r>
              <a:rPr lang="en-US" altLang="zh-TW" sz="1600" dirty="0">
                <a:solidFill>
                  <a:srgbClr val="2C0ABE"/>
                </a:solidFill>
              </a:rPr>
              <a:t>to </a:t>
            </a:r>
            <a:r>
              <a:rPr lang="en-US" altLang="zh-TW" sz="1600" dirty="0" smtClean="0">
                <a:solidFill>
                  <a:srgbClr val="2C0ABE"/>
                </a:solidFill>
              </a:rPr>
              <a:t>TMR0_CMPR, the </a:t>
            </a:r>
            <a:r>
              <a:rPr lang="en-US" altLang="zh-TW" sz="1600" dirty="0">
                <a:solidFill>
                  <a:srgbClr val="2C0ABE"/>
                </a:solidFill>
              </a:rPr>
              <a:t>“INTR_TMR_TRG” signal will </a:t>
            </a:r>
            <a:r>
              <a:rPr lang="en-US" altLang="zh-TW" sz="1600" dirty="0" smtClean="0">
                <a:solidFill>
                  <a:srgbClr val="2C0ABE"/>
                </a:solidFill>
              </a:rPr>
              <a:t>stop and </a:t>
            </a:r>
            <a:r>
              <a:rPr lang="en-US" altLang="zh-TW" sz="1600" dirty="0">
                <a:solidFill>
                  <a:srgbClr val="2C0ABE"/>
                </a:solidFill>
              </a:rPr>
              <a:t>latch </a:t>
            </a:r>
            <a:r>
              <a:rPr lang="en-US" altLang="zh-TW" sz="1600" dirty="0" smtClean="0">
                <a:solidFill>
                  <a:srgbClr val="2C0ABE"/>
                </a:solidFill>
              </a:rPr>
              <a:t>TMR1 </a:t>
            </a:r>
            <a:r>
              <a:rPr lang="en-US" altLang="zh-TW" sz="1600" dirty="0">
                <a:solidFill>
                  <a:srgbClr val="2C0ABE"/>
                </a:solidFill>
              </a:rPr>
              <a:t>counter value to TMR1_TCAP register and set </a:t>
            </a:r>
            <a:r>
              <a:rPr lang="en-US" altLang="zh-TW" sz="1600" dirty="0" smtClean="0">
                <a:solidFill>
                  <a:srgbClr val="2C0ABE"/>
                </a:solidFill>
              </a:rPr>
              <a:t>TMR1_ISR.TCAP_IS status</a:t>
            </a:r>
            <a:endParaRPr lang="en-US" altLang="zh-TW" sz="1600" dirty="0">
              <a:solidFill>
                <a:srgbClr val="2C0ABE"/>
              </a:solidFill>
            </a:endParaRPr>
          </a:p>
        </p:txBody>
      </p:sp>
      <p:sp>
        <p:nvSpPr>
          <p:cNvPr id="8" name="橢圓 7"/>
          <p:cNvSpPr/>
          <p:nvPr/>
        </p:nvSpPr>
        <p:spPr>
          <a:xfrm rot="21130300">
            <a:off x="1334665" y="824394"/>
            <a:ext cx="737881" cy="3137096"/>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9" name="文字方塊 8"/>
          <p:cNvSpPr txBox="1"/>
          <p:nvPr/>
        </p:nvSpPr>
        <p:spPr>
          <a:xfrm>
            <a:off x="1187624" y="620688"/>
            <a:ext cx="289247" cy="289310"/>
          </a:xfrm>
          <a:prstGeom prst="rect">
            <a:avLst/>
          </a:prstGeom>
          <a:noFill/>
        </p:spPr>
        <p:txBody>
          <a:bodyPr wrap="square" rtlCol="0">
            <a:spAutoFit/>
          </a:bodyPr>
          <a:lstStyle/>
          <a:p>
            <a:r>
              <a:rPr lang="en-US" altLang="zh-TW" sz="1600" dirty="0" smtClean="0">
                <a:solidFill>
                  <a:srgbClr val="2C0ABE"/>
                </a:solidFill>
              </a:rPr>
              <a:t>1</a:t>
            </a:r>
            <a:endParaRPr lang="zh-TW" altLang="en-US" sz="1600" dirty="0">
              <a:solidFill>
                <a:srgbClr val="2C0ABE"/>
              </a:solidFill>
            </a:endParaRPr>
          </a:p>
        </p:txBody>
      </p:sp>
      <p:sp>
        <p:nvSpPr>
          <p:cNvPr id="10" name="橢圓 9"/>
          <p:cNvSpPr/>
          <p:nvPr/>
        </p:nvSpPr>
        <p:spPr>
          <a:xfrm>
            <a:off x="7524934" y="2256933"/>
            <a:ext cx="647465" cy="3193051"/>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 name="文字方塊 10"/>
          <p:cNvSpPr txBox="1"/>
          <p:nvPr/>
        </p:nvSpPr>
        <p:spPr>
          <a:xfrm>
            <a:off x="7325275" y="4870088"/>
            <a:ext cx="289247" cy="289888"/>
          </a:xfrm>
          <a:prstGeom prst="rect">
            <a:avLst/>
          </a:prstGeom>
          <a:noFill/>
        </p:spPr>
        <p:txBody>
          <a:bodyPr wrap="square" rtlCol="0">
            <a:spAutoFit/>
          </a:bodyPr>
          <a:lstStyle/>
          <a:p>
            <a:r>
              <a:rPr lang="en-US" altLang="zh-TW" sz="1600" dirty="0" smtClean="0">
                <a:solidFill>
                  <a:srgbClr val="2C0ABE"/>
                </a:solidFill>
              </a:rPr>
              <a:t>2</a:t>
            </a:r>
            <a:endParaRPr lang="zh-TW" altLang="en-US" sz="1600" dirty="0">
              <a:solidFill>
                <a:srgbClr val="2C0ABE"/>
              </a:solidFill>
            </a:endParaRPr>
          </a:p>
        </p:txBody>
      </p:sp>
    </p:spTree>
    <p:custDataLst>
      <p:tags r:id="rId2"/>
    </p:custDataLst>
    <p:extLst>
      <p:ext uri="{BB962C8B-B14F-4D97-AF65-F5344CB8AC3E}">
        <p14:creationId xmlns:p14="http://schemas.microsoft.com/office/powerpoint/2010/main" val="2246358572"/>
      </p:ext>
    </p:extLst>
  </p:cSld>
  <p:clrMapOvr>
    <a:masterClrMapping/>
  </p:clrMapOvr>
  <p:transition advTm="2743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9"/>
                                        </p:tgtEl>
                                      </p:cBhvr>
                                    </p:animEffect>
                                    <p:set>
                                      <p:cBhvr>
                                        <p:cTn id="17" dur="1" fill="hold">
                                          <p:stCondLst>
                                            <p:cond delay="499"/>
                                          </p:stCondLst>
                                        </p:cTn>
                                        <p:tgtEl>
                                          <p:spTgt spid="9"/>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8"/>
                                        </p:tgtEl>
                                      </p:cBhvr>
                                    </p:animEffect>
                                    <p:set>
                                      <p:cBhvr>
                                        <p:cTn id="20" dur="1" fill="hold">
                                          <p:stCondLst>
                                            <p:cond delay="499"/>
                                          </p:stCondLst>
                                        </p:cTn>
                                        <p:tgtEl>
                                          <p:spTgt spid="8"/>
                                        </p:tgtEl>
                                        <p:attrNameLst>
                                          <p:attrName>style.visibility</p:attrName>
                                        </p:attrNameLst>
                                      </p:cBhvr>
                                      <p:to>
                                        <p:strVal val="hidden"/>
                                      </p:to>
                                    </p:set>
                                  </p:childTnLst>
                                </p:cTn>
                              </p:par>
                              <p:par>
                                <p:cTn id="21" presetID="2" presetClass="entr" presetSubtype="8"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0-#ppt_w/2"/>
                                          </p:val>
                                        </p:tav>
                                        <p:tav tm="100000">
                                          <p:val>
                                            <p:strVal val="#ppt_x"/>
                                          </p:val>
                                        </p:tav>
                                      </p:tavLst>
                                    </p:anim>
                                    <p:anim calcmode="lin" valueType="num">
                                      <p:cBhvr additive="base">
                                        <p:cTn id="2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p:bldP spid="9" grpId="1"/>
      <p:bldP spid="10" grpId="0" animBg="1"/>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US" altLang="zh-TW" dirty="0" smtClean="0"/>
              <a:t>Inter-Timer Trigger Mode (2/2)</a:t>
            </a:r>
          </a:p>
        </p:txBody>
      </p:sp>
      <p:sp>
        <p:nvSpPr>
          <p:cNvPr id="16387"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9EF53408-1627-4DAA-9EC4-AC500FA70678}" type="slidenum">
              <a:rPr lang="en-US" altLang="zh-TW" sz="1400" smtClean="0">
                <a:solidFill>
                  <a:schemeClr val="tx1"/>
                </a:solidFill>
                <a:latin typeface="Arial" charset="0"/>
                <a:ea typeface="ＭＳ Ｐゴシック" pitchFamily="34" charset="-128"/>
              </a:rPr>
              <a:pPr fontAlgn="base">
                <a:spcBef>
                  <a:spcPct val="0"/>
                </a:spcBef>
                <a:spcAft>
                  <a:spcPct val="0"/>
                </a:spcAft>
              </a:pPr>
              <a:t>14</a:t>
            </a:fld>
            <a:endParaRPr lang="en-US" altLang="zh-TW" sz="1400" smtClean="0">
              <a:solidFill>
                <a:schemeClr val="tx1"/>
              </a:solidFill>
              <a:latin typeface="Arial" charset="0"/>
              <a:ea typeface="ＭＳ Ｐゴシック" pitchFamily="34" charset="-128"/>
            </a:endParaRPr>
          </a:p>
        </p:txBody>
      </p:sp>
      <p:graphicFrame>
        <p:nvGraphicFramePr>
          <p:cNvPr id="16390" name="物件 6"/>
          <p:cNvGraphicFramePr>
            <a:graphicFrameLocks noChangeAspect="1"/>
          </p:cNvGraphicFramePr>
          <p:nvPr>
            <p:extLst>
              <p:ext uri="{D42A27DB-BD31-4B8C-83A1-F6EECF244321}">
                <p14:modId xmlns:p14="http://schemas.microsoft.com/office/powerpoint/2010/main" val="595952821"/>
              </p:ext>
            </p:extLst>
          </p:nvPr>
        </p:nvGraphicFramePr>
        <p:xfrm>
          <a:off x="145468" y="772414"/>
          <a:ext cx="8963036" cy="4600802"/>
        </p:xfrm>
        <a:graphic>
          <a:graphicData uri="http://schemas.openxmlformats.org/presentationml/2006/ole">
            <mc:AlternateContent xmlns:mc="http://schemas.openxmlformats.org/markup-compatibility/2006">
              <mc:Choice xmlns:v="urn:schemas-microsoft-com:vml" Requires="v">
                <p:oleObj spid="_x0000_s71716" name="Visio" r:id="rId5" imgW="9958929" imgH="5112002" progId="Visio.Drawing.11">
                  <p:embed/>
                </p:oleObj>
              </mc:Choice>
              <mc:Fallback>
                <p:oleObj name="Visio" r:id="rId5" imgW="9958929" imgH="5112002" progId="Visio.Drawing.11">
                  <p:embed/>
                  <p:pic>
                    <p:nvPicPr>
                      <p:cNvPr id="0" name=""/>
                      <p:cNvPicPr>
                        <a:picLocks noChangeAspect="1" noChangeArrowheads="1"/>
                      </p:cNvPicPr>
                      <p:nvPr/>
                    </p:nvPicPr>
                    <p:blipFill>
                      <a:blip r:embed="rId6"/>
                      <a:srcRect/>
                      <a:stretch>
                        <a:fillRect/>
                      </a:stretch>
                    </p:blipFill>
                    <p:spPr bwMode="auto">
                      <a:xfrm>
                        <a:off x="145468" y="772414"/>
                        <a:ext cx="8963036" cy="4600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6391" name="Text Box 60"/>
          <p:cNvSpPr txBox="1">
            <a:spLocks noChangeArrowheads="1"/>
          </p:cNvSpPr>
          <p:nvPr/>
        </p:nvSpPr>
        <p:spPr bwMode="auto">
          <a:xfrm>
            <a:off x="467544" y="5449984"/>
            <a:ext cx="8497069" cy="9294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spcBef>
                <a:spcPct val="50000"/>
              </a:spcBef>
            </a:pPr>
            <a:r>
              <a:rPr lang="en-US" altLang="zh-TW" sz="1600" dirty="0">
                <a:solidFill>
                  <a:srgbClr val="2C0ABE"/>
                </a:solidFill>
              </a:rPr>
              <a:t>3. At the same time TMR0 INTR_TRG_EN bit will set to 0, TMR0 and TMR1 stop </a:t>
            </a:r>
            <a:r>
              <a:rPr lang="en-US" altLang="zh-TW" sz="1600" dirty="0" smtClean="0">
                <a:solidFill>
                  <a:srgbClr val="2C0ABE"/>
                </a:solidFill>
              </a:rPr>
              <a:t>counting</a:t>
            </a:r>
            <a:endParaRPr lang="en-US" altLang="zh-TW" sz="1600" dirty="0">
              <a:solidFill>
                <a:srgbClr val="2C0ABE"/>
              </a:solidFill>
            </a:endParaRPr>
          </a:p>
          <a:p>
            <a:pPr eaLnBrk="1" hangingPunct="1">
              <a:spcBef>
                <a:spcPct val="50000"/>
              </a:spcBef>
            </a:pPr>
            <a:r>
              <a:rPr lang="en-US" altLang="zh-TW" sz="1600" dirty="0">
                <a:solidFill>
                  <a:srgbClr val="2C0ABE"/>
                </a:solidFill>
              </a:rPr>
              <a:t>4. T</a:t>
            </a:r>
            <a:r>
              <a:rPr lang="en-US" altLang="zh-TW" sz="1600" baseline="-25000" dirty="0">
                <a:solidFill>
                  <a:srgbClr val="2C0ABE"/>
                </a:solidFill>
              </a:rPr>
              <a:t>TM0</a:t>
            </a:r>
            <a:r>
              <a:rPr lang="en-US" altLang="zh-TW" sz="1600" dirty="0">
                <a:solidFill>
                  <a:srgbClr val="2C0ABE"/>
                </a:solidFill>
              </a:rPr>
              <a:t> </a:t>
            </a:r>
            <a:r>
              <a:rPr lang="en-US" altLang="zh-TW" sz="1600" dirty="0" smtClean="0">
                <a:solidFill>
                  <a:srgbClr val="2C0ABE"/>
                </a:solidFill>
              </a:rPr>
              <a:t>= TMR1_TCAP </a:t>
            </a:r>
            <a:r>
              <a:rPr lang="en-US" altLang="zh-TW" sz="1600" dirty="0">
                <a:solidFill>
                  <a:srgbClr val="2C0ABE"/>
                </a:solidFill>
              </a:rPr>
              <a:t>/ TMR1_CLK </a:t>
            </a:r>
            <a:r>
              <a:rPr lang="en-US" altLang="zh-TW" sz="1600" dirty="0" smtClean="0">
                <a:solidFill>
                  <a:srgbClr val="2C0ABE"/>
                </a:solidFill>
              </a:rPr>
              <a:t>/ TMR0_CMPR = 999 </a:t>
            </a:r>
            <a:r>
              <a:rPr lang="en-US" altLang="zh-TW" sz="1600" dirty="0">
                <a:solidFill>
                  <a:srgbClr val="2C0ABE"/>
                </a:solidFill>
              </a:rPr>
              <a:t>/ </a:t>
            </a:r>
            <a:r>
              <a:rPr lang="en-US" altLang="zh-TW" sz="1600" dirty="0" smtClean="0">
                <a:solidFill>
                  <a:srgbClr val="2C0ABE"/>
                </a:solidFill>
              </a:rPr>
              <a:t>100kHz / 100 = 100 us</a:t>
            </a:r>
          </a:p>
          <a:p>
            <a:pPr eaLnBrk="1" hangingPunct="1">
              <a:spcBef>
                <a:spcPct val="50000"/>
              </a:spcBef>
            </a:pPr>
            <a:r>
              <a:rPr lang="en-US" altLang="zh-TW" sz="1600" dirty="0" smtClean="0">
                <a:solidFill>
                  <a:srgbClr val="2C0ABE"/>
                </a:solidFill>
              </a:rPr>
              <a:t>    F</a:t>
            </a:r>
            <a:r>
              <a:rPr lang="en-US" altLang="zh-TW" sz="1600" baseline="-25000" dirty="0" smtClean="0">
                <a:solidFill>
                  <a:srgbClr val="2C0ABE"/>
                </a:solidFill>
              </a:rPr>
              <a:t>TM0</a:t>
            </a:r>
            <a:r>
              <a:rPr lang="en-US" altLang="zh-TW" sz="1600" dirty="0" smtClean="0">
                <a:solidFill>
                  <a:srgbClr val="2C0ABE"/>
                </a:solidFill>
              </a:rPr>
              <a:t> = TMR1_CLK / TMR1_TCAP × TMR0_CMPR = 100kHz / 999 × 100 = 10 kHz</a:t>
            </a:r>
            <a:endParaRPr lang="en-US" altLang="zh-TW" sz="1600" dirty="0">
              <a:solidFill>
                <a:srgbClr val="2C0ABE"/>
              </a:solidFill>
            </a:endParaRPr>
          </a:p>
        </p:txBody>
      </p:sp>
      <p:sp>
        <p:nvSpPr>
          <p:cNvPr id="15" name="橢圓 14"/>
          <p:cNvSpPr/>
          <p:nvPr/>
        </p:nvSpPr>
        <p:spPr>
          <a:xfrm>
            <a:off x="7524934" y="1268759"/>
            <a:ext cx="521028" cy="2592289"/>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6" name="文字方塊 15"/>
          <p:cNvSpPr txBox="1"/>
          <p:nvPr/>
        </p:nvSpPr>
        <p:spPr>
          <a:xfrm>
            <a:off x="7995714" y="1259158"/>
            <a:ext cx="289247" cy="289888"/>
          </a:xfrm>
          <a:prstGeom prst="rect">
            <a:avLst/>
          </a:prstGeom>
          <a:noFill/>
        </p:spPr>
        <p:txBody>
          <a:bodyPr wrap="square" rtlCol="0">
            <a:spAutoFit/>
          </a:bodyPr>
          <a:lstStyle/>
          <a:p>
            <a:r>
              <a:rPr lang="en-US" altLang="zh-TW" sz="1600" dirty="0" smtClean="0">
                <a:solidFill>
                  <a:srgbClr val="2C0ABE"/>
                </a:solidFill>
              </a:rPr>
              <a:t>3</a:t>
            </a:r>
            <a:endParaRPr lang="zh-TW" altLang="en-US" sz="1600" dirty="0">
              <a:solidFill>
                <a:srgbClr val="2C0ABE"/>
              </a:solidFill>
            </a:endParaRPr>
          </a:p>
        </p:txBody>
      </p:sp>
      <p:cxnSp>
        <p:nvCxnSpPr>
          <p:cNvPr id="14" name="直線單箭頭接點 13"/>
          <p:cNvCxnSpPr/>
          <p:nvPr/>
        </p:nvCxnSpPr>
        <p:spPr>
          <a:xfrm flipV="1">
            <a:off x="2555776" y="1268759"/>
            <a:ext cx="1008112" cy="1"/>
          </a:xfrm>
          <a:prstGeom prst="straightConnector1">
            <a:avLst/>
          </a:prstGeom>
          <a:ln w="1905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17" name="文字方塊 16"/>
          <p:cNvSpPr txBox="1"/>
          <p:nvPr/>
        </p:nvSpPr>
        <p:spPr>
          <a:xfrm>
            <a:off x="2658705" y="1340768"/>
            <a:ext cx="792087" cy="289888"/>
          </a:xfrm>
          <a:prstGeom prst="rect">
            <a:avLst/>
          </a:prstGeom>
          <a:noFill/>
          <a:ln w="19050">
            <a:noFill/>
          </a:ln>
        </p:spPr>
        <p:txBody>
          <a:bodyPr wrap="square" rtlCol="0">
            <a:spAutoFit/>
          </a:bodyPr>
          <a:lstStyle/>
          <a:p>
            <a:pPr algn="ctr"/>
            <a:r>
              <a:rPr lang="en-US" altLang="zh-TW" sz="1600" dirty="0" smtClean="0">
                <a:solidFill>
                  <a:srgbClr val="FF0000"/>
                </a:solidFill>
              </a:rPr>
              <a:t>T</a:t>
            </a:r>
            <a:r>
              <a:rPr lang="en-US" altLang="zh-TW" sz="1600" baseline="-25000" dirty="0" smtClean="0">
                <a:solidFill>
                  <a:srgbClr val="FF0000"/>
                </a:solidFill>
              </a:rPr>
              <a:t>TM0</a:t>
            </a:r>
            <a:endParaRPr lang="zh-TW" altLang="en-US" sz="1600" baseline="-25000" dirty="0">
              <a:solidFill>
                <a:srgbClr val="FF0000"/>
              </a:solidFill>
            </a:endParaRPr>
          </a:p>
        </p:txBody>
      </p:sp>
      <p:sp>
        <p:nvSpPr>
          <p:cNvPr id="18" name="文字方塊 17"/>
          <p:cNvSpPr txBox="1"/>
          <p:nvPr/>
        </p:nvSpPr>
        <p:spPr>
          <a:xfrm>
            <a:off x="2914601" y="1556792"/>
            <a:ext cx="289247" cy="289310"/>
          </a:xfrm>
          <a:prstGeom prst="rect">
            <a:avLst/>
          </a:prstGeom>
          <a:noFill/>
        </p:spPr>
        <p:txBody>
          <a:bodyPr wrap="square" rtlCol="0">
            <a:spAutoFit/>
          </a:bodyPr>
          <a:lstStyle/>
          <a:p>
            <a:r>
              <a:rPr lang="en-US" altLang="zh-TW" sz="1600" dirty="0" smtClean="0">
                <a:solidFill>
                  <a:srgbClr val="2C0ABE"/>
                </a:solidFill>
              </a:rPr>
              <a:t>4</a:t>
            </a:r>
            <a:endParaRPr lang="zh-TW" altLang="en-US" sz="1600" dirty="0">
              <a:solidFill>
                <a:srgbClr val="2C0ABE"/>
              </a:solidFill>
            </a:endParaRPr>
          </a:p>
        </p:txBody>
      </p:sp>
    </p:spTree>
    <p:custDataLst>
      <p:tags r:id="rId2"/>
    </p:custDataLst>
    <p:extLst>
      <p:ext uri="{BB962C8B-B14F-4D97-AF65-F5344CB8AC3E}">
        <p14:creationId xmlns:p14="http://schemas.microsoft.com/office/powerpoint/2010/main" val="250383043"/>
      </p:ext>
    </p:extLst>
  </p:cSld>
  <p:clrMapOvr>
    <a:masterClrMapping/>
  </p:clrMapOvr>
  <p:transition advTm="2743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0-#ppt_w/2"/>
                                          </p:val>
                                        </p:tav>
                                        <p:tav tm="100000">
                                          <p:val>
                                            <p:strVal val="#ppt_x"/>
                                          </p:val>
                                        </p:tav>
                                      </p:tavLst>
                                    </p:anim>
                                    <p:anim calcmode="lin" valueType="num">
                                      <p:cBhvr additive="base">
                                        <p:cTn id="12"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15"/>
                                        </p:tgtEl>
                                      </p:cBhvr>
                                    </p:animEffect>
                                    <p:set>
                                      <p:cBhvr>
                                        <p:cTn id="17" dur="1" fill="hold">
                                          <p:stCondLst>
                                            <p:cond delay="499"/>
                                          </p:stCondLst>
                                        </p:cTn>
                                        <p:tgtEl>
                                          <p:spTgt spid="15"/>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16"/>
                                        </p:tgtEl>
                                      </p:cBhvr>
                                    </p:animEffect>
                                    <p:set>
                                      <p:cBhvr>
                                        <p:cTn id="20" dur="1" fill="hold">
                                          <p:stCondLst>
                                            <p:cond delay="499"/>
                                          </p:stCondLst>
                                        </p:cTn>
                                        <p:tgtEl>
                                          <p:spTgt spid="16"/>
                                        </p:tgtEl>
                                        <p:attrNameLst>
                                          <p:attrName>style.visibility</p:attrName>
                                        </p:attrNameLst>
                                      </p:cBhvr>
                                      <p:to>
                                        <p:strVal val="hidden"/>
                                      </p:to>
                                    </p:set>
                                  </p:childTnLst>
                                </p:cTn>
                              </p:par>
                              <p:par>
                                <p:cTn id="21" presetID="2" presetClass="entr" presetSubtype="8"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500" fill="hold"/>
                                        <p:tgtEl>
                                          <p:spTgt spid="18"/>
                                        </p:tgtEl>
                                        <p:attrNameLst>
                                          <p:attrName>ppt_x</p:attrName>
                                        </p:attrNameLst>
                                      </p:cBhvr>
                                      <p:tavLst>
                                        <p:tav tm="0">
                                          <p:val>
                                            <p:strVal val="0-#ppt_w/2"/>
                                          </p:val>
                                        </p:tav>
                                        <p:tav tm="100000">
                                          <p:val>
                                            <p:strVal val="#ppt_x"/>
                                          </p:val>
                                        </p:tav>
                                      </p:tavLst>
                                    </p:anim>
                                    <p:anim calcmode="lin" valueType="num">
                                      <p:cBhvr additive="base">
                                        <p:cTn id="24" dur="500" fill="hold"/>
                                        <p:tgtEl>
                                          <p:spTgt spid="18"/>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0-#ppt_w/2"/>
                                          </p:val>
                                        </p:tav>
                                        <p:tav tm="100000">
                                          <p:val>
                                            <p:strVal val="#ppt_x"/>
                                          </p:val>
                                        </p:tav>
                                      </p:tavLst>
                                    </p:anim>
                                    <p:anim calcmode="lin" valueType="num">
                                      <p:cBhvr additive="base">
                                        <p:cTn id="28" dur="500" fill="hold"/>
                                        <p:tgtEl>
                                          <p:spTgt spid="17"/>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16" grpId="0"/>
      <p:bldP spid="16" grpId="1"/>
      <p:bldP spid="17" grpId="0"/>
      <p:bldP spid="18" grpId="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zh-CN" altLang="en-US" dirty="0" smtClean="0"/>
              <a:t>内部触发事件</a:t>
            </a:r>
            <a:r>
              <a:rPr lang="en-US" altLang="zh-TW" dirty="0" smtClean="0"/>
              <a:t>(1/3)</a:t>
            </a:r>
          </a:p>
        </p:txBody>
      </p:sp>
      <p:sp>
        <p:nvSpPr>
          <p:cNvPr id="17411" name="Rectangle 4"/>
          <p:cNvSpPr>
            <a:spLocks noGrp="1" noChangeArrowheads="1"/>
          </p:cNvSpPr>
          <p:nvPr>
            <p:ph idx="1"/>
          </p:nvPr>
        </p:nvSpPr>
        <p:spPr/>
        <p:txBody>
          <a:bodyPr/>
          <a:lstStyle/>
          <a:p>
            <a:pPr eaLnBrk="1" hangingPunct="1"/>
            <a:r>
              <a:rPr lang="zh-CN" altLang="en-US" dirty="0" smtClean="0">
                <a:cs typeface="Arial" charset="0"/>
              </a:rPr>
              <a:t>描述</a:t>
            </a:r>
            <a:endParaRPr lang="en-US" altLang="zh-TW" dirty="0" smtClean="0">
              <a:cs typeface="Arial" charset="0"/>
            </a:endParaRPr>
          </a:p>
          <a:p>
            <a:pPr lvl="1" eaLnBrk="1" hangingPunct="1"/>
            <a:r>
              <a:rPr lang="zh-CN" altLang="en-US" dirty="0" smtClean="0">
                <a:cs typeface="Arial" charset="0"/>
              </a:rPr>
              <a:t>当定时器超时或者捕获中断事件发生时，可以产生内部事件启动外设</a:t>
            </a:r>
            <a:endParaRPr lang="en-US" altLang="zh-TW" dirty="0" smtClean="0">
              <a:cs typeface="Arial" charset="0"/>
            </a:endParaRPr>
          </a:p>
          <a:p>
            <a:pPr lvl="1" eaLnBrk="1" hangingPunct="1"/>
            <a:r>
              <a:rPr lang="zh-CN" altLang="en-US" dirty="0" smtClean="0">
                <a:cs typeface="Arial" charset="0"/>
              </a:rPr>
              <a:t>支持启动</a:t>
            </a:r>
            <a:r>
              <a:rPr lang="en-US" altLang="zh-TW" dirty="0" smtClean="0">
                <a:cs typeface="Arial" charset="0"/>
              </a:rPr>
              <a:t>ADC, DAC, PDMA </a:t>
            </a:r>
            <a:r>
              <a:rPr lang="zh-CN" altLang="en-US" dirty="0" smtClean="0">
                <a:cs typeface="Arial" charset="0"/>
              </a:rPr>
              <a:t>和</a:t>
            </a:r>
            <a:r>
              <a:rPr lang="en-US" altLang="zh-TW" dirty="0" smtClean="0">
                <a:cs typeface="Arial" charset="0"/>
              </a:rPr>
              <a:t>Touch-key</a:t>
            </a:r>
          </a:p>
          <a:p>
            <a:pPr eaLnBrk="1" hangingPunct="1"/>
            <a:r>
              <a:rPr lang="zh-CN" altLang="en-US" dirty="0" smtClean="0">
                <a:cs typeface="Arial" charset="0"/>
              </a:rPr>
              <a:t>中断事件</a:t>
            </a:r>
            <a:endParaRPr lang="en-US" altLang="zh-TW" dirty="0" smtClean="0">
              <a:cs typeface="Arial" charset="0"/>
            </a:endParaRPr>
          </a:p>
          <a:p>
            <a:pPr lvl="1" eaLnBrk="1" hangingPunct="1">
              <a:buFont typeface="Arial" charset="0"/>
              <a:buChar char="•"/>
            </a:pPr>
            <a:r>
              <a:rPr lang="zh-CN" altLang="en-US" dirty="0" smtClean="0">
                <a:cs typeface="Arial" charset="0"/>
              </a:rPr>
              <a:t>定时器超时</a:t>
            </a:r>
            <a:r>
              <a:rPr lang="en-US" altLang="zh-TW" dirty="0" smtClean="0">
                <a:cs typeface="Arial" charset="0"/>
              </a:rPr>
              <a:t>, </a:t>
            </a:r>
            <a:r>
              <a:rPr lang="en-US" altLang="zh-TW" dirty="0">
                <a:cs typeface="Arial" charset="0"/>
              </a:rPr>
              <a:t>TMR_IS </a:t>
            </a:r>
          </a:p>
          <a:p>
            <a:pPr lvl="1" eaLnBrk="1" hangingPunct="1">
              <a:buFont typeface="Arial" charset="0"/>
              <a:buChar char="•"/>
            </a:pPr>
            <a:r>
              <a:rPr lang="zh-CN" altLang="en-US" dirty="0" smtClean="0">
                <a:cs typeface="Arial" charset="0"/>
              </a:rPr>
              <a:t>定时器捕获</a:t>
            </a:r>
            <a:r>
              <a:rPr lang="en-US" altLang="zh-TW" dirty="0" smtClean="0">
                <a:cs typeface="Arial" charset="0"/>
              </a:rPr>
              <a:t>, </a:t>
            </a:r>
            <a:r>
              <a:rPr lang="en-US" altLang="zh-TW" dirty="0">
                <a:cs typeface="Arial" charset="0"/>
              </a:rPr>
              <a:t>TCAP_IS</a:t>
            </a:r>
          </a:p>
          <a:p>
            <a:pPr eaLnBrk="1" hangingPunct="1"/>
            <a:r>
              <a:rPr lang="en-US" altLang="zh-CN" dirty="0" smtClean="0">
                <a:cs typeface="Arial" charset="0"/>
              </a:rPr>
              <a:t>P</a:t>
            </a:r>
            <a:r>
              <a:rPr lang="en-US" altLang="zh-TW" dirty="0" smtClean="0">
                <a:cs typeface="Arial" charset="0"/>
              </a:rPr>
              <a:t>ower-down </a:t>
            </a:r>
            <a:r>
              <a:rPr lang="zh-CN" altLang="en-US" dirty="0" smtClean="0">
                <a:cs typeface="Arial" charset="0"/>
              </a:rPr>
              <a:t>模式下唤醒触摸键</a:t>
            </a:r>
            <a:endParaRPr lang="en-US" altLang="zh-TW" dirty="0" smtClean="0">
              <a:cs typeface="Arial" charset="0"/>
            </a:endParaRPr>
          </a:p>
          <a:p>
            <a:pPr lvl="1" eaLnBrk="1" hangingPunct="1"/>
            <a:r>
              <a:rPr lang="zh-CN" altLang="en-US" dirty="0" smtClean="0">
                <a:cs typeface="Arial" charset="0"/>
              </a:rPr>
              <a:t>不唤醒</a:t>
            </a:r>
            <a:r>
              <a:rPr lang="en-US" altLang="zh-TW" dirty="0" smtClean="0">
                <a:cs typeface="Arial" charset="0"/>
              </a:rPr>
              <a:t>CPU</a:t>
            </a:r>
          </a:p>
          <a:p>
            <a:pPr lvl="1" eaLnBrk="1" hangingPunct="1"/>
            <a:r>
              <a:rPr lang="zh-CN" altLang="en-US" dirty="0" smtClean="0">
                <a:cs typeface="Arial" charset="0"/>
              </a:rPr>
              <a:t>这个模式支持来自定时器</a:t>
            </a:r>
            <a:r>
              <a:rPr lang="en-US" altLang="zh-CN" dirty="0" smtClean="0">
                <a:cs typeface="Arial" charset="0"/>
              </a:rPr>
              <a:t>TMR0</a:t>
            </a:r>
            <a:r>
              <a:rPr lang="zh-CN" altLang="en-US" dirty="0" smtClean="0">
                <a:cs typeface="Arial" charset="0"/>
              </a:rPr>
              <a:t>的</a:t>
            </a:r>
            <a:r>
              <a:rPr lang="en-US" altLang="zh-TW" dirty="0">
                <a:cs typeface="Arial" charset="0"/>
              </a:rPr>
              <a:t>TMR_IS </a:t>
            </a:r>
            <a:r>
              <a:rPr lang="zh-CN" altLang="en-US" dirty="0" smtClean="0">
                <a:cs typeface="Arial" charset="0"/>
              </a:rPr>
              <a:t>事件</a:t>
            </a:r>
            <a:endParaRPr lang="en-US" altLang="zh-TW" dirty="0">
              <a:cs typeface="Arial" charset="0"/>
            </a:endParaRPr>
          </a:p>
        </p:txBody>
      </p:sp>
      <p:sp>
        <p:nvSpPr>
          <p:cNvPr id="17412"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ED7FC133-BD21-40E4-B31A-8E0CE7B875AE}" type="slidenum">
              <a:rPr lang="en-US" altLang="zh-TW" sz="1400" smtClean="0">
                <a:solidFill>
                  <a:schemeClr val="tx1"/>
                </a:solidFill>
                <a:latin typeface="Arial" charset="0"/>
                <a:ea typeface="ＭＳ Ｐゴシック" pitchFamily="34" charset="-128"/>
              </a:rPr>
              <a:pPr fontAlgn="base">
                <a:spcBef>
                  <a:spcPct val="0"/>
                </a:spcBef>
                <a:spcAft>
                  <a:spcPct val="0"/>
                </a:spcAft>
              </a:pPr>
              <a:t>15</a:t>
            </a:fld>
            <a:endParaRPr lang="en-US" altLang="zh-TW" sz="1400" smtClean="0">
              <a:solidFill>
                <a:schemeClr val="tx1"/>
              </a:solidFill>
              <a:latin typeface="Arial" charset="0"/>
              <a:ea typeface="ＭＳ Ｐゴシック" pitchFamily="34" charset="-128"/>
            </a:endParaRPr>
          </a:p>
        </p:txBody>
      </p:sp>
    </p:spTree>
    <p:custDataLst>
      <p:tags r:id="rId1"/>
    </p:custDataLst>
  </p:cSld>
  <p:clrMapOvr>
    <a:masterClrMapping/>
  </p:clrMapOvr>
  <p:transition advTm="2743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anim calcmode="lin" valueType="num">
                                      <p:cBhvr additive="base">
                                        <p:cTn id="7" dur="500" fill="hold"/>
                                        <p:tgtEl>
                                          <p:spTgt spid="1741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7411">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7411">
                                            <p:txEl>
                                              <p:pRg st="1" end="1"/>
                                            </p:txEl>
                                          </p:spTgt>
                                        </p:tgtEl>
                                        <p:attrNameLst>
                                          <p:attrName>style.visibility</p:attrName>
                                        </p:attrNameLst>
                                      </p:cBhvr>
                                      <p:to>
                                        <p:strVal val="visible"/>
                                      </p:to>
                                    </p:set>
                                    <p:anim calcmode="lin" valueType="num">
                                      <p:cBhvr additive="base">
                                        <p:cTn id="11" dur="500" fill="hold"/>
                                        <p:tgtEl>
                                          <p:spTgt spid="17411">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7411">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7411">
                                            <p:txEl>
                                              <p:pRg st="2" end="2"/>
                                            </p:txEl>
                                          </p:spTgt>
                                        </p:tgtEl>
                                        <p:attrNameLst>
                                          <p:attrName>style.visibility</p:attrName>
                                        </p:attrNameLst>
                                      </p:cBhvr>
                                      <p:to>
                                        <p:strVal val="visible"/>
                                      </p:to>
                                    </p:set>
                                    <p:anim calcmode="lin" valueType="num">
                                      <p:cBhvr additive="base">
                                        <p:cTn id="15" dur="500" fill="hold"/>
                                        <p:tgtEl>
                                          <p:spTgt spid="17411">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741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grpId="0" nodeType="clickEffect">
                                  <p:stCondLst>
                                    <p:cond delay="0"/>
                                  </p:stCondLst>
                                  <p:childTnLst>
                                    <p:set>
                                      <p:cBhvr>
                                        <p:cTn id="20" dur="1" fill="hold">
                                          <p:stCondLst>
                                            <p:cond delay="0"/>
                                          </p:stCondLst>
                                        </p:cTn>
                                        <p:tgtEl>
                                          <p:spTgt spid="17411">
                                            <p:txEl>
                                              <p:pRg st="3" end="3"/>
                                            </p:txEl>
                                          </p:spTgt>
                                        </p:tgtEl>
                                        <p:attrNameLst>
                                          <p:attrName>style.visibility</p:attrName>
                                        </p:attrNameLst>
                                      </p:cBhvr>
                                      <p:to>
                                        <p:strVal val="visible"/>
                                      </p:to>
                                    </p:set>
                                    <p:anim calcmode="lin" valueType="num">
                                      <p:cBhvr additive="base">
                                        <p:cTn id="21" dur="500" fill="hold"/>
                                        <p:tgtEl>
                                          <p:spTgt spid="17411">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17411">
                                            <p:txEl>
                                              <p:pRg st="3" end="3"/>
                                            </p:txEl>
                                          </p:spTgt>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7411">
                                            <p:txEl>
                                              <p:pRg st="4" end="4"/>
                                            </p:txEl>
                                          </p:spTgt>
                                        </p:tgtEl>
                                        <p:attrNameLst>
                                          <p:attrName>style.visibility</p:attrName>
                                        </p:attrNameLst>
                                      </p:cBhvr>
                                      <p:to>
                                        <p:strVal val="visible"/>
                                      </p:to>
                                    </p:set>
                                    <p:anim calcmode="lin" valueType="num">
                                      <p:cBhvr additive="base">
                                        <p:cTn id="25" dur="500" fill="hold"/>
                                        <p:tgtEl>
                                          <p:spTgt spid="17411">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7411">
                                            <p:txEl>
                                              <p:pRg st="4" end="4"/>
                                            </p:txEl>
                                          </p:spTgt>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7411">
                                            <p:txEl>
                                              <p:pRg st="5" end="5"/>
                                            </p:txEl>
                                          </p:spTgt>
                                        </p:tgtEl>
                                        <p:attrNameLst>
                                          <p:attrName>style.visibility</p:attrName>
                                        </p:attrNameLst>
                                      </p:cBhvr>
                                      <p:to>
                                        <p:strVal val="visible"/>
                                      </p:to>
                                    </p:set>
                                    <p:anim calcmode="lin" valueType="num">
                                      <p:cBhvr additive="base">
                                        <p:cTn id="29" dur="500" fill="hold"/>
                                        <p:tgtEl>
                                          <p:spTgt spid="17411">
                                            <p:txEl>
                                              <p:pRg st="5" end="5"/>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17411">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17411">
                                            <p:txEl>
                                              <p:pRg st="6" end="6"/>
                                            </p:txEl>
                                          </p:spTgt>
                                        </p:tgtEl>
                                        <p:attrNameLst>
                                          <p:attrName>style.visibility</p:attrName>
                                        </p:attrNameLst>
                                      </p:cBhvr>
                                      <p:to>
                                        <p:strVal val="visible"/>
                                      </p:to>
                                    </p:set>
                                    <p:anim calcmode="lin" valueType="num">
                                      <p:cBhvr additive="base">
                                        <p:cTn id="35" dur="500" fill="hold"/>
                                        <p:tgtEl>
                                          <p:spTgt spid="17411">
                                            <p:txEl>
                                              <p:pRg st="6" end="6"/>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17411">
                                            <p:txEl>
                                              <p:pRg st="6" end="6"/>
                                            </p:txEl>
                                          </p:spTgt>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7411">
                                            <p:txEl>
                                              <p:pRg st="7" end="7"/>
                                            </p:txEl>
                                          </p:spTgt>
                                        </p:tgtEl>
                                        <p:attrNameLst>
                                          <p:attrName>style.visibility</p:attrName>
                                        </p:attrNameLst>
                                      </p:cBhvr>
                                      <p:to>
                                        <p:strVal val="visible"/>
                                      </p:to>
                                    </p:set>
                                    <p:anim calcmode="lin" valueType="num">
                                      <p:cBhvr additive="base">
                                        <p:cTn id="39" dur="500" fill="hold"/>
                                        <p:tgtEl>
                                          <p:spTgt spid="17411">
                                            <p:txEl>
                                              <p:pRg st="7" end="7"/>
                                            </p:tx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17411">
                                            <p:txEl>
                                              <p:pRg st="7" end="7"/>
                                            </p:txEl>
                                          </p:spTgt>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7411">
                                            <p:txEl>
                                              <p:pRg st="8" end="8"/>
                                            </p:txEl>
                                          </p:spTgt>
                                        </p:tgtEl>
                                        <p:attrNameLst>
                                          <p:attrName>style.visibility</p:attrName>
                                        </p:attrNameLst>
                                      </p:cBhvr>
                                      <p:to>
                                        <p:strVal val="visible"/>
                                      </p:to>
                                    </p:set>
                                    <p:anim calcmode="lin" valueType="num">
                                      <p:cBhvr additive="base">
                                        <p:cTn id="43" dur="500" fill="hold"/>
                                        <p:tgtEl>
                                          <p:spTgt spid="17411">
                                            <p:txEl>
                                              <p:pRg st="8" end="8"/>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17411">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zh-CN" altLang="en-US" dirty="0" smtClean="0"/>
              <a:t>内部触发事件</a:t>
            </a:r>
            <a:r>
              <a:rPr lang="en-US" altLang="zh-TW" dirty="0" smtClean="0"/>
              <a:t> (2/3)</a:t>
            </a:r>
          </a:p>
        </p:txBody>
      </p:sp>
      <p:sp>
        <p:nvSpPr>
          <p:cNvPr id="18436"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FB1046E0-3067-41A2-A644-8984A4B4410F}" type="slidenum">
              <a:rPr lang="en-US" altLang="zh-TW" sz="1400" smtClean="0">
                <a:solidFill>
                  <a:schemeClr val="tx1"/>
                </a:solidFill>
                <a:latin typeface="Arial" charset="0"/>
                <a:ea typeface="ＭＳ Ｐゴシック" pitchFamily="34" charset="-128"/>
              </a:rPr>
              <a:pPr fontAlgn="base">
                <a:spcBef>
                  <a:spcPct val="0"/>
                </a:spcBef>
                <a:spcAft>
                  <a:spcPct val="0"/>
                </a:spcAft>
              </a:pPr>
              <a:t>16</a:t>
            </a:fld>
            <a:endParaRPr lang="en-US" altLang="zh-TW" sz="1400" smtClean="0">
              <a:solidFill>
                <a:schemeClr val="tx1"/>
              </a:solidFill>
              <a:latin typeface="Arial" charset="0"/>
              <a:ea typeface="ＭＳ Ｐゴシック" pitchFamily="34" charset="-128"/>
            </a:endParaRPr>
          </a:p>
        </p:txBody>
      </p:sp>
      <p:graphicFrame>
        <p:nvGraphicFramePr>
          <p:cNvPr id="18438" name="物件 3"/>
          <p:cNvGraphicFramePr>
            <a:graphicFrameLocks noChangeAspect="1"/>
          </p:cNvGraphicFramePr>
          <p:nvPr>
            <p:extLst>
              <p:ext uri="{D42A27DB-BD31-4B8C-83A1-F6EECF244321}">
                <p14:modId xmlns:p14="http://schemas.microsoft.com/office/powerpoint/2010/main" val="39983702"/>
              </p:ext>
            </p:extLst>
          </p:nvPr>
        </p:nvGraphicFramePr>
        <p:xfrm>
          <a:off x="3329880" y="1588666"/>
          <a:ext cx="5562600" cy="4400550"/>
        </p:xfrm>
        <a:graphic>
          <a:graphicData uri="http://schemas.openxmlformats.org/presentationml/2006/ole">
            <mc:AlternateContent xmlns:mc="http://schemas.openxmlformats.org/markup-compatibility/2006">
              <mc:Choice xmlns:v="urn:schemas-microsoft-com:vml" Requires="v">
                <p:oleObj spid="_x0000_s18572" name="Visio" r:id="rId5" imgW="7390711" imgH="5862148" progId="Visio.Drawing.11">
                  <p:embed/>
                </p:oleObj>
              </mc:Choice>
              <mc:Fallback>
                <p:oleObj name="Visio" r:id="rId5" imgW="7390711" imgH="5862148" progId="Visio.Drawing.11">
                  <p:embed/>
                  <p:pic>
                    <p:nvPicPr>
                      <p:cNvPr id="0" name="物件 3"/>
                      <p:cNvPicPr>
                        <a:picLocks noChangeAspect="1" noChangeArrowheads="1"/>
                      </p:cNvPicPr>
                      <p:nvPr/>
                    </p:nvPicPr>
                    <p:blipFill>
                      <a:blip r:embed="rId6"/>
                      <a:srcRect/>
                      <a:stretch>
                        <a:fillRect/>
                      </a:stretch>
                    </p:blipFill>
                    <p:spPr bwMode="auto">
                      <a:xfrm>
                        <a:off x="3329880" y="1588666"/>
                        <a:ext cx="5562600"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5" name="矩形 4"/>
          <p:cNvSpPr/>
          <p:nvPr/>
        </p:nvSpPr>
        <p:spPr>
          <a:xfrm>
            <a:off x="5319018" y="3820691"/>
            <a:ext cx="863600" cy="288925"/>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cxnSp>
        <p:nvCxnSpPr>
          <p:cNvPr id="7" name="直線接點 6"/>
          <p:cNvCxnSpPr/>
          <p:nvPr/>
        </p:nvCxnSpPr>
        <p:spPr>
          <a:xfrm>
            <a:off x="6255643" y="2236366"/>
            <a:ext cx="0" cy="1728787"/>
          </a:xfrm>
          <a:prstGeom prst="line">
            <a:avLst/>
          </a:prstGeom>
          <a:ln w="28575">
            <a:solidFill>
              <a:srgbClr val="FF0000"/>
            </a:solidFill>
            <a:prstDash val="sysDash"/>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1" name="直線接點 10"/>
          <p:cNvCxnSpPr/>
          <p:nvPr/>
        </p:nvCxnSpPr>
        <p:spPr>
          <a:xfrm>
            <a:off x="6182618" y="3965153"/>
            <a:ext cx="828675" cy="0"/>
          </a:xfrm>
          <a:prstGeom prst="line">
            <a:avLst/>
          </a:prstGeom>
          <a:ln w="28575">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15" name="直線接點 14"/>
          <p:cNvCxnSpPr/>
          <p:nvPr/>
        </p:nvCxnSpPr>
        <p:spPr>
          <a:xfrm>
            <a:off x="6255643" y="3604791"/>
            <a:ext cx="1511300" cy="0"/>
          </a:xfrm>
          <a:prstGeom prst="line">
            <a:avLst/>
          </a:prstGeom>
          <a:ln w="28575">
            <a:solidFill>
              <a:srgbClr val="FF0000"/>
            </a:solidFill>
            <a:prstDash val="sysDash"/>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8" name="直線接點 17"/>
          <p:cNvCxnSpPr/>
          <p:nvPr/>
        </p:nvCxnSpPr>
        <p:spPr>
          <a:xfrm>
            <a:off x="6255643" y="3388891"/>
            <a:ext cx="1511300" cy="0"/>
          </a:xfrm>
          <a:prstGeom prst="line">
            <a:avLst/>
          </a:prstGeom>
          <a:ln w="28575">
            <a:solidFill>
              <a:srgbClr val="FF0000"/>
            </a:solidFill>
            <a:prstDash val="sysDash"/>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2" name="直線接點 21"/>
          <p:cNvCxnSpPr/>
          <p:nvPr/>
        </p:nvCxnSpPr>
        <p:spPr>
          <a:xfrm>
            <a:off x="7029870" y="3965153"/>
            <a:ext cx="0" cy="215900"/>
          </a:xfrm>
          <a:prstGeom prst="line">
            <a:avLst/>
          </a:prstGeom>
          <a:ln w="28575">
            <a:solidFill>
              <a:srgbClr val="FF0000"/>
            </a:solidFill>
            <a:prstDash val="sysDash"/>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8445" name="Text Box 60"/>
          <p:cNvSpPr txBox="1">
            <a:spLocks noChangeArrowheads="1"/>
          </p:cNvSpPr>
          <p:nvPr/>
        </p:nvSpPr>
        <p:spPr bwMode="auto">
          <a:xfrm>
            <a:off x="251520" y="2619835"/>
            <a:ext cx="3528392" cy="6838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marL="355600" indent="-355600" eaLnBrk="1" hangingPunct="1">
              <a:spcBef>
                <a:spcPct val="50000"/>
              </a:spcBef>
            </a:pPr>
            <a:r>
              <a:rPr lang="en-US" altLang="zh-TW" sz="1600" dirty="0" smtClean="0">
                <a:solidFill>
                  <a:srgbClr val="2C0ABE"/>
                </a:solidFill>
              </a:rPr>
              <a:t>1. </a:t>
            </a:r>
            <a:r>
              <a:rPr lang="zh-CN" altLang="en-US" sz="1600" dirty="0" smtClean="0">
                <a:solidFill>
                  <a:srgbClr val="2C0ABE"/>
                </a:solidFill>
              </a:rPr>
              <a:t>当定时器超时或者捕获中断发生时，产生一个内部触发事件，触发外设开始工作</a:t>
            </a:r>
            <a:endParaRPr lang="en-US" altLang="zh-TW" sz="1600" dirty="0">
              <a:solidFill>
                <a:srgbClr val="2C0ABE"/>
              </a:solidFill>
            </a:endParaRPr>
          </a:p>
        </p:txBody>
      </p:sp>
      <p:cxnSp>
        <p:nvCxnSpPr>
          <p:cNvPr id="16" name="直線接點 15"/>
          <p:cNvCxnSpPr/>
          <p:nvPr/>
        </p:nvCxnSpPr>
        <p:spPr>
          <a:xfrm>
            <a:off x="395536" y="2475819"/>
            <a:ext cx="3096344" cy="0"/>
          </a:xfrm>
          <a:prstGeom prst="line">
            <a:avLst/>
          </a:prstGeom>
          <a:ln w="28575">
            <a:solidFill>
              <a:srgbClr val="FF0000"/>
            </a:solidFill>
            <a:prstDash val="sysDash"/>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7" name="直線接點 16"/>
          <p:cNvCxnSpPr/>
          <p:nvPr/>
        </p:nvCxnSpPr>
        <p:spPr>
          <a:xfrm>
            <a:off x="6201195" y="4005064"/>
            <a:ext cx="747069" cy="0"/>
          </a:xfrm>
          <a:prstGeom prst="line">
            <a:avLst/>
          </a:prstGeom>
          <a:ln w="28575">
            <a:solidFill>
              <a:srgbClr val="FF0000"/>
            </a:solidFill>
            <a:prstDash val="solid"/>
          </a:ln>
        </p:spPr>
        <p:style>
          <a:lnRef idx="1">
            <a:schemeClr val="accent1"/>
          </a:lnRef>
          <a:fillRef idx="0">
            <a:schemeClr val="accent1"/>
          </a:fillRef>
          <a:effectRef idx="0">
            <a:schemeClr val="accent1"/>
          </a:effectRef>
          <a:fontRef idx="minor">
            <a:schemeClr val="tx1"/>
          </a:fontRef>
        </p:style>
      </p:cxnSp>
      <p:cxnSp>
        <p:nvCxnSpPr>
          <p:cNvPr id="19" name="直線接點 18"/>
          <p:cNvCxnSpPr/>
          <p:nvPr/>
        </p:nvCxnSpPr>
        <p:spPr>
          <a:xfrm>
            <a:off x="6948264" y="4005064"/>
            <a:ext cx="0" cy="183157"/>
          </a:xfrm>
          <a:prstGeom prst="line">
            <a:avLst/>
          </a:prstGeom>
          <a:ln w="28575">
            <a:solidFill>
              <a:srgbClr val="FF0000"/>
            </a:solidFill>
            <a:prstDash val="solid"/>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1" name="直線接點 20"/>
          <p:cNvCxnSpPr/>
          <p:nvPr/>
        </p:nvCxnSpPr>
        <p:spPr>
          <a:xfrm>
            <a:off x="395536" y="3987987"/>
            <a:ext cx="3096344" cy="0"/>
          </a:xfrm>
          <a:prstGeom prst="line">
            <a:avLst/>
          </a:prstGeom>
          <a:ln w="28575">
            <a:solidFill>
              <a:srgbClr val="FF0000"/>
            </a:solidFill>
            <a:prstDash val="solid"/>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5" name="Text Box 60"/>
          <p:cNvSpPr txBox="1">
            <a:spLocks noChangeArrowheads="1"/>
          </p:cNvSpPr>
          <p:nvPr/>
        </p:nvSpPr>
        <p:spPr bwMode="auto">
          <a:xfrm>
            <a:off x="251520" y="4109616"/>
            <a:ext cx="3528392" cy="10777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marL="355600" indent="-355600" eaLnBrk="1" hangingPunct="1">
              <a:spcBef>
                <a:spcPct val="50000"/>
              </a:spcBef>
            </a:pPr>
            <a:r>
              <a:rPr lang="en-US" altLang="zh-TW" sz="1600" dirty="0" smtClean="0">
                <a:solidFill>
                  <a:srgbClr val="2C0ABE"/>
                </a:solidFill>
              </a:rPr>
              <a:t>2. </a:t>
            </a:r>
            <a:r>
              <a:rPr lang="zh-CN" altLang="en-US" sz="1600" dirty="0" smtClean="0">
                <a:solidFill>
                  <a:srgbClr val="2C0ABE"/>
                </a:solidFill>
              </a:rPr>
              <a:t>当</a:t>
            </a:r>
            <a:r>
              <a:rPr lang="en-US" altLang="zh-TW" sz="1600" dirty="0" smtClean="0">
                <a:solidFill>
                  <a:srgbClr val="2C0ABE"/>
                </a:solidFill>
              </a:rPr>
              <a:t>CPU </a:t>
            </a:r>
            <a:r>
              <a:rPr lang="zh-CN" altLang="en-US" sz="1600" dirty="0" smtClean="0">
                <a:solidFill>
                  <a:srgbClr val="2C0ABE"/>
                </a:solidFill>
              </a:rPr>
              <a:t>在掉电模式时</a:t>
            </a:r>
            <a:r>
              <a:rPr lang="en-US" altLang="zh-TW" sz="1600" dirty="0" smtClean="0">
                <a:solidFill>
                  <a:srgbClr val="2C0ABE"/>
                </a:solidFill>
              </a:rPr>
              <a:t>, </a:t>
            </a:r>
            <a:r>
              <a:rPr lang="en-US" altLang="zh-TW" sz="1600" dirty="0" smtClean="0">
                <a:solidFill>
                  <a:srgbClr val="2C0ABE"/>
                </a:solidFill>
              </a:rPr>
              <a:t>TMR0 </a:t>
            </a:r>
            <a:r>
              <a:rPr lang="zh-CN" altLang="en-US" sz="1600" dirty="0" smtClean="0">
                <a:solidFill>
                  <a:srgbClr val="2C0ABE"/>
                </a:solidFill>
              </a:rPr>
              <a:t>支持产生超时唤醒事件触发</a:t>
            </a:r>
            <a:r>
              <a:rPr lang="en-US" altLang="zh-TW" sz="1600" dirty="0" smtClean="0">
                <a:solidFill>
                  <a:srgbClr val="2C0ABE"/>
                </a:solidFill>
              </a:rPr>
              <a:t>Touch-key </a:t>
            </a:r>
            <a:r>
              <a:rPr lang="zh-CN" altLang="en-US" sz="1600" dirty="0" smtClean="0">
                <a:solidFill>
                  <a:srgbClr val="2C0ABE"/>
                </a:solidFill>
              </a:rPr>
              <a:t>控制器</a:t>
            </a:r>
            <a:r>
              <a:rPr lang="en-US" altLang="zh-TW" sz="1600" dirty="0">
                <a:solidFill>
                  <a:srgbClr val="2C0ABE"/>
                </a:solidFill>
              </a:rPr>
              <a:t/>
            </a:r>
            <a:br>
              <a:rPr lang="en-US" altLang="zh-TW" sz="1600" dirty="0">
                <a:solidFill>
                  <a:srgbClr val="2C0ABE"/>
                </a:solidFill>
              </a:rPr>
            </a:br>
            <a:r>
              <a:rPr lang="en-US" altLang="zh-TW" sz="1600" dirty="0">
                <a:solidFill>
                  <a:srgbClr val="2C0ABE"/>
                </a:solidFill>
              </a:rPr>
              <a:t>(TMR0 </a:t>
            </a:r>
            <a:r>
              <a:rPr lang="zh-CN" altLang="en-US" sz="1600" dirty="0" smtClean="0">
                <a:solidFill>
                  <a:srgbClr val="2C0ABE"/>
                </a:solidFill>
              </a:rPr>
              <a:t>时钟源可以选择</a:t>
            </a:r>
            <a:r>
              <a:rPr lang="en-US" altLang="zh-TW" sz="1600" dirty="0" smtClean="0">
                <a:solidFill>
                  <a:srgbClr val="2C0ABE"/>
                </a:solidFill>
              </a:rPr>
              <a:t>32kHz </a:t>
            </a:r>
            <a:r>
              <a:rPr lang="en-US" altLang="zh-TW" sz="1600" dirty="0">
                <a:solidFill>
                  <a:srgbClr val="2C0ABE"/>
                </a:solidFill>
              </a:rPr>
              <a:t>or 10kHz</a:t>
            </a:r>
            <a:r>
              <a:rPr lang="en-US" altLang="zh-TW" sz="1600" dirty="0" smtClean="0">
                <a:solidFill>
                  <a:srgbClr val="2C0ABE"/>
                </a:solidFill>
              </a:rPr>
              <a:t>)</a:t>
            </a:r>
            <a:endParaRPr lang="en-US" altLang="zh-TW" sz="1600" dirty="0">
              <a:solidFill>
                <a:srgbClr val="2C0ABE"/>
              </a:solidFill>
            </a:endParaRPr>
          </a:p>
        </p:txBody>
      </p:sp>
    </p:spTree>
    <p:custDataLst>
      <p:tags r:id="rId2"/>
    </p:custDataLst>
  </p:cSld>
  <p:clrMapOvr>
    <a:masterClrMapping/>
  </p:clrMapOvr>
  <p:transition advTm="2743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8445"/>
                                        </p:tgtEl>
                                        <p:attrNameLst>
                                          <p:attrName>style.visibility</p:attrName>
                                        </p:attrNameLst>
                                      </p:cBhvr>
                                      <p:to>
                                        <p:strVal val="visible"/>
                                      </p:to>
                                    </p:set>
                                    <p:anim calcmode="lin" valueType="num">
                                      <p:cBhvr additive="base">
                                        <p:cTn id="7" dur="500" fill="hold"/>
                                        <p:tgtEl>
                                          <p:spTgt spid="18445"/>
                                        </p:tgtEl>
                                        <p:attrNameLst>
                                          <p:attrName>ppt_x</p:attrName>
                                        </p:attrNameLst>
                                      </p:cBhvr>
                                      <p:tavLst>
                                        <p:tav tm="0">
                                          <p:val>
                                            <p:strVal val="0-#ppt_w/2"/>
                                          </p:val>
                                        </p:tav>
                                        <p:tav tm="100000">
                                          <p:val>
                                            <p:strVal val="#ppt_x"/>
                                          </p:val>
                                        </p:tav>
                                      </p:tavLst>
                                    </p:anim>
                                    <p:anim calcmode="lin" valueType="num">
                                      <p:cBhvr additive="base">
                                        <p:cTn id="8" dur="500" fill="hold"/>
                                        <p:tgtEl>
                                          <p:spTgt spid="1844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0-#ppt_w/2"/>
                                          </p:val>
                                        </p:tav>
                                        <p:tav tm="100000">
                                          <p:val>
                                            <p:strVal val="#ppt_x"/>
                                          </p:val>
                                        </p:tav>
                                      </p:tavLst>
                                    </p:anim>
                                    <p:anim calcmode="lin" valueType="num">
                                      <p:cBhvr additive="base">
                                        <p:cTn id="12" dur="5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wipe(down)">
                                      <p:cBhvr>
                                        <p:cTn id="21" dur="500"/>
                                        <p:tgtEl>
                                          <p:spTgt spid="22"/>
                                        </p:tgtEl>
                                      </p:cBhvr>
                                    </p:animEffect>
                                  </p:childTnLst>
                                </p:cTn>
                              </p:par>
                              <p:par>
                                <p:cTn id="22" presetID="22" presetClass="entr" presetSubtype="4"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down)">
                                      <p:cBhvr>
                                        <p:cTn id="24" dur="500"/>
                                        <p:tgtEl>
                                          <p:spTgt spid="11"/>
                                        </p:tgtEl>
                                      </p:cBhvr>
                                    </p:animEffect>
                                  </p:childTnLst>
                                </p:cTn>
                              </p:par>
                              <p:par>
                                <p:cTn id="25" presetID="22" presetClass="entr" presetSubtype="4"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par>
                                <p:cTn id="28" presetID="22" presetClass="entr" presetSubtype="4"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wipe(down)">
                                      <p:cBhvr>
                                        <p:cTn id="30" dur="500"/>
                                        <p:tgtEl>
                                          <p:spTgt spid="15"/>
                                        </p:tgtEl>
                                      </p:cBhvr>
                                    </p:animEffect>
                                  </p:childTnLst>
                                </p:cTn>
                              </p:par>
                              <p:par>
                                <p:cTn id="31" presetID="22" presetClass="entr" presetSubtype="4"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wipe(down)">
                                      <p:cBhvr>
                                        <p:cTn id="33" dur="500"/>
                                        <p:tgtEl>
                                          <p:spTgt spid="18"/>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xit" presetSubtype="0" fill="hold" grpId="1" nodeType="clickEffect">
                                  <p:stCondLst>
                                    <p:cond delay="0"/>
                                  </p:stCondLst>
                                  <p:childTnLst>
                                    <p:animEffect transition="out" filter="fade">
                                      <p:cBhvr>
                                        <p:cTn id="37" dur="500"/>
                                        <p:tgtEl>
                                          <p:spTgt spid="18445"/>
                                        </p:tgtEl>
                                      </p:cBhvr>
                                    </p:animEffect>
                                    <p:set>
                                      <p:cBhvr>
                                        <p:cTn id="38" dur="1" fill="hold">
                                          <p:stCondLst>
                                            <p:cond delay="499"/>
                                          </p:stCondLst>
                                        </p:cTn>
                                        <p:tgtEl>
                                          <p:spTgt spid="18445"/>
                                        </p:tgtEl>
                                        <p:attrNameLst>
                                          <p:attrName>style.visibility</p:attrName>
                                        </p:attrNameLst>
                                      </p:cBhvr>
                                      <p:to>
                                        <p:strVal val="hidden"/>
                                      </p:to>
                                    </p:set>
                                  </p:childTnLst>
                                </p:cTn>
                              </p:par>
                              <p:par>
                                <p:cTn id="39" presetID="10" presetClass="exit" presetSubtype="0" fill="hold" nodeType="withEffect">
                                  <p:stCondLst>
                                    <p:cond delay="0"/>
                                  </p:stCondLst>
                                  <p:childTnLst>
                                    <p:animEffect transition="out" filter="fade">
                                      <p:cBhvr>
                                        <p:cTn id="40" dur="500"/>
                                        <p:tgtEl>
                                          <p:spTgt spid="16"/>
                                        </p:tgtEl>
                                      </p:cBhvr>
                                    </p:animEffect>
                                    <p:set>
                                      <p:cBhvr>
                                        <p:cTn id="41" dur="1" fill="hold">
                                          <p:stCondLst>
                                            <p:cond delay="499"/>
                                          </p:stCondLst>
                                        </p:cTn>
                                        <p:tgtEl>
                                          <p:spTgt spid="16"/>
                                        </p:tgtEl>
                                        <p:attrNameLst>
                                          <p:attrName>style.visibility</p:attrName>
                                        </p:attrNameLst>
                                      </p:cBhvr>
                                      <p:to>
                                        <p:strVal val="hidden"/>
                                      </p:to>
                                    </p:set>
                                  </p:childTnLst>
                                </p:cTn>
                              </p:par>
                              <p:par>
                                <p:cTn id="42" presetID="10" presetClass="exit" presetSubtype="0" fill="hold" nodeType="withEffect">
                                  <p:stCondLst>
                                    <p:cond delay="0"/>
                                  </p:stCondLst>
                                  <p:childTnLst>
                                    <p:animEffect transition="out" filter="fade">
                                      <p:cBhvr>
                                        <p:cTn id="43" dur="500"/>
                                        <p:tgtEl>
                                          <p:spTgt spid="22"/>
                                        </p:tgtEl>
                                      </p:cBhvr>
                                    </p:animEffect>
                                    <p:set>
                                      <p:cBhvr>
                                        <p:cTn id="44" dur="1" fill="hold">
                                          <p:stCondLst>
                                            <p:cond delay="499"/>
                                          </p:stCondLst>
                                        </p:cTn>
                                        <p:tgtEl>
                                          <p:spTgt spid="22"/>
                                        </p:tgtEl>
                                        <p:attrNameLst>
                                          <p:attrName>style.visibility</p:attrName>
                                        </p:attrNameLst>
                                      </p:cBhvr>
                                      <p:to>
                                        <p:strVal val="hidden"/>
                                      </p:to>
                                    </p:set>
                                  </p:childTnLst>
                                </p:cTn>
                              </p:par>
                              <p:par>
                                <p:cTn id="45" presetID="10" presetClass="exit" presetSubtype="0" fill="hold" nodeType="withEffect">
                                  <p:stCondLst>
                                    <p:cond delay="0"/>
                                  </p:stCondLst>
                                  <p:childTnLst>
                                    <p:animEffect transition="out" filter="fade">
                                      <p:cBhvr>
                                        <p:cTn id="46" dur="500"/>
                                        <p:tgtEl>
                                          <p:spTgt spid="11"/>
                                        </p:tgtEl>
                                      </p:cBhvr>
                                    </p:animEffect>
                                    <p:set>
                                      <p:cBhvr>
                                        <p:cTn id="47" dur="1" fill="hold">
                                          <p:stCondLst>
                                            <p:cond delay="499"/>
                                          </p:stCondLst>
                                        </p:cTn>
                                        <p:tgtEl>
                                          <p:spTgt spid="11"/>
                                        </p:tgtEl>
                                        <p:attrNameLst>
                                          <p:attrName>style.visibility</p:attrName>
                                        </p:attrNameLst>
                                      </p:cBhvr>
                                      <p:to>
                                        <p:strVal val="hidden"/>
                                      </p:to>
                                    </p:set>
                                  </p:childTnLst>
                                </p:cTn>
                              </p:par>
                              <p:par>
                                <p:cTn id="48" presetID="10" presetClass="exit" presetSubtype="0" fill="hold" nodeType="withEffect">
                                  <p:stCondLst>
                                    <p:cond delay="0"/>
                                  </p:stCondLst>
                                  <p:childTnLst>
                                    <p:animEffect transition="out" filter="fade">
                                      <p:cBhvr>
                                        <p:cTn id="49" dur="500"/>
                                        <p:tgtEl>
                                          <p:spTgt spid="7"/>
                                        </p:tgtEl>
                                      </p:cBhvr>
                                    </p:animEffect>
                                    <p:set>
                                      <p:cBhvr>
                                        <p:cTn id="50" dur="1" fill="hold">
                                          <p:stCondLst>
                                            <p:cond delay="499"/>
                                          </p:stCondLst>
                                        </p:cTn>
                                        <p:tgtEl>
                                          <p:spTgt spid="7"/>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500"/>
                                        <p:tgtEl>
                                          <p:spTgt spid="15"/>
                                        </p:tgtEl>
                                      </p:cBhvr>
                                    </p:animEffect>
                                    <p:set>
                                      <p:cBhvr>
                                        <p:cTn id="53" dur="1" fill="hold">
                                          <p:stCondLst>
                                            <p:cond delay="499"/>
                                          </p:stCondLst>
                                        </p:cTn>
                                        <p:tgtEl>
                                          <p:spTgt spid="15"/>
                                        </p:tgtEl>
                                        <p:attrNameLst>
                                          <p:attrName>style.visibility</p:attrName>
                                        </p:attrNameLst>
                                      </p:cBhvr>
                                      <p:to>
                                        <p:strVal val="hidden"/>
                                      </p:to>
                                    </p:set>
                                  </p:childTnLst>
                                </p:cTn>
                              </p:par>
                              <p:par>
                                <p:cTn id="54" presetID="10" presetClass="exit" presetSubtype="0" fill="hold" nodeType="withEffect">
                                  <p:stCondLst>
                                    <p:cond delay="0"/>
                                  </p:stCondLst>
                                  <p:childTnLst>
                                    <p:animEffect transition="out" filter="fade">
                                      <p:cBhvr>
                                        <p:cTn id="55" dur="500"/>
                                        <p:tgtEl>
                                          <p:spTgt spid="18"/>
                                        </p:tgtEl>
                                      </p:cBhvr>
                                    </p:animEffect>
                                    <p:set>
                                      <p:cBhvr>
                                        <p:cTn id="56" dur="1" fill="hold">
                                          <p:stCondLst>
                                            <p:cond delay="499"/>
                                          </p:stCondLst>
                                        </p:cTn>
                                        <p:tgtEl>
                                          <p:spTgt spid="18"/>
                                        </p:tgtEl>
                                        <p:attrNameLst>
                                          <p:attrName>style.visibility</p:attrName>
                                        </p:attrNameLst>
                                      </p:cBhvr>
                                      <p:to>
                                        <p:strVal val="hidden"/>
                                      </p:to>
                                    </p:set>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additive="base">
                                        <p:cTn id="61" dur="500" fill="hold"/>
                                        <p:tgtEl>
                                          <p:spTgt spid="25"/>
                                        </p:tgtEl>
                                        <p:attrNameLst>
                                          <p:attrName>ppt_x</p:attrName>
                                        </p:attrNameLst>
                                      </p:cBhvr>
                                      <p:tavLst>
                                        <p:tav tm="0">
                                          <p:val>
                                            <p:strVal val="0-#ppt_w/2"/>
                                          </p:val>
                                        </p:tav>
                                        <p:tav tm="100000">
                                          <p:val>
                                            <p:strVal val="#ppt_x"/>
                                          </p:val>
                                        </p:tav>
                                      </p:tavLst>
                                    </p:anim>
                                    <p:anim calcmode="lin" valueType="num">
                                      <p:cBhvr additive="base">
                                        <p:cTn id="62" dur="500" fill="hold"/>
                                        <p:tgtEl>
                                          <p:spTgt spid="25"/>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21"/>
                                        </p:tgtEl>
                                        <p:attrNameLst>
                                          <p:attrName>style.visibility</p:attrName>
                                        </p:attrNameLst>
                                      </p:cBhvr>
                                      <p:to>
                                        <p:strVal val="visible"/>
                                      </p:to>
                                    </p:set>
                                    <p:anim calcmode="lin" valueType="num">
                                      <p:cBhvr additive="base">
                                        <p:cTn id="65" dur="500" fill="hold"/>
                                        <p:tgtEl>
                                          <p:spTgt spid="21"/>
                                        </p:tgtEl>
                                        <p:attrNameLst>
                                          <p:attrName>ppt_x</p:attrName>
                                        </p:attrNameLst>
                                      </p:cBhvr>
                                      <p:tavLst>
                                        <p:tav tm="0">
                                          <p:val>
                                            <p:strVal val="0-#ppt_w/2"/>
                                          </p:val>
                                        </p:tav>
                                        <p:tav tm="100000">
                                          <p:val>
                                            <p:strVal val="#ppt_x"/>
                                          </p:val>
                                        </p:tav>
                                      </p:tavLst>
                                    </p:anim>
                                    <p:anim calcmode="lin" valueType="num">
                                      <p:cBhvr additive="base">
                                        <p:cTn id="66" dur="5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2" presetClass="entr" presetSubtype="4" fill="hold" nodeType="clickEffect">
                                  <p:stCondLst>
                                    <p:cond delay="0"/>
                                  </p:stCondLst>
                                  <p:childTnLst>
                                    <p:set>
                                      <p:cBhvr>
                                        <p:cTn id="70" dur="1" fill="hold">
                                          <p:stCondLst>
                                            <p:cond delay="0"/>
                                          </p:stCondLst>
                                        </p:cTn>
                                        <p:tgtEl>
                                          <p:spTgt spid="17"/>
                                        </p:tgtEl>
                                        <p:attrNameLst>
                                          <p:attrName>style.visibility</p:attrName>
                                        </p:attrNameLst>
                                      </p:cBhvr>
                                      <p:to>
                                        <p:strVal val="visible"/>
                                      </p:to>
                                    </p:set>
                                    <p:animEffect transition="in" filter="wipe(down)">
                                      <p:cBhvr>
                                        <p:cTn id="71" dur="500"/>
                                        <p:tgtEl>
                                          <p:spTgt spid="17"/>
                                        </p:tgtEl>
                                      </p:cBhvr>
                                    </p:animEffect>
                                  </p:childTnLst>
                                </p:cTn>
                              </p:par>
                              <p:par>
                                <p:cTn id="72" presetID="22" presetClass="entr" presetSubtype="4" fill="hold" nodeType="with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wipe(down)">
                                      <p:cBhvr>
                                        <p:cTn id="7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8445" grpId="0"/>
      <p:bldP spid="18445" grpId="1"/>
      <p:bldP spid="25" grpId="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zh-CN" altLang="en-US" dirty="0" smtClean="0"/>
              <a:t>内部触发事件</a:t>
            </a:r>
            <a:r>
              <a:rPr lang="en-US" altLang="zh-TW" dirty="0" smtClean="0"/>
              <a:t>(3/3)</a:t>
            </a:r>
          </a:p>
        </p:txBody>
      </p:sp>
      <p:sp>
        <p:nvSpPr>
          <p:cNvPr id="19480"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D1F62FA4-18BE-45A5-8956-C316F37F21F1}" type="slidenum">
              <a:rPr lang="en-US" altLang="zh-TW" sz="1400" smtClean="0">
                <a:solidFill>
                  <a:schemeClr val="tx1"/>
                </a:solidFill>
                <a:latin typeface="Arial" charset="0"/>
                <a:ea typeface="ＭＳ Ｐゴシック" pitchFamily="34" charset="-128"/>
              </a:rPr>
              <a:pPr fontAlgn="base">
                <a:spcBef>
                  <a:spcPct val="0"/>
                </a:spcBef>
                <a:spcAft>
                  <a:spcPct val="0"/>
                </a:spcAft>
              </a:pPr>
              <a:t>17</a:t>
            </a:fld>
            <a:endParaRPr lang="en-US" altLang="zh-TW" sz="1400" smtClean="0">
              <a:solidFill>
                <a:schemeClr val="tx1"/>
              </a:solidFill>
              <a:latin typeface="Arial" charset="0"/>
              <a:ea typeface="ＭＳ Ｐゴシック" pitchFamily="34" charset="-128"/>
            </a:endParaRPr>
          </a:p>
        </p:txBody>
      </p:sp>
      <p:graphicFrame>
        <p:nvGraphicFramePr>
          <p:cNvPr id="3" name="表格 2"/>
          <p:cNvGraphicFramePr>
            <a:graphicFrameLocks noGrp="1"/>
          </p:cNvGraphicFramePr>
          <p:nvPr>
            <p:extLst>
              <p:ext uri="{D42A27DB-BD31-4B8C-83A1-F6EECF244321}">
                <p14:modId xmlns:p14="http://schemas.microsoft.com/office/powerpoint/2010/main" val="814854879"/>
              </p:ext>
            </p:extLst>
          </p:nvPr>
        </p:nvGraphicFramePr>
        <p:xfrm>
          <a:off x="322833" y="1844823"/>
          <a:ext cx="8641655" cy="2880321"/>
        </p:xfrm>
        <a:graphic>
          <a:graphicData uri="http://schemas.openxmlformats.org/drawingml/2006/table">
            <a:tbl>
              <a:tblPr firstRow="1" firstCol="1" bandRow="1">
                <a:tableStyleId>{5C22544A-7EE6-4342-B048-85BDC9FD1C3A}</a:tableStyleId>
              </a:tblPr>
              <a:tblGrid>
                <a:gridCol w="2536999"/>
                <a:gridCol w="1526164"/>
                <a:gridCol w="1526164"/>
                <a:gridCol w="1526164"/>
                <a:gridCol w="1526164"/>
              </a:tblGrid>
              <a:tr h="960107">
                <a:tc>
                  <a:txBody>
                    <a:bodyPr/>
                    <a:lstStyle/>
                    <a:p>
                      <a:pPr algn="r" latinLnBrk="1">
                        <a:spcAft>
                          <a:spcPts val="0"/>
                        </a:spcAft>
                      </a:pPr>
                      <a:r>
                        <a:rPr lang="en-US" sz="1200" kern="100" dirty="0" smtClean="0">
                          <a:effectLst/>
                        </a:rPr>
                        <a:t>Internal </a:t>
                      </a:r>
                      <a:r>
                        <a:rPr lang="en-US" sz="1200" kern="100" dirty="0">
                          <a:effectLst/>
                        </a:rPr>
                        <a:t>Trigger </a:t>
                      </a:r>
                      <a:r>
                        <a:rPr lang="en-US" sz="1200" kern="100" dirty="0" smtClean="0">
                          <a:effectLst/>
                        </a:rPr>
                        <a:t>Event</a:t>
                      </a:r>
                    </a:p>
                    <a:p>
                      <a:pPr algn="r" latinLnBrk="1">
                        <a:spcAft>
                          <a:spcPts val="0"/>
                        </a:spcAft>
                      </a:pPr>
                      <a:r>
                        <a:rPr lang="en-US" sz="1200" kern="100" dirty="0" smtClean="0">
                          <a:effectLst/>
                        </a:rPr>
                        <a:t>(Target Peripherals)</a:t>
                      </a:r>
                    </a:p>
                    <a:p>
                      <a:pPr algn="r" latinLnBrk="1">
                        <a:spcAft>
                          <a:spcPts val="0"/>
                        </a:spcAft>
                      </a:pPr>
                      <a:endParaRPr lang="en-US" altLang="zh-TW" sz="1200" kern="100" dirty="0" smtClean="0">
                        <a:effectLst/>
                      </a:endParaRPr>
                    </a:p>
                    <a:p>
                      <a:pPr algn="l">
                        <a:spcAft>
                          <a:spcPts val="0"/>
                        </a:spcAft>
                      </a:pPr>
                      <a:r>
                        <a:rPr lang="en-US" sz="1200" kern="100" dirty="0" smtClean="0">
                          <a:effectLst/>
                        </a:rPr>
                        <a:t>Trigger </a:t>
                      </a:r>
                      <a:r>
                        <a:rPr lang="en-US" sz="1200" kern="100" dirty="0">
                          <a:effectLst/>
                        </a:rPr>
                        <a:t>State</a:t>
                      </a:r>
                      <a:endParaRPr lang="zh-TW" sz="1200" kern="100" dirty="0">
                        <a:effectLst/>
                        <a:latin typeface="Calibri"/>
                        <a:ea typeface="新細明體"/>
                        <a:cs typeface="Times New Roman"/>
                      </a:endParaRPr>
                    </a:p>
                  </a:txBody>
                  <a:tcPr marL="68580" marR="68580" marT="0" marB="0" anchor="ctr"/>
                </a:tc>
                <a:tc>
                  <a:txBody>
                    <a:bodyPr/>
                    <a:lstStyle/>
                    <a:p>
                      <a:pPr algn="ctr">
                        <a:spcAft>
                          <a:spcPts val="0"/>
                        </a:spcAft>
                      </a:pPr>
                      <a:r>
                        <a:rPr lang="en-US" altLang="zh-TW" sz="1600" kern="100" dirty="0" smtClean="0">
                          <a:effectLst/>
                        </a:rPr>
                        <a:t>PDMA_TEEN = 1</a:t>
                      </a:r>
                    </a:p>
                    <a:p>
                      <a:pPr algn="ctr">
                        <a:spcAft>
                          <a:spcPts val="0"/>
                        </a:spcAft>
                      </a:pPr>
                      <a:r>
                        <a:rPr lang="en-US" sz="1600" kern="100" dirty="0" smtClean="0">
                          <a:effectLst/>
                        </a:rPr>
                        <a:t>(PDMA)</a:t>
                      </a:r>
                      <a:endParaRPr lang="zh-TW" sz="1600" kern="100" dirty="0">
                        <a:effectLst/>
                        <a:latin typeface="Calibri"/>
                        <a:ea typeface="新細明體"/>
                        <a:cs typeface="Times New Roman"/>
                      </a:endParaRPr>
                    </a:p>
                  </a:txBody>
                  <a:tcPr marL="68580" marR="68580" marT="0"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600" kern="100" dirty="0" smtClean="0">
                          <a:effectLst/>
                        </a:rPr>
                        <a:t>DAC_TEEN = 1</a:t>
                      </a:r>
                      <a:endParaRPr lang="zh-TW" altLang="zh-TW" sz="1600" kern="100" dirty="0" smtClean="0">
                        <a:effectLst/>
                        <a:latin typeface="+mn-lt"/>
                        <a:ea typeface="+mn-ea"/>
                        <a:cs typeface="Times New Roman"/>
                      </a:endParaRPr>
                    </a:p>
                    <a:p>
                      <a:pPr algn="ctr">
                        <a:spcAft>
                          <a:spcPts val="0"/>
                        </a:spcAft>
                      </a:pPr>
                      <a:r>
                        <a:rPr lang="en-US" sz="1600" kern="100" dirty="0" smtClean="0">
                          <a:effectLst/>
                        </a:rPr>
                        <a:t>(DAC)</a:t>
                      </a:r>
                    </a:p>
                  </a:txBody>
                  <a:tcPr marL="68580" marR="68580" marT="0"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600" kern="100" dirty="0" smtClean="0">
                          <a:effectLst/>
                        </a:rPr>
                        <a:t>ADC_TEEN = 1</a:t>
                      </a:r>
                      <a:endParaRPr lang="zh-TW" altLang="zh-TW" sz="1600" kern="100" dirty="0" smtClean="0">
                        <a:effectLst/>
                        <a:latin typeface="+mn-lt"/>
                        <a:ea typeface="+mn-ea"/>
                        <a:cs typeface="Times New Roman"/>
                      </a:endParaRPr>
                    </a:p>
                    <a:p>
                      <a:pPr algn="ctr">
                        <a:spcAft>
                          <a:spcPts val="0"/>
                        </a:spcAft>
                      </a:pPr>
                      <a:r>
                        <a:rPr lang="en-US" sz="1600" kern="100" dirty="0" smtClean="0">
                          <a:effectLst/>
                        </a:rPr>
                        <a:t>(ADC)</a:t>
                      </a:r>
                    </a:p>
                  </a:txBody>
                  <a:tcPr marL="68580" marR="68580" marT="0"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600" kern="100" dirty="0" smtClean="0">
                          <a:effectLst/>
                        </a:rPr>
                        <a:t>TK_TEEN = 1</a:t>
                      </a:r>
                      <a:endParaRPr lang="zh-TW" altLang="zh-TW" sz="1600" kern="100" dirty="0" smtClean="0">
                        <a:effectLst/>
                        <a:latin typeface="+mn-lt"/>
                        <a:ea typeface="+mn-ea"/>
                        <a:cs typeface="Times New Roman"/>
                      </a:endParaRPr>
                    </a:p>
                    <a:p>
                      <a:pPr algn="ctr">
                        <a:spcAft>
                          <a:spcPts val="0"/>
                        </a:spcAft>
                      </a:pPr>
                      <a:r>
                        <a:rPr lang="en-US" sz="1600" kern="100" dirty="0" smtClean="0">
                          <a:effectLst/>
                        </a:rPr>
                        <a:t>(Touch Key)</a:t>
                      </a:r>
                    </a:p>
                  </a:txBody>
                  <a:tcPr marL="68580" marR="68580" marT="0" marB="0" anchor="ctr"/>
                </a:tc>
              </a:tr>
              <a:tr h="960107">
                <a:tc>
                  <a:txBody>
                    <a:bodyPr/>
                    <a:lstStyle/>
                    <a:p>
                      <a:pPr algn="ctr">
                        <a:spcAft>
                          <a:spcPts val="0"/>
                        </a:spcAft>
                      </a:pPr>
                      <a:r>
                        <a:rPr lang="en-US" sz="1600" kern="100" dirty="0">
                          <a:effectLst/>
                        </a:rPr>
                        <a:t>CAP_TRG_EN = 0</a:t>
                      </a:r>
                      <a:endParaRPr lang="zh-TW" sz="1600" kern="100" dirty="0">
                        <a:effectLst/>
                        <a:latin typeface="Calibri"/>
                        <a:ea typeface="新細明體"/>
                        <a:cs typeface="Times New Roman"/>
                      </a:endParaRPr>
                    </a:p>
                  </a:txBody>
                  <a:tcPr marL="68580" marR="68580" marT="0" marB="0" anchor="ctr"/>
                </a:tc>
                <a:tc gridSpan="3">
                  <a:txBody>
                    <a:bodyPr/>
                    <a:lstStyle/>
                    <a:p>
                      <a:pPr algn="ctr">
                        <a:spcAft>
                          <a:spcPts val="0"/>
                        </a:spcAft>
                      </a:pPr>
                      <a:r>
                        <a:rPr lang="en-US" sz="2000" kern="100" dirty="0">
                          <a:effectLst/>
                        </a:rPr>
                        <a:t>Trigger with TMR_IS</a:t>
                      </a:r>
                      <a:endParaRPr lang="zh-TW" sz="2000" kern="100" dirty="0">
                        <a:effectLst/>
                        <a:latin typeface="Calibri"/>
                        <a:ea typeface="新細明體"/>
                        <a:cs typeface="Times New Roman"/>
                      </a:endParaRPr>
                    </a:p>
                  </a:txBody>
                  <a:tcPr marL="68580" marR="68580" marT="0" marB="0" anchor="ctr"/>
                </a:tc>
                <a:tc hMerge="1">
                  <a:txBody>
                    <a:bodyPr/>
                    <a:lstStyle/>
                    <a:p>
                      <a:endParaRPr lang="zh-TW" altLang="en-US"/>
                    </a:p>
                  </a:txBody>
                  <a:tcPr/>
                </a:tc>
                <a:tc hMerge="1">
                  <a:txBody>
                    <a:bodyPr/>
                    <a:lstStyle/>
                    <a:p>
                      <a:endParaRPr lang="zh-TW" altLang="en-US"/>
                    </a:p>
                  </a:txBody>
                  <a:tcPr/>
                </a:tc>
                <a:tc rowSpan="2">
                  <a:txBody>
                    <a:bodyPr/>
                    <a:lstStyle/>
                    <a:p>
                      <a:pPr algn="ctr">
                        <a:spcAft>
                          <a:spcPts val="0"/>
                        </a:spcAft>
                      </a:pPr>
                      <a:r>
                        <a:rPr lang="en-US" sz="2000" kern="100" dirty="0">
                          <a:effectLst/>
                        </a:rPr>
                        <a:t>Trigger with</a:t>
                      </a:r>
                      <a:br>
                        <a:rPr lang="en-US" sz="2000" kern="100" dirty="0">
                          <a:effectLst/>
                        </a:rPr>
                      </a:br>
                      <a:r>
                        <a:rPr lang="en-US" sz="2000" kern="100" dirty="0">
                          <a:effectLst/>
                        </a:rPr>
                        <a:t>TMR_IS or </a:t>
                      </a:r>
                      <a:r>
                        <a:rPr lang="en-US" sz="2000" kern="100" dirty="0" smtClean="0">
                          <a:effectLst/>
                        </a:rPr>
                        <a:t>TCAP_IS </a:t>
                      </a:r>
                      <a:r>
                        <a:rPr lang="en-US" sz="2000" kern="100" baseline="30000" dirty="0" smtClean="0">
                          <a:effectLst/>
                        </a:rPr>
                        <a:t>*1</a:t>
                      </a:r>
                      <a:endParaRPr lang="zh-TW" sz="2000" kern="100" baseline="30000" dirty="0">
                        <a:effectLst/>
                        <a:latin typeface="Calibri"/>
                        <a:ea typeface="新細明體"/>
                        <a:cs typeface="Times New Roman"/>
                      </a:endParaRPr>
                    </a:p>
                  </a:txBody>
                  <a:tcPr marL="68580" marR="68580" marT="0" marB="0" anchor="ctr"/>
                </a:tc>
              </a:tr>
              <a:tr h="960107">
                <a:tc>
                  <a:txBody>
                    <a:bodyPr/>
                    <a:lstStyle/>
                    <a:p>
                      <a:pPr algn="ctr">
                        <a:spcAft>
                          <a:spcPts val="0"/>
                        </a:spcAft>
                      </a:pPr>
                      <a:r>
                        <a:rPr lang="en-US" sz="1600" kern="100" dirty="0" smtClean="0">
                          <a:effectLst/>
                        </a:rPr>
                        <a:t>CAP_TRG_EN </a:t>
                      </a:r>
                      <a:r>
                        <a:rPr lang="en-US" sz="1600" kern="100" dirty="0">
                          <a:effectLst/>
                        </a:rPr>
                        <a:t>= 1</a:t>
                      </a:r>
                      <a:endParaRPr lang="zh-TW" sz="1600" kern="100" dirty="0">
                        <a:effectLst/>
                        <a:latin typeface="Calibri"/>
                        <a:ea typeface="新細明體"/>
                        <a:cs typeface="Times New Roman"/>
                      </a:endParaRPr>
                    </a:p>
                  </a:txBody>
                  <a:tcPr marL="68580" marR="68580" marT="0" marB="0" anchor="ctr"/>
                </a:tc>
                <a:tc gridSpan="3">
                  <a:txBody>
                    <a:bodyPr/>
                    <a:lstStyle/>
                    <a:p>
                      <a:pPr algn="ctr">
                        <a:spcAft>
                          <a:spcPts val="0"/>
                        </a:spcAft>
                      </a:pPr>
                      <a:r>
                        <a:rPr lang="en-US" sz="2000" kern="100" dirty="0" smtClean="0">
                          <a:effectLst/>
                        </a:rPr>
                        <a:t>Trigger with TCAP_IS</a:t>
                      </a:r>
                      <a:endParaRPr lang="zh-TW" sz="2000" kern="100" dirty="0">
                        <a:effectLst/>
                        <a:latin typeface="Calibri"/>
                        <a:ea typeface="新細明體"/>
                        <a:cs typeface="Times New Roman"/>
                      </a:endParaRPr>
                    </a:p>
                  </a:txBody>
                  <a:tcPr marL="68580" marR="68580" marT="0" marB="0" anchor="ctr"/>
                </a:tc>
                <a:tc hMerge="1">
                  <a:txBody>
                    <a:bodyPr/>
                    <a:lstStyle/>
                    <a:p>
                      <a:endParaRPr lang="zh-TW" altLang="en-US"/>
                    </a:p>
                  </a:txBody>
                  <a:tcPr/>
                </a:tc>
                <a:tc hMerge="1">
                  <a:txBody>
                    <a:bodyPr/>
                    <a:lstStyle/>
                    <a:p>
                      <a:endParaRPr lang="zh-TW" altLang="en-US"/>
                    </a:p>
                  </a:txBody>
                  <a:tcPr/>
                </a:tc>
                <a:tc vMerge="1">
                  <a:txBody>
                    <a:bodyPr/>
                    <a:lstStyle/>
                    <a:p>
                      <a:endParaRPr lang="zh-TW" altLang="en-US"/>
                    </a:p>
                  </a:txBody>
                  <a:tcPr/>
                </a:tc>
              </a:tr>
            </a:tbl>
          </a:graphicData>
        </a:graphic>
      </p:graphicFrame>
      <p:cxnSp>
        <p:nvCxnSpPr>
          <p:cNvPr id="8" name="直線接點 7"/>
          <p:cNvCxnSpPr/>
          <p:nvPr/>
        </p:nvCxnSpPr>
        <p:spPr>
          <a:xfrm>
            <a:off x="467544" y="1844823"/>
            <a:ext cx="2376264" cy="93610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 Box 60"/>
          <p:cNvSpPr txBox="1">
            <a:spLocks noChangeArrowheads="1"/>
          </p:cNvSpPr>
          <p:nvPr/>
        </p:nvSpPr>
        <p:spPr bwMode="auto">
          <a:xfrm>
            <a:off x="395288" y="4869160"/>
            <a:ext cx="8497887" cy="28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spcBef>
                <a:spcPct val="50000"/>
              </a:spcBef>
            </a:pPr>
            <a:r>
              <a:rPr lang="en-US" altLang="zh-TW" sz="1600" dirty="0" smtClean="0">
                <a:solidFill>
                  <a:srgbClr val="2C0ABE"/>
                </a:solidFill>
              </a:rPr>
              <a:t>*1 TCAP_IS </a:t>
            </a:r>
            <a:r>
              <a:rPr lang="zh-CN" altLang="en-US" sz="1600" dirty="0" smtClean="0">
                <a:solidFill>
                  <a:srgbClr val="2C0ABE"/>
                </a:solidFill>
              </a:rPr>
              <a:t>事件不支持从掉电模式唤醒</a:t>
            </a:r>
            <a:r>
              <a:rPr lang="en-US" altLang="zh-TW" sz="1600" dirty="0" smtClean="0">
                <a:solidFill>
                  <a:srgbClr val="2C0ABE"/>
                </a:solidFill>
              </a:rPr>
              <a:t>Touch-key, </a:t>
            </a:r>
            <a:r>
              <a:rPr lang="zh-CN" altLang="en-US" sz="1600" dirty="0" smtClean="0">
                <a:solidFill>
                  <a:srgbClr val="2C0ABE"/>
                </a:solidFill>
              </a:rPr>
              <a:t>只有</a:t>
            </a:r>
            <a:r>
              <a:rPr lang="en-US" altLang="zh-TW" sz="1600" dirty="0" smtClean="0">
                <a:solidFill>
                  <a:srgbClr val="2C0ABE"/>
                </a:solidFill>
              </a:rPr>
              <a:t> </a:t>
            </a:r>
            <a:r>
              <a:rPr lang="en-US" altLang="zh-TW" sz="1600" dirty="0" smtClean="0">
                <a:solidFill>
                  <a:srgbClr val="2C0ABE"/>
                </a:solidFill>
              </a:rPr>
              <a:t>TMR_IS </a:t>
            </a:r>
            <a:r>
              <a:rPr lang="zh-CN" altLang="en-US" sz="1600" dirty="0" smtClean="0">
                <a:solidFill>
                  <a:srgbClr val="2C0ABE"/>
                </a:solidFill>
              </a:rPr>
              <a:t>事件才可以</a:t>
            </a:r>
            <a:r>
              <a:rPr lang="en-US" altLang="zh-TW" sz="1600" dirty="0" smtClean="0">
                <a:solidFill>
                  <a:srgbClr val="2C0ABE"/>
                </a:solidFill>
              </a:rPr>
              <a:t>.</a:t>
            </a:r>
            <a:endParaRPr lang="en-US" altLang="zh-TW" sz="1600" dirty="0">
              <a:solidFill>
                <a:srgbClr val="2C0ABE"/>
              </a:solidFill>
            </a:endParaRPr>
          </a:p>
        </p:txBody>
      </p:sp>
    </p:spTree>
    <p:custDataLst>
      <p:tags r:id="rId1"/>
    </p:custDataLst>
  </p:cSld>
  <p:clrMapOvr>
    <a:masterClrMapping/>
  </p:clrMapOvr>
  <p:transition advTm="2743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pPr eaLnBrk="1" hangingPunct="1"/>
            <a:r>
              <a:rPr lang="zh-CN" altLang="en-US" dirty="0" smtClean="0"/>
              <a:t>定时器范例</a:t>
            </a:r>
            <a:endParaRPr lang="en-US" altLang="zh-TW" dirty="0" smtClean="0"/>
          </a:p>
        </p:txBody>
      </p:sp>
      <p:sp>
        <p:nvSpPr>
          <p:cNvPr id="46083" name="Rectangle 3"/>
          <p:cNvSpPr>
            <a:spLocks noGrp="1" noChangeArrowheads="1"/>
          </p:cNvSpPr>
          <p:nvPr>
            <p:ph idx="1"/>
          </p:nvPr>
        </p:nvSpPr>
        <p:spPr/>
        <p:txBody>
          <a:bodyPr/>
          <a:lstStyle/>
          <a:p>
            <a:pPr eaLnBrk="1" hangingPunct="1"/>
            <a:r>
              <a:rPr lang="zh-CN" altLang="en-US" dirty="0" smtClean="0">
                <a:cs typeface="Arial" charset="0"/>
              </a:rPr>
              <a:t>定时器代码</a:t>
            </a:r>
            <a:endParaRPr lang="en-US" altLang="zh-TW" dirty="0" smtClean="0">
              <a:cs typeface="Arial" charset="0"/>
            </a:endParaRPr>
          </a:p>
          <a:p>
            <a:pPr lvl="1" eaLnBrk="1" hangingPunct="1">
              <a:buFont typeface="Arial" charset="0"/>
              <a:buChar char="•"/>
            </a:pPr>
            <a:r>
              <a:rPr lang="zh-CN" altLang="en-US" dirty="0" smtClean="0">
                <a:cs typeface="Arial" charset="0"/>
              </a:rPr>
              <a:t>使能</a:t>
            </a:r>
            <a:r>
              <a:rPr lang="en-US" altLang="zh-TW" dirty="0" smtClean="0">
                <a:cs typeface="Arial" charset="0"/>
              </a:rPr>
              <a:t>TM0 </a:t>
            </a:r>
            <a:r>
              <a:rPr lang="zh-CN" altLang="en-US" dirty="0" smtClean="0">
                <a:cs typeface="Arial" charset="0"/>
              </a:rPr>
              <a:t>功能引脚</a:t>
            </a:r>
            <a:endParaRPr lang="en-US" altLang="zh-TW" dirty="0">
              <a:cs typeface="Arial" charset="0"/>
            </a:endParaRPr>
          </a:p>
          <a:p>
            <a:pPr lvl="1" eaLnBrk="1" hangingPunct="1">
              <a:buFont typeface="Arial" charset="0"/>
              <a:buChar char="•"/>
            </a:pPr>
            <a:r>
              <a:rPr lang="zh-CN" altLang="en-US" dirty="0" smtClean="0">
                <a:cs typeface="Arial" charset="0"/>
              </a:rPr>
              <a:t>使能</a:t>
            </a:r>
            <a:r>
              <a:rPr lang="en-US" altLang="zh-TW" dirty="0" smtClean="0">
                <a:cs typeface="Arial" charset="0"/>
              </a:rPr>
              <a:t> </a:t>
            </a:r>
            <a:r>
              <a:rPr lang="en-US" altLang="zh-TW" dirty="0">
                <a:cs typeface="Arial" charset="0"/>
              </a:rPr>
              <a:t>Timer0 </a:t>
            </a:r>
            <a:r>
              <a:rPr lang="zh-CN" altLang="en-US" dirty="0" smtClean="0">
                <a:cs typeface="Arial" charset="0"/>
              </a:rPr>
              <a:t>反转模式</a:t>
            </a:r>
            <a:endParaRPr lang="en-US" altLang="zh-TW" dirty="0">
              <a:cs typeface="Arial" charset="0"/>
            </a:endParaRPr>
          </a:p>
          <a:p>
            <a:pPr lvl="1" eaLnBrk="1" hangingPunct="1">
              <a:buFont typeface="Arial" charset="0"/>
              <a:buChar char="•"/>
            </a:pPr>
            <a:r>
              <a:rPr lang="zh-CN" altLang="en-US" dirty="0" smtClean="0">
                <a:cs typeface="Arial" charset="0"/>
              </a:rPr>
              <a:t>设定超时周期为</a:t>
            </a:r>
            <a:r>
              <a:rPr lang="en-US" altLang="zh-TW" dirty="0" smtClean="0">
                <a:cs typeface="Arial" charset="0"/>
              </a:rPr>
              <a:t> </a:t>
            </a:r>
            <a:r>
              <a:rPr lang="en-US" altLang="zh-TW" dirty="0">
                <a:cs typeface="Arial" charset="0"/>
              </a:rPr>
              <a:t>1 second</a:t>
            </a:r>
          </a:p>
          <a:p>
            <a:pPr lvl="1" eaLnBrk="1" hangingPunct="1">
              <a:buFont typeface="Arial" charset="0"/>
              <a:buChar char="•"/>
            </a:pPr>
            <a:r>
              <a:rPr lang="en-US" altLang="zh-TW" dirty="0" smtClean="0">
                <a:cs typeface="Arial" charset="0"/>
              </a:rPr>
              <a:t>Timer0 </a:t>
            </a:r>
            <a:r>
              <a:rPr lang="zh-CN" altLang="en-US" dirty="0" smtClean="0">
                <a:cs typeface="Arial" charset="0"/>
              </a:rPr>
              <a:t>中断处理函数</a:t>
            </a:r>
            <a:endParaRPr lang="en-US" altLang="zh-TW" dirty="0">
              <a:cs typeface="Arial" charset="0"/>
            </a:endParaRPr>
          </a:p>
        </p:txBody>
      </p:sp>
      <p:sp>
        <p:nvSpPr>
          <p:cNvPr id="46084"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B3ACEA62-FC4B-4FFB-AE6C-B0960B20A6F1}" type="slidenum">
              <a:rPr lang="en-US" altLang="zh-TW" sz="1400" smtClean="0">
                <a:solidFill>
                  <a:schemeClr val="tx1"/>
                </a:solidFill>
                <a:latin typeface="Arial" charset="0"/>
                <a:ea typeface="ＭＳ Ｐゴシック" pitchFamily="34" charset="-128"/>
              </a:rPr>
              <a:pPr fontAlgn="base">
                <a:spcBef>
                  <a:spcPct val="0"/>
                </a:spcBef>
                <a:spcAft>
                  <a:spcPct val="0"/>
                </a:spcAft>
              </a:pPr>
              <a:t>18</a:t>
            </a:fld>
            <a:endParaRPr lang="en-US" altLang="zh-TW" sz="1400" smtClean="0">
              <a:solidFill>
                <a:schemeClr val="tx1"/>
              </a:solidFill>
              <a:latin typeface="Arial" charset="0"/>
              <a:ea typeface="ＭＳ Ｐゴシック" pitchFamily="34" charset="-128"/>
            </a:endParaRPr>
          </a:p>
        </p:txBody>
      </p:sp>
    </p:spTree>
    <p:extLst>
      <p:ext uri="{BB962C8B-B14F-4D97-AF65-F5344CB8AC3E}">
        <p14:creationId xmlns:p14="http://schemas.microsoft.com/office/powerpoint/2010/main" val="360078276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zh-CN" altLang="en-US" dirty="0" smtClean="0"/>
              <a:t>定时器代码</a:t>
            </a:r>
            <a:r>
              <a:rPr lang="en-US" altLang="zh-TW" dirty="0" smtClean="0"/>
              <a:t>(1/2)</a:t>
            </a:r>
          </a:p>
        </p:txBody>
      </p:sp>
      <p:sp>
        <p:nvSpPr>
          <p:cNvPr id="21507" name="Rectangle 3"/>
          <p:cNvSpPr>
            <a:spLocks noGrp="1" noChangeArrowheads="1"/>
          </p:cNvSpPr>
          <p:nvPr>
            <p:ph idx="1"/>
          </p:nvPr>
        </p:nvSpPr>
        <p:spPr>
          <a:solidFill>
            <a:srgbClr val="FFFF66"/>
          </a:solidFill>
        </p:spPr>
        <p:txBody>
          <a:bodyPr/>
          <a:lstStyle/>
          <a:p>
            <a:pPr eaLnBrk="1" hangingPunct="1">
              <a:lnSpc>
                <a:spcPct val="80000"/>
              </a:lnSpc>
              <a:buFont typeface="Arial" charset="0"/>
              <a:buNone/>
            </a:pPr>
            <a:r>
              <a:rPr lang="en-US" altLang="zh-TW" sz="1200" i="1" dirty="0" smtClean="0">
                <a:solidFill>
                  <a:srgbClr val="006600"/>
                </a:solidFill>
                <a:latin typeface="Arial" charset="0"/>
                <a:cs typeface="Arial" charset="0"/>
              </a:rPr>
              <a:t>//----------------------------------------------------------------------------</a:t>
            </a:r>
          </a:p>
          <a:p>
            <a:pPr eaLnBrk="1" hangingPunct="1">
              <a:lnSpc>
                <a:spcPct val="80000"/>
              </a:lnSpc>
              <a:buFont typeface="Arial" charset="0"/>
              <a:buNone/>
            </a:pPr>
            <a:r>
              <a:rPr lang="en-US" altLang="zh-TW" sz="1200" i="1" dirty="0" smtClean="0">
                <a:solidFill>
                  <a:srgbClr val="006600"/>
                </a:solidFill>
                <a:latin typeface="Arial" charset="0"/>
                <a:cs typeface="Arial" charset="0"/>
              </a:rPr>
              <a:t>//  MAIN function</a:t>
            </a:r>
          </a:p>
          <a:p>
            <a:pPr eaLnBrk="1" hangingPunct="1">
              <a:lnSpc>
                <a:spcPct val="80000"/>
              </a:lnSpc>
              <a:buFont typeface="Arial" charset="0"/>
              <a:buNone/>
            </a:pPr>
            <a:r>
              <a:rPr lang="en-US" altLang="zh-TW" sz="1200" i="1" dirty="0" smtClean="0">
                <a:solidFill>
                  <a:srgbClr val="006600"/>
                </a:solidFill>
                <a:latin typeface="Arial" charset="0"/>
                <a:cs typeface="Arial" charset="0"/>
              </a:rPr>
              <a:t>//----------------------------------------------------------------------------</a:t>
            </a:r>
          </a:p>
          <a:p>
            <a:pPr eaLnBrk="1" hangingPunct="1">
              <a:lnSpc>
                <a:spcPct val="80000"/>
              </a:lnSpc>
              <a:buNone/>
            </a:pPr>
            <a:r>
              <a:rPr lang="en-US" altLang="zh-TW" sz="1200" dirty="0" smtClean="0">
                <a:latin typeface="Lucida Console" pitchFamily="49" charset="0"/>
                <a:cs typeface="Arial" charset="0"/>
              </a:rPr>
              <a:t>volatile uint32_t TMR0_Counter = 0;</a:t>
            </a:r>
          </a:p>
          <a:p>
            <a:pPr eaLnBrk="1" hangingPunct="1">
              <a:lnSpc>
                <a:spcPct val="80000"/>
              </a:lnSpc>
              <a:buFont typeface="Arial" charset="0"/>
              <a:buNone/>
            </a:pPr>
            <a:r>
              <a:rPr lang="en-US" altLang="zh-TW" sz="1200" dirty="0" smtClean="0">
                <a:latin typeface="Lucida Console" pitchFamily="49" charset="0"/>
                <a:cs typeface="Arial" charset="0"/>
              </a:rPr>
              <a:t>int32_t main (void)</a:t>
            </a:r>
          </a:p>
          <a:p>
            <a:pPr eaLnBrk="1" hangingPunct="1">
              <a:lnSpc>
                <a:spcPct val="80000"/>
              </a:lnSpc>
              <a:buFont typeface="Arial" charset="0"/>
              <a:buNone/>
            </a:pPr>
            <a:r>
              <a:rPr lang="en-US" altLang="zh-TW" sz="1200" dirty="0" smtClean="0">
                <a:latin typeface="Lucida Console" pitchFamily="49" charset="0"/>
                <a:cs typeface="Arial" charset="0"/>
              </a:rPr>
              <a:t>{</a:t>
            </a:r>
          </a:p>
          <a:p>
            <a:pPr eaLnBrk="1" hangingPunct="1">
              <a:lnSpc>
                <a:spcPct val="80000"/>
              </a:lnSpc>
              <a:buNone/>
            </a:pPr>
            <a:r>
              <a:rPr lang="en-US" altLang="zh-TW" sz="1200" dirty="0">
                <a:latin typeface="Arial" charset="0"/>
                <a:ea typeface="Arial Unicode MS" pitchFamily="34" charset="-120"/>
                <a:cs typeface="Arial Unicode MS" pitchFamily="34" charset="-120"/>
              </a:rPr>
              <a:t>	UNLOCKREG();</a:t>
            </a:r>
          </a:p>
          <a:p>
            <a:pPr eaLnBrk="1" hangingPunct="1">
              <a:lnSpc>
                <a:spcPct val="80000"/>
              </a:lnSpc>
              <a:buNone/>
            </a:pPr>
            <a:r>
              <a:rPr lang="en-US" altLang="zh-TW" sz="1200" dirty="0">
                <a:latin typeface="Arial" charset="0"/>
                <a:ea typeface="Arial Unicode MS" pitchFamily="34" charset="-120"/>
                <a:cs typeface="Arial Unicode MS" pitchFamily="34" charset="-120"/>
              </a:rPr>
              <a:t>	CLK-&gt;PWRCTL |= </a:t>
            </a:r>
            <a:r>
              <a:rPr lang="en-US" altLang="zh-TW" sz="1200" dirty="0" smtClean="0">
                <a:latin typeface="Arial" charset="0"/>
                <a:ea typeface="Arial Unicode MS" pitchFamily="34" charset="-120"/>
                <a:cs typeface="Arial Unicode MS" pitchFamily="34" charset="-120"/>
              </a:rPr>
              <a:t>CLK_PWRCTL_HXT_EN;</a:t>
            </a:r>
            <a:endParaRPr lang="en-US" altLang="zh-TW" sz="1200" dirty="0">
              <a:latin typeface="Arial" charset="0"/>
              <a:ea typeface="Arial Unicode MS" pitchFamily="34" charset="-120"/>
              <a:cs typeface="Arial Unicode MS" pitchFamily="34" charset="-120"/>
            </a:endParaRPr>
          </a:p>
          <a:p>
            <a:pPr eaLnBrk="1" hangingPunct="1">
              <a:lnSpc>
                <a:spcPct val="80000"/>
              </a:lnSpc>
              <a:buNone/>
            </a:pPr>
            <a:r>
              <a:rPr lang="en-US" altLang="zh-TW" sz="1200" dirty="0">
                <a:latin typeface="Arial" charset="0"/>
                <a:ea typeface="Arial Unicode MS" pitchFamily="34" charset="-120"/>
                <a:cs typeface="Arial Unicode MS" pitchFamily="34" charset="-120"/>
              </a:rPr>
              <a:t>	while(!(CLK-&gt;CLKSTATUS &amp; </a:t>
            </a:r>
            <a:r>
              <a:rPr lang="en-US" altLang="zh-TW" sz="1200" dirty="0" smtClean="0">
                <a:latin typeface="Arial" charset="0"/>
                <a:ea typeface="Arial Unicode MS" pitchFamily="34" charset="-120"/>
                <a:cs typeface="Arial Unicode MS" pitchFamily="34" charset="-120"/>
              </a:rPr>
              <a:t>CLK_CLKSTATUS_HXT_STB));</a:t>
            </a:r>
            <a:endParaRPr lang="en-US" altLang="zh-TW" sz="1200" dirty="0">
              <a:latin typeface="Arial" charset="0"/>
              <a:ea typeface="Arial Unicode MS" pitchFamily="34" charset="-120"/>
              <a:cs typeface="Arial Unicode MS" pitchFamily="34" charset="-120"/>
            </a:endParaRPr>
          </a:p>
          <a:p>
            <a:pPr eaLnBrk="1" hangingPunct="1">
              <a:lnSpc>
                <a:spcPct val="80000"/>
              </a:lnSpc>
              <a:buNone/>
            </a:pPr>
            <a:r>
              <a:rPr lang="en-US" altLang="zh-TW" sz="1200" dirty="0">
                <a:latin typeface="Arial" charset="0"/>
                <a:ea typeface="Arial Unicode MS" pitchFamily="34" charset="-120"/>
                <a:cs typeface="Arial Unicode MS" pitchFamily="34" charset="-120"/>
              </a:rPr>
              <a:t>	LOCKREG</a:t>
            </a:r>
            <a:r>
              <a:rPr lang="en-US" altLang="zh-TW" sz="1200" dirty="0" smtClean="0">
                <a:latin typeface="Arial" charset="0"/>
                <a:ea typeface="Arial Unicode MS" pitchFamily="34" charset="-120"/>
                <a:cs typeface="Arial Unicode MS" pitchFamily="34" charset="-120"/>
              </a:rPr>
              <a:t>();</a:t>
            </a:r>
          </a:p>
          <a:p>
            <a:pPr eaLnBrk="1" hangingPunct="1">
              <a:lnSpc>
                <a:spcPct val="80000"/>
              </a:lnSpc>
              <a:buNone/>
            </a:pPr>
            <a:endParaRPr lang="en-US" altLang="zh-TW" sz="1200" dirty="0">
              <a:latin typeface="Arial" charset="0"/>
              <a:ea typeface="Arial Unicode MS" pitchFamily="34" charset="-120"/>
              <a:cs typeface="Arial Unicode MS" pitchFamily="34" charset="-120"/>
            </a:endParaRPr>
          </a:p>
          <a:p>
            <a:pPr eaLnBrk="1" hangingPunct="1">
              <a:lnSpc>
                <a:spcPct val="80000"/>
              </a:lnSpc>
              <a:buNone/>
            </a:pPr>
            <a:r>
              <a:rPr lang="en-US" altLang="zh-TW" sz="1200" dirty="0" smtClean="0">
                <a:solidFill>
                  <a:srgbClr val="008000"/>
                </a:solidFill>
                <a:latin typeface="Arial" charset="0"/>
                <a:ea typeface="Arial Unicode MS" pitchFamily="34" charset="-120"/>
                <a:cs typeface="Arial Unicode MS" pitchFamily="34" charset="-120"/>
              </a:rPr>
              <a:t>	//Setting TMR0 Clock Source and Enable TMR0 Clock</a:t>
            </a:r>
          </a:p>
          <a:p>
            <a:pPr eaLnBrk="1" hangingPunct="1">
              <a:lnSpc>
                <a:spcPct val="80000"/>
              </a:lnSpc>
              <a:buNone/>
            </a:pPr>
            <a:r>
              <a:rPr lang="en-US" altLang="zh-TW" sz="1200" dirty="0">
                <a:latin typeface="Arial" charset="0"/>
                <a:ea typeface="Arial Unicode MS" pitchFamily="34" charset="-120"/>
                <a:cs typeface="Arial Unicode MS" pitchFamily="34" charset="-120"/>
              </a:rPr>
              <a:t>	CLK-&gt;</a:t>
            </a:r>
            <a:r>
              <a:rPr lang="en-US" altLang="zh-TW" sz="1200" dirty="0" smtClean="0">
                <a:latin typeface="Arial" charset="0"/>
                <a:ea typeface="Arial Unicode MS" pitchFamily="34" charset="-120"/>
                <a:cs typeface="Arial Unicode MS" pitchFamily="34" charset="-120"/>
              </a:rPr>
              <a:t>CLKSEL1 = (</a:t>
            </a:r>
            <a:r>
              <a:rPr lang="en-US" altLang="zh-TW" sz="1200" dirty="0">
                <a:latin typeface="Arial" charset="0"/>
                <a:ea typeface="Arial Unicode MS" pitchFamily="34" charset="-120"/>
                <a:cs typeface="Arial Unicode MS" pitchFamily="34" charset="-120"/>
              </a:rPr>
              <a:t>CLK-&gt;CLKSEL1 &amp; </a:t>
            </a:r>
            <a:r>
              <a:rPr lang="en-US" altLang="zh-TW" sz="1200" dirty="0" smtClean="0">
                <a:latin typeface="Arial" charset="0"/>
                <a:ea typeface="Arial Unicode MS" pitchFamily="34" charset="-120"/>
                <a:cs typeface="Arial Unicode MS" pitchFamily="34" charset="-120"/>
              </a:rPr>
              <a:t>~CLK_CLKSEL1_TMR0_MASK</a:t>
            </a:r>
            <a:r>
              <a:rPr lang="en-US" altLang="zh-TW" sz="1200" dirty="0">
                <a:latin typeface="Arial" charset="0"/>
                <a:ea typeface="Arial Unicode MS" pitchFamily="34" charset="-120"/>
                <a:cs typeface="Arial Unicode MS" pitchFamily="34" charset="-120"/>
              </a:rPr>
              <a:t>) | </a:t>
            </a:r>
            <a:r>
              <a:rPr lang="en-US" altLang="zh-TW" sz="1200" dirty="0" smtClean="0">
                <a:latin typeface="Arial" charset="0"/>
                <a:ea typeface="Arial Unicode MS" pitchFamily="34" charset="-120"/>
                <a:cs typeface="Arial Unicode MS" pitchFamily="34" charset="-120"/>
              </a:rPr>
              <a:t>CLK_CLKSEL1_TMR0_HXT;</a:t>
            </a:r>
          </a:p>
          <a:p>
            <a:pPr eaLnBrk="1" hangingPunct="1">
              <a:lnSpc>
                <a:spcPct val="80000"/>
              </a:lnSpc>
              <a:buNone/>
            </a:pPr>
            <a:r>
              <a:rPr lang="en-US" altLang="zh-TW" sz="1200" dirty="0">
                <a:latin typeface="Arial" charset="0"/>
                <a:ea typeface="Arial Unicode MS" pitchFamily="34" charset="-120"/>
                <a:cs typeface="Arial Unicode MS" pitchFamily="34" charset="-120"/>
              </a:rPr>
              <a:t>	CLK-&gt;APBCLK </a:t>
            </a:r>
            <a:r>
              <a:rPr lang="en-US" altLang="zh-TW" sz="1200" dirty="0" smtClean="0">
                <a:latin typeface="Arial" charset="0"/>
                <a:ea typeface="Arial Unicode MS" pitchFamily="34" charset="-120"/>
                <a:cs typeface="Arial Unicode MS" pitchFamily="34" charset="-120"/>
              </a:rPr>
              <a:t>|= CLK_APBCLK_TMR0_EN;</a:t>
            </a:r>
          </a:p>
          <a:p>
            <a:pPr eaLnBrk="1" hangingPunct="1">
              <a:lnSpc>
                <a:spcPct val="80000"/>
              </a:lnSpc>
              <a:buNone/>
            </a:pPr>
            <a:endParaRPr lang="en-US" altLang="zh-TW" sz="1200" dirty="0">
              <a:latin typeface="Arial" charset="0"/>
              <a:ea typeface="Arial Unicode MS" pitchFamily="34" charset="-120"/>
              <a:cs typeface="Arial Unicode MS" pitchFamily="34" charset="-120"/>
            </a:endParaRPr>
          </a:p>
          <a:p>
            <a:pPr eaLnBrk="1" hangingPunct="1">
              <a:lnSpc>
                <a:spcPct val="80000"/>
              </a:lnSpc>
              <a:buNone/>
            </a:pPr>
            <a:r>
              <a:rPr lang="en-US" altLang="zh-TW" sz="1200" dirty="0" smtClean="0">
                <a:solidFill>
                  <a:srgbClr val="008000"/>
                </a:solidFill>
                <a:latin typeface="Arial" charset="0"/>
                <a:ea typeface="Arial Unicode MS" pitchFamily="34" charset="-120"/>
                <a:cs typeface="Arial Unicode MS" pitchFamily="34" charset="-120"/>
              </a:rPr>
              <a:t>	//</a:t>
            </a:r>
            <a:r>
              <a:rPr lang="en-US" altLang="zh-TW" sz="1200" dirty="0">
                <a:solidFill>
                  <a:srgbClr val="008000"/>
                </a:solidFill>
                <a:latin typeface="Arial" charset="0"/>
                <a:ea typeface="Arial Unicode MS" pitchFamily="34" charset="-120"/>
                <a:cs typeface="Arial Unicode MS" pitchFamily="34" charset="-120"/>
              </a:rPr>
              <a:t>Enable TM0 pin </a:t>
            </a:r>
            <a:r>
              <a:rPr lang="en-US" altLang="zh-TW" sz="1200" dirty="0" smtClean="0">
                <a:solidFill>
                  <a:srgbClr val="008000"/>
                </a:solidFill>
                <a:latin typeface="Arial" charset="0"/>
                <a:ea typeface="Arial Unicode MS" pitchFamily="34" charset="-120"/>
                <a:cs typeface="Arial Unicode MS" pitchFamily="34" charset="-120"/>
              </a:rPr>
              <a:t>(@PB.8</a:t>
            </a:r>
            <a:r>
              <a:rPr lang="en-US" altLang="zh-TW" sz="1200" dirty="0">
                <a:solidFill>
                  <a:srgbClr val="008000"/>
                </a:solidFill>
                <a:latin typeface="Arial" charset="0"/>
                <a:ea typeface="Arial Unicode MS" pitchFamily="34" charset="-120"/>
                <a:cs typeface="Arial Unicode MS" pitchFamily="34" charset="-120"/>
              </a:rPr>
              <a:t>)</a:t>
            </a:r>
            <a:endParaRPr lang="en-US" altLang="zh-TW" sz="1200" dirty="0" smtClean="0">
              <a:solidFill>
                <a:srgbClr val="008000"/>
              </a:solidFill>
              <a:latin typeface="Arial" charset="0"/>
              <a:ea typeface="Arial Unicode MS" pitchFamily="34" charset="-120"/>
              <a:cs typeface="Arial Unicode MS" pitchFamily="34" charset="-120"/>
            </a:endParaRPr>
          </a:p>
          <a:p>
            <a:pPr eaLnBrk="1" hangingPunct="1">
              <a:lnSpc>
                <a:spcPct val="80000"/>
              </a:lnSpc>
              <a:buNone/>
            </a:pPr>
            <a:r>
              <a:rPr lang="en-US" altLang="zh-TW" sz="1200" dirty="0" smtClean="0">
                <a:latin typeface="Arial" charset="0"/>
                <a:ea typeface="Arial Unicode MS" pitchFamily="34" charset="-120"/>
                <a:cs typeface="Arial Unicode MS" pitchFamily="34" charset="-120"/>
              </a:rPr>
              <a:t>	GCR-</a:t>
            </a:r>
            <a:r>
              <a:rPr lang="en-US" altLang="zh-TW" sz="1200" dirty="0">
                <a:latin typeface="Arial" charset="0"/>
                <a:ea typeface="Arial Unicode MS" pitchFamily="34" charset="-120"/>
                <a:cs typeface="Arial Unicode MS" pitchFamily="34" charset="-120"/>
              </a:rPr>
              <a:t>&gt;</a:t>
            </a:r>
            <a:r>
              <a:rPr lang="en-US" altLang="zh-TW" sz="1200" dirty="0" smtClean="0">
                <a:latin typeface="Arial" charset="0"/>
                <a:ea typeface="Arial Unicode MS" pitchFamily="34" charset="-120"/>
                <a:cs typeface="Arial Unicode MS" pitchFamily="34" charset="-120"/>
              </a:rPr>
              <a:t>PB_H_MFP = (</a:t>
            </a:r>
            <a:r>
              <a:rPr lang="en-US" altLang="zh-TW" sz="1200" dirty="0">
                <a:latin typeface="Arial" charset="0"/>
                <a:ea typeface="Arial Unicode MS" pitchFamily="34" charset="-120"/>
                <a:cs typeface="Arial Unicode MS" pitchFamily="34" charset="-120"/>
              </a:rPr>
              <a:t>GCR-&gt;PB_H_MFP &amp; ~ PB8_MFP_MASK) | </a:t>
            </a:r>
            <a:r>
              <a:rPr lang="en-US" altLang="zh-TW" sz="1200" dirty="0" smtClean="0">
                <a:latin typeface="Arial" charset="0"/>
                <a:ea typeface="Arial Unicode MS" pitchFamily="34" charset="-120"/>
                <a:cs typeface="Arial Unicode MS" pitchFamily="34" charset="-120"/>
              </a:rPr>
              <a:t>PB8_MFP_TMR0_EXT; </a:t>
            </a:r>
          </a:p>
          <a:p>
            <a:pPr eaLnBrk="1" hangingPunct="1">
              <a:lnSpc>
                <a:spcPct val="80000"/>
              </a:lnSpc>
              <a:buNone/>
            </a:pPr>
            <a:endParaRPr lang="en-US" altLang="zh-TW" sz="1200" dirty="0" smtClean="0">
              <a:latin typeface="Arial" charset="0"/>
              <a:ea typeface="Arial Unicode MS" pitchFamily="34" charset="-120"/>
              <a:cs typeface="Arial Unicode MS" pitchFamily="34" charset="-120"/>
            </a:endParaRPr>
          </a:p>
          <a:p>
            <a:pPr eaLnBrk="1" hangingPunct="1">
              <a:lnSpc>
                <a:spcPct val="80000"/>
              </a:lnSpc>
              <a:buNone/>
            </a:pPr>
            <a:r>
              <a:rPr lang="en-US" altLang="zh-TW" sz="1200" dirty="0">
                <a:solidFill>
                  <a:srgbClr val="008000"/>
                </a:solidFill>
                <a:latin typeface="Arial" charset="0"/>
                <a:ea typeface="Arial Unicode MS" pitchFamily="34" charset="-120"/>
                <a:cs typeface="Arial Unicode MS" pitchFamily="34" charset="-120"/>
              </a:rPr>
              <a:t>	//Setting TMR0 to Toggle </a:t>
            </a:r>
            <a:r>
              <a:rPr lang="en-US" altLang="zh-TW" sz="1200" dirty="0" smtClean="0">
                <a:solidFill>
                  <a:srgbClr val="008000"/>
                </a:solidFill>
                <a:latin typeface="Arial" charset="0"/>
                <a:ea typeface="Arial Unicode MS" pitchFamily="34" charset="-120"/>
                <a:cs typeface="Arial Unicode MS" pitchFamily="34" charset="-120"/>
              </a:rPr>
              <a:t>Mode</a:t>
            </a:r>
          </a:p>
          <a:p>
            <a:pPr eaLnBrk="1" hangingPunct="1">
              <a:lnSpc>
                <a:spcPct val="80000"/>
              </a:lnSpc>
              <a:buNone/>
            </a:pPr>
            <a:r>
              <a:rPr lang="en-US" altLang="zh-TW" sz="1200" dirty="0">
                <a:latin typeface="Arial" charset="0"/>
                <a:ea typeface="Arial Unicode MS" pitchFamily="34" charset="-120"/>
                <a:cs typeface="Arial Unicode MS" pitchFamily="34" charset="-120"/>
              </a:rPr>
              <a:t>	</a:t>
            </a:r>
            <a:r>
              <a:rPr lang="en-US" altLang="zh-TW" sz="1200" dirty="0" err="1">
                <a:latin typeface="Arial" charset="0"/>
                <a:ea typeface="Arial Unicode MS" pitchFamily="34" charset="-120"/>
                <a:cs typeface="Arial Unicode MS" pitchFamily="34" charset="-120"/>
              </a:rPr>
              <a:t>TIMER_Init</a:t>
            </a:r>
            <a:r>
              <a:rPr lang="en-US" altLang="zh-TW" sz="1200" dirty="0">
                <a:latin typeface="Arial" charset="0"/>
                <a:ea typeface="Arial Unicode MS" pitchFamily="34" charset="-120"/>
                <a:cs typeface="Arial Unicode MS" pitchFamily="34" charset="-120"/>
              </a:rPr>
              <a:t>(TIMER0, 11, 1000000, TIMER_CTL_MODESEL_TOGGLE</a:t>
            </a:r>
            <a:r>
              <a:rPr lang="en-US" altLang="zh-TW" sz="1200" dirty="0" smtClean="0">
                <a:latin typeface="Arial" charset="0"/>
                <a:ea typeface="Arial Unicode MS" pitchFamily="34" charset="-120"/>
                <a:cs typeface="Arial Unicode MS" pitchFamily="34" charset="-120"/>
              </a:rPr>
              <a:t>);</a:t>
            </a:r>
          </a:p>
          <a:p>
            <a:pPr eaLnBrk="1" hangingPunct="1">
              <a:lnSpc>
                <a:spcPct val="80000"/>
              </a:lnSpc>
              <a:buNone/>
            </a:pPr>
            <a:r>
              <a:rPr lang="en-US" altLang="zh-TW" sz="1200" dirty="0">
                <a:latin typeface="Arial" charset="0"/>
                <a:ea typeface="Arial Unicode MS" pitchFamily="34" charset="-120"/>
                <a:cs typeface="Arial Unicode MS" pitchFamily="34" charset="-120"/>
              </a:rPr>
              <a:t>	</a:t>
            </a:r>
            <a:r>
              <a:rPr lang="en-US" altLang="zh-TW" sz="1200" dirty="0" err="1">
                <a:latin typeface="Arial" charset="0"/>
                <a:ea typeface="Arial Unicode MS" pitchFamily="34" charset="-120"/>
                <a:cs typeface="Arial Unicode MS" pitchFamily="34" charset="-120"/>
              </a:rPr>
              <a:t>TIMER_EnableInt</a:t>
            </a:r>
            <a:r>
              <a:rPr lang="en-US" altLang="zh-TW" sz="1200" dirty="0">
                <a:latin typeface="Arial" charset="0"/>
                <a:ea typeface="Arial Unicode MS" pitchFamily="34" charset="-120"/>
                <a:cs typeface="Arial Unicode MS" pitchFamily="34" charset="-120"/>
              </a:rPr>
              <a:t>(TIMER0, TIMER_IER_TMRIE</a:t>
            </a:r>
            <a:r>
              <a:rPr lang="en-US" altLang="zh-TW" sz="1200" dirty="0" smtClean="0">
                <a:latin typeface="Arial" charset="0"/>
                <a:ea typeface="Arial Unicode MS" pitchFamily="34" charset="-120"/>
                <a:cs typeface="Arial Unicode MS" pitchFamily="34" charset="-120"/>
              </a:rPr>
              <a:t>);</a:t>
            </a:r>
          </a:p>
          <a:p>
            <a:pPr eaLnBrk="1" hangingPunct="1">
              <a:lnSpc>
                <a:spcPct val="80000"/>
              </a:lnSpc>
              <a:buNone/>
            </a:pPr>
            <a:r>
              <a:rPr lang="en-US" altLang="zh-TW" sz="1200" dirty="0">
                <a:latin typeface="Arial" charset="0"/>
                <a:ea typeface="Arial Unicode MS" pitchFamily="34" charset="-120"/>
                <a:cs typeface="Arial Unicode MS" pitchFamily="34" charset="-120"/>
              </a:rPr>
              <a:t>	</a:t>
            </a:r>
            <a:r>
              <a:rPr lang="en-US" altLang="zh-TW" sz="1200" dirty="0" err="1">
                <a:latin typeface="Arial" charset="0"/>
                <a:ea typeface="Arial Unicode MS" pitchFamily="34" charset="-120"/>
                <a:cs typeface="Arial Unicode MS" pitchFamily="34" charset="-120"/>
              </a:rPr>
              <a:t>TIMER_Start</a:t>
            </a:r>
            <a:r>
              <a:rPr lang="en-US" altLang="zh-TW" sz="1200" dirty="0">
                <a:latin typeface="Arial" charset="0"/>
                <a:ea typeface="Arial Unicode MS" pitchFamily="34" charset="-120"/>
                <a:cs typeface="Arial Unicode MS" pitchFamily="34" charset="-120"/>
              </a:rPr>
              <a:t>(TIMER0</a:t>
            </a:r>
            <a:r>
              <a:rPr lang="en-US" altLang="zh-TW" sz="1200" dirty="0" smtClean="0">
                <a:latin typeface="Arial" charset="0"/>
                <a:ea typeface="Arial Unicode MS" pitchFamily="34" charset="-120"/>
                <a:cs typeface="Arial Unicode MS" pitchFamily="34" charset="-120"/>
              </a:rPr>
              <a:t>);</a:t>
            </a:r>
          </a:p>
          <a:p>
            <a:pPr eaLnBrk="1" hangingPunct="1">
              <a:lnSpc>
                <a:spcPct val="80000"/>
              </a:lnSpc>
              <a:buNone/>
            </a:pPr>
            <a:endParaRPr lang="en-US" altLang="zh-TW" sz="1200" dirty="0">
              <a:latin typeface="Arial" charset="0"/>
              <a:ea typeface="Arial Unicode MS" pitchFamily="34" charset="-120"/>
              <a:cs typeface="Arial Unicode MS" pitchFamily="34" charset="-120"/>
            </a:endParaRPr>
          </a:p>
          <a:p>
            <a:pPr eaLnBrk="1" hangingPunct="1">
              <a:lnSpc>
                <a:spcPct val="80000"/>
              </a:lnSpc>
              <a:buNone/>
            </a:pPr>
            <a:r>
              <a:rPr lang="en-US" altLang="zh-TW" sz="1200" dirty="0" smtClean="0">
                <a:latin typeface="Arial" charset="0"/>
                <a:ea typeface="Arial Unicode MS" pitchFamily="34" charset="-120"/>
                <a:cs typeface="Arial Unicode MS" pitchFamily="34" charset="-120"/>
              </a:rPr>
              <a:t>	while(1);</a:t>
            </a:r>
          </a:p>
          <a:p>
            <a:pPr eaLnBrk="1" hangingPunct="1">
              <a:lnSpc>
                <a:spcPct val="80000"/>
              </a:lnSpc>
              <a:buFont typeface="Arial" charset="0"/>
              <a:buNone/>
            </a:pPr>
            <a:r>
              <a:rPr lang="en-US" altLang="zh-TW" sz="1200" dirty="0" smtClean="0">
                <a:latin typeface="Lucida Console" pitchFamily="49" charset="0"/>
                <a:ea typeface="Arial Unicode MS" pitchFamily="34" charset="-120"/>
                <a:cs typeface="Arial Unicode MS" pitchFamily="34" charset="-120"/>
              </a:rPr>
              <a:t>}</a:t>
            </a:r>
          </a:p>
        </p:txBody>
      </p:sp>
      <p:sp>
        <p:nvSpPr>
          <p:cNvPr id="21508"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97639940-1ADB-477B-B956-CDBB01157A77}" type="slidenum">
              <a:rPr lang="en-US" altLang="zh-TW" sz="1400" smtClean="0">
                <a:solidFill>
                  <a:schemeClr val="tx1"/>
                </a:solidFill>
                <a:latin typeface="Arial" charset="0"/>
                <a:ea typeface="ＭＳ Ｐゴシック" pitchFamily="34" charset="-128"/>
              </a:rPr>
              <a:pPr fontAlgn="base">
                <a:spcBef>
                  <a:spcPct val="0"/>
                </a:spcBef>
                <a:spcAft>
                  <a:spcPct val="0"/>
                </a:spcAft>
              </a:pPr>
              <a:t>19</a:t>
            </a:fld>
            <a:endParaRPr lang="en-US" altLang="zh-TW" sz="1400" smtClean="0">
              <a:solidFill>
                <a:schemeClr val="tx1"/>
              </a:solidFill>
              <a:latin typeface="Arial" charset="0"/>
              <a:ea typeface="ＭＳ Ｐゴシック" pitchFamily="34" charset="-128"/>
            </a:endParaRPr>
          </a:p>
        </p:txBody>
      </p:sp>
      <p:sp>
        <p:nvSpPr>
          <p:cNvPr id="13" name="橢圓 12"/>
          <p:cNvSpPr/>
          <p:nvPr/>
        </p:nvSpPr>
        <p:spPr>
          <a:xfrm>
            <a:off x="611560" y="2996952"/>
            <a:ext cx="7704856" cy="720080"/>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4" name="Text Box 19"/>
          <p:cNvSpPr txBox="1">
            <a:spLocks noChangeArrowheads="1"/>
          </p:cNvSpPr>
          <p:nvPr/>
        </p:nvSpPr>
        <p:spPr bwMode="auto">
          <a:xfrm>
            <a:off x="5724128" y="2683020"/>
            <a:ext cx="2952328" cy="313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marL="0" algn="ctr" eaLnBrk="1" hangingPunct="1"/>
            <a:r>
              <a:rPr lang="en-US" altLang="zh-TW" sz="1800" dirty="0" smtClean="0">
                <a:solidFill>
                  <a:srgbClr val="FF0000"/>
                </a:solidFill>
              </a:rPr>
              <a:t>Setting TMR0 clock source</a:t>
            </a:r>
            <a:endParaRPr lang="en-US" altLang="zh-TW" sz="1800" dirty="0">
              <a:solidFill>
                <a:srgbClr val="FF0000"/>
              </a:solidFill>
            </a:endParaRPr>
          </a:p>
        </p:txBody>
      </p:sp>
      <p:sp>
        <p:nvSpPr>
          <p:cNvPr id="15" name="橢圓 14"/>
          <p:cNvSpPr/>
          <p:nvPr/>
        </p:nvSpPr>
        <p:spPr>
          <a:xfrm>
            <a:off x="594702" y="3789039"/>
            <a:ext cx="7704856" cy="432049"/>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6" name="Text Box 19"/>
          <p:cNvSpPr txBox="1">
            <a:spLocks noChangeArrowheads="1"/>
          </p:cNvSpPr>
          <p:nvPr/>
        </p:nvSpPr>
        <p:spPr bwMode="auto">
          <a:xfrm>
            <a:off x="6444208" y="3620886"/>
            <a:ext cx="2952328" cy="313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marL="0" algn="ctr" eaLnBrk="1" hangingPunct="1"/>
            <a:r>
              <a:rPr lang="en-US" altLang="zh-TW" sz="1800" dirty="0" smtClean="0">
                <a:solidFill>
                  <a:srgbClr val="FF0000"/>
                </a:solidFill>
              </a:rPr>
              <a:t>Enable TM0 pin</a:t>
            </a:r>
            <a:endParaRPr lang="en-US" altLang="zh-TW" sz="1800" dirty="0">
              <a:solidFill>
                <a:srgbClr val="FF0000"/>
              </a:solidFill>
            </a:endParaRPr>
          </a:p>
        </p:txBody>
      </p:sp>
      <p:sp>
        <p:nvSpPr>
          <p:cNvPr id="17" name="橢圓 16"/>
          <p:cNvSpPr/>
          <p:nvPr/>
        </p:nvSpPr>
        <p:spPr>
          <a:xfrm>
            <a:off x="611560" y="4293096"/>
            <a:ext cx="5400600" cy="972019"/>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8" name="Text Box 19"/>
          <p:cNvSpPr txBox="1">
            <a:spLocks noChangeArrowheads="1"/>
          </p:cNvSpPr>
          <p:nvPr/>
        </p:nvSpPr>
        <p:spPr bwMode="auto">
          <a:xfrm>
            <a:off x="2267744" y="5573732"/>
            <a:ext cx="6768752" cy="313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marL="0" eaLnBrk="1" hangingPunct="1"/>
            <a:r>
              <a:rPr lang="zh-CN" altLang="en-US" sz="1800" dirty="0" smtClean="0">
                <a:solidFill>
                  <a:srgbClr val="FF0000"/>
                </a:solidFill>
              </a:rPr>
              <a:t>设定</a:t>
            </a:r>
            <a:r>
              <a:rPr lang="en-US" altLang="zh-TW" sz="1800" dirty="0" smtClean="0">
                <a:solidFill>
                  <a:srgbClr val="FF0000"/>
                </a:solidFill>
              </a:rPr>
              <a:t>TMR0 </a:t>
            </a:r>
            <a:r>
              <a:rPr lang="zh-CN" altLang="en-US" sz="1800" dirty="0" smtClean="0">
                <a:solidFill>
                  <a:srgbClr val="FF0000"/>
                </a:solidFill>
              </a:rPr>
              <a:t>为反转模式</a:t>
            </a:r>
            <a:r>
              <a:rPr lang="en-US" altLang="zh-TW" sz="1800" dirty="0" smtClean="0">
                <a:solidFill>
                  <a:srgbClr val="FF0000"/>
                </a:solidFill>
              </a:rPr>
              <a:t>, </a:t>
            </a:r>
            <a:r>
              <a:rPr lang="zh-CN" altLang="en-US" sz="1800" dirty="0" smtClean="0">
                <a:solidFill>
                  <a:srgbClr val="FF0000"/>
                </a:solidFill>
              </a:rPr>
              <a:t>使能中断并启动</a:t>
            </a:r>
            <a:r>
              <a:rPr lang="en-US" altLang="zh-TW" sz="1800" dirty="0" smtClean="0">
                <a:solidFill>
                  <a:srgbClr val="FF0000"/>
                </a:solidFill>
              </a:rPr>
              <a:t>TMR0</a:t>
            </a:r>
            <a:endParaRPr lang="en-US" altLang="zh-TW" sz="1800" dirty="0">
              <a:solidFill>
                <a:srgbClr val="FF0000"/>
              </a:solidFill>
            </a:endParaRPr>
          </a:p>
        </p:txBody>
      </p:sp>
      <p:sp>
        <p:nvSpPr>
          <p:cNvPr id="11" name="Text Box 19"/>
          <p:cNvSpPr txBox="1">
            <a:spLocks noChangeArrowheads="1"/>
          </p:cNvSpPr>
          <p:nvPr/>
        </p:nvSpPr>
        <p:spPr bwMode="auto">
          <a:xfrm>
            <a:off x="2195736" y="5265115"/>
            <a:ext cx="6480720" cy="313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marL="0" eaLnBrk="1" hangingPunct="1"/>
            <a:r>
              <a:rPr lang="zh-CN" altLang="en-US" sz="1800" dirty="0" smtClean="0">
                <a:solidFill>
                  <a:srgbClr val="FF0000"/>
                </a:solidFill>
              </a:rPr>
              <a:t>超时周期</a:t>
            </a:r>
            <a:r>
              <a:rPr lang="en-US" altLang="zh-TW" sz="1800" dirty="0" smtClean="0">
                <a:solidFill>
                  <a:srgbClr val="FF0000"/>
                </a:solidFill>
              </a:rPr>
              <a:t>= </a:t>
            </a:r>
            <a:r>
              <a:rPr lang="en-US" altLang="zh-TW" sz="1800" dirty="0" smtClean="0">
                <a:solidFill>
                  <a:srgbClr val="FF0000"/>
                </a:solidFill>
              </a:rPr>
              <a:t>12 MHz </a:t>
            </a:r>
            <a:r>
              <a:rPr lang="en-US" altLang="zh-TW" sz="1800" dirty="0">
                <a:solidFill>
                  <a:srgbClr val="FF0000"/>
                </a:solidFill>
              </a:rPr>
              <a:t>* </a:t>
            </a:r>
            <a:r>
              <a:rPr lang="en-US" altLang="zh-TW" sz="1800" dirty="0" smtClean="0">
                <a:solidFill>
                  <a:srgbClr val="FF0000"/>
                </a:solidFill>
              </a:rPr>
              <a:t>(11 </a:t>
            </a:r>
            <a:r>
              <a:rPr lang="en-US" altLang="zh-TW" sz="1800" dirty="0">
                <a:solidFill>
                  <a:srgbClr val="FF0000"/>
                </a:solidFill>
              </a:rPr>
              <a:t>+ 1) * </a:t>
            </a:r>
            <a:r>
              <a:rPr lang="en-US" altLang="zh-TW" sz="1800" dirty="0" smtClean="0">
                <a:solidFill>
                  <a:srgbClr val="FF0000"/>
                </a:solidFill>
              </a:rPr>
              <a:t>1000000 = 1.0 second</a:t>
            </a:r>
            <a:endParaRPr lang="en-US" altLang="zh-TW" sz="1800" dirty="0">
              <a:solidFill>
                <a:srgbClr val="FF0000"/>
              </a:solidFill>
            </a:endParaRPr>
          </a:p>
        </p:txBody>
      </p:sp>
    </p:spTree>
    <p:custDataLst>
      <p:tags r:id="rId1"/>
    </p:custDataLst>
  </p:cSld>
  <p:clrMapOvr>
    <a:masterClrMapping/>
  </p:clrMapOvr>
  <p:transition advTm="3821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0-#ppt_w/2"/>
                                          </p:val>
                                        </p:tav>
                                        <p:tav tm="100000">
                                          <p:val>
                                            <p:strVal val="#ppt_x"/>
                                          </p:val>
                                        </p:tav>
                                      </p:tavLst>
                                    </p:anim>
                                    <p:anim calcmode="lin" valueType="num">
                                      <p:cBhvr additive="base">
                                        <p:cTn id="12"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13"/>
                                        </p:tgtEl>
                                      </p:cBhvr>
                                    </p:animEffect>
                                    <p:set>
                                      <p:cBhvr>
                                        <p:cTn id="17" dur="1" fill="hold">
                                          <p:stCondLst>
                                            <p:cond delay="499"/>
                                          </p:stCondLst>
                                        </p:cTn>
                                        <p:tgtEl>
                                          <p:spTgt spid="13"/>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14"/>
                                        </p:tgtEl>
                                      </p:cBhvr>
                                    </p:animEffect>
                                    <p:set>
                                      <p:cBhvr>
                                        <p:cTn id="20" dur="1" fill="hold">
                                          <p:stCondLst>
                                            <p:cond delay="499"/>
                                          </p:stCondLst>
                                        </p:cTn>
                                        <p:tgtEl>
                                          <p:spTgt spid="14"/>
                                        </p:tgtEl>
                                        <p:attrNameLst>
                                          <p:attrName>style.visibility</p:attrName>
                                        </p:attrNameLst>
                                      </p:cBhvr>
                                      <p:to>
                                        <p:strVal val="hidden"/>
                                      </p:to>
                                    </p:set>
                                  </p:childTnLst>
                                </p:cTn>
                              </p:par>
                              <p:par>
                                <p:cTn id="21" presetID="2" presetClass="entr" presetSubtype="8"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0-#ppt_w/2"/>
                                          </p:val>
                                        </p:tav>
                                        <p:tav tm="100000">
                                          <p:val>
                                            <p:strVal val="#ppt_x"/>
                                          </p:val>
                                        </p:tav>
                                      </p:tavLst>
                                    </p:anim>
                                    <p:anim calcmode="lin" valueType="num">
                                      <p:cBhvr additive="base">
                                        <p:cTn id="24" dur="500" fill="hold"/>
                                        <p:tgtEl>
                                          <p:spTgt spid="15"/>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fill="hold"/>
                                        <p:tgtEl>
                                          <p:spTgt spid="16"/>
                                        </p:tgtEl>
                                        <p:attrNameLst>
                                          <p:attrName>ppt_x</p:attrName>
                                        </p:attrNameLst>
                                      </p:cBhvr>
                                      <p:tavLst>
                                        <p:tav tm="0">
                                          <p:val>
                                            <p:strVal val="0-#ppt_w/2"/>
                                          </p:val>
                                        </p:tav>
                                        <p:tav tm="100000">
                                          <p:val>
                                            <p:strVal val="#ppt_x"/>
                                          </p:val>
                                        </p:tav>
                                      </p:tavLst>
                                    </p:anim>
                                    <p:anim calcmode="lin" valueType="num">
                                      <p:cBhvr additive="base">
                                        <p:cTn id="28"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grpId="1" nodeType="clickEffect">
                                  <p:stCondLst>
                                    <p:cond delay="0"/>
                                  </p:stCondLst>
                                  <p:childTnLst>
                                    <p:animEffect transition="out" filter="fade">
                                      <p:cBhvr>
                                        <p:cTn id="32" dur="500"/>
                                        <p:tgtEl>
                                          <p:spTgt spid="15"/>
                                        </p:tgtEl>
                                      </p:cBhvr>
                                    </p:animEffect>
                                    <p:set>
                                      <p:cBhvr>
                                        <p:cTn id="33" dur="1" fill="hold">
                                          <p:stCondLst>
                                            <p:cond delay="499"/>
                                          </p:stCondLst>
                                        </p:cTn>
                                        <p:tgtEl>
                                          <p:spTgt spid="15"/>
                                        </p:tgtEl>
                                        <p:attrNameLst>
                                          <p:attrName>style.visibility</p:attrName>
                                        </p:attrNameLst>
                                      </p:cBhvr>
                                      <p:to>
                                        <p:strVal val="hidden"/>
                                      </p:to>
                                    </p:set>
                                  </p:childTnLst>
                                </p:cTn>
                              </p:par>
                              <p:par>
                                <p:cTn id="34" presetID="10" presetClass="exit" presetSubtype="0" fill="hold" grpId="1" nodeType="withEffect">
                                  <p:stCondLst>
                                    <p:cond delay="0"/>
                                  </p:stCondLst>
                                  <p:childTnLst>
                                    <p:animEffect transition="out" filter="fade">
                                      <p:cBhvr>
                                        <p:cTn id="35" dur="500"/>
                                        <p:tgtEl>
                                          <p:spTgt spid="16"/>
                                        </p:tgtEl>
                                      </p:cBhvr>
                                    </p:animEffect>
                                    <p:set>
                                      <p:cBhvr>
                                        <p:cTn id="36" dur="1" fill="hold">
                                          <p:stCondLst>
                                            <p:cond delay="499"/>
                                          </p:stCondLst>
                                        </p:cTn>
                                        <p:tgtEl>
                                          <p:spTgt spid="16"/>
                                        </p:tgtEl>
                                        <p:attrNameLst>
                                          <p:attrName>style.visibility</p:attrName>
                                        </p:attrNameLst>
                                      </p:cBhvr>
                                      <p:to>
                                        <p:strVal val="hidden"/>
                                      </p:to>
                                    </p:set>
                                  </p:childTnLst>
                                </p:cTn>
                              </p:par>
                              <p:par>
                                <p:cTn id="37" presetID="2" presetClass="entr" presetSubtype="8"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500" fill="hold"/>
                                        <p:tgtEl>
                                          <p:spTgt spid="17"/>
                                        </p:tgtEl>
                                        <p:attrNameLst>
                                          <p:attrName>ppt_x</p:attrName>
                                        </p:attrNameLst>
                                      </p:cBhvr>
                                      <p:tavLst>
                                        <p:tav tm="0">
                                          <p:val>
                                            <p:strVal val="0-#ppt_w/2"/>
                                          </p:val>
                                        </p:tav>
                                        <p:tav tm="100000">
                                          <p:val>
                                            <p:strVal val="#ppt_x"/>
                                          </p:val>
                                        </p:tav>
                                      </p:tavLst>
                                    </p:anim>
                                    <p:anim calcmode="lin" valueType="num">
                                      <p:cBhvr additive="base">
                                        <p:cTn id="40" dur="500" fill="hold"/>
                                        <p:tgtEl>
                                          <p:spTgt spid="17"/>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0-#ppt_w/2"/>
                                          </p:val>
                                        </p:tav>
                                        <p:tav tm="100000">
                                          <p:val>
                                            <p:strVal val="#ppt_x"/>
                                          </p:val>
                                        </p:tav>
                                      </p:tavLst>
                                    </p:anim>
                                    <p:anim calcmode="lin" valueType="num">
                                      <p:cBhvr additive="base">
                                        <p:cTn id="44" dur="500" fill="hold"/>
                                        <p:tgtEl>
                                          <p:spTgt spid="18"/>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0-#ppt_w/2"/>
                                          </p:val>
                                        </p:tav>
                                        <p:tav tm="100000">
                                          <p:val>
                                            <p:strVal val="#ppt_x"/>
                                          </p:val>
                                        </p:tav>
                                      </p:tavLst>
                                    </p:anim>
                                    <p:anim calcmode="lin" valueType="num">
                                      <p:cBhvr additive="base">
                                        <p:cTn id="48"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4" grpId="0"/>
      <p:bldP spid="14" grpId="1"/>
      <p:bldP spid="15" grpId="0" animBg="1"/>
      <p:bldP spid="15" grpId="1" animBg="1"/>
      <p:bldP spid="16" grpId="0"/>
      <p:bldP spid="16" grpId="1"/>
      <p:bldP spid="17" grpId="0" animBg="1"/>
      <p:bldP spid="18" grpId="0"/>
      <p:bldP spid="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zh-CN" altLang="en-US" dirty="0"/>
              <a:t>定时器</a:t>
            </a:r>
            <a:r>
              <a:rPr lang="zh-CN" altLang="en-US" dirty="0" smtClean="0"/>
              <a:t>代</a:t>
            </a:r>
            <a:r>
              <a:rPr lang="zh-CN" altLang="en-US" dirty="0"/>
              <a:t>码</a:t>
            </a:r>
            <a:r>
              <a:rPr lang="en-US" altLang="zh-TW" dirty="0" smtClean="0"/>
              <a:t>(2/2)</a:t>
            </a:r>
          </a:p>
        </p:txBody>
      </p:sp>
      <p:sp>
        <p:nvSpPr>
          <p:cNvPr id="21507" name="Rectangle 3"/>
          <p:cNvSpPr>
            <a:spLocks noGrp="1" noChangeArrowheads="1"/>
          </p:cNvSpPr>
          <p:nvPr>
            <p:ph idx="1"/>
          </p:nvPr>
        </p:nvSpPr>
        <p:spPr>
          <a:solidFill>
            <a:srgbClr val="FFFF66"/>
          </a:solidFill>
        </p:spPr>
        <p:txBody>
          <a:bodyPr/>
          <a:lstStyle/>
          <a:p>
            <a:pPr eaLnBrk="1" hangingPunct="1">
              <a:lnSpc>
                <a:spcPct val="80000"/>
              </a:lnSpc>
              <a:buFont typeface="Arial" charset="0"/>
              <a:buNone/>
            </a:pPr>
            <a:r>
              <a:rPr lang="en-US" altLang="zh-TW" sz="1200" i="1" dirty="0" smtClean="0">
                <a:solidFill>
                  <a:srgbClr val="006600"/>
                </a:solidFill>
                <a:latin typeface="Arial" charset="0"/>
                <a:cs typeface="Arial" charset="0"/>
              </a:rPr>
              <a:t>//----------------------------------------------------------------------------</a:t>
            </a:r>
          </a:p>
          <a:p>
            <a:pPr eaLnBrk="1" hangingPunct="1">
              <a:lnSpc>
                <a:spcPct val="80000"/>
              </a:lnSpc>
              <a:buNone/>
            </a:pPr>
            <a:r>
              <a:rPr lang="en-US" altLang="zh-TW" sz="1200" i="1" dirty="0">
                <a:solidFill>
                  <a:srgbClr val="006600"/>
                </a:solidFill>
                <a:latin typeface="Arial" charset="0"/>
                <a:cs typeface="Arial" charset="0"/>
              </a:rPr>
              <a:t>// </a:t>
            </a:r>
            <a:r>
              <a:rPr lang="en-US" altLang="zh-TW" sz="1200" i="1" dirty="0" smtClean="0">
                <a:solidFill>
                  <a:srgbClr val="006600"/>
                </a:solidFill>
                <a:latin typeface="Arial" charset="0"/>
                <a:cs typeface="Arial" charset="0"/>
              </a:rPr>
              <a:t>TMR0 IRQ </a:t>
            </a:r>
            <a:r>
              <a:rPr lang="en-US" altLang="zh-TW" sz="1200" i="1" dirty="0">
                <a:solidFill>
                  <a:srgbClr val="006600"/>
                </a:solidFill>
                <a:latin typeface="Arial" charset="0"/>
                <a:cs typeface="Arial" charset="0"/>
              </a:rPr>
              <a:t>handler</a:t>
            </a:r>
            <a:endParaRPr lang="en-US" altLang="zh-TW" sz="1200" i="1" dirty="0" smtClean="0">
              <a:solidFill>
                <a:srgbClr val="006600"/>
              </a:solidFill>
              <a:latin typeface="Arial" charset="0"/>
              <a:cs typeface="Arial" charset="0"/>
            </a:endParaRPr>
          </a:p>
          <a:p>
            <a:pPr eaLnBrk="1" hangingPunct="1">
              <a:lnSpc>
                <a:spcPct val="80000"/>
              </a:lnSpc>
              <a:buFont typeface="Arial" charset="0"/>
              <a:buNone/>
            </a:pPr>
            <a:r>
              <a:rPr lang="en-US" altLang="zh-TW" sz="1200" i="1" dirty="0" smtClean="0">
                <a:solidFill>
                  <a:srgbClr val="006600"/>
                </a:solidFill>
                <a:latin typeface="Arial" charset="0"/>
                <a:cs typeface="Arial" charset="0"/>
              </a:rPr>
              <a:t>//----------------------------------------------------------------------------</a:t>
            </a:r>
          </a:p>
          <a:p>
            <a:pPr eaLnBrk="1" hangingPunct="1">
              <a:lnSpc>
                <a:spcPct val="80000"/>
              </a:lnSpc>
              <a:buNone/>
            </a:pPr>
            <a:r>
              <a:rPr lang="en-US" altLang="zh-TW" sz="1200" dirty="0" smtClean="0">
                <a:latin typeface="Lucida Console" pitchFamily="49" charset="0"/>
                <a:cs typeface="Arial" charset="0"/>
              </a:rPr>
              <a:t>void </a:t>
            </a:r>
            <a:r>
              <a:rPr lang="en-US" altLang="zh-TW" sz="1200" dirty="0">
                <a:latin typeface="Lucida Console" pitchFamily="49" charset="0"/>
                <a:cs typeface="Arial" charset="0"/>
              </a:rPr>
              <a:t>TMR0_IRQHandler(void)</a:t>
            </a:r>
          </a:p>
          <a:p>
            <a:pPr eaLnBrk="1" hangingPunct="1">
              <a:lnSpc>
                <a:spcPct val="80000"/>
              </a:lnSpc>
              <a:buNone/>
            </a:pPr>
            <a:r>
              <a:rPr lang="en-US" altLang="zh-TW" sz="1200" dirty="0">
                <a:latin typeface="Lucida Console" pitchFamily="49" charset="0"/>
                <a:cs typeface="Arial" charset="0"/>
              </a:rPr>
              <a:t>{</a:t>
            </a:r>
          </a:p>
          <a:p>
            <a:pPr eaLnBrk="1" hangingPunct="1">
              <a:lnSpc>
                <a:spcPct val="80000"/>
              </a:lnSpc>
              <a:buNone/>
            </a:pPr>
            <a:r>
              <a:rPr lang="en-US" altLang="zh-TW" sz="1200" dirty="0">
                <a:solidFill>
                  <a:srgbClr val="008000"/>
                </a:solidFill>
                <a:latin typeface="Arial" charset="0"/>
                <a:ea typeface="Arial Unicode MS" pitchFamily="34" charset="-120"/>
                <a:cs typeface="Arial Unicode MS" pitchFamily="34" charset="-120"/>
              </a:rPr>
              <a:t>	 </a:t>
            </a:r>
            <a:r>
              <a:rPr lang="en-US" altLang="zh-TW" sz="1200" dirty="0" smtClean="0">
                <a:solidFill>
                  <a:srgbClr val="008000"/>
                </a:solidFill>
                <a:latin typeface="Arial" charset="0"/>
                <a:ea typeface="Arial Unicode MS" pitchFamily="34" charset="-120"/>
                <a:cs typeface="Arial Unicode MS" pitchFamily="34" charset="-120"/>
              </a:rPr>
              <a:t>//TMR0 Timeout Interrupt Status </a:t>
            </a:r>
            <a:r>
              <a:rPr lang="en-US" altLang="zh-TW" sz="1200" dirty="0">
                <a:solidFill>
                  <a:srgbClr val="008000"/>
                </a:solidFill>
                <a:latin typeface="Arial" charset="0"/>
                <a:ea typeface="Arial Unicode MS" pitchFamily="34" charset="-120"/>
                <a:cs typeface="Arial Unicode MS" pitchFamily="34" charset="-120"/>
              </a:rPr>
              <a:t>is Set</a:t>
            </a:r>
          </a:p>
          <a:p>
            <a:pPr eaLnBrk="1" hangingPunct="1">
              <a:lnSpc>
                <a:spcPct val="80000"/>
              </a:lnSpc>
              <a:buNone/>
            </a:pPr>
            <a:r>
              <a:rPr lang="en-US" altLang="zh-TW" sz="1200" dirty="0">
                <a:latin typeface="Arial" charset="0"/>
                <a:ea typeface="Arial Unicode MS" pitchFamily="34" charset="-120"/>
                <a:cs typeface="Arial Unicode MS" pitchFamily="34" charset="-120"/>
              </a:rPr>
              <a:t>	if(TIMER0-&gt;ISR&amp;TIMER_ISR_TMRIS</a:t>
            </a:r>
            <a:r>
              <a:rPr lang="en-US" altLang="zh-TW" sz="1200" dirty="0" smtClean="0">
                <a:latin typeface="Arial" charset="0"/>
                <a:ea typeface="Arial Unicode MS" pitchFamily="34" charset="-120"/>
                <a:cs typeface="Arial Unicode MS" pitchFamily="34" charset="-120"/>
              </a:rPr>
              <a:t>)</a:t>
            </a:r>
          </a:p>
          <a:p>
            <a:pPr eaLnBrk="1" hangingPunct="1">
              <a:lnSpc>
                <a:spcPct val="80000"/>
              </a:lnSpc>
              <a:buNone/>
            </a:pPr>
            <a:r>
              <a:rPr lang="en-US" altLang="zh-TW" sz="1200" dirty="0">
                <a:latin typeface="Arial" charset="0"/>
                <a:ea typeface="Arial Unicode MS" pitchFamily="34" charset="-120"/>
                <a:cs typeface="Arial Unicode MS" pitchFamily="34" charset="-120"/>
              </a:rPr>
              <a:t>	{</a:t>
            </a:r>
          </a:p>
          <a:p>
            <a:pPr eaLnBrk="1" hangingPunct="1">
              <a:lnSpc>
                <a:spcPct val="80000"/>
              </a:lnSpc>
              <a:buNone/>
            </a:pPr>
            <a:r>
              <a:rPr lang="en-US" altLang="zh-TW" sz="1200" dirty="0">
                <a:latin typeface="Arial" charset="0"/>
                <a:ea typeface="Arial Unicode MS" pitchFamily="34" charset="-120"/>
                <a:cs typeface="Arial Unicode MS" pitchFamily="34" charset="-120"/>
              </a:rPr>
              <a:t>		TIMER0-&gt;ISR |= TIMER_ISR_TMRIS;		</a:t>
            </a:r>
            <a:r>
              <a:rPr lang="en-US" altLang="zh-TW" sz="1200" dirty="0">
                <a:solidFill>
                  <a:srgbClr val="008000"/>
                </a:solidFill>
                <a:latin typeface="Arial" charset="0"/>
                <a:ea typeface="Arial Unicode MS" pitchFamily="34" charset="-120"/>
                <a:cs typeface="Arial Unicode MS" pitchFamily="34" charset="-120"/>
              </a:rPr>
              <a:t>//Clear </a:t>
            </a:r>
            <a:r>
              <a:rPr lang="en-US" altLang="zh-TW" sz="1200" dirty="0" smtClean="0">
                <a:solidFill>
                  <a:srgbClr val="008000"/>
                </a:solidFill>
                <a:latin typeface="Arial" charset="0"/>
                <a:ea typeface="Arial Unicode MS" pitchFamily="34" charset="-120"/>
                <a:cs typeface="Arial Unicode MS" pitchFamily="34" charset="-120"/>
              </a:rPr>
              <a:t>TMR0 Timeout Interrupt </a:t>
            </a:r>
            <a:r>
              <a:rPr lang="en-US" altLang="zh-TW" sz="1200" dirty="0">
                <a:solidFill>
                  <a:srgbClr val="008000"/>
                </a:solidFill>
                <a:latin typeface="Arial" charset="0"/>
                <a:ea typeface="Arial Unicode MS" pitchFamily="34" charset="-120"/>
                <a:cs typeface="Arial Unicode MS" pitchFamily="34" charset="-120"/>
              </a:rPr>
              <a:t>Status</a:t>
            </a:r>
          </a:p>
          <a:p>
            <a:pPr eaLnBrk="1" hangingPunct="1">
              <a:lnSpc>
                <a:spcPct val="80000"/>
              </a:lnSpc>
              <a:buNone/>
            </a:pPr>
            <a:r>
              <a:rPr lang="en-US" altLang="zh-TW" sz="1200" dirty="0">
                <a:latin typeface="Arial" charset="0"/>
                <a:ea typeface="Arial Unicode MS" pitchFamily="34" charset="-120"/>
                <a:cs typeface="Arial Unicode MS" pitchFamily="34" charset="-120"/>
              </a:rPr>
              <a:t>		TMR0_Counter</a:t>
            </a:r>
            <a:r>
              <a:rPr lang="en-US" altLang="zh-TW" sz="1200" dirty="0" smtClean="0">
                <a:latin typeface="Arial" charset="0"/>
                <a:ea typeface="Arial Unicode MS" pitchFamily="34" charset="-120"/>
                <a:cs typeface="Arial Unicode MS" pitchFamily="34" charset="-120"/>
              </a:rPr>
              <a:t>++;</a:t>
            </a:r>
            <a:endParaRPr lang="en-US" altLang="zh-TW" sz="1200" dirty="0">
              <a:latin typeface="Arial" charset="0"/>
              <a:ea typeface="Arial Unicode MS" pitchFamily="34" charset="-120"/>
              <a:cs typeface="Arial Unicode MS" pitchFamily="34" charset="-120"/>
            </a:endParaRPr>
          </a:p>
          <a:p>
            <a:pPr eaLnBrk="1" hangingPunct="1">
              <a:lnSpc>
                <a:spcPct val="80000"/>
              </a:lnSpc>
              <a:buNone/>
            </a:pPr>
            <a:r>
              <a:rPr lang="en-US" altLang="zh-TW" sz="1200" dirty="0">
                <a:latin typeface="Arial" charset="0"/>
                <a:ea typeface="Arial Unicode MS" pitchFamily="34" charset="-120"/>
                <a:cs typeface="Arial Unicode MS" pitchFamily="34" charset="-120"/>
              </a:rPr>
              <a:t>		</a:t>
            </a:r>
            <a:r>
              <a:rPr lang="en-US" altLang="zh-TW" sz="1200" dirty="0" err="1">
                <a:latin typeface="Arial" charset="0"/>
                <a:ea typeface="Arial Unicode MS" pitchFamily="34" charset="-120"/>
                <a:cs typeface="Arial Unicode MS" pitchFamily="34" charset="-120"/>
              </a:rPr>
              <a:t>printf</a:t>
            </a:r>
            <a:r>
              <a:rPr lang="en-US" altLang="zh-TW" sz="1200" dirty="0">
                <a:latin typeface="Arial" charset="0"/>
                <a:ea typeface="Arial Unicode MS" pitchFamily="34" charset="-120"/>
                <a:cs typeface="Arial Unicode MS" pitchFamily="34" charset="-120"/>
              </a:rPr>
              <a:t>("TMR0 </a:t>
            </a:r>
            <a:r>
              <a:rPr lang="en-US" altLang="zh-TW" sz="1200" dirty="0" smtClean="0">
                <a:latin typeface="Arial" charset="0"/>
                <a:ea typeface="Arial Unicode MS" pitchFamily="34" charset="-120"/>
                <a:cs typeface="Arial Unicode MS" pitchFamily="34" charset="-120"/>
              </a:rPr>
              <a:t>Timeout: %d\n</a:t>
            </a:r>
            <a:r>
              <a:rPr lang="en-US" altLang="zh-TW" sz="1200" dirty="0">
                <a:latin typeface="Arial" charset="0"/>
                <a:ea typeface="Arial Unicode MS" pitchFamily="34" charset="-120"/>
                <a:cs typeface="Arial Unicode MS" pitchFamily="34" charset="-120"/>
              </a:rPr>
              <a:t>", </a:t>
            </a:r>
            <a:r>
              <a:rPr lang="en-US" altLang="zh-TW" sz="1200" dirty="0" smtClean="0">
                <a:latin typeface="Arial" charset="0"/>
                <a:ea typeface="Arial Unicode MS" pitchFamily="34" charset="-120"/>
                <a:cs typeface="Arial Unicode MS" pitchFamily="34" charset="-120"/>
              </a:rPr>
              <a:t>TMR0_Counter);</a:t>
            </a:r>
          </a:p>
          <a:p>
            <a:pPr eaLnBrk="1" hangingPunct="1">
              <a:lnSpc>
                <a:spcPct val="80000"/>
              </a:lnSpc>
              <a:buNone/>
            </a:pPr>
            <a:r>
              <a:rPr lang="en-US" altLang="zh-TW" sz="1200" dirty="0" smtClean="0">
                <a:latin typeface="Arial" charset="0"/>
                <a:ea typeface="Arial Unicode MS" pitchFamily="34" charset="-120"/>
                <a:cs typeface="Arial Unicode MS" pitchFamily="34" charset="-120"/>
              </a:rPr>
              <a:t>	}</a:t>
            </a:r>
          </a:p>
          <a:p>
            <a:pPr eaLnBrk="1" hangingPunct="1">
              <a:lnSpc>
                <a:spcPct val="80000"/>
              </a:lnSpc>
              <a:buNone/>
            </a:pPr>
            <a:endParaRPr lang="en-US" altLang="zh-TW" sz="1200" dirty="0">
              <a:latin typeface="Arial" charset="0"/>
              <a:ea typeface="Arial Unicode MS" pitchFamily="34" charset="-120"/>
              <a:cs typeface="Arial Unicode MS" pitchFamily="34" charset="-120"/>
            </a:endParaRPr>
          </a:p>
          <a:p>
            <a:pPr eaLnBrk="1" hangingPunct="1">
              <a:lnSpc>
                <a:spcPct val="80000"/>
              </a:lnSpc>
              <a:buNone/>
            </a:pPr>
            <a:r>
              <a:rPr lang="en-US" altLang="zh-TW" sz="1200" dirty="0">
                <a:solidFill>
                  <a:srgbClr val="008000"/>
                </a:solidFill>
                <a:latin typeface="Arial" charset="0"/>
                <a:ea typeface="Arial Unicode MS" pitchFamily="34" charset="-120"/>
                <a:cs typeface="Arial Unicode MS" pitchFamily="34" charset="-120"/>
              </a:rPr>
              <a:t>	 //TMR0 </a:t>
            </a:r>
            <a:r>
              <a:rPr lang="en-US" altLang="zh-TW" sz="1200" dirty="0" smtClean="0">
                <a:solidFill>
                  <a:srgbClr val="008000"/>
                </a:solidFill>
                <a:latin typeface="Arial" charset="0"/>
                <a:ea typeface="Arial Unicode MS" pitchFamily="34" charset="-120"/>
                <a:cs typeface="Arial Unicode MS" pitchFamily="34" charset="-120"/>
              </a:rPr>
              <a:t>Capture Interrupt </a:t>
            </a:r>
            <a:r>
              <a:rPr lang="en-US" altLang="zh-TW" sz="1200" dirty="0">
                <a:solidFill>
                  <a:srgbClr val="008000"/>
                </a:solidFill>
                <a:latin typeface="Arial" charset="0"/>
                <a:ea typeface="Arial Unicode MS" pitchFamily="34" charset="-120"/>
                <a:cs typeface="Arial Unicode MS" pitchFamily="34" charset="-120"/>
              </a:rPr>
              <a:t>Status is Set</a:t>
            </a:r>
          </a:p>
          <a:p>
            <a:pPr eaLnBrk="1" hangingPunct="1">
              <a:lnSpc>
                <a:spcPct val="80000"/>
              </a:lnSpc>
              <a:buNone/>
            </a:pPr>
            <a:r>
              <a:rPr lang="en-US" altLang="zh-TW" sz="1200" dirty="0">
                <a:latin typeface="Arial" charset="0"/>
                <a:ea typeface="Arial Unicode MS" pitchFamily="34" charset="-120"/>
                <a:cs typeface="Arial Unicode MS" pitchFamily="34" charset="-120"/>
              </a:rPr>
              <a:t>	if(TIMER0-&gt;ISR&amp;TIMER_ISR_TCAPIS)</a:t>
            </a:r>
          </a:p>
          <a:p>
            <a:pPr eaLnBrk="1" hangingPunct="1">
              <a:lnSpc>
                <a:spcPct val="80000"/>
              </a:lnSpc>
              <a:buNone/>
            </a:pPr>
            <a:r>
              <a:rPr lang="en-US" altLang="zh-TW" sz="1200" dirty="0">
                <a:latin typeface="Arial" charset="0"/>
                <a:ea typeface="Arial Unicode MS" pitchFamily="34" charset="-120"/>
                <a:cs typeface="Arial Unicode MS" pitchFamily="34" charset="-120"/>
              </a:rPr>
              <a:t>	{</a:t>
            </a:r>
          </a:p>
          <a:p>
            <a:pPr eaLnBrk="1" hangingPunct="1">
              <a:lnSpc>
                <a:spcPct val="80000"/>
              </a:lnSpc>
              <a:buNone/>
            </a:pPr>
            <a:r>
              <a:rPr lang="en-US" altLang="zh-TW" sz="1200" dirty="0">
                <a:latin typeface="Arial" charset="0"/>
                <a:ea typeface="Arial Unicode MS" pitchFamily="34" charset="-120"/>
                <a:cs typeface="Arial Unicode MS" pitchFamily="34" charset="-120"/>
              </a:rPr>
              <a:t>		</a:t>
            </a:r>
            <a:r>
              <a:rPr lang="en-US" altLang="zh-TW" sz="1200" dirty="0" err="1">
                <a:latin typeface="Arial" charset="0"/>
                <a:ea typeface="Arial Unicode MS" pitchFamily="34" charset="-120"/>
                <a:cs typeface="Arial Unicode MS" pitchFamily="34" charset="-120"/>
              </a:rPr>
              <a:t>printf</a:t>
            </a:r>
            <a:r>
              <a:rPr lang="en-US" altLang="zh-TW" sz="1200" dirty="0">
                <a:latin typeface="Arial" charset="0"/>
                <a:ea typeface="Arial Unicode MS" pitchFamily="34" charset="-120"/>
                <a:cs typeface="Arial Unicode MS" pitchFamily="34" charset="-120"/>
              </a:rPr>
              <a:t>("TMR0 </a:t>
            </a:r>
            <a:r>
              <a:rPr lang="en-US" altLang="zh-TW" sz="1200" dirty="0" smtClean="0">
                <a:latin typeface="Arial" charset="0"/>
                <a:ea typeface="Arial Unicode MS" pitchFamily="34" charset="-120"/>
                <a:cs typeface="Arial Unicode MS" pitchFamily="34" charset="-120"/>
              </a:rPr>
              <a:t>Capture: </a:t>
            </a:r>
            <a:r>
              <a:rPr lang="en-US" altLang="zh-TW" sz="1200" dirty="0">
                <a:latin typeface="Arial" charset="0"/>
                <a:ea typeface="Arial Unicode MS" pitchFamily="34" charset="-120"/>
                <a:cs typeface="Arial Unicode MS" pitchFamily="34" charset="-120"/>
              </a:rPr>
              <a:t>%d\n", </a:t>
            </a:r>
            <a:r>
              <a:rPr lang="en-US" altLang="zh-TW" sz="1200" dirty="0" smtClean="0">
                <a:latin typeface="Arial" charset="0"/>
                <a:ea typeface="Arial Unicode MS" pitchFamily="34" charset="-120"/>
                <a:cs typeface="Arial Unicode MS" pitchFamily="34" charset="-120"/>
              </a:rPr>
              <a:t>TIMER0-</a:t>
            </a:r>
            <a:r>
              <a:rPr lang="en-US" altLang="zh-TW" sz="1200" dirty="0">
                <a:latin typeface="Arial" charset="0"/>
                <a:ea typeface="Arial Unicode MS" pitchFamily="34" charset="-120"/>
                <a:cs typeface="Arial Unicode MS" pitchFamily="34" charset="-120"/>
              </a:rPr>
              <a:t>&gt;TCAP</a:t>
            </a:r>
            <a:r>
              <a:rPr lang="en-US" altLang="zh-TW" sz="1200" dirty="0" smtClean="0">
                <a:latin typeface="Arial" charset="0"/>
                <a:ea typeface="Arial Unicode MS" pitchFamily="34" charset="-120"/>
                <a:cs typeface="Arial Unicode MS" pitchFamily="34" charset="-120"/>
              </a:rPr>
              <a:t>);	</a:t>
            </a:r>
            <a:r>
              <a:rPr lang="en-US" altLang="zh-TW" sz="1200" dirty="0" smtClean="0">
                <a:solidFill>
                  <a:srgbClr val="008000"/>
                </a:solidFill>
                <a:latin typeface="Arial" charset="0"/>
                <a:ea typeface="Arial Unicode MS" pitchFamily="34" charset="-120"/>
                <a:cs typeface="Arial Unicode MS" pitchFamily="34" charset="-120"/>
              </a:rPr>
              <a:t>//Clear TMR0 Capture Interrupt Status</a:t>
            </a:r>
            <a:endParaRPr lang="en-US" altLang="zh-TW" sz="1200" dirty="0">
              <a:solidFill>
                <a:srgbClr val="008000"/>
              </a:solidFill>
              <a:latin typeface="Arial" charset="0"/>
              <a:ea typeface="Arial Unicode MS" pitchFamily="34" charset="-120"/>
              <a:cs typeface="Arial Unicode MS" pitchFamily="34" charset="-120"/>
            </a:endParaRPr>
          </a:p>
          <a:p>
            <a:pPr eaLnBrk="1" hangingPunct="1">
              <a:lnSpc>
                <a:spcPct val="80000"/>
              </a:lnSpc>
              <a:buNone/>
            </a:pPr>
            <a:r>
              <a:rPr lang="en-US" altLang="zh-TW" sz="1200" dirty="0">
                <a:latin typeface="Arial" charset="0"/>
                <a:ea typeface="Arial Unicode MS" pitchFamily="34" charset="-120"/>
                <a:cs typeface="Arial Unicode MS" pitchFamily="34" charset="-120"/>
              </a:rPr>
              <a:t>		TIMER0-&gt;ISR |= TIMER_ISR_TCAPIS;</a:t>
            </a:r>
          </a:p>
          <a:p>
            <a:pPr eaLnBrk="1" hangingPunct="1">
              <a:lnSpc>
                <a:spcPct val="80000"/>
              </a:lnSpc>
              <a:buNone/>
            </a:pPr>
            <a:r>
              <a:rPr lang="en-US" altLang="zh-TW" sz="1200" dirty="0">
                <a:latin typeface="Arial" charset="0"/>
                <a:ea typeface="Arial Unicode MS" pitchFamily="34" charset="-120"/>
                <a:cs typeface="Arial Unicode MS" pitchFamily="34" charset="-120"/>
              </a:rPr>
              <a:t>	</a:t>
            </a:r>
            <a:r>
              <a:rPr lang="en-US" altLang="zh-TW" sz="1200" dirty="0" smtClean="0">
                <a:latin typeface="Arial" charset="0"/>
                <a:ea typeface="Arial Unicode MS" pitchFamily="34" charset="-120"/>
                <a:cs typeface="Arial Unicode MS" pitchFamily="34" charset="-120"/>
              </a:rPr>
              <a:t>}</a:t>
            </a:r>
            <a:endParaRPr lang="en-US" altLang="zh-TW" sz="1200" dirty="0">
              <a:latin typeface="Arial" charset="0"/>
              <a:ea typeface="Arial Unicode MS" pitchFamily="34" charset="-120"/>
              <a:cs typeface="Arial Unicode MS" pitchFamily="34" charset="-120"/>
            </a:endParaRPr>
          </a:p>
          <a:p>
            <a:pPr eaLnBrk="1" hangingPunct="1">
              <a:lnSpc>
                <a:spcPct val="80000"/>
              </a:lnSpc>
              <a:buNone/>
            </a:pPr>
            <a:r>
              <a:rPr lang="en-US" altLang="zh-TW" sz="1200" dirty="0" smtClean="0">
                <a:latin typeface="Lucida Console" pitchFamily="49" charset="0"/>
                <a:cs typeface="Arial" charset="0"/>
              </a:rPr>
              <a:t>}</a:t>
            </a:r>
            <a:endParaRPr lang="en-US" altLang="zh-TW" sz="1200" dirty="0">
              <a:latin typeface="Lucida Console" pitchFamily="49" charset="0"/>
              <a:cs typeface="Arial" charset="0"/>
            </a:endParaRPr>
          </a:p>
        </p:txBody>
      </p:sp>
      <p:sp>
        <p:nvSpPr>
          <p:cNvPr id="21508"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97639940-1ADB-477B-B956-CDBB01157A77}" type="slidenum">
              <a:rPr lang="en-US" altLang="zh-TW" sz="1400" smtClean="0">
                <a:solidFill>
                  <a:schemeClr val="tx1"/>
                </a:solidFill>
                <a:latin typeface="Arial" charset="0"/>
                <a:ea typeface="ＭＳ Ｐゴシック" pitchFamily="34" charset="-128"/>
              </a:rPr>
              <a:pPr fontAlgn="base">
                <a:spcBef>
                  <a:spcPct val="0"/>
                </a:spcBef>
                <a:spcAft>
                  <a:spcPct val="0"/>
                </a:spcAft>
              </a:pPr>
              <a:t>20</a:t>
            </a:fld>
            <a:endParaRPr lang="en-US" altLang="zh-TW" sz="1400" smtClean="0">
              <a:solidFill>
                <a:schemeClr val="tx1"/>
              </a:solidFill>
              <a:latin typeface="Arial" charset="0"/>
              <a:ea typeface="ＭＳ Ｐゴシック" pitchFamily="34" charset="-128"/>
            </a:endParaRPr>
          </a:p>
        </p:txBody>
      </p:sp>
      <p:sp>
        <p:nvSpPr>
          <p:cNvPr id="5" name="橢圓 4"/>
          <p:cNvSpPr/>
          <p:nvPr/>
        </p:nvSpPr>
        <p:spPr>
          <a:xfrm>
            <a:off x="611560" y="1916832"/>
            <a:ext cx="7704856" cy="1355202"/>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6" name="Text Box 19"/>
          <p:cNvSpPr txBox="1">
            <a:spLocks noChangeArrowheads="1"/>
          </p:cNvSpPr>
          <p:nvPr/>
        </p:nvSpPr>
        <p:spPr bwMode="auto">
          <a:xfrm>
            <a:off x="5508104" y="1746916"/>
            <a:ext cx="3312368" cy="313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marL="0" algn="ctr" eaLnBrk="1" hangingPunct="1"/>
            <a:r>
              <a:rPr lang="en-US" altLang="zh-TW" sz="1800" dirty="0" smtClean="0">
                <a:solidFill>
                  <a:srgbClr val="FF0000"/>
                </a:solidFill>
              </a:rPr>
              <a:t>When TMR0 timeout interrupt</a:t>
            </a:r>
            <a:endParaRPr lang="en-US" altLang="zh-TW" sz="1800" dirty="0">
              <a:solidFill>
                <a:srgbClr val="FF0000"/>
              </a:solidFill>
            </a:endParaRPr>
          </a:p>
        </p:txBody>
      </p:sp>
      <p:sp>
        <p:nvSpPr>
          <p:cNvPr id="7" name="橢圓 6"/>
          <p:cNvSpPr/>
          <p:nvPr/>
        </p:nvSpPr>
        <p:spPr>
          <a:xfrm>
            <a:off x="611560" y="3356992"/>
            <a:ext cx="7704856" cy="1512168"/>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8" name="Text Box 19"/>
          <p:cNvSpPr txBox="1">
            <a:spLocks noChangeArrowheads="1"/>
          </p:cNvSpPr>
          <p:nvPr/>
        </p:nvSpPr>
        <p:spPr bwMode="auto">
          <a:xfrm>
            <a:off x="5473745" y="4862275"/>
            <a:ext cx="3312368" cy="313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marL="0" algn="ctr" eaLnBrk="1" hangingPunct="1"/>
            <a:r>
              <a:rPr lang="en-US" altLang="zh-TW" sz="1800" dirty="0" smtClean="0">
                <a:solidFill>
                  <a:srgbClr val="FF0000"/>
                </a:solidFill>
              </a:rPr>
              <a:t>When TMR0 capture interrupt</a:t>
            </a:r>
            <a:endParaRPr lang="en-US" altLang="zh-TW" sz="1800" dirty="0">
              <a:solidFill>
                <a:srgbClr val="FF0000"/>
              </a:solidFill>
            </a:endParaRPr>
          </a:p>
        </p:txBody>
      </p:sp>
    </p:spTree>
    <p:custDataLst>
      <p:tags r:id="rId1"/>
    </p:custDataLst>
    <p:extLst>
      <p:ext uri="{BB962C8B-B14F-4D97-AF65-F5344CB8AC3E}">
        <p14:creationId xmlns:p14="http://schemas.microsoft.com/office/powerpoint/2010/main" val="52177595"/>
      </p:ext>
    </p:extLst>
  </p:cSld>
  <p:clrMapOvr>
    <a:masterClrMapping/>
  </p:clrMapOvr>
  <p:transition advTm="3821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6"/>
                                        </p:tgtEl>
                                      </p:cBhvr>
                                    </p:animEffect>
                                    <p:set>
                                      <p:cBhvr>
                                        <p:cTn id="20" dur="1" fill="hold">
                                          <p:stCondLst>
                                            <p:cond delay="499"/>
                                          </p:stCondLst>
                                        </p:cTn>
                                        <p:tgtEl>
                                          <p:spTgt spid="6"/>
                                        </p:tgtEl>
                                        <p:attrNameLst>
                                          <p:attrName>style.visibility</p:attrName>
                                        </p:attrNameLst>
                                      </p:cBhvr>
                                      <p:to>
                                        <p:strVal val="hidden"/>
                                      </p:to>
                                    </p:set>
                                  </p:childTnLst>
                                </p:cTn>
                              </p:par>
                              <p:par>
                                <p:cTn id="21" presetID="2" presetClass="entr" presetSubtype="8"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0-#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0-#ppt_w/2"/>
                                          </p:val>
                                        </p:tav>
                                        <p:tav tm="100000">
                                          <p:val>
                                            <p:strVal val="#ppt_x"/>
                                          </p:val>
                                        </p:tav>
                                      </p:tavLst>
                                    </p:anim>
                                    <p:anim calcmode="lin" valueType="num">
                                      <p:cBhvr additive="base">
                                        <p:cTn id="2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P spid="6" grpId="1"/>
      <p:bldP spid="7" grpId="0" animBg="1"/>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zh-CN" altLang="en-US" dirty="0"/>
              <a:t>看门</a:t>
            </a:r>
            <a:r>
              <a:rPr lang="zh-CN" altLang="en-US" dirty="0" smtClean="0"/>
              <a:t>狗特性</a:t>
            </a:r>
            <a:endParaRPr lang="en-US" altLang="zh-TW" dirty="0" smtClean="0"/>
          </a:p>
        </p:txBody>
      </p:sp>
      <p:sp>
        <p:nvSpPr>
          <p:cNvPr id="24579" name="Rectangle 3"/>
          <p:cNvSpPr>
            <a:spLocks noGrp="1" noChangeArrowheads="1"/>
          </p:cNvSpPr>
          <p:nvPr>
            <p:ph idx="1"/>
          </p:nvPr>
        </p:nvSpPr>
        <p:spPr/>
        <p:txBody>
          <a:bodyPr/>
          <a:lstStyle/>
          <a:p>
            <a:pPr eaLnBrk="1" hangingPunct="1"/>
            <a:r>
              <a:rPr lang="en-US" altLang="zh-TW" dirty="0" smtClean="0">
                <a:cs typeface="Arial" charset="0"/>
              </a:rPr>
              <a:t>18-bit </a:t>
            </a:r>
            <a:r>
              <a:rPr lang="zh-CN" altLang="en-US" dirty="0" smtClean="0">
                <a:cs typeface="Arial" charset="0"/>
              </a:rPr>
              <a:t>上数计数器</a:t>
            </a:r>
            <a:endParaRPr lang="en-US" altLang="zh-TW" dirty="0" smtClean="0">
              <a:cs typeface="Arial" charset="0"/>
            </a:endParaRPr>
          </a:p>
          <a:p>
            <a:pPr eaLnBrk="1" hangingPunct="1"/>
            <a:r>
              <a:rPr lang="en-US" altLang="zh-TW" dirty="0" smtClean="0">
                <a:cs typeface="Arial" charset="0"/>
              </a:rPr>
              <a:t>8 </a:t>
            </a:r>
            <a:r>
              <a:rPr lang="zh-CN" altLang="en-US" dirty="0" smtClean="0">
                <a:cs typeface="Arial" charset="0"/>
              </a:rPr>
              <a:t>个超时间隔可选</a:t>
            </a:r>
            <a:endParaRPr lang="en-US" altLang="zh-TW" dirty="0" smtClean="0">
              <a:cs typeface="Arial" charset="0"/>
            </a:endParaRPr>
          </a:p>
          <a:p>
            <a:pPr eaLnBrk="1" hangingPunct="1"/>
            <a:r>
              <a:rPr lang="en-US" altLang="zh-TW" dirty="0" smtClean="0">
                <a:cs typeface="Arial" charset="0"/>
              </a:rPr>
              <a:t>4 </a:t>
            </a:r>
            <a:r>
              <a:rPr lang="zh-CN" altLang="en-US" dirty="0" smtClean="0">
                <a:cs typeface="Arial" charset="0"/>
              </a:rPr>
              <a:t>个</a:t>
            </a:r>
            <a:r>
              <a:rPr lang="en-US" altLang="zh-TW" dirty="0" smtClean="0">
                <a:cs typeface="Arial" charset="0"/>
              </a:rPr>
              <a:t>WDT </a:t>
            </a:r>
            <a:r>
              <a:rPr lang="zh-CN" altLang="en-US" dirty="0" smtClean="0">
                <a:cs typeface="Arial" charset="0"/>
              </a:rPr>
              <a:t>复位延迟时间可选</a:t>
            </a:r>
            <a:endParaRPr lang="en-US" altLang="zh-TW" dirty="0" smtClean="0">
              <a:cs typeface="Arial" charset="0"/>
            </a:endParaRPr>
          </a:p>
          <a:p>
            <a:pPr eaLnBrk="1" hangingPunct="1"/>
            <a:r>
              <a:rPr lang="zh-CN" altLang="en-US" dirty="0" smtClean="0">
                <a:cs typeface="Arial" charset="0"/>
              </a:rPr>
              <a:t>功能</a:t>
            </a:r>
            <a:r>
              <a:rPr lang="en-US" altLang="zh-TW" dirty="0" smtClean="0">
                <a:cs typeface="Arial" charset="0"/>
              </a:rPr>
              <a:t>:</a:t>
            </a:r>
          </a:p>
          <a:p>
            <a:pPr lvl="1" eaLnBrk="1" hangingPunct="1">
              <a:buFont typeface="Arial" charset="0"/>
              <a:buChar char="•"/>
            </a:pPr>
            <a:r>
              <a:rPr lang="en-US" altLang="zh-TW" dirty="0" smtClean="0">
                <a:cs typeface="Arial" charset="0"/>
              </a:rPr>
              <a:t> WDT </a:t>
            </a:r>
            <a:r>
              <a:rPr lang="zh-CN" altLang="en-US" dirty="0" smtClean="0">
                <a:cs typeface="Arial" charset="0"/>
              </a:rPr>
              <a:t>中断</a:t>
            </a:r>
            <a:endParaRPr lang="en-US" altLang="zh-TW" dirty="0" smtClean="0">
              <a:cs typeface="Arial" charset="0"/>
            </a:endParaRPr>
          </a:p>
          <a:p>
            <a:pPr lvl="1" eaLnBrk="1" hangingPunct="1">
              <a:buFont typeface="Arial" charset="0"/>
              <a:buChar char="•"/>
            </a:pPr>
            <a:r>
              <a:rPr lang="en-US" altLang="zh-TW" dirty="0" smtClean="0">
                <a:cs typeface="Arial" charset="0"/>
              </a:rPr>
              <a:t> WDT </a:t>
            </a:r>
            <a:r>
              <a:rPr lang="zh-CN" altLang="en-US" dirty="0" smtClean="0">
                <a:cs typeface="Arial" charset="0"/>
              </a:rPr>
              <a:t>复位</a:t>
            </a:r>
            <a:endParaRPr lang="en-US" altLang="zh-TW" dirty="0" smtClean="0">
              <a:cs typeface="Arial" charset="0"/>
            </a:endParaRPr>
          </a:p>
          <a:p>
            <a:pPr lvl="1" eaLnBrk="1" hangingPunct="1">
              <a:buFont typeface="Arial" charset="0"/>
              <a:buChar char="•"/>
            </a:pPr>
            <a:r>
              <a:rPr lang="en-US" altLang="zh-TW" dirty="0" smtClean="0">
                <a:cs typeface="Arial" charset="0"/>
              </a:rPr>
              <a:t> WDT </a:t>
            </a:r>
            <a:r>
              <a:rPr lang="zh-CN" altLang="en-US" dirty="0" smtClean="0">
                <a:cs typeface="Arial" charset="0"/>
              </a:rPr>
              <a:t>唤醒</a:t>
            </a:r>
            <a:endParaRPr lang="en-US" altLang="zh-TW" dirty="0" smtClean="0">
              <a:cs typeface="Arial" charset="0"/>
            </a:endParaRPr>
          </a:p>
        </p:txBody>
      </p:sp>
      <p:sp>
        <p:nvSpPr>
          <p:cNvPr id="24580"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18E467D3-AF2A-412F-9EC0-6FFEF3D26A7E}" type="slidenum">
              <a:rPr lang="en-US" altLang="zh-TW" sz="1400" smtClean="0">
                <a:solidFill>
                  <a:schemeClr val="tx1"/>
                </a:solidFill>
                <a:latin typeface="Arial" charset="0"/>
                <a:ea typeface="ＭＳ Ｐゴシック" pitchFamily="34" charset="-128"/>
              </a:rPr>
              <a:pPr fontAlgn="base">
                <a:spcBef>
                  <a:spcPct val="0"/>
                </a:spcBef>
                <a:spcAft>
                  <a:spcPct val="0"/>
                </a:spcAft>
              </a:pPr>
              <a:t>21</a:t>
            </a:fld>
            <a:endParaRPr lang="en-US" altLang="zh-TW" sz="1400" smtClean="0">
              <a:solidFill>
                <a:schemeClr val="tx1"/>
              </a:solidFill>
              <a:latin typeface="Arial" charset="0"/>
              <a:ea typeface="ＭＳ Ｐゴシック" pitchFamily="34" charset="-128"/>
            </a:endParaRPr>
          </a:p>
        </p:txBody>
      </p:sp>
    </p:spTree>
    <p:custDataLst>
      <p:tags r:id="rId1"/>
    </p:custDataLst>
  </p:cSld>
  <p:clrMapOvr>
    <a:masterClrMapping/>
  </p:clrMapOvr>
  <p:transition advTm="1727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4579">
                                            <p:txEl>
                                              <p:pRg st="0" end="0"/>
                                            </p:txEl>
                                          </p:spTgt>
                                        </p:tgtEl>
                                        <p:attrNameLst>
                                          <p:attrName>style.visibility</p:attrName>
                                        </p:attrNameLst>
                                      </p:cBhvr>
                                      <p:to>
                                        <p:strVal val="visible"/>
                                      </p:to>
                                    </p:set>
                                    <p:anim calcmode="lin" valueType="num">
                                      <p:cBhvr additive="base">
                                        <p:cTn id="7" dur="500" fill="hold"/>
                                        <p:tgtEl>
                                          <p:spTgt spid="2457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457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4579">
                                            <p:txEl>
                                              <p:pRg st="1" end="1"/>
                                            </p:txEl>
                                          </p:spTgt>
                                        </p:tgtEl>
                                        <p:attrNameLst>
                                          <p:attrName>style.visibility</p:attrName>
                                        </p:attrNameLst>
                                      </p:cBhvr>
                                      <p:to>
                                        <p:strVal val="visible"/>
                                      </p:to>
                                    </p:set>
                                    <p:anim calcmode="lin" valueType="num">
                                      <p:cBhvr additive="base">
                                        <p:cTn id="13" dur="500" fill="hold"/>
                                        <p:tgtEl>
                                          <p:spTgt spid="24579">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457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4579">
                                            <p:txEl>
                                              <p:pRg st="2" end="2"/>
                                            </p:txEl>
                                          </p:spTgt>
                                        </p:tgtEl>
                                        <p:attrNameLst>
                                          <p:attrName>style.visibility</p:attrName>
                                        </p:attrNameLst>
                                      </p:cBhvr>
                                      <p:to>
                                        <p:strVal val="visible"/>
                                      </p:to>
                                    </p:set>
                                    <p:anim calcmode="lin" valueType="num">
                                      <p:cBhvr additive="base">
                                        <p:cTn id="19" dur="500" fill="hold"/>
                                        <p:tgtEl>
                                          <p:spTgt spid="24579">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457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4579">
                                            <p:txEl>
                                              <p:pRg st="3" end="3"/>
                                            </p:txEl>
                                          </p:spTgt>
                                        </p:tgtEl>
                                        <p:attrNameLst>
                                          <p:attrName>style.visibility</p:attrName>
                                        </p:attrNameLst>
                                      </p:cBhvr>
                                      <p:to>
                                        <p:strVal val="visible"/>
                                      </p:to>
                                    </p:set>
                                    <p:anim calcmode="lin" valueType="num">
                                      <p:cBhvr additive="base">
                                        <p:cTn id="25" dur="500" fill="hold"/>
                                        <p:tgtEl>
                                          <p:spTgt spid="24579">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4579">
                                            <p:txEl>
                                              <p:pRg st="3" end="3"/>
                                            </p:txEl>
                                          </p:spTgt>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24579">
                                            <p:txEl>
                                              <p:pRg st="4" end="4"/>
                                            </p:txEl>
                                          </p:spTgt>
                                        </p:tgtEl>
                                        <p:attrNameLst>
                                          <p:attrName>style.visibility</p:attrName>
                                        </p:attrNameLst>
                                      </p:cBhvr>
                                      <p:to>
                                        <p:strVal val="visible"/>
                                      </p:to>
                                    </p:set>
                                    <p:anim calcmode="lin" valueType="num">
                                      <p:cBhvr additive="base">
                                        <p:cTn id="29" dur="500" fill="hold"/>
                                        <p:tgtEl>
                                          <p:spTgt spid="24579">
                                            <p:txEl>
                                              <p:pRg st="4" end="4"/>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24579">
                                            <p:txEl>
                                              <p:pRg st="4" end="4"/>
                                            </p:tx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4579">
                                            <p:txEl>
                                              <p:pRg st="5" end="5"/>
                                            </p:txEl>
                                          </p:spTgt>
                                        </p:tgtEl>
                                        <p:attrNameLst>
                                          <p:attrName>style.visibility</p:attrName>
                                        </p:attrNameLst>
                                      </p:cBhvr>
                                      <p:to>
                                        <p:strVal val="visible"/>
                                      </p:to>
                                    </p:set>
                                    <p:anim calcmode="lin" valueType="num">
                                      <p:cBhvr additive="base">
                                        <p:cTn id="33" dur="500" fill="hold"/>
                                        <p:tgtEl>
                                          <p:spTgt spid="24579">
                                            <p:txEl>
                                              <p:pRg st="5" end="5"/>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4579">
                                            <p:txEl>
                                              <p:pRg st="5" end="5"/>
                                            </p:tx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24579">
                                            <p:txEl>
                                              <p:pRg st="6" end="6"/>
                                            </p:txEl>
                                          </p:spTgt>
                                        </p:tgtEl>
                                        <p:attrNameLst>
                                          <p:attrName>style.visibility</p:attrName>
                                        </p:attrNameLst>
                                      </p:cBhvr>
                                      <p:to>
                                        <p:strVal val="visible"/>
                                      </p:to>
                                    </p:set>
                                    <p:anim calcmode="lin" valueType="num">
                                      <p:cBhvr additive="base">
                                        <p:cTn id="37" dur="500" fill="hold"/>
                                        <p:tgtEl>
                                          <p:spTgt spid="24579">
                                            <p:txEl>
                                              <p:pRg st="6" end="6"/>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4579">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US" altLang="zh-TW" dirty="0" smtClean="0"/>
              <a:t>WDT </a:t>
            </a:r>
            <a:r>
              <a:rPr lang="zh-CN" altLang="en-US" dirty="0" smtClean="0"/>
              <a:t>时钟源</a:t>
            </a:r>
            <a:endParaRPr lang="en-US" altLang="zh-TW" dirty="0" smtClean="0"/>
          </a:p>
        </p:txBody>
      </p:sp>
      <p:sp>
        <p:nvSpPr>
          <p:cNvPr id="25603" name="Slide Number Placeholder 6"/>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E7A6FEDB-BAE9-447E-897F-A42B7DA3B224}" type="slidenum">
              <a:rPr lang="en-US" altLang="zh-TW" sz="1400" smtClean="0">
                <a:solidFill>
                  <a:schemeClr val="tx1"/>
                </a:solidFill>
                <a:latin typeface="Arial" charset="0"/>
                <a:ea typeface="ＭＳ Ｐゴシック" pitchFamily="34" charset="-128"/>
              </a:rPr>
              <a:pPr fontAlgn="base">
                <a:spcBef>
                  <a:spcPct val="0"/>
                </a:spcBef>
                <a:spcAft>
                  <a:spcPct val="0"/>
                </a:spcAft>
              </a:pPr>
              <a:t>22</a:t>
            </a:fld>
            <a:endParaRPr lang="en-US" altLang="zh-TW" sz="1400" smtClean="0">
              <a:solidFill>
                <a:schemeClr val="tx1"/>
              </a:solidFill>
              <a:latin typeface="Arial" charset="0"/>
              <a:ea typeface="ＭＳ Ｐゴシック" pitchFamily="34" charset="-128"/>
            </a:endParaRPr>
          </a:p>
        </p:txBody>
      </p:sp>
      <p:graphicFrame>
        <p:nvGraphicFramePr>
          <p:cNvPr id="25607" name="物件 3"/>
          <p:cNvGraphicFramePr>
            <a:graphicFrameLocks noChangeAspect="1"/>
          </p:cNvGraphicFramePr>
          <p:nvPr>
            <p:extLst>
              <p:ext uri="{D42A27DB-BD31-4B8C-83A1-F6EECF244321}">
                <p14:modId xmlns:p14="http://schemas.microsoft.com/office/powerpoint/2010/main" val="58286415"/>
              </p:ext>
            </p:extLst>
          </p:nvPr>
        </p:nvGraphicFramePr>
        <p:xfrm>
          <a:off x="1187624" y="2276872"/>
          <a:ext cx="6792963" cy="1944216"/>
        </p:xfrm>
        <a:graphic>
          <a:graphicData uri="http://schemas.openxmlformats.org/presentationml/2006/ole">
            <mc:AlternateContent xmlns:mc="http://schemas.openxmlformats.org/markup-compatibility/2006">
              <mc:Choice xmlns:v="urn:schemas-microsoft-com:vml" Requires="v">
                <p:oleObj spid="_x0000_s25726" name="Visio" r:id="rId4" imgW="2410396" imgH="700380" progId="Visio.Drawing.11">
                  <p:embed/>
                </p:oleObj>
              </mc:Choice>
              <mc:Fallback>
                <p:oleObj name="Visio" r:id="rId4" imgW="2410396" imgH="700380" progId="Visio.Drawing.11">
                  <p:embed/>
                  <p:pic>
                    <p:nvPicPr>
                      <p:cNvPr id="0" name="物件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87624" y="2276872"/>
                        <a:ext cx="6792963" cy="1944216"/>
                      </a:xfrm>
                      <a:prstGeom prst="rect">
                        <a:avLst/>
                      </a:prstGeom>
                      <a:noFill/>
                      <a:ln>
                        <a:noFill/>
                      </a:ln>
                      <a:extLst/>
                    </p:spPr>
                  </p:pic>
                </p:oleObj>
              </mc:Fallback>
            </mc:AlternateContent>
          </a:graphicData>
        </a:graphic>
      </p:graphicFrame>
    </p:spTree>
  </p:cSld>
  <p:clrMapOvr>
    <a:masterClrMapping/>
  </p:clrMapOvr>
  <p:transition advTm="1053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r>
              <a:rPr lang="en-US" altLang="zh-TW" dirty="0" smtClean="0"/>
              <a:t>WDT </a:t>
            </a:r>
            <a:r>
              <a:rPr lang="zh-CN" altLang="en-US" dirty="0" smtClean="0"/>
              <a:t>方块图</a:t>
            </a:r>
            <a:endParaRPr lang="en-US" altLang="zh-TW" dirty="0" smtClean="0"/>
          </a:p>
        </p:txBody>
      </p:sp>
      <p:sp>
        <p:nvSpPr>
          <p:cNvPr id="26627"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BD038509-3103-4C58-A2C0-31CD7B6ED630}" type="slidenum">
              <a:rPr lang="en-US" altLang="zh-TW" sz="1400" smtClean="0">
                <a:solidFill>
                  <a:schemeClr val="tx1"/>
                </a:solidFill>
                <a:latin typeface="Arial" charset="0"/>
                <a:ea typeface="ＭＳ Ｐゴシック" pitchFamily="34" charset="-128"/>
              </a:rPr>
              <a:pPr fontAlgn="base">
                <a:spcBef>
                  <a:spcPct val="0"/>
                </a:spcBef>
                <a:spcAft>
                  <a:spcPct val="0"/>
                </a:spcAft>
              </a:pPr>
              <a:t>23</a:t>
            </a:fld>
            <a:endParaRPr lang="en-US" altLang="zh-TW" sz="1400" smtClean="0">
              <a:solidFill>
                <a:schemeClr val="tx1"/>
              </a:solidFill>
              <a:latin typeface="Arial" charset="0"/>
              <a:ea typeface="ＭＳ Ｐゴシック" pitchFamily="34" charset="-128"/>
            </a:endParaRPr>
          </a:p>
        </p:txBody>
      </p:sp>
      <p:sp>
        <p:nvSpPr>
          <p:cNvPr id="26631" name="Text Box 60"/>
          <p:cNvSpPr txBox="1">
            <a:spLocks noChangeArrowheads="1"/>
          </p:cNvSpPr>
          <p:nvPr/>
        </p:nvSpPr>
        <p:spPr bwMode="auto">
          <a:xfrm>
            <a:off x="539750" y="1268760"/>
            <a:ext cx="7920038" cy="6093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spcBef>
                <a:spcPct val="50000"/>
              </a:spcBef>
            </a:pPr>
            <a:r>
              <a:rPr lang="en-US" altLang="zh-TW" sz="1600" dirty="0">
                <a:solidFill>
                  <a:srgbClr val="2C0ABE"/>
                </a:solidFill>
              </a:rPr>
              <a:t>WDT </a:t>
            </a:r>
            <a:r>
              <a:rPr lang="zh-CN" altLang="en-US" sz="1600" dirty="0" smtClean="0">
                <a:solidFill>
                  <a:srgbClr val="2C0ABE"/>
                </a:solidFill>
              </a:rPr>
              <a:t>可以导致</a:t>
            </a:r>
            <a:r>
              <a:rPr lang="en-US" altLang="zh-TW" sz="1600" dirty="0" smtClean="0">
                <a:solidFill>
                  <a:srgbClr val="2C0ABE"/>
                </a:solidFill>
              </a:rPr>
              <a:t>WDT </a:t>
            </a:r>
            <a:r>
              <a:rPr lang="zh-CN" altLang="en-US" sz="1600" dirty="0" smtClean="0">
                <a:solidFill>
                  <a:srgbClr val="2C0ABE"/>
                </a:solidFill>
              </a:rPr>
              <a:t>中断或者</a:t>
            </a:r>
            <a:r>
              <a:rPr lang="en-US" altLang="zh-TW" sz="1600" dirty="0" smtClean="0">
                <a:solidFill>
                  <a:srgbClr val="2C0ABE"/>
                </a:solidFill>
              </a:rPr>
              <a:t> </a:t>
            </a:r>
            <a:r>
              <a:rPr lang="zh-CN" altLang="en-US" sz="1600" dirty="0" smtClean="0">
                <a:solidFill>
                  <a:srgbClr val="2C0ABE"/>
                </a:solidFill>
              </a:rPr>
              <a:t>在一个固定的延迟周期之后复位</a:t>
            </a:r>
            <a:r>
              <a:rPr lang="en-US" altLang="zh-TW" sz="1600" dirty="0" smtClean="0">
                <a:solidFill>
                  <a:srgbClr val="2C0ABE"/>
                </a:solidFill>
              </a:rPr>
              <a:t>. </a:t>
            </a:r>
            <a:endParaRPr lang="en-US" altLang="zh-TW" sz="1600" dirty="0">
              <a:solidFill>
                <a:srgbClr val="2C0ABE"/>
              </a:solidFill>
            </a:endParaRPr>
          </a:p>
          <a:p>
            <a:pPr eaLnBrk="1" hangingPunct="1">
              <a:spcBef>
                <a:spcPct val="50000"/>
              </a:spcBef>
            </a:pPr>
            <a:r>
              <a:rPr lang="en-US" altLang="zh-TW" sz="1600" dirty="0">
                <a:solidFill>
                  <a:srgbClr val="2C0ABE"/>
                </a:solidFill>
              </a:rPr>
              <a:t>WDT </a:t>
            </a:r>
            <a:r>
              <a:rPr lang="zh-CN" altLang="en-US" sz="1600" dirty="0" smtClean="0">
                <a:solidFill>
                  <a:srgbClr val="2C0ABE"/>
                </a:solidFill>
              </a:rPr>
              <a:t>也可以将</a:t>
            </a:r>
            <a:r>
              <a:rPr lang="en-US" altLang="zh-CN" sz="1600" dirty="0" smtClean="0">
                <a:solidFill>
                  <a:srgbClr val="2C0ABE"/>
                </a:solidFill>
              </a:rPr>
              <a:t>CPU</a:t>
            </a:r>
            <a:r>
              <a:rPr lang="zh-CN" altLang="en-US" sz="1600" dirty="0" smtClean="0">
                <a:solidFill>
                  <a:srgbClr val="2C0ABE"/>
                </a:solidFill>
              </a:rPr>
              <a:t>从掉电模式唤醒</a:t>
            </a:r>
            <a:endParaRPr lang="en-US" altLang="zh-TW" sz="1600" dirty="0">
              <a:solidFill>
                <a:srgbClr val="2C0ABE"/>
              </a:solidFill>
            </a:endParaRPr>
          </a:p>
        </p:txBody>
      </p:sp>
      <p:graphicFrame>
        <p:nvGraphicFramePr>
          <p:cNvPr id="26632" name="物件 5"/>
          <p:cNvGraphicFramePr>
            <a:graphicFrameLocks noChangeAspect="1"/>
          </p:cNvGraphicFramePr>
          <p:nvPr>
            <p:extLst>
              <p:ext uri="{D42A27DB-BD31-4B8C-83A1-F6EECF244321}">
                <p14:modId xmlns:p14="http://schemas.microsoft.com/office/powerpoint/2010/main" val="319946893"/>
              </p:ext>
            </p:extLst>
          </p:nvPr>
        </p:nvGraphicFramePr>
        <p:xfrm>
          <a:off x="468313" y="2276822"/>
          <a:ext cx="8201025" cy="3425825"/>
        </p:xfrm>
        <a:graphic>
          <a:graphicData uri="http://schemas.openxmlformats.org/presentationml/2006/ole">
            <mc:AlternateContent xmlns:mc="http://schemas.openxmlformats.org/markup-compatibility/2006">
              <mc:Choice xmlns:v="urn:schemas-microsoft-com:vml" Requires="v">
                <p:oleObj spid="_x0000_s26758" name="Visio" r:id="rId5" imgW="6335247" imgH="2640490" progId="Visio.Drawing.11">
                  <p:embed/>
                </p:oleObj>
              </mc:Choice>
              <mc:Fallback>
                <p:oleObj name="Visio" r:id="rId5" imgW="6335247" imgH="2640490" progId="Visio.Drawing.11">
                  <p:embed/>
                  <p:pic>
                    <p:nvPicPr>
                      <p:cNvPr id="0" name="物件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8313" y="2276822"/>
                        <a:ext cx="8201025" cy="342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26014" name="Rectangle 62"/>
          <p:cNvSpPr>
            <a:spLocks noChangeArrowheads="1"/>
          </p:cNvSpPr>
          <p:nvPr/>
        </p:nvSpPr>
        <p:spPr bwMode="auto">
          <a:xfrm>
            <a:off x="755650" y="4042122"/>
            <a:ext cx="2087563" cy="755650"/>
          </a:xfrm>
          <a:prstGeom prst="rect">
            <a:avLst/>
          </a:prstGeom>
          <a:noFill/>
          <a:ln w="25400" algn="ctr">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126016" name="AutoShape 64"/>
          <p:cNvSpPr>
            <a:spLocks noChangeArrowheads="1"/>
          </p:cNvSpPr>
          <p:nvPr/>
        </p:nvSpPr>
        <p:spPr bwMode="auto">
          <a:xfrm>
            <a:off x="4500563" y="3618260"/>
            <a:ext cx="288925" cy="358775"/>
          </a:xfrm>
          <a:prstGeom prst="rightArrow">
            <a:avLst>
              <a:gd name="adj1" fmla="val 50000"/>
              <a:gd name="adj2" fmla="val 25000"/>
            </a:avLst>
          </a:prstGeom>
          <a:solidFill>
            <a:srgbClr val="FF0000"/>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126017" name="Rectangle 65"/>
          <p:cNvSpPr>
            <a:spLocks noChangeArrowheads="1"/>
          </p:cNvSpPr>
          <p:nvPr/>
        </p:nvSpPr>
        <p:spPr bwMode="auto">
          <a:xfrm>
            <a:off x="5435600" y="2492722"/>
            <a:ext cx="3168650" cy="936625"/>
          </a:xfrm>
          <a:prstGeom prst="rect">
            <a:avLst/>
          </a:prstGeom>
          <a:noFill/>
          <a:ln w="25400" algn="ctr">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126018" name="Rectangle 66"/>
          <p:cNvSpPr>
            <a:spLocks noChangeArrowheads="1"/>
          </p:cNvSpPr>
          <p:nvPr/>
        </p:nvSpPr>
        <p:spPr bwMode="auto">
          <a:xfrm>
            <a:off x="5435600" y="4724747"/>
            <a:ext cx="3168650" cy="1152525"/>
          </a:xfrm>
          <a:prstGeom prst="rect">
            <a:avLst/>
          </a:prstGeom>
          <a:noFill/>
          <a:ln w="25400" algn="ctr">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126019" name="Rectangle 67"/>
          <p:cNvSpPr>
            <a:spLocks noChangeArrowheads="1"/>
          </p:cNvSpPr>
          <p:nvPr/>
        </p:nvSpPr>
        <p:spPr bwMode="auto">
          <a:xfrm>
            <a:off x="5435600" y="3500785"/>
            <a:ext cx="3168650" cy="1152525"/>
          </a:xfrm>
          <a:prstGeom prst="rect">
            <a:avLst/>
          </a:prstGeom>
          <a:noFill/>
          <a:ln w="25400" algn="ctr">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126020" name="Rectangle 68"/>
          <p:cNvSpPr>
            <a:spLocks noChangeArrowheads="1"/>
          </p:cNvSpPr>
          <p:nvPr/>
        </p:nvSpPr>
        <p:spPr bwMode="auto">
          <a:xfrm>
            <a:off x="539750" y="2205385"/>
            <a:ext cx="1439863" cy="684212"/>
          </a:xfrm>
          <a:prstGeom prst="rect">
            <a:avLst/>
          </a:prstGeom>
          <a:noFill/>
          <a:ln w="25400" algn="ctr">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126021" name="Rectangle 69"/>
          <p:cNvSpPr>
            <a:spLocks noChangeArrowheads="1"/>
          </p:cNvSpPr>
          <p:nvPr/>
        </p:nvSpPr>
        <p:spPr bwMode="auto">
          <a:xfrm>
            <a:off x="3563938" y="3068985"/>
            <a:ext cx="1223962" cy="1800225"/>
          </a:xfrm>
          <a:prstGeom prst="rect">
            <a:avLst/>
          </a:prstGeom>
          <a:noFill/>
          <a:ln w="25400" algn="ctr">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Tree>
    <p:custDataLst>
      <p:tags r:id="rId2"/>
    </p:custDataLst>
  </p:cSld>
  <p:clrMapOvr>
    <a:masterClrMapping/>
  </p:clrMapOvr>
  <p:transition advTm="2652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26014"/>
                                        </p:tgtEl>
                                        <p:attrNameLst>
                                          <p:attrName>style.visibility</p:attrName>
                                        </p:attrNameLst>
                                      </p:cBhvr>
                                      <p:to>
                                        <p:strVal val="visible"/>
                                      </p:to>
                                    </p:set>
                                    <p:animEffect transition="in" filter="box(in)">
                                      <p:cBhvr>
                                        <p:cTn id="7" dur="500"/>
                                        <p:tgtEl>
                                          <p:spTgt spid="1260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26016"/>
                                        </p:tgtEl>
                                        <p:attrNameLst>
                                          <p:attrName>style.visibility</p:attrName>
                                        </p:attrNameLst>
                                      </p:cBhvr>
                                      <p:to>
                                        <p:strVal val="visible"/>
                                      </p:to>
                                    </p:set>
                                    <p:animEffect transition="in" filter="box(in)">
                                      <p:cBhvr>
                                        <p:cTn id="12" dur="500"/>
                                        <p:tgtEl>
                                          <p:spTgt spid="126016"/>
                                        </p:tgtEl>
                                      </p:cBhvr>
                                    </p:animEffect>
                                  </p:childTnLst>
                                </p:cTn>
                              </p:par>
                              <p:par>
                                <p:cTn id="13" presetID="4" presetClass="entr" presetSubtype="16" fill="hold" grpId="0" nodeType="withEffect">
                                  <p:stCondLst>
                                    <p:cond delay="0"/>
                                  </p:stCondLst>
                                  <p:childTnLst>
                                    <p:set>
                                      <p:cBhvr>
                                        <p:cTn id="14" dur="1" fill="hold">
                                          <p:stCondLst>
                                            <p:cond delay="0"/>
                                          </p:stCondLst>
                                        </p:cTn>
                                        <p:tgtEl>
                                          <p:spTgt spid="126021"/>
                                        </p:tgtEl>
                                        <p:attrNameLst>
                                          <p:attrName>style.visibility</p:attrName>
                                        </p:attrNameLst>
                                      </p:cBhvr>
                                      <p:to>
                                        <p:strVal val="visible"/>
                                      </p:to>
                                    </p:set>
                                    <p:animEffect transition="in" filter="box(in)">
                                      <p:cBhvr>
                                        <p:cTn id="15" dur="500"/>
                                        <p:tgtEl>
                                          <p:spTgt spid="126021"/>
                                        </p:tgtEl>
                                      </p:cBhvr>
                                    </p:animEffect>
                                  </p:childTnLst>
                                </p:cTn>
                              </p:par>
                              <p:par>
                                <p:cTn id="16" presetID="4" presetClass="exit" presetSubtype="16" fill="hold" grpId="1" nodeType="withEffect">
                                  <p:stCondLst>
                                    <p:cond delay="0"/>
                                  </p:stCondLst>
                                  <p:childTnLst>
                                    <p:animEffect transition="out" filter="box(in)">
                                      <p:cBhvr>
                                        <p:cTn id="17" dur="500"/>
                                        <p:tgtEl>
                                          <p:spTgt spid="126014"/>
                                        </p:tgtEl>
                                      </p:cBhvr>
                                    </p:animEffect>
                                    <p:set>
                                      <p:cBhvr>
                                        <p:cTn id="18" dur="1" fill="hold">
                                          <p:stCondLst>
                                            <p:cond delay="499"/>
                                          </p:stCondLst>
                                        </p:cTn>
                                        <p:tgtEl>
                                          <p:spTgt spid="126014"/>
                                        </p:tgtEl>
                                        <p:attrNameLst>
                                          <p:attrName>style.visibility</p:attrName>
                                        </p:attrNameLst>
                                      </p:cBhvr>
                                      <p:to>
                                        <p:strVal val="hidden"/>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126017"/>
                                        </p:tgtEl>
                                        <p:attrNameLst>
                                          <p:attrName>style.visibility</p:attrName>
                                        </p:attrNameLst>
                                      </p:cBhvr>
                                      <p:to>
                                        <p:strVal val="visible"/>
                                      </p:to>
                                    </p:set>
                                    <p:animEffect transition="in" filter="box(in)">
                                      <p:cBhvr>
                                        <p:cTn id="23" dur="500"/>
                                        <p:tgtEl>
                                          <p:spTgt spid="126017"/>
                                        </p:tgtEl>
                                      </p:cBhvr>
                                    </p:animEffect>
                                  </p:childTnLst>
                                </p:cTn>
                              </p:par>
                              <p:par>
                                <p:cTn id="24" presetID="4" presetClass="exit" presetSubtype="16" fill="hold" grpId="1" nodeType="withEffect">
                                  <p:stCondLst>
                                    <p:cond delay="0"/>
                                  </p:stCondLst>
                                  <p:childTnLst>
                                    <p:animEffect transition="out" filter="box(in)">
                                      <p:cBhvr>
                                        <p:cTn id="25" dur="500"/>
                                        <p:tgtEl>
                                          <p:spTgt spid="126021"/>
                                        </p:tgtEl>
                                      </p:cBhvr>
                                    </p:animEffect>
                                    <p:set>
                                      <p:cBhvr>
                                        <p:cTn id="26" dur="1" fill="hold">
                                          <p:stCondLst>
                                            <p:cond delay="499"/>
                                          </p:stCondLst>
                                        </p:cTn>
                                        <p:tgtEl>
                                          <p:spTgt spid="126021"/>
                                        </p:tgtEl>
                                        <p:attrNameLst>
                                          <p:attrName>style.visibility</p:attrName>
                                        </p:attrNameLst>
                                      </p:cBhvr>
                                      <p:to>
                                        <p:strVal val="hidden"/>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126018"/>
                                        </p:tgtEl>
                                        <p:attrNameLst>
                                          <p:attrName>style.visibility</p:attrName>
                                        </p:attrNameLst>
                                      </p:cBhvr>
                                      <p:to>
                                        <p:strVal val="visible"/>
                                      </p:to>
                                    </p:set>
                                    <p:animEffect transition="in" filter="box(in)">
                                      <p:cBhvr>
                                        <p:cTn id="31" dur="500"/>
                                        <p:tgtEl>
                                          <p:spTgt spid="126018"/>
                                        </p:tgtEl>
                                      </p:cBhvr>
                                    </p:animEffect>
                                  </p:childTnLst>
                                </p:cTn>
                              </p:par>
                              <p:par>
                                <p:cTn id="32" presetID="4" presetClass="exit" presetSubtype="16" fill="hold" grpId="1" nodeType="withEffect">
                                  <p:stCondLst>
                                    <p:cond delay="0"/>
                                  </p:stCondLst>
                                  <p:childTnLst>
                                    <p:animEffect transition="out" filter="box(in)">
                                      <p:cBhvr>
                                        <p:cTn id="33" dur="500"/>
                                        <p:tgtEl>
                                          <p:spTgt spid="126017"/>
                                        </p:tgtEl>
                                      </p:cBhvr>
                                    </p:animEffect>
                                    <p:set>
                                      <p:cBhvr>
                                        <p:cTn id="34" dur="1" fill="hold">
                                          <p:stCondLst>
                                            <p:cond delay="499"/>
                                          </p:stCondLst>
                                        </p:cTn>
                                        <p:tgtEl>
                                          <p:spTgt spid="126017"/>
                                        </p:tgtEl>
                                        <p:attrNameLst>
                                          <p:attrName>style.visibility</p:attrName>
                                        </p:attrNameLst>
                                      </p:cBhvr>
                                      <p:to>
                                        <p:strVal val="hidden"/>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4" presetClass="entr" presetSubtype="16" fill="hold" grpId="0" nodeType="clickEffect">
                                  <p:stCondLst>
                                    <p:cond delay="0"/>
                                  </p:stCondLst>
                                  <p:childTnLst>
                                    <p:set>
                                      <p:cBhvr>
                                        <p:cTn id="38" dur="1" fill="hold">
                                          <p:stCondLst>
                                            <p:cond delay="0"/>
                                          </p:stCondLst>
                                        </p:cTn>
                                        <p:tgtEl>
                                          <p:spTgt spid="126019"/>
                                        </p:tgtEl>
                                        <p:attrNameLst>
                                          <p:attrName>style.visibility</p:attrName>
                                        </p:attrNameLst>
                                      </p:cBhvr>
                                      <p:to>
                                        <p:strVal val="visible"/>
                                      </p:to>
                                    </p:set>
                                    <p:animEffect transition="in" filter="box(in)">
                                      <p:cBhvr>
                                        <p:cTn id="39" dur="500"/>
                                        <p:tgtEl>
                                          <p:spTgt spid="126019"/>
                                        </p:tgtEl>
                                      </p:cBhvr>
                                    </p:animEffect>
                                  </p:childTnLst>
                                </p:cTn>
                              </p:par>
                              <p:par>
                                <p:cTn id="40" presetID="4" presetClass="exit" presetSubtype="16" fill="hold" grpId="1" nodeType="withEffect">
                                  <p:stCondLst>
                                    <p:cond delay="0"/>
                                  </p:stCondLst>
                                  <p:childTnLst>
                                    <p:animEffect transition="out" filter="box(in)">
                                      <p:cBhvr>
                                        <p:cTn id="41" dur="500"/>
                                        <p:tgtEl>
                                          <p:spTgt spid="126018"/>
                                        </p:tgtEl>
                                      </p:cBhvr>
                                    </p:animEffect>
                                    <p:set>
                                      <p:cBhvr>
                                        <p:cTn id="42" dur="1" fill="hold">
                                          <p:stCondLst>
                                            <p:cond delay="499"/>
                                          </p:stCondLst>
                                        </p:cTn>
                                        <p:tgtEl>
                                          <p:spTgt spid="126018"/>
                                        </p:tgtEl>
                                        <p:attrNameLst>
                                          <p:attrName>style.visibility</p:attrName>
                                        </p:attrNameLst>
                                      </p:cBhvr>
                                      <p:to>
                                        <p:strVal val="hidden"/>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4" presetClass="entr" presetSubtype="16" fill="hold" grpId="0" nodeType="clickEffect">
                                  <p:stCondLst>
                                    <p:cond delay="0"/>
                                  </p:stCondLst>
                                  <p:childTnLst>
                                    <p:set>
                                      <p:cBhvr>
                                        <p:cTn id="46" dur="1" fill="hold">
                                          <p:stCondLst>
                                            <p:cond delay="0"/>
                                          </p:stCondLst>
                                        </p:cTn>
                                        <p:tgtEl>
                                          <p:spTgt spid="126020"/>
                                        </p:tgtEl>
                                        <p:attrNameLst>
                                          <p:attrName>style.visibility</p:attrName>
                                        </p:attrNameLst>
                                      </p:cBhvr>
                                      <p:to>
                                        <p:strVal val="visible"/>
                                      </p:to>
                                    </p:set>
                                    <p:animEffect transition="in" filter="box(in)">
                                      <p:cBhvr>
                                        <p:cTn id="47" dur="500"/>
                                        <p:tgtEl>
                                          <p:spTgt spid="126020"/>
                                        </p:tgtEl>
                                      </p:cBhvr>
                                    </p:animEffect>
                                  </p:childTnLst>
                                </p:cTn>
                              </p:par>
                              <p:par>
                                <p:cTn id="48" presetID="4" presetClass="exit" presetSubtype="16" fill="hold" grpId="1" nodeType="withEffect">
                                  <p:stCondLst>
                                    <p:cond delay="0"/>
                                  </p:stCondLst>
                                  <p:childTnLst>
                                    <p:animEffect transition="out" filter="box(in)">
                                      <p:cBhvr>
                                        <p:cTn id="49" dur="500"/>
                                        <p:tgtEl>
                                          <p:spTgt spid="126019"/>
                                        </p:tgtEl>
                                      </p:cBhvr>
                                    </p:animEffect>
                                    <p:set>
                                      <p:cBhvr>
                                        <p:cTn id="50" dur="1" fill="hold">
                                          <p:stCondLst>
                                            <p:cond delay="499"/>
                                          </p:stCondLst>
                                        </p:cTn>
                                        <p:tgtEl>
                                          <p:spTgt spid="126019"/>
                                        </p:tgtEl>
                                        <p:attrNameLst>
                                          <p:attrName>style.visibility</p:attrName>
                                        </p:attrNameLst>
                                      </p:cBhvr>
                                      <p:to>
                                        <p:strVal val="hidden"/>
                                      </p:to>
                                    </p:set>
                                  </p:childTnLst>
                                </p:cTn>
                              </p:par>
                              <p:par>
                                <p:cTn id="51" presetID="4" presetClass="exit" presetSubtype="16" fill="hold" grpId="1" nodeType="withEffect">
                                  <p:stCondLst>
                                    <p:cond delay="0"/>
                                  </p:stCondLst>
                                  <p:childTnLst>
                                    <p:animEffect transition="out" filter="box(in)">
                                      <p:cBhvr>
                                        <p:cTn id="52" dur="500"/>
                                        <p:tgtEl>
                                          <p:spTgt spid="126016"/>
                                        </p:tgtEl>
                                      </p:cBhvr>
                                    </p:animEffect>
                                    <p:set>
                                      <p:cBhvr>
                                        <p:cTn id="53" dur="1" fill="hold">
                                          <p:stCondLst>
                                            <p:cond delay="499"/>
                                          </p:stCondLst>
                                        </p:cTn>
                                        <p:tgtEl>
                                          <p:spTgt spid="1260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014" grpId="0" animBg="1"/>
      <p:bldP spid="126014" grpId="1" animBg="1"/>
      <p:bldP spid="126016" grpId="0" animBg="1"/>
      <p:bldP spid="126016" grpId="1" animBg="1"/>
      <p:bldP spid="126017" grpId="0" animBg="1"/>
      <p:bldP spid="126017" grpId="1" animBg="1"/>
      <p:bldP spid="126018" grpId="0" animBg="1"/>
      <p:bldP spid="126018" grpId="1" animBg="1"/>
      <p:bldP spid="126019" grpId="0" animBg="1"/>
      <p:bldP spid="126019" grpId="1" animBg="1"/>
      <p:bldP spid="126020" grpId="0" animBg="1"/>
      <p:bldP spid="126021" grpId="0" animBg="1"/>
      <p:bldP spid="126021"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r>
              <a:rPr lang="en-US" altLang="zh-TW" dirty="0" smtClean="0"/>
              <a:t>WDT </a:t>
            </a:r>
            <a:r>
              <a:rPr lang="zh-CN" altLang="en-US" dirty="0" smtClean="0"/>
              <a:t>超时间隔选择</a:t>
            </a:r>
            <a:endParaRPr lang="en-US" altLang="zh-TW" dirty="0" smtClean="0"/>
          </a:p>
        </p:txBody>
      </p:sp>
      <p:sp>
        <p:nvSpPr>
          <p:cNvPr id="27651"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8179F176-E3D9-42AB-A298-0F8B7365E82F}" type="slidenum">
              <a:rPr lang="en-US" altLang="zh-TW" sz="1400" smtClean="0">
                <a:solidFill>
                  <a:schemeClr val="tx1"/>
                </a:solidFill>
                <a:latin typeface="Arial" charset="0"/>
                <a:ea typeface="ＭＳ Ｐゴシック" pitchFamily="34" charset="-128"/>
              </a:rPr>
              <a:pPr fontAlgn="base">
                <a:spcBef>
                  <a:spcPct val="0"/>
                </a:spcBef>
                <a:spcAft>
                  <a:spcPct val="0"/>
                </a:spcAft>
              </a:pPr>
              <a:t>24</a:t>
            </a:fld>
            <a:endParaRPr lang="en-US" altLang="zh-TW" sz="1400" smtClean="0">
              <a:solidFill>
                <a:schemeClr val="tx1"/>
              </a:solidFill>
              <a:latin typeface="Arial" charset="0"/>
              <a:ea typeface="ＭＳ Ｐゴシック" pitchFamily="34" charset="-128"/>
            </a:endParaRPr>
          </a:p>
        </p:txBody>
      </p:sp>
      <p:graphicFrame>
        <p:nvGraphicFramePr>
          <p:cNvPr id="5" name="表格 4"/>
          <p:cNvGraphicFramePr>
            <a:graphicFrameLocks noGrp="1"/>
          </p:cNvGraphicFramePr>
          <p:nvPr>
            <p:extLst>
              <p:ext uri="{D42A27DB-BD31-4B8C-83A1-F6EECF244321}">
                <p14:modId xmlns:p14="http://schemas.microsoft.com/office/powerpoint/2010/main" val="330071454"/>
              </p:ext>
            </p:extLst>
          </p:nvPr>
        </p:nvGraphicFramePr>
        <p:xfrm>
          <a:off x="328429" y="1268760"/>
          <a:ext cx="8780075" cy="3567111"/>
        </p:xfrm>
        <a:graphic>
          <a:graphicData uri="http://schemas.openxmlformats.org/drawingml/2006/table">
            <a:tbl>
              <a:tblPr firstRow="1" bandRow="1">
                <a:tableStyleId>{5C22544A-7EE6-4342-B048-85BDC9FD1C3A}</a:tableStyleId>
              </a:tblPr>
              <a:tblGrid>
                <a:gridCol w="783248"/>
                <a:gridCol w="1480910"/>
                <a:gridCol w="2509941"/>
                <a:gridCol w="2038453"/>
                <a:gridCol w="1967523"/>
              </a:tblGrid>
              <a:tr h="713423">
                <a:tc>
                  <a:txBody>
                    <a:bodyPr/>
                    <a:lstStyle/>
                    <a:p>
                      <a:pPr algn="ctr">
                        <a:spcAft>
                          <a:spcPts val="0"/>
                        </a:spcAft>
                      </a:pPr>
                      <a:r>
                        <a:rPr lang="en-US" sz="1600" kern="100" dirty="0" smtClean="0">
                          <a:effectLst/>
                        </a:rPr>
                        <a:t>WTIS </a:t>
                      </a:r>
                      <a:r>
                        <a:rPr lang="en-US" sz="1600" kern="100" baseline="30000" dirty="0" smtClean="0">
                          <a:effectLst/>
                        </a:rPr>
                        <a:t>*1</a:t>
                      </a:r>
                      <a:endParaRPr lang="zh-TW" sz="1600" kern="100" baseline="30000" dirty="0">
                        <a:effectLst/>
                        <a:latin typeface="Calibri"/>
                        <a:ea typeface="新細明體"/>
                        <a:cs typeface="Times New Roman"/>
                      </a:endParaRPr>
                    </a:p>
                  </a:txBody>
                  <a:tcPr marL="68568" marR="68568" marT="0" marB="0" anchor="ctr"/>
                </a:tc>
                <a:tc>
                  <a:txBody>
                    <a:bodyPr/>
                    <a:lstStyle/>
                    <a:p>
                      <a:pPr algn="ctr">
                        <a:spcAft>
                          <a:spcPts val="0"/>
                        </a:spcAft>
                      </a:pPr>
                      <a:r>
                        <a:rPr lang="en-US" sz="1600" kern="100" dirty="0">
                          <a:effectLst/>
                        </a:rPr>
                        <a:t>WDT Timeout Interval</a:t>
                      </a:r>
                      <a:endParaRPr lang="zh-TW" sz="1600" kern="100" dirty="0">
                        <a:effectLst/>
                        <a:latin typeface="Calibri"/>
                        <a:ea typeface="新細明體"/>
                        <a:cs typeface="Times New Roman"/>
                      </a:endParaRPr>
                    </a:p>
                  </a:txBody>
                  <a:tcPr marL="68568" marR="68568" marT="0" marB="0" anchor="ctr"/>
                </a:tc>
                <a:tc>
                  <a:txBody>
                    <a:bodyPr/>
                    <a:lstStyle/>
                    <a:p>
                      <a:pPr algn="ctr">
                        <a:spcAft>
                          <a:spcPts val="0"/>
                        </a:spcAft>
                      </a:pPr>
                      <a:r>
                        <a:rPr lang="en-US" sz="1600" kern="100" dirty="0">
                          <a:effectLst/>
                        </a:rPr>
                        <a:t>WDT Reset </a:t>
                      </a:r>
                      <a:r>
                        <a:rPr lang="en-US" sz="1600" kern="100" dirty="0" smtClean="0">
                          <a:effectLst/>
                        </a:rPr>
                        <a:t>Interval </a:t>
                      </a:r>
                      <a:r>
                        <a:rPr lang="en-US" sz="1600" kern="100" baseline="30000" dirty="0" smtClean="0">
                          <a:effectLst/>
                        </a:rPr>
                        <a:t>*2</a:t>
                      </a:r>
                      <a:endParaRPr lang="zh-TW" sz="1600" kern="100" baseline="30000" dirty="0">
                        <a:effectLst/>
                        <a:latin typeface="Calibri"/>
                        <a:ea typeface="新細明體"/>
                        <a:cs typeface="Times New Roman"/>
                      </a:endParaRPr>
                    </a:p>
                  </a:txBody>
                  <a:tcPr marL="68568" marR="68568" marT="0" marB="0" anchor="ctr"/>
                </a:tc>
                <a:tc>
                  <a:txBody>
                    <a:bodyPr/>
                    <a:lstStyle/>
                    <a:p>
                      <a:pPr algn="ctr">
                        <a:spcAft>
                          <a:spcPts val="0"/>
                        </a:spcAft>
                      </a:pPr>
                      <a:r>
                        <a:rPr lang="en-US" sz="1600" kern="100" dirty="0">
                          <a:effectLst/>
                        </a:rPr>
                        <a:t>WDT Timeout Interval</a:t>
                      </a:r>
                      <a:endParaRPr lang="zh-TW" sz="1600" kern="100" dirty="0">
                        <a:effectLst/>
                      </a:endParaRPr>
                    </a:p>
                    <a:p>
                      <a:pPr algn="ctr">
                        <a:spcAft>
                          <a:spcPts val="0"/>
                        </a:spcAft>
                      </a:pPr>
                      <a:r>
                        <a:rPr lang="en-US" sz="1600" kern="100" dirty="0">
                          <a:effectLst/>
                        </a:rPr>
                        <a:t>(WDT_CLK = 10kHz)</a:t>
                      </a:r>
                      <a:endParaRPr lang="zh-TW" sz="1600" kern="100" dirty="0">
                        <a:effectLst/>
                        <a:latin typeface="Calibri"/>
                        <a:ea typeface="新細明體"/>
                        <a:cs typeface="Times New Roman"/>
                      </a:endParaRPr>
                    </a:p>
                  </a:txBody>
                  <a:tcPr marL="68568" marR="68568" marT="0" marB="0" anchor="ctr"/>
                </a:tc>
                <a:tc>
                  <a:txBody>
                    <a:bodyPr/>
                    <a:lstStyle/>
                    <a:p>
                      <a:pPr algn="ctr">
                        <a:spcAft>
                          <a:spcPts val="0"/>
                        </a:spcAft>
                      </a:pPr>
                      <a:r>
                        <a:rPr lang="en-US" sz="1600" kern="100" dirty="0">
                          <a:effectLst/>
                        </a:rPr>
                        <a:t>WDT Reset Interval</a:t>
                      </a:r>
                      <a:endParaRPr lang="zh-TW" sz="1600" kern="100" dirty="0">
                        <a:effectLst/>
                      </a:endParaRPr>
                    </a:p>
                    <a:p>
                      <a:pPr algn="ctr">
                        <a:spcAft>
                          <a:spcPts val="0"/>
                        </a:spcAft>
                      </a:pPr>
                      <a:r>
                        <a:rPr lang="en-US" sz="1600" kern="100" dirty="0">
                          <a:effectLst/>
                        </a:rPr>
                        <a:t>(WDT_CLK = 10kHz)</a:t>
                      </a:r>
                      <a:endParaRPr lang="zh-TW" sz="1600" kern="100" dirty="0">
                        <a:effectLst/>
                        <a:latin typeface="Calibri"/>
                        <a:ea typeface="新細明體"/>
                        <a:cs typeface="Times New Roman"/>
                      </a:endParaRPr>
                    </a:p>
                  </a:txBody>
                  <a:tcPr marL="68568" marR="68568" marT="0" marB="0" anchor="ctr"/>
                </a:tc>
              </a:tr>
              <a:tr h="356711">
                <a:tc>
                  <a:txBody>
                    <a:bodyPr/>
                    <a:lstStyle/>
                    <a:p>
                      <a:pPr algn="ctr">
                        <a:spcAft>
                          <a:spcPts val="0"/>
                        </a:spcAft>
                      </a:pPr>
                      <a:r>
                        <a:rPr lang="en-US" sz="1600" kern="100" dirty="0">
                          <a:effectLst/>
                        </a:rPr>
                        <a:t>0</a:t>
                      </a:r>
                      <a:endParaRPr lang="zh-TW" sz="1600" kern="100" dirty="0">
                        <a:effectLst/>
                        <a:latin typeface="Calibri"/>
                        <a:ea typeface="新細明體"/>
                        <a:cs typeface="Times New Roman"/>
                      </a:endParaRPr>
                    </a:p>
                  </a:txBody>
                  <a:tcPr marL="68568" marR="68568" marT="0" marB="0" anchor="ctr"/>
                </a:tc>
                <a:tc>
                  <a:txBody>
                    <a:bodyPr/>
                    <a:lstStyle/>
                    <a:p>
                      <a:pPr algn="ctr">
                        <a:spcAft>
                          <a:spcPts val="0"/>
                        </a:spcAft>
                      </a:pPr>
                      <a:r>
                        <a:rPr lang="en-US" sz="1600" kern="100" dirty="0">
                          <a:effectLst/>
                        </a:rPr>
                        <a:t>2</a:t>
                      </a:r>
                      <a:r>
                        <a:rPr lang="en-US" sz="1600" kern="100" baseline="30000" dirty="0">
                          <a:effectLst/>
                        </a:rPr>
                        <a:t>4</a:t>
                      </a:r>
                      <a:r>
                        <a:rPr lang="en-US" sz="1600" kern="100" dirty="0">
                          <a:effectLst/>
                        </a:rPr>
                        <a:t> </a:t>
                      </a:r>
                      <a:r>
                        <a:rPr lang="zh-TW" sz="1600" kern="100" dirty="0">
                          <a:effectLst/>
                        </a:rPr>
                        <a:t>×</a:t>
                      </a:r>
                      <a:r>
                        <a:rPr lang="en-US" sz="1600" kern="100" dirty="0">
                          <a:effectLst/>
                        </a:rPr>
                        <a:t> T</a:t>
                      </a:r>
                      <a:r>
                        <a:rPr lang="en-US" sz="1600" kern="100" baseline="-25000" dirty="0">
                          <a:effectLst/>
                        </a:rPr>
                        <a:t>WDT_CLK</a:t>
                      </a:r>
                      <a:endParaRPr lang="zh-TW" sz="1600" kern="100" dirty="0">
                        <a:effectLst/>
                        <a:latin typeface="Calibri"/>
                        <a:ea typeface="新細明體"/>
                        <a:cs typeface="Times New Roman"/>
                      </a:endParaRPr>
                    </a:p>
                  </a:txBody>
                  <a:tcPr marL="68568" marR="68568" marT="0" marB="0" anchor="ctr"/>
                </a:tc>
                <a:tc>
                  <a:txBody>
                    <a:bodyPr/>
                    <a:lstStyle/>
                    <a:p>
                      <a:pPr algn="ctr">
                        <a:spcAft>
                          <a:spcPts val="0"/>
                        </a:spcAft>
                      </a:pPr>
                      <a:r>
                        <a:rPr lang="en-US" sz="1600" kern="100" dirty="0">
                          <a:effectLst/>
                        </a:rPr>
                        <a:t>(2</a:t>
                      </a:r>
                      <a:r>
                        <a:rPr lang="en-US" sz="1600" kern="100" baseline="30000" dirty="0">
                          <a:effectLst/>
                        </a:rPr>
                        <a:t>4</a:t>
                      </a:r>
                      <a:r>
                        <a:rPr lang="en-US" sz="1600" kern="100" baseline="0" dirty="0">
                          <a:effectLst/>
                        </a:rPr>
                        <a:t> + Delay Clock) </a:t>
                      </a:r>
                      <a:r>
                        <a:rPr lang="zh-TW" sz="1600" kern="100" baseline="0" dirty="0" smtClean="0">
                          <a:effectLst/>
                        </a:rPr>
                        <a:t>×</a:t>
                      </a:r>
                      <a:r>
                        <a:rPr lang="en-US" sz="1600" kern="100" baseline="0" dirty="0" smtClean="0">
                          <a:effectLst/>
                        </a:rPr>
                        <a:t> </a:t>
                      </a:r>
                      <a:r>
                        <a:rPr lang="en-US" sz="1600" kern="100" baseline="0" dirty="0">
                          <a:effectLst/>
                        </a:rPr>
                        <a:t>T</a:t>
                      </a:r>
                      <a:r>
                        <a:rPr lang="en-US" sz="1600" kern="100" baseline="-25000" dirty="0">
                          <a:effectLst/>
                        </a:rPr>
                        <a:t>WDT_CLK</a:t>
                      </a:r>
                      <a:endParaRPr lang="zh-TW" sz="1600" kern="100" dirty="0">
                        <a:effectLst/>
                        <a:latin typeface="Calibri"/>
                        <a:ea typeface="新細明體"/>
                        <a:cs typeface="Times New Roman"/>
                      </a:endParaRPr>
                    </a:p>
                  </a:txBody>
                  <a:tcPr marL="68568" marR="68568" marT="0" marB="0" anchor="ctr"/>
                </a:tc>
                <a:tc>
                  <a:txBody>
                    <a:bodyPr/>
                    <a:lstStyle/>
                    <a:p>
                      <a:pPr algn="ctr">
                        <a:spcAft>
                          <a:spcPts val="0"/>
                        </a:spcAft>
                      </a:pPr>
                      <a:r>
                        <a:rPr lang="en-US" sz="1600" kern="100" dirty="0" smtClean="0">
                          <a:effectLst/>
                        </a:rPr>
                        <a:t>1.6 </a:t>
                      </a:r>
                      <a:r>
                        <a:rPr lang="en-US" sz="1600" kern="100" dirty="0" err="1" smtClean="0">
                          <a:effectLst/>
                        </a:rPr>
                        <a:t>ms</a:t>
                      </a:r>
                      <a:endParaRPr lang="zh-TW" sz="1600" kern="100" dirty="0">
                        <a:effectLst/>
                        <a:latin typeface="Calibri"/>
                        <a:ea typeface="新細明體"/>
                        <a:cs typeface="Times New Roman"/>
                      </a:endParaRPr>
                    </a:p>
                  </a:txBody>
                  <a:tcPr marL="68568" marR="68568" marT="0" marB="0" anchor="ctr"/>
                </a:tc>
                <a:tc>
                  <a:txBody>
                    <a:bodyPr/>
                    <a:lstStyle/>
                    <a:p>
                      <a:pPr algn="ctr">
                        <a:spcAft>
                          <a:spcPts val="0"/>
                        </a:spcAft>
                      </a:pPr>
                      <a:r>
                        <a:rPr lang="en-US" sz="1600" kern="100" dirty="0" smtClean="0">
                          <a:effectLst/>
                        </a:rPr>
                        <a:t>    1.9 </a:t>
                      </a:r>
                      <a:r>
                        <a:rPr lang="en-US" sz="1600" kern="100" dirty="0" err="1">
                          <a:effectLst/>
                        </a:rPr>
                        <a:t>ms</a:t>
                      </a:r>
                      <a:r>
                        <a:rPr lang="en-US" sz="1600" kern="100" dirty="0">
                          <a:effectLst/>
                        </a:rPr>
                        <a:t> ~ 104.2 </a:t>
                      </a:r>
                      <a:r>
                        <a:rPr lang="en-US" sz="1600" kern="100" dirty="0" err="1">
                          <a:effectLst/>
                        </a:rPr>
                        <a:t>ms</a:t>
                      </a:r>
                      <a:endParaRPr lang="zh-TW" sz="1600" kern="100" dirty="0">
                        <a:effectLst/>
                        <a:latin typeface="Calibri"/>
                        <a:ea typeface="新細明體"/>
                        <a:cs typeface="Times New Roman"/>
                      </a:endParaRPr>
                    </a:p>
                  </a:txBody>
                  <a:tcPr marL="68568" marR="68568" marT="0" marB="0" anchor="ctr"/>
                </a:tc>
              </a:tr>
              <a:tr h="356711">
                <a:tc>
                  <a:txBody>
                    <a:bodyPr/>
                    <a:lstStyle/>
                    <a:p>
                      <a:pPr algn="ctr">
                        <a:spcAft>
                          <a:spcPts val="0"/>
                        </a:spcAft>
                      </a:pPr>
                      <a:r>
                        <a:rPr lang="en-US" sz="1600" kern="100">
                          <a:effectLst/>
                        </a:rPr>
                        <a:t>1</a:t>
                      </a:r>
                      <a:endParaRPr lang="zh-TW" sz="1600" kern="100">
                        <a:effectLst/>
                        <a:latin typeface="Calibri"/>
                        <a:ea typeface="新細明體"/>
                        <a:cs typeface="Times New Roman"/>
                      </a:endParaRPr>
                    </a:p>
                  </a:txBody>
                  <a:tcPr marL="68568" marR="68568" marT="0" marB="0" anchor="ctr"/>
                </a:tc>
                <a:tc>
                  <a:txBody>
                    <a:bodyPr/>
                    <a:lstStyle/>
                    <a:p>
                      <a:pPr algn="ctr">
                        <a:spcAft>
                          <a:spcPts val="0"/>
                        </a:spcAft>
                      </a:pPr>
                      <a:r>
                        <a:rPr lang="en-US" sz="1600" kern="100" dirty="0">
                          <a:effectLst/>
                        </a:rPr>
                        <a:t>2</a:t>
                      </a:r>
                      <a:r>
                        <a:rPr lang="en-US" sz="1600" kern="100" baseline="30000" dirty="0">
                          <a:effectLst/>
                        </a:rPr>
                        <a:t>6</a:t>
                      </a:r>
                      <a:r>
                        <a:rPr lang="en-US" sz="1600" kern="100" dirty="0">
                          <a:effectLst/>
                        </a:rPr>
                        <a:t> </a:t>
                      </a:r>
                      <a:r>
                        <a:rPr lang="zh-TW" sz="1600" kern="100" dirty="0">
                          <a:effectLst/>
                        </a:rPr>
                        <a:t>×</a:t>
                      </a:r>
                      <a:r>
                        <a:rPr lang="en-US" sz="1600" kern="100" dirty="0">
                          <a:effectLst/>
                        </a:rPr>
                        <a:t> T</a:t>
                      </a:r>
                      <a:r>
                        <a:rPr lang="en-US" sz="1600" kern="100" baseline="-25000" dirty="0">
                          <a:effectLst/>
                        </a:rPr>
                        <a:t>WDT_CLK</a:t>
                      </a:r>
                      <a:endParaRPr lang="zh-TW" sz="1600" kern="100" dirty="0">
                        <a:effectLst/>
                        <a:latin typeface="Calibri"/>
                        <a:ea typeface="新細明體"/>
                        <a:cs typeface="Times New Roman"/>
                      </a:endParaRPr>
                    </a:p>
                  </a:txBody>
                  <a:tcPr marL="68568" marR="68568" marT="0" marB="0" anchor="ctr"/>
                </a:tc>
                <a:tc>
                  <a:txBody>
                    <a:bodyPr/>
                    <a:lstStyle/>
                    <a:p>
                      <a:pPr algn="ctr">
                        <a:spcAft>
                          <a:spcPts val="0"/>
                        </a:spcAft>
                      </a:pPr>
                      <a:r>
                        <a:rPr lang="en-US" altLang="zh-TW" sz="1600" kern="100" dirty="0" smtClean="0">
                          <a:effectLst/>
                        </a:rPr>
                        <a:t>(2</a:t>
                      </a:r>
                      <a:r>
                        <a:rPr lang="en-US" altLang="zh-TW" sz="1600" kern="100" baseline="30000" dirty="0" smtClean="0">
                          <a:effectLst/>
                        </a:rPr>
                        <a:t>6</a:t>
                      </a:r>
                      <a:r>
                        <a:rPr lang="en-US" altLang="zh-TW" sz="1600" kern="100" baseline="0" dirty="0" smtClean="0">
                          <a:effectLst/>
                        </a:rPr>
                        <a:t> + Delay Clock) </a:t>
                      </a:r>
                      <a:r>
                        <a:rPr lang="zh-TW" altLang="zh-TW" sz="1600" kern="100" baseline="0" dirty="0" smtClean="0">
                          <a:effectLst/>
                        </a:rPr>
                        <a:t>×</a:t>
                      </a:r>
                      <a:r>
                        <a:rPr lang="en-US" altLang="zh-TW" sz="1600" kern="100" baseline="0" dirty="0" smtClean="0">
                          <a:effectLst/>
                        </a:rPr>
                        <a:t> T</a:t>
                      </a:r>
                      <a:r>
                        <a:rPr lang="en-US" altLang="zh-TW" sz="1600" kern="100" baseline="-25000" dirty="0" smtClean="0">
                          <a:effectLst/>
                        </a:rPr>
                        <a:t>WDT_CLK</a:t>
                      </a:r>
                      <a:endParaRPr lang="zh-TW" altLang="zh-TW" sz="1600" kern="100" dirty="0">
                        <a:effectLst/>
                        <a:latin typeface="Calibri"/>
                        <a:ea typeface="新細明體"/>
                        <a:cs typeface="Times New Roman"/>
                      </a:endParaRPr>
                    </a:p>
                  </a:txBody>
                  <a:tcPr marL="68568" marR="68568" marT="0" marB="0" anchor="ctr"/>
                </a:tc>
                <a:tc>
                  <a:txBody>
                    <a:bodyPr/>
                    <a:lstStyle/>
                    <a:p>
                      <a:pPr algn="ctr">
                        <a:spcAft>
                          <a:spcPts val="0"/>
                        </a:spcAft>
                      </a:pPr>
                      <a:r>
                        <a:rPr lang="en-US" sz="1600" kern="100" dirty="0" smtClean="0">
                          <a:effectLst/>
                        </a:rPr>
                        <a:t>6.4 </a:t>
                      </a:r>
                      <a:r>
                        <a:rPr lang="en-US" sz="1600" kern="100" dirty="0" err="1">
                          <a:effectLst/>
                        </a:rPr>
                        <a:t>ms</a:t>
                      </a:r>
                      <a:endParaRPr lang="zh-TW" sz="1600" kern="100" dirty="0">
                        <a:effectLst/>
                        <a:latin typeface="Calibri"/>
                        <a:ea typeface="新細明體"/>
                        <a:cs typeface="Times New Roman"/>
                      </a:endParaRPr>
                    </a:p>
                  </a:txBody>
                  <a:tcPr marL="68568" marR="68568" marT="0" marB="0" anchor="ctr"/>
                </a:tc>
                <a:tc>
                  <a:txBody>
                    <a:bodyPr/>
                    <a:lstStyle/>
                    <a:p>
                      <a:pPr algn="ctr">
                        <a:spcAft>
                          <a:spcPts val="0"/>
                        </a:spcAft>
                      </a:pPr>
                      <a:r>
                        <a:rPr lang="en-US" sz="1600" kern="100" dirty="0" smtClean="0">
                          <a:effectLst/>
                        </a:rPr>
                        <a:t>    6.7 </a:t>
                      </a:r>
                      <a:r>
                        <a:rPr lang="en-US" sz="1600" kern="100" dirty="0" err="1">
                          <a:effectLst/>
                        </a:rPr>
                        <a:t>ms</a:t>
                      </a:r>
                      <a:r>
                        <a:rPr lang="en-US" sz="1600" kern="100" dirty="0">
                          <a:effectLst/>
                        </a:rPr>
                        <a:t> ~ 109.0 </a:t>
                      </a:r>
                      <a:r>
                        <a:rPr lang="en-US" sz="1600" kern="100" dirty="0" err="1">
                          <a:effectLst/>
                        </a:rPr>
                        <a:t>ms</a:t>
                      </a:r>
                      <a:endParaRPr lang="zh-TW" sz="1600" kern="100" dirty="0">
                        <a:effectLst/>
                        <a:latin typeface="Calibri"/>
                        <a:ea typeface="新細明體"/>
                        <a:cs typeface="Times New Roman"/>
                      </a:endParaRPr>
                    </a:p>
                  </a:txBody>
                  <a:tcPr marL="68568" marR="68568" marT="0" marB="0" anchor="ctr"/>
                </a:tc>
              </a:tr>
              <a:tr h="356711">
                <a:tc>
                  <a:txBody>
                    <a:bodyPr/>
                    <a:lstStyle/>
                    <a:p>
                      <a:pPr algn="ctr">
                        <a:spcAft>
                          <a:spcPts val="0"/>
                        </a:spcAft>
                      </a:pPr>
                      <a:r>
                        <a:rPr lang="en-US" sz="1600" kern="100">
                          <a:effectLst/>
                        </a:rPr>
                        <a:t>2</a:t>
                      </a:r>
                      <a:endParaRPr lang="zh-TW" sz="1600" kern="100">
                        <a:effectLst/>
                        <a:latin typeface="Calibri"/>
                        <a:ea typeface="新細明體"/>
                        <a:cs typeface="Times New Roman"/>
                      </a:endParaRPr>
                    </a:p>
                  </a:txBody>
                  <a:tcPr marL="68568" marR="68568" marT="0" marB="0" anchor="ctr"/>
                </a:tc>
                <a:tc>
                  <a:txBody>
                    <a:bodyPr/>
                    <a:lstStyle/>
                    <a:p>
                      <a:pPr algn="ctr">
                        <a:spcAft>
                          <a:spcPts val="0"/>
                        </a:spcAft>
                      </a:pPr>
                      <a:r>
                        <a:rPr lang="en-US" sz="1600" kern="100">
                          <a:effectLst/>
                        </a:rPr>
                        <a:t>2</a:t>
                      </a:r>
                      <a:r>
                        <a:rPr lang="en-US" sz="1600" kern="100" baseline="30000">
                          <a:effectLst/>
                        </a:rPr>
                        <a:t>8</a:t>
                      </a:r>
                      <a:r>
                        <a:rPr lang="en-US" sz="1600" kern="100">
                          <a:effectLst/>
                        </a:rPr>
                        <a:t> </a:t>
                      </a:r>
                      <a:r>
                        <a:rPr lang="zh-TW" sz="1600" kern="100">
                          <a:effectLst/>
                        </a:rPr>
                        <a:t>×</a:t>
                      </a:r>
                      <a:r>
                        <a:rPr lang="en-US" sz="1600" kern="100">
                          <a:effectLst/>
                        </a:rPr>
                        <a:t> T</a:t>
                      </a:r>
                      <a:r>
                        <a:rPr lang="en-US" sz="1600" kern="100" baseline="-25000">
                          <a:effectLst/>
                        </a:rPr>
                        <a:t>WDT_CLK</a:t>
                      </a:r>
                      <a:endParaRPr lang="zh-TW" sz="1600" kern="100">
                        <a:effectLst/>
                        <a:latin typeface="Calibri"/>
                        <a:ea typeface="新細明體"/>
                        <a:cs typeface="Times New Roman"/>
                      </a:endParaRPr>
                    </a:p>
                  </a:txBody>
                  <a:tcPr marL="68568" marR="68568" marT="0" marB="0" anchor="ctr"/>
                </a:tc>
                <a:tc>
                  <a:txBody>
                    <a:bodyPr/>
                    <a:lstStyle/>
                    <a:p>
                      <a:pPr algn="ctr">
                        <a:spcAft>
                          <a:spcPts val="0"/>
                        </a:spcAft>
                      </a:pPr>
                      <a:r>
                        <a:rPr lang="en-US" altLang="zh-TW" sz="1600" kern="100" dirty="0" smtClean="0">
                          <a:effectLst/>
                        </a:rPr>
                        <a:t>(2</a:t>
                      </a:r>
                      <a:r>
                        <a:rPr lang="en-US" altLang="zh-TW" sz="1600" kern="100" baseline="30000" dirty="0" smtClean="0">
                          <a:effectLst/>
                        </a:rPr>
                        <a:t>8</a:t>
                      </a:r>
                      <a:r>
                        <a:rPr lang="en-US" altLang="zh-TW" sz="1600" kern="100" baseline="0" dirty="0" smtClean="0">
                          <a:effectLst/>
                        </a:rPr>
                        <a:t> + Delay Clock) </a:t>
                      </a:r>
                      <a:r>
                        <a:rPr lang="zh-TW" altLang="zh-TW" sz="1600" kern="100" baseline="0" dirty="0" smtClean="0">
                          <a:effectLst/>
                        </a:rPr>
                        <a:t>×</a:t>
                      </a:r>
                      <a:r>
                        <a:rPr lang="en-US" altLang="zh-TW" sz="1600" kern="100" baseline="0" dirty="0" smtClean="0">
                          <a:effectLst/>
                        </a:rPr>
                        <a:t> T</a:t>
                      </a:r>
                      <a:r>
                        <a:rPr lang="en-US" altLang="zh-TW" sz="1600" kern="100" baseline="-25000" dirty="0" smtClean="0">
                          <a:effectLst/>
                        </a:rPr>
                        <a:t>WDT_CLK</a:t>
                      </a:r>
                      <a:endParaRPr lang="zh-TW" altLang="zh-TW" sz="1600" kern="100" dirty="0">
                        <a:effectLst/>
                        <a:latin typeface="Calibri"/>
                        <a:ea typeface="新細明體"/>
                        <a:cs typeface="Times New Roman"/>
                      </a:endParaRPr>
                    </a:p>
                  </a:txBody>
                  <a:tcPr marL="68568" marR="68568" marT="0" marB="0" anchor="ctr"/>
                </a:tc>
                <a:tc>
                  <a:txBody>
                    <a:bodyPr/>
                    <a:lstStyle/>
                    <a:p>
                      <a:pPr algn="ctr">
                        <a:spcAft>
                          <a:spcPts val="0"/>
                        </a:spcAft>
                      </a:pPr>
                      <a:r>
                        <a:rPr lang="en-US" sz="1600" kern="100" dirty="0" smtClean="0">
                          <a:effectLst/>
                        </a:rPr>
                        <a:t>25.6 </a:t>
                      </a:r>
                      <a:r>
                        <a:rPr lang="en-US" sz="1600" kern="100" dirty="0" err="1">
                          <a:effectLst/>
                        </a:rPr>
                        <a:t>ms</a:t>
                      </a:r>
                      <a:endParaRPr lang="zh-TW" sz="1600" kern="100" dirty="0">
                        <a:effectLst/>
                        <a:latin typeface="Calibri"/>
                        <a:ea typeface="新細明體"/>
                        <a:cs typeface="Times New Roman"/>
                      </a:endParaRPr>
                    </a:p>
                  </a:txBody>
                  <a:tcPr marL="68568" marR="68568" marT="0" marB="0" anchor="ctr"/>
                </a:tc>
                <a:tc>
                  <a:txBody>
                    <a:bodyPr/>
                    <a:lstStyle/>
                    <a:p>
                      <a:pPr algn="ctr">
                        <a:spcAft>
                          <a:spcPts val="0"/>
                        </a:spcAft>
                      </a:pPr>
                      <a:r>
                        <a:rPr lang="en-US" sz="1600" kern="100" dirty="0" smtClean="0">
                          <a:effectLst/>
                        </a:rPr>
                        <a:t>  25.9 </a:t>
                      </a:r>
                      <a:r>
                        <a:rPr lang="en-US" sz="1600" kern="100" dirty="0" err="1">
                          <a:effectLst/>
                        </a:rPr>
                        <a:t>ms</a:t>
                      </a:r>
                      <a:r>
                        <a:rPr lang="en-US" sz="1600" kern="100" dirty="0">
                          <a:effectLst/>
                        </a:rPr>
                        <a:t> ~ 128.2 </a:t>
                      </a:r>
                      <a:r>
                        <a:rPr lang="en-US" sz="1600" kern="100" dirty="0" err="1">
                          <a:effectLst/>
                        </a:rPr>
                        <a:t>ms</a:t>
                      </a:r>
                      <a:endParaRPr lang="zh-TW" sz="1600" kern="100" dirty="0">
                        <a:effectLst/>
                        <a:latin typeface="Calibri"/>
                        <a:ea typeface="新細明體"/>
                        <a:cs typeface="Times New Roman"/>
                      </a:endParaRPr>
                    </a:p>
                  </a:txBody>
                  <a:tcPr marL="68568" marR="68568" marT="0" marB="0" anchor="ctr"/>
                </a:tc>
              </a:tr>
              <a:tr h="356711">
                <a:tc>
                  <a:txBody>
                    <a:bodyPr/>
                    <a:lstStyle/>
                    <a:p>
                      <a:pPr algn="ctr">
                        <a:spcAft>
                          <a:spcPts val="0"/>
                        </a:spcAft>
                      </a:pPr>
                      <a:r>
                        <a:rPr lang="en-US" sz="1600" kern="100">
                          <a:effectLst/>
                        </a:rPr>
                        <a:t>3</a:t>
                      </a:r>
                      <a:endParaRPr lang="zh-TW" sz="1600" kern="100">
                        <a:effectLst/>
                        <a:latin typeface="Calibri"/>
                        <a:ea typeface="新細明體"/>
                        <a:cs typeface="Times New Roman"/>
                      </a:endParaRPr>
                    </a:p>
                  </a:txBody>
                  <a:tcPr marL="68568" marR="68568" marT="0" marB="0" anchor="ctr"/>
                </a:tc>
                <a:tc>
                  <a:txBody>
                    <a:bodyPr/>
                    <a:lstStyle/>
                    <a:p>
                      <a:pPr algn="ctr">
                        <a:spcAft>
                          <a:spcPts val="0"/>
                        </a:spcAft>
                      </a:pPr>
                      <a:r>
                        <a:rPr lang="en-US" sz="1600" kern="100">
                          <a:effectLst/>
                        </a:rPr>
                        <a:t>2</a:t>
                      </a:r>
                      <a:r>
                        <a:rPr lang="en-US" sz="1600" kern="100" baseline="30000">
                          <a:effectLst/>
                        </a:rPr>
                        <a:t>10</a:t>
                      </a:r>
                      <a:r>
                        <a:rPr lang="en-US" sz="1600" kern="100">
                          <a:effectLst/>
                        </a:rPr>
                        <a:t> </a:t>
                      </a:r>
                      <a:r>
                        <a:rPr lang="zh-TW" sz="1600" kern="100">
                          <a:effectLst/>
                        </a:rPr>
                        <a:t>×</a:t>
                      </a:r>
                      <a:r>
                        <a:rPr lang="en-US" sz="1600" kern="100">
                          <a:effectLst/>
                        </a:rPr>
                        <a:t> T</a:t>
                      </a:r>
                      <a:r>
                        <a:rPr lang="en-US" sz="1600" kern="100" baseline="-25000">
                          <a:effectLst/>
                        </a:rPr>
                        <a:t>WDT_CLK</a:t>
                      </a:r>
                      <a:endParaRPr lang="zh-TW" sz="1600" kern="100">
                        <a:effectLst/>
                        <a:latin typeface="Calibri"/>
                        <a:ea typeface="新細明體"/>
                        <a:cs typeface="Times New Roman"/>
                      </a:endParaRPr>
                    </a:p>
                  </a:txBody>
                  <a:tcPr marL="68568" marR="68568" marT="0" marB="0" anchor="ctr"/>
                </a:tc>
                <a:tc>
                  <a:txBody>
                    <a:bodyPr/>
                    <a:lstStyle/>
                    <a:p>
                      <a:pPr algn="ctr">
                        <a:spcAft>
                          <a:spcPts val="0"/>
                        </a:spcAft>
                      </a:pPr>
                      <a:r>
                        <a:rPr lang="en-US" altLang="zh-TW" sz="1600" kern="100" dirty="0" smtClean="0">
                          <a:effectLst/>
                        </a:rPr>
                        <a:t>(2</a:t>
                      </a:r>
                      <a:r>
                        <a:rPr lang="en-US" altLang="zh-TW" sz="1600" kern="100" baseline="30000" dirty="0" smtClean="0">
                          <a:effectLst/>
                        </a:rPr>
                        <a:t>10</a:t>
                      </a:r>
                      <a:r>
                        <a:rPr lang="en-US" altLang="zh-TW" sz="1600" kern="100" baseline="0" dirty="0" smtClean="0">
                          <a:effectLst/>
                        </a:rPr>
                        <a:t> + Delay Clock) </a:t>
                      </a:r>
                      <a:r>
                        <a:rPr lang="zh-TW" altLang="zh-TW" sz="1600" kern="100" baseline="0" dirty="0" smtClean="0">
                          <a:effectLst/>
                        </a:rPr>
                        <a:t>×</a:t>
                      </a:r>
                      <a:r>
                        <a:rPr lang="en-US" altLang="zh-TW" sz="1600" kern="100" baseline="0" dirty="0" smtClean="0">
                          <a:effectLst/>
                        </a:rPr>
                        <a:t> T</a:t>
                      </a:r>
                      <a:r>
                        <a:rPr lang="en-US" altLang="zh-TW" sz="1600" kern="100" baseline="-25000" dirty="0" smtClean="0">
                          <a:effectLst/>
                        </a:rPr>
                        <a:t>WDT_CLK</a:t>
                      </a:r>
                      <a:endParaRPr lang="zh-TW" altLang="zh-TW" sz="1600" kern="100" dirty="0">
                        <a:effectLst/>
                        <a:latin typeface="Calibri"/>
                        <a:ea typeface="新細明體"/>
                        <a:cs typeface="Times New Roman"/>
                      </a:endParaRPr>
                    </a:p>
                  </a:txBody>
                  <a:tcPr marL="68568" marR="68568" marT="0" marB="0" anchor="ctr"/>
                </a:tc>
                <a:tc>
                  <a:txBody>
                    <a:bodyPr/>
                    <a:lstStyle/>
                    <a:p>
                      <a:pPr algn="ctr">
                        <a:spcAft>
                          <a:spcPts val="0"/>
                        </a:spcAft>
                      </a:pPr>
                      <a:r>
                        <a:rPr lang="en-US" sz="1600" kern="100" dirty="0" smtClean="0">
                          <a:effectLst/>
                        </a:rPr>
                        <a:t>102.4 </a:t>
                      </a:r>
                      <a:r>
                        <a:rPr lang="en-US" sz="1600" kern="100" dirty="0" err="1">
                          <a:effectLst/>
                        </a:rPr>
                        <a:t>ms</a:t>
                      </a:r>
                      <a:endParaRPr lang="zh-TW" sz="1600" kern="100" dirty="0">
                        <a:effectLst/>
                        <a:latin typeface="Calibri"/>
                        <a:ea typeface="新細明體"/>
                        <a:cs typeface="Times New Roman"/>
                      </a:endParaRPr>
                    </a:p>
                  </a:txBody>
                  <a:tcPr marL="68568" marR="68568" marT="0" marB="0" anchor="ctr"/>
                </a:tc>
                <a:tc>
                  <a:txBody>
                    <a:bodyPr/>
                    <a:lstStyle/>
                    <a:p>
                      <a:pPr algn="ctr">
                        <a:spcAft>
                          <a:spcPts val="0"/>
                        </a:spcAft>
                      </a:pPr>
                      <a:r>
                        <a:rPr lang="en-US" sz="1600" kern="100" dirty="0">
                          <a:effectLst/>
                        </a:rPr>
                        <a:t>102.7 </a:t>
                      </a:r>
                      <a:r>
                        <a:rPr lang="en-US" sz="1600" kern="100" dirty="0" err="1">
                          <a:effectLst/>
                        </a:rPr>
                        <a:t>ms</a:t>
                      </a:r>
                      <a:r>
                        <a:rPr lang="en-US" sz="1600" kern="100" dirty="0">
                          <a:effectLst/>
                        </a:rPr>
                        <a:t> ~ 205.0 </a:t>
                      </a:r>
                      <a:r>
                        <a:rPr lang="en-US" sz="1600" kern="100" dirty="0" err="1">
                          <a:effectLst/>
                        </a:rPr>
                        <a:t>ms</a:t>
                      </a:r>
                      <a:endParaRPr lang="zh-TW" sz="1600" kern="100" dirty="0">
                        <a:effectLst/>
                        <a:latin typeface="Calibri"/>
                        <a:ea typeface="新細明體"/>
                        <a:cs typeface="Times New Roman"/>
                      </a:endParaRPr>
                    </a:p>
                  </a:txBody>
                  <a:tcPr marL="68568" marR="68568" marT="0" marB="0" anchor="ctr"/>
                </a:tc>
              </a:tr>
              <a:tr h="356711">
                <a:tc>
                  <a:txBody>
                    <a:bodyPr/>
                    <a:lstStyle/>
                    <a:p>
                      <a:pPr algn="ctr">
                        <a:spcAft>
                          <a:spcPts val="0"/>
                        </a:spcAft>
                      </a:pPr>
                      <a:r>
                        <a:rPr lang="en-US" sz="1600" kern="100">
                          <a:effectLst/>
                        </a:rPr>
                        <a:t>4</a:t>
                      </a:r>
                      <a:endParaRPr lang="zh-TW" sz="1600" kern="100">
                        <a:effectLst/>
                        <a:latin typeface="Calibri"/>
                        <a:ea typeface="新細明體"/>
                        <a:cs typeface="Times New Roman"/>
                      </a:endParaRPr>
                    </a:p>
                  </a:txBody>
                  <a:tcPr marL="68568" marR="68568" marT="0" marB="0" anchor="ctr"/>
                </a:tc>
                <a:tc>
                  <a:txBody>
                    <a:bodyPr/>
                    <a:lstStyle/>
                    <a:p>
                      <a:pPr algn="ctr">
                        <a:spcAft>
                          <a:spcPts val="0"/>
                        </a:spcAft>
                      </a:pPr>
                      <a:r>
                        <a:rPr lang="en-US" sz="1600" kern="100">
                          <a:effectLst/>
                        </a:rPr>
                        <a:t>2</a:t>
                      </a:r>
                      <a:r>
                        <a:rPr lang="en-US" sz="1600" kern="100" baseline="30000">
                          <a:effectLst/>
                        </a:rPr>
                        <a:t>12</a:t>
                      </a:r>
                      <a:r>
                        <a:rPr lang="en-US" sz="1600" kern="100">
                          <a:effectLst/>
                        </a:rPr>
                        <a:t> </a:t>
                      </a:r>
                      <a:r>
                        <a:rPr lang="zh-TW" sz="1600" kern="100">
                          <a:effectLst/>
                        </a:rPr>
                        <a:t>×</a:t>
                      </a:r>
                      <a:r>
                        <a:rPr lang="en-US" sz="1600" kern="100">
                          <a:effectLst/>
                        </a:rPr>
                        <a:t> T</a:t>
                      </a:r>
                      <a:r>
                        <a:rPr lang="en-US" sz="1600" kern="100" baseline="-25000">
                          <a:effectLst/>
                        </a:rPr>
                        <a:t>WDT_CLK</a:t>
                      </a:r>
                      <a:endParaRPr lang="zh-TW" sz="1600" kern="100">
                        <a:effectLst/>
                        <a:latin typeface="Calibri"/>
                        <a:ea typeface="新細明體"/>
                        <a:cs typeface="Times New Roman"/>
                      </a:endParaRPr>
                    </a:p>
                  </a:txBody>
                  <a:tcPr marL="68568" marR="68568" marT="0" marB="0" anchor="ctr"/>
                </a:tc>
                <a:tc>
                  <a:txBody>
                    <a:bodyPr/>
                    <a:lstStyle/>
                    <a:p>
                      <a:pPr algn="ctr">
                        <a:spcAft>
                          <a:spcPts val="0"/>
                        </a:spcAft>
                      </a:pPr>
                      <a:r>
                        <a:rPr lang="en-US" altLang="zh-TW" sz="1600" kern="100" dirty="0" smtClean="0">
                          <a:effectLst/>
                        </a:rPr>
                        <a:t>(2</a:t>
                      </a:r>
                      <a:r>
                        <a:rPr lang="en-US" altLang="zh-TW" sz="1600" kern="100" baseline="30000" dirty="0" smtClean="0">
                          <a:effectLst/>
                        </a:rPr>
                        <a:t>12</a:t>
                      </a:r>
                      <a:r>
                        <a:rPr lang="en-US" altLang="zh-TW" sz="1600" kern="100" baseline="0" dirty="0" smtClean="0">
                          <a:effectLst/>
                        </a:rPr>
                        <a:t> + Delay Clock) </a:t>
                      </a:r>
                      <a:r>
                        <a:rPr lang="zh-TW" altLang="zh-TW" sz="1600" kern="100" baseline="0" dirty="0" smtClean="0">
                          <a:effectLst/>
                        </a:rPr>
                        <a:t>×</a:t>
                      </a:r>
                      <a:r>
                        <a:rPr lang="en-US" altLang="zh-TW" sz="1600" kern="100" baseline="0" dirty="0" smtClean="0">
                          <a:effectLst/>
                        </a:rPr>
                        <a:t> T</a:t>
                      </a:r>
                      <a:r>
                        <a:rPr lang="en-US" altLang="zh-TW" sz="1600" kern="100" baseline="-25000" dirty="0" smtClean="0">
                          <a:effectLst/>
                        </a:rPr>
                        <a:t>WDT_CLK</a:t>
                      </a:r>
                      <a:endParaRPr lang="zh-TW" altLang="zh-TW" sz="1600" kern="100" dirty="0">
                        <a:effectLst/>
                        <a:latin typeface="Calibri"/>
                        <a:ea typeface="新細明體"/>
                        <a:cs typeface="Times New Roman"/>
                      </a:endParaRPr>
                    </a:p>
                  </a:txBody>
                  <a:tcPr marL="68568" marR="68568" marT="0" marB="0" anchor="ctr"/>
                </a:tc>
                <a:tc>
                  <a:txBody>
                    <a:bodyPr/>
                    <a:lstStyle/>
                    <a:p>
                      <a:pPr algn="ctr">
                        <a:spcAft>
                          <a:spcPts val="0"/>
                        </a:spcAft>
                      </a:pPr>
                      <a:r>
                        <a:rPr lang="en-US" sz="1600" kern="100" dirty="0" smtClean="0">
                          <a:effectLst/>
                        </a:rPr>
                        <a:t>409.6 </a:t>
                      </a:r>
                      <a:r>
                        <a:rPr lang="en-US" sz="1600" kern="100" dirty="0" err="1">
                          <a:effectLst/>
                        </a:rPr>
                        <a:t>ms</a:t>
                      </a:r>
                      <a:endParaRPr lang="zh-TW" sz="1600" kern="100" dirty="0">
                        <a:effectLst/>
                        <a:latin typeface="Calibri"/>
                        <a:ea typeface="新細明體"/>
                        <a:cs typeface="Times New Roman"/>
                      </a:endParaRPr>
                    </a:p>
                  </a:txBody>
                  <a:tcPr marL="68568" marR="68568" marT="0" marB="0" anchor="ctr"/>
                </a:tc>
                <a:tc>
                  <a:txBody>
                    <a:bodyPr/>
                    <a:lstStyle/>
                    <a:p>
                      <a:pPr algn="ctr">
                        <a:spcAft>
                          <a:spcPts val="0"/>
                        </a:spcAft>
                      </a:pPr>
                      <a:r>
                        <a:rPr lang="en-US" sz="1600" kern="100" dirty="0">
                          <a:effectLst/>
                        </a:rPr>
                        <a:t>409.9 </a:t>
                      </a:r>
                      <a:r>
                        <a:rPr lang="en-US" sz="1600" kern="100" dirty="0" err="1">
                          <a:effectLst/>
                        </a:rPr>
                        <a:t>ms</a:t>
                      </a:r>
                      <a:r>
                        <a:rPr lang="en-US" sz="1600" kern="100" dirty="0">
                          <a:effectLst/>
                        </a:rPr>
                        <a:t> ~ 512.2 </a:t>
                      </a:r>
                      <a:r>
                        <a:rPr lang="en-US" sz="1600" kern="100" dirty="0" err="1">
                          <a:effectLst/>
                        </a:rPr>
                        <a:t>ms</a:t>
                      </a:r>
                      <a:endParaRPr lang="zh-TW" sz="1600" kern="100" dirty="0">
                        <a:effectLst/>
                        <a:latin typeface="Calibri"/>
                        <a:ea typeface="新細明體"/>
                        <a:cs typeface="Times New Roman"/>
                      </a:endParaRPr>
                    </a:p>
                  </a:txBody>
                  <a:tcPr marL="68568" marR="68568" marT="0" marB="0" anchor="ctr"/>
                </a:tc>
              </a:tr>
              <a:tr h="356711">
                <a:tc>
                  <a:txBody>
                    <a:bodyPr/>
                    <a:lstStyle/>
                    <a:p>
                      <a:pPr algn="ctr">
                        <a:spcAft>
                          <a:spcPts val="0"/>
                        </a:spcAft>
                      </a:pPr>
                      <a:r>
                        <a:rPr lang="en-US" sz="1600" kern="100">
                          <a:effectLst/>
                        </a:rPr>
                        <a:t>5</a:t>
                      </a:r>
                      <a:endParaRPr lang="zh-TW" sz="1600" kern="100">
                        <a:effectLst/>
                        <a:latin typeface="Calibri"/>
                        <a:ea typeface="新細明體"/>
                        <a:cs typeface="Times New Roman"/>
                      </a:endParaRPr>
                    </a:p>
                  </a:txBody>
                  <a:tcPr marL="68568" marR="68568" marT="0" marB="0" anchor="ctr"/>
                </a:tc>
                <a:tc>
                  <a:txBody>
                    <a:bodyPr/>
                    <a:lstStyle/>
                    <a:p>
                      <a:pPr algn="ctr">
                        <a:spcAft>
                          <a:spcPts val="0"/>
                        </a:spcAft>
                      </a:pPr>
                      <a:r>
                        <a:rPr lang="en-US" sz="1600" kern="100">
                          <a:effectLst/>
                        </a:rPr>
                        <a:t>2</a:t>
                      </a:r>
                      <a:r>
                        <a:rPr lang="en-US" sz="1600" kern="100" baseline="30000">
                          <a:effectLst/>
                        </a:rPr>
                        <a:t>14</a:t>
                      </a:r>
                      <a:r>
                        <a:rPr lang="en-US" sz="1600" kern="100">
                          <a:effectLst/>
                        </a:rPr>
                        <a:t> </a:t>
                      </a:r>
                      <a:r>
                        <a:rPr lang="zh-TW" sz="1600" kern="100">
                          <a:effectLst/>
                        </a:rPr>
                        <a:t>×</a:t>
                      </a:r>
                      <a:r>
                        <a:rPr lang="en-US" sz="1600" kern="100">
                          <a:effectLst/>
                        </a:rPr>
                        <a:t> T</a:t>
                      </a:r>
                      <a:r>
                        <a:rPr lang="en-US" sz="1600" kern="100" baseline="-25000">
                          <a:effectLst/>
                        </a:rPr>
                        <a:t>WDT_CLK</a:t>
                      </a:r>
                      <a:endParaRPr lang="zh-TW" sz="1600" kern="100">
                        <a:effectLst/>
                        <a:latin typeface="Calibri"/>
                        <a:ea typeface="新細明體"/>
                        <a:cs typeface="Times New Roman"/>
                      </a:endParaRPr>
                    </a:p>
                  </a:txBody>
                  <a:tcPr marL="68568" marR="68568" marT="0" marB="0" anchor="ctr"/>
                </a:tc>
                <a:tc>
                  <a:txBody>
                    <a:bodyPr/>
                    <a:lstStyle/>
                    <a:p>
                      <a:pPr algn="ctr">
                        <a:spcAft>
                          <a:spcPts val="0"/>
                        </a:spcAft>
                      </a:pPr>
                      <a:r>
                        <a:rPr lang="en-US" altLang="zh-TW" sz="1600" kern="100" dirty="0" smtClean="0">
                          <a:effectLst/>
                        </a:rPr>
                        <a:t>(2</a:t>
                      </a:r>
                      <a:r>
                        <a:rPr lang="en-US" altLang="zh-TW" sz="1600" kern="100" baseline="30000" dirty="0" smtClean="0">
                          <a:effectLst/>
                        </a:rPr>
                        <a:t>14</a:t>
                      </a:r>
                      <a:r>
                        <a:rPr lang="en-US" altLang="zh-TW" sz="1600" kern="100" baseline="0" dirty="0" smtClean="0">
                          <a:effectLst/>
                        </a:rPr>
                        <a:t> + Delay Clock) </a:t>
                      </a:r>
                      <a:r>
                        <a:rPr lang="zh-TW" altLang="zh-TW" sz="1600" kern="100" baseline="0" dirty="0" smtClean="0">
                          <a:effectLst/>
                        </a:rPr>
                        <a:t>×</a:t>
                      </a:r>
                      <a:r>
                        <a:rPr lang="en-US" altLang="zh-TW" sz="1600" kern="100" baseline="0" dirty="0" smtClean="0">
                          <a:effectLst/>
                        </a:rPr>
                        <a:t> T</a:t>
                      </a:r>
                      <a:r>
                        <a:rPr lang="en-US" altLang="zh-TW" sz="1600" kern="100" baseline="-25000" dirty="0" smtClean="0">
                          <a:effectLst/>
                        </a:rPr>
                        <a:t>WDT_CLK</a:t>
                      </a:r>
                      <a:endParaRPr lang="zh-TW" altLang="zh-TW" sz="1600" kern="100" dirty="0">
                        <a:effectLst/>
                        <a:latin typeface="Calibri"/>
                        <a:ea typeface="新細明體"/>
                        <a:cs typeface="Times New Roman"/>
                      </a:endParaRPr>
                    </a:p>
                  </a:txBody>
                  <a:tcPr marL="68568" marR="68568" marT="0" marB="0" anchor="ctr"/>
                </a:tc>
                <a:tc>
                  <a:txBody>
                    <a:bodyPr/>
                    <a:lstStyle/>
                    <a:p>
                      <a:pPr algn="ctr">
                        <a:spcAft>
                          <a:spcPts val="0"/>
                        </a:spcAft>
                      </a:pPr>
                      <a:r>
                        <a:rPr lang="en-US" sz="1600" kern="100" dirty="0">
                          <a:effectLst/>
                        </a:rPr>
                        <a:t>1.6384 s</a:t>
                      </a:r>
                      <a:endParaRPr lang="zh-TW" sz="1600" kern="100" dirty="0">
                        <a:effectLst/>
                        <a:latin typeface="Calibri"/>
                        <a:ea typeface="新細明體"/>
                        <a:cs typeface="Times New Roman"/>
                      </a:endParaRPr>
                    </a:p>
                  </a:txBody>
                  <a:tcPr marL="68568" marR="68568" marT="0" marB="0" anchor="ctr"/>
                </a:tc>
                <a:tc>
                  <a:txBody>
                    <a:bodyPr/>
                    <a:lstStyle/>
                    <a:p>
                      <a:pPr algn="ctr">
                        <a:spcAft>
                          <a:spcPts val="0"/>
                        </a:spcAft>
                      </a:pPr>
                      <a:r>
                        <a:rPr lang="en-US" sz="1600" kern="100" dirty="0">
                          <a:effectLst/>
                        </a:rPr>
                        <a:t>1.6387 s ~ 1.7410 s</a:t>
                      </a:r>
                      <a:endParaRPr lang="zh-TW" sz="1600" kern="100" dirty="0">
                        <a:effectLst/>
                        <a:latin typeface="Calibri"/>
                        <a:ea typeface="新細明體"/>
                        <a:cs typeface="Times New Roman"/>
                      </a:endParaRPr>
                    </a:p>
                  </a:txBody>
                  <a:tcPr marL="68568" marR="68568" marT="0" marB="0" anchor="ctr"/>
                </a:tc>
              </a:tr>
              <a:tr h="356711">
                <a:tc>
                  <a:txBody>
                    <a:bodyPr/>
                    <a:lstStyle/>
                    <a:p>
                      <a:pPr algn="ctr">
                        <a:spcAft>
                          <a:spcPts val="0"/>
                        </a:spcAft>
                      </a:pPr>
                      <a:r>
                        <a:rPr lang="en-US" sz="1600" kern="100">
                          <a:effectLst/>
                        </a:rPr>
                        <a:t>6</a:t>
                      </a:r>
                      <a:endParaRPr lang="zh-TW" sz="1600" kern="100">
                        <a:effectLst/>
                        <a:latin typeface="Calibri"/>
                        <a:ea typeface="新細明體"/>
                        <a:cs typeface="Times New Roman"/>
                      </a:endParaRPr>
                    </a:p>
                  </a:txBody>
                  <a:tcPr marL="68568" marR="68568" marT="0" marB="0" anchor="ctr"/>
                </a:tc>
                <a:tc>
                  <a:txBody>
                    <a:bodyPr/>
                    <a:lstStyle/>
                    <a:p>
                      <a:pPr algn="ctr">
                        <a:spcAft>
                          <a:spcPts val="0"/>
                        </a:spcAft>
                      </a:pPr>
                      <a:r>
                        <a:rPr lang="en-US" sz="1600" kern="100" dirty="0">
                          <a:effectLst/>
                        </a:rPr>
                        <a:t>2</a:t>
                      </a:r>
                      <a:r>
                        <a:rPr lang="en-US" sz="1600" kern="100" baseline="30000" dirty="0">
                          <a:effectLst/>
                        </a:rPr>
                        <a:t>16</a:t>
                      </a:r>
                      <a:r>
                        <a:rPr lang="en-US" sz="1600" kern="100" dirty="0">
                          <a:effectLst/>
                        </a:rPr>
                        <a:t> </a:t>
                      </a:r>
                      <a:r>
                        <a:rPr lang="zh-TW" sz="1600" kern="100" dirty="0">
                          <a:effectLst/>
                        </a:rPr>
                        <a:t>×</a:t>
                      </a:r>
                      <a:r>
                        <a:rPr lang="en-US" sz="1600" kern="100" dirty="0">
                          <a:effectLst/>
                        </a:rPr>
                        <a:t> T</a:t>
                      </a:r>
                      <a:r>
                        <a:rPr lang="en-US" sz="1600" kern="100" baseline="-25000" dirty="0">
                          <a:effectLst/>
                        </a:rPr>
                        <a:t>WDT_CLK</a:t>
                      </a:r>
                      <a:endParaRPr lang="zh-TW" sz="1600" kern="100" dirty="0">
                        <a:effectLst/>
                        <a:latin typeface="Calibri"/>
                        <a:ea typeface="新細明體"/>
                        <a:cs typeface="Times New Roman"/>
                      </a:endParaRPr>
                    </a:p>
                  </a:txBody>
                  <a:tcPr marL="68568" marR="68568" marT="0" marB="0" anchor="ctr"/>
                </a:tc>
                <a:tc>
                  <a:txBody>
                    <a:bodyPr/>
                    <a:lstStyle/>
                    <a:p>
                      <a:pPr algn="ctr">
                        <a:spcAft>
                          <a:spcPts val="0"/>
                        </a:spcAft>
                      </a:pPr>
                      <a:r>
                        <a:rPr lang="en-US" altLang="zh-TW" sz="1600" kern="100" dirty="0" smtClean="0">
                          <a:effectLst/>
                        </a:rPr>
                        <a:t>(2</a:t>
                      </a:r>
                      <a:r>
                        <a:rPr lang="en-US" altLang="zh-TW" sz="1600" kern="100" baseline="30000" dirty="0" smtClean="0">
                          <a:effectLst/>
                        </a:rPr>
                        <a:t>16</a:t>
                      </a:r>
                      <a:r>
                        <a:rPr lang="en-US" altLang="zh-TW" sz="1600" kern="100" baseline="0" dirty="0" smtClean="0">
                          <a:effectLst/>
                        </a:rPr>
                        <a:t> + Delay Clock) </a:t>
                      </a:r>
                      <a:r>
                        <a:rPr lang="zh-TW" altLang="zh-TW" sz="1600" kern="100" baseline="0" dirty="0" smtClean="0">
                          <a:effectLst/>
                        </a:rPr>
                        <a:t>×</a:t>
                      </a:r>
                      <a:r>
                        <a:rPr lang="en-US" altLang="zh-TW" sz="1600" kern="100" baseline="0" dirty="0" smtClean="0">
                          <a:effectLst/>
                        </a:rPr>
                        <a:t> T</a:t>
                      </a:r>
                      <a:r>
                        <a:rPr lang="en-US" altLang="zh-TW" sz="1600" kern="100" baseline="-25000" dirty="0" smtClean="0">
                          <a:effectLst/>
                        </a:rPr>
                        <a:t>WDT_CLK</a:t>
                      </a:r>
                      <a:endParaRPr lang="zh-TW" altLang="zh-TW" sz="1600" kern="100" dirty="0">
                        <a:effectLst/>
                        <a:latin typeface="Calibri"/>
                        <a:ea typeface="新細明體"/>
                        <a:cs typeface="Times New Roman"/>
                      </a:endParaRPr>
                    </a:p>
                  </a:txBody>
                  <a:tcPr marL="68568" marR="68568" marT="0" marB="0" anchor="ctr"/>
                </a:tc>
                <a:tc>
                  <a:txBody>
                    <a:bodyPr/>
                    <a:lstStyle/>
                    <a:p>
                      <a:pPr algn="ctr">
                        <a:spcAft>
                          <a:spcPts val="0"/>
                        </a:spcAft>
                      </a:pPr>
                      <a:r>
                        <a:rPr lang="en-US" sz="1600" kern="100" dirty="0">
                          <a:effectLst/>
                        </a:rPr>
                        <a:t>6.5536 s</a:t>
                      </a:r>
                      <a:endParaRPr lang="zh-TW" sz="1600" kern="100" dirty="0">
                        <a:effectLst/>
                        <a:latin typeface="Calibri"/>
                        <a:ea typeface="新細明體"/>
                        <a:cs typeface="Times New Roman"/>
                      </a:endParaRPr>
                    </a:p>
                  </a:txBody>
                  <a:tcPr marL="68568" marR="68568" marT="0" marB="0" anchor="ctr"/>
                </a:tc>
                <a:tc>
                  <a:txBody>
                    <a:bodyPr/>
                    <a:lstStyle/>
                    <a:p>
                      <a:pPr algn="ctr">
                        <a:spcAft>
                          <a:spcPts val="0"/>
                        </a:spcAft>
                      </a:pPr>
                      <a:r>
                        <a:rPr lang="en-US" sz="1600" kern="100" dirty="0">
                          <a:effectLst/>
                        </a:rPr>
                        <a:t>6.5539 s ~ 6.6562 s</a:t>
                      </a:r>
                      <a:endParaRPr lang="zh-TW" sz="1600" kern="100" dirty="0">
                        <a:effectLst/>
                        <a:latin typeface="Calibri"/>
                        <a:ea typeface="新細明體"/>
                        <a:cs typeface="Times New Roman"/>
                      </a:endParaRPr>
                    </a:p>
                  </a:txBody>
                  <a:tcPr marL="68568" marR="68568" marT="0" marB="0" anchor="ctr"/>
                </a:tc>
              </a:tr>
              <a:tr h="356711">
                <a:tc>
                  <a:txBody>
                    <a:bodyPr/>
                    <a:lstStyle/>
                    <a:p>
                      <a:pPr algn="ctr">
                        <a:spcAft>
                          <a:spcPts val="0"/>
                        </a:spcAft>
                      </a:pPr>
                      <a:r>
                        <a:rPr lang="en-US" sz="1600" kern="100" dirty="0">
                          <a:effectLst/>
                        </a:rPr>
                        <a:t>7</a:t>
                      </a:r>
                      <a:endParaRPr lang="zh-TW" sz="1600" kern="100" dirty="0">
                        <a:effectLst/>
                        <a:latin typeface="Calibri"/>
                        <a:ea typeface="新細明體"/>
                        <a:cs typeface="Times New Roman"/>
                      </a:endParaRPr>
                    </a:p>
                  </a:txBody>
                  <a:tcPr marL="68568" marR="68568" marT="0" marB="0" anchor="ctr"/>
                </a:tc>
                <a:tc>
                  <a:txBody>
                    <a:bodyPr/>
                    <a:lstStyle/>
                    <a:p>
                      <a:pPr algn="ctr">
                        <a:spcAft>
                          <a:spcPts val="0"/>
                        </a:spcAft>
                      </a:pPr>
                      <a:r>
                        <a:rPr lang="en-US" sz="1600" kern="100">
                          <a:effectLst/>
                        </a:rPr>
                        <a:t>2</a:t>
                      </a:r>
                      <a:r>
                        <a:rPr lang="en-US" sz="1600" kern="100" baseline="30000">
                          <a:effectLst/>
                        </a:rPr>
                        <a:t>18</a:t>
                      </a:r>
                      <a:r>
                        <a:rPr lang="en-US" sz="1600" kern="100">
                          <a:effectLst/>
                        </a:rPr>
                        <a:t> </a:t>
                      </a:r>
                      <a:r>
                        <a:rPr lang="zh-TW" sz="1600" kern="100">
                          <a:effectLst/>
                        </a:rPr>
                        <a:t>×</a:t>
                      </a:r>
                      <a:r>
                        <a:rPr lang="en-US" sz="1600" kern="100">
                          <a:effectLst/>
                        </a:rPr>
                        <a:t> T</a:t>
                      </a:r>
                      <a:r>
                        <a:rPr lang="en-US" sz="1600" kern="100" baseline="-25000">
                          <a:effectLst/>
                        </a:rPr>
                        <a:t>WDT_CLK</a:t>
                      </a:r>
                      <a:endParaRPr lang="zh-TW" sz="1600" kern="100">
                        <a:effectLst/>
                        <a:latin typeface="Calibri"/>
                        <a:ea typeface="新細明體"/>
                        <a:cs typeface="Times New Roman"/>
                      </a:endParaRPr>
                    </a:p>
                  </a:txBody>
                  <a:tcPr marL="68568" marR="68568" marT="0" marB="0" anchor="ctr"/>
                </a:tc>
                <a:tc>
                  <a:txBody>
                    <a:bodyPr/>
                    <a:lstStyle/>
                    <a:p>
                      <a:pPr algn="ctr">
                        <a:spcAft>
                          <a:spcPts val="0"/>
                        </a:spcAft>
                      </a:pPr>
                      <a:r>
                        <a:rPr lang="en-US" altLang="zh-TW" sz="1600" kern="100" smtClean="0">
                          <a:effectLst/>
                        </a:rPr>
                        <a:t>(2</a:t>
                      </a:r>
                      <a:r>
                        <a:rPr lang="en-US" altLang="zh-TW" sz="1600" kern="100" baseline="30000" smtClean="0">
                          <a:effectLst/>
                        </a:rPr>
                        <a:t>18</a:t>
                      </a:r>
                      <a:r>
                        <a:rPr lang="en-US" altLang="zh-TW" sz="1600" kern="100" baseline="0" smtClean="0">
                          <a:effectLst/>
                        </a:rPr>
                        <a:t> </a:t>
                      </a:r>
                      <a:r>
                        <a:rPr lang="en-US" altLang="zh-TW" sz="1600" kern="100" baseline="0" dirty="0" smtClean="0">
                          <a:effectLst/>
                        </a:rPr>
                        <a:t>+ Delay Clock) </a:t>
                      </a:r>
                      <a:r>
                        <a:rPr lang="zh-TW" altLang="zh-TW" sz="1600" kern="100" baseline="0" dirty="0" smtClean="0">
                          <a:effectLst/>
                        </a:rPr>
                        <a:t>×</a:t>
                      </a:r>
                      <a:r>
                        <a:rPr lang="en-US" altLang="zh-TW" sz="1600" kern="100" baseline="0" dirty="0" smtClean="0">
                          <a:effectLst/>
                        </a:rPr>
                        <a:t> T</a:t>
                      </a:r>
                      <a:r>
                        <a:rPr lang="en-US" altLang="zh-TW" sz="1600" kern="100" baseline="-25000" dirty="0" smtClean="0">
                          <a:effectLst/>
                        </a:rPr>
                        <a:t>WDT_CLK</a:t>
                      </a:r>
                      <a:endParaRPr lang="zh-TW" altLang="zh-TW" sz="1600" kern="100" dirty="0">
                        <a:effectLst/>
                        <a:latin typeface="Calibri"/>
                        <a:ea typeface="新細明體"/>
                        <a:cs typeface="Times New Roman"/>
                      </a:endParaRPr>
                    </a:p>
                  </a:txBody>
                  <a:tcPr marL="68568" marR="68568" marT="0" marB="0" anchor="ctr"/>
                </a:tc>
                <a:tc>
                  <a:txBody>
                    <a:bodyPr/>
                    <a:lstStyle/>
                    <a:p>
                      <a:pPr algn="ctr">
                        <a:spcAft>
                          <a:spcPts val="0"/>
                        </a:spcAft>
                      </a:pPr>
                      <a:r>
                        <a:rPr lang="en-US" sz="1600" kern="100" dirty="0">
                          <a:effectLst/>
                        </a:rPr>
                        <a:t>26.2144 s</a:t>
                      </a:r>
                      <a:endParaRPr lang="zh-TW" sz="1600" kern="100" dirty="0">
                        <a:effectLst/>
                        <a:latin typeface="Calibri"/>
                        <a:ea typeface="新細明體"/>
                        <a:cs typeface="Times New Roman"/>
                      </a:endParaRPr>
                    </a:p>
                  </a:txBody>
                  <a:tcPr marL="68568" marR="68568" marT="0" marB="0" anchor="ctr"/>
                </a:tc>
                <a:tc>
                  <a:txBody>
                    <a:bodyPr/>
                    <a:lstStyle/>
                    <a:p>
                      <a:pPr algn="ctr">
                        <a:spcAft>
                          <a:spcPts val="0"/>
                        </a:spcAft>
                      </a:pPr>
                      <a:r>
                        <a:rPr lang="en-US" sz="1600" kern="100" dirty="0">
                          <a:effectLst/>
                        </a:rPr>
                        <a:t>26.2147 s ~ 26.3170 s</a:t>
                      </a:r>
                      <a:endParaRPr lang="zh-TW" sz="1600" kern="100" dirty="0">
                        <a:effectLst/>
                        <a:latin typeface="Calibri"/>
                        <a:ea typeface="新細明體"/>
                        <a:cs typeface="Times New Roman"/>
                      </a:endParaRPr>
                    </a:p>
                  </a:txBody>
                  <a:tcPr marL="68568" marR="68568" marT="0" marB="0" anchor="ctr"/>
                </a:tc>
              </a:tr>
            </a:tbl>
          </a:graphicData>
        </a:graphic>
      </p:graphicFrame>
      <p:sp>
        <p:nvSpPr>
          <p:cNvPr id="27714" name="Text Box 60"/>
          <p:cNvSpPr txBox="1">
            <a:spLocks noChangeArrowheads="1"/>
          </p:cNvSpPr>
          <p:nvPr/>
        </p:nvSpPr>
        <p:spPr bwMode="auto">
          <a:xfrm>
            <a:off x="467544" y="4941168"/>
            <a:ext cx="8351838" cy="6093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spcBef>
                <a:spcPct val="50000"/>
              </a:spcBef>
            </a:pPr>
            <a:r>
              <a:rPr lang="en-US" altLang="zh-TW" sz="1600" dirty="0" smtClean="0">
                <a:solidFill>
                  <a:srgbClr val="2C0ABE"/>
                </a:solidFill>
              </a:rPr>
              <a:t>*1 </a:t>
            </a:r>
            <a:r>
              <a:rPr lang="en-US" altLang="zh-TW" sz="1600" dirty="0">
                <a:solidFill>
                  <a:srgbClr val="2C0ABE"/>
                </a:solidFill>
              </a:rPr>
              <a:t>WTIS(WDT_CTL[6:4]) </a:t>
            </a:r>
            <a:r>
              <a:rPr lang="zh-CN" altLang="en-US" sz="1600" dirty="0" smtClean="0">
                <a:solidFill>
                  <a:srgbClr val="2C0ABE"/>
                </a:solidFill>
              </a:rPr>
              <a:t>选择看门狗超时间隔</a:t>
            </a:r>
            <a:r>
              <a:rPr lang="en-US" altLang="zh-TW" sz="1600" dirty="0" smtClean="0">
                <a:solidFill>
                  <a:srgbClr val="2C0ABE"/>
                </a:solidFill>
              </a:rPr>
              <a:t>.</a:t>
            </a:r>
            <a:endParaRPr lang="en-US" altLang="zh-TW" sz="1600" dirty="0">
              <a:solidFill>
                <a:srgbClr val="2C0ABE"/>
              </a:solidFill>
            </a:endParaRPr>
          </a:p>
          <a:p>
            <a:pPr eaLnBrk="1" hangingPunct="1">
              <a:spcBef>
                <a:spcPct val="50000"/>
              </a:spcBef>
            </a:pPr>
            <a:r>
              <a:rPr lang="en-US" altLang="zh-TW" sz="1600" dirty="0" smtClean="0">
                <a:solidFill>
                  <a:srgbClr val="2C0ABE"/>
                </a:solidFill>
              </a:rPr>
              <a:t>*2 </a:t>
            </a:r>
            <a:r>
              <a:rPr lang="en-US" altLang="zh-TW" sz="1600" dirty="0">
                <a:solidFill>
                  <a:srgbClr val="2C0ABE"/>
                </a:solidFill>
              </a:rPr>
              <a:t>“Delay Clock” </a:t>
            </a:r>
            <a:r>
              <a:rPr lang="zh-CN" altLang="en-US" sz="1600" dirty="0" smtClean="0">
                <a:solidFill>
                  <a:srgbClr val="2C0ABE"/>
                </a:solidFill>
              </a:rPr>
              <a:t>可以选择</a:t>
            </a:r>
            <a:r>
              <a:rPr lang="en-US" altLang="zh-TW" sz="1600" dirty="0" smtClean="0">
                <a:solidFill>
                  <a:srgbClr val="2C0ABE"/>
                </a:solidFill>
              </a:rPr>
              <a:t>3</a:t>
            </a:r>
            <a:r>
              <a:rPr lang="en-US" altLang="zh-TW" sz="1600" dirty="0">
                <a:solidFill>
                  <a:srgbClr val="2C0ABE"/>
                </a:solidFill>
              </a:rPr>
              <a:t>, 18, 130 and 1026, select by WTRDSEL(WDT_CTL[9:8])</a:t>
            </a:r>
          </a:p>
        </p:txBody>
      </p:sp>
    </p:spTree>
  </p:cSld>
  <p:clrMapOvr>
    <a:masterClrMapping/>
  </p:clrMapOvr>
  <p:transition advTm="4764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pPr eaLnBrk="1" hangingPunct="1"/>
            <a:r>
              <a:rPr lang="en-US" altLang="zh-TW" dirty="0" smtClean="0"/>
              <a:t>WDT </a:t>
            </a:r>
            <a:r>
              <a:rPr lang="zh-CN" altLang="en-US" dirty="0" smtClean="0"/>
              <a:t>范例</a:t>
            </a:r>
            <a:endParaRPr lang="en-US" altLang="zh-TW" dirty="0" smtClean="0"/>
          </a:p>
        </p:txBody>
      </p:sp>
      <p:sp>
        <p:nvSpPr>
          <p:cNvPr id="46083" name="Rectangle 3"/>
          <p:cNvSpPr>
            <a:spLocks noGrp="1" noChangeArrowheads="1"/>
          </p:cNvSpPr>
          <p:nvPr>
            <p:ph idx="1"/>
          </p:nvPr>
        </p:nvSpPr>
        <p:spPr/>
        <p:txBody>
          <a:bodyPr/>
          <a:lstStyle/>
          <a:p>
            <a:pPr eaLnBrk="1" hangingPunct="1"/>
            <a:r>
              <a:rPr lang="en-US" altLang="zh-TW" dirty="0" smtClean="0">
                <a:cs typeface="Arial" charset="0"/>
              </a:rPr>
              <a:t>WDT </a:t>
            </a:r>
            <a:r>
              <a:rPr lang="zh-CN" altLang="en-US" dirty="0" smtClean="0">
                <a:cs typeface="Arial" charset="0"/>
              </a:rPr>
              <a:t>代码</a:t>
            </a:r>
            <a:endParaRPr lang="en-US" altLang="zh-TW" dirty="0" smtClean="0">
              <a:cs typeface="Arial" charset="0"/>
            </a:endParaRPr>
          </a:p>
          <a:p>
            <a:pPr lvl="1" eaLnBrk="1" hangingPunct="1">
              <a:buFont typeface="Arial" charset="0"/>
              <a:buChar char="•"/>
            </a:pPr>
            <a:r>
              <a:rPr lang="zh-CN" altLang="en-US" dirty="0" smtClean="0">
                <a:cs typeface="Arial" charset="0"/>
              </a:rPr>
              <a:t>设定</a:t>
            </a:r>
            <a:r>
              <a:rPr lang="en-US" altLang="zh-TW" dirty="0" smtClean="0">
                <a:cs typeface="Arial" charset="0"/>
              </a:rPr>
              <a:t>WDT </a:t>
            </a:r>
            <a:r>
              <a:rPr lang="zh-CN" altLang="en-US" dirty="0" smtClean="0">
                <a:cs typeface="Arial" charset="0"/>
              </a:rPr>
              <a:t>超时间隔</a:t>
            </a:r>
            <a:r>
              <a:rPr lang="en-US" altLang="zh-TW" dirty="0" smtClean="0">
                <a:cs typeface="Arial" charset="0"/>
              </a:rPr>
              <a:t>“</a:t>
            </a:r>
            <a:r>
              <a:rPr lang="en-US" altLang="zh-TW" kern="100" dirty="0" smtClean="0"/>
              <a:t>2</a:t>
            </a:r>
            <a:r>
              <a:rPr lang="en-US" altLang="zh-TW" kern="100" baseline="30000" dirty="0" smtClean="0"/>
              <a:t>16</a:t>
            </a:r>
            <a:r>
              <a:rPr lang="en-US" altLang="zh-TW" kern="100" dirty="0" smtClean="0"/>
              <a:t> </a:t>
            </a:r>
            <a:r>
              <a:rPr lang="zh-TW" altLang="zh-TW" kern="100" dirty="0"/>
              <a:t>×</a:t>
            </a:r>
            <a:r>
              <a:rPr lang="en-US" altLang="zh-TW" kern="100" dirty="0"/>
              <a:t> </a:t>
            </a:r>
            <a:r>
              <a:rPr lang="en-US" altLang="zh-TW" kern="100" dirty="0" smtClean="0"/>
              <a:t>T</a:t>
            </a:r>
            <a:r>
              <a:rPr lang="en-US" altLang="zh-TW" kern="100" baseline="-25000" dirty="0" smtClean="0"/>
              <a:t>WDT_CLK</a:t>
            </a:r>
            <a:r>
              <a:rPr lang="en-US" altLang="zh-TW" kern="100" dirty="0" smtClean="0"/>
              <a:t>”</a:t>
            </a:r>
            <a:endParaRPr lang="en-US" altLang="zh-TW" dirty="0">
              <a:cs typeface="Arial" charset="0"/>
            </a:endParaRPr>
          </a:p>
          <a:p>
            <a:pPr lvl="1" eaLnBrk="1" hangingPunct="1">
              <a:buFont typeface="Arial" charset="0"/>
              <a:buChar char="•"/>
            </a:pPr>
            <a:r>
              <a:rPr lang="zh-CN" altLang="en-US" dirty="0" smtClean="0">
                <a:cs typeface="Arial" charset="0"/>
              </a:rPr>
              <a:t>设定</a:t>
            </a:r>
            <a:r>
              <a:rPr lang="en-US" altLang="zh-TW" dirty="0" smtClean="0">
                <a:cs typeface="Arial" charset="0"/>
              </a:rPr>
              <a:t>WDT </a:t>
            </a:r>
            <a:r>
              <a:rPr lang="zh-CN" altLang="en-US" dirty="0" smtClean="0">
                <a:cs typeface="Arial" charset="0"/>
              </a:rPr>
              <a:t>复位延迟</a:t>
            </a:r>
            <a:r>
              <a:rPr lang="en-US" altLang="zh-TW" dirty="0" smtClean="0">
                <a:cs typeface="Arial" charset="0"/>
              </a:rPr>
              <a:t>“</a:t>
            </a:r>
            <a:r>
              <a:rPr lang="en-US" altLang="zh-TW" dirty="0" smtClean="0">
                <a:cs typeface="Arial" charset="0"/>
              </a:rPr>
              <a:t>1026 </a:t>
            </a:r>
            <a:r>
              <a:rPr lang="en-US" altLang="zh-TW" kern="100" dirty="0" smtClean="0"/>
              <a:t>WDT_CLK </a:t>
            </a:r>
            <a:r>
              <a:rPr lang="zh-CN" altLang="en-US" kern="100" dirty="0"/>
              <a:t>时</a:t>
            </a:r>
            <a:r>
              <a:rPr lang="zh-CN" altLang="en-US" kern="100" dirty="0" smtClean="0"/>
              <a:t>钟周期</a:t>
            </a:r>
            <a:r>
              <a:rPr lang="en-US" altLang="zh-TW" kern="100" dirty="0" smtClean="0"/>
              <a:t>”</a:t>
            </a:r>
            <a:endParaRPr lang="en-US" altLang="zh-TW" kern="100" dirty="0" smtClean="0"/>
          </a:p>
          <a:p>
            <a:pPr lvl="1" eaLnBrk="1" hangingPunct="1">
              <a:buFont typeface="Arial" charset="0"/>
              <a:buChar char="•"/>
            </a:pPr>
            <a:r>
              <a:rPr lang="en-US" altLang="zh-TW" dirty="0" smtClean="0">
                <a:cs typeface="Arial" charset="0"/>
              </a:rPr>
              <a:t>WDT </a:t>
            </a:r>
            <a:r>
              <a:rPr lang="zh-CN" altLang="en-US" dirty="0" smtClean="0">
                <a:cs typeface="Arial" charset="0"/>
              </a:rPr>
              <a:t>中断处理函数</a:t>
            </a:r>
            <a:endParaRPr lang="en-US" altLang="zh-TW" dirty="0" smtClean="0">
              <a:cs typeface="Arial" charset="0"/>
            </a:endParaRPr>
          </a:p>
          <a:p>
            <a:pPr lvl="1" eaLnBrk="1" hangingPunct="1">
              <a:buFont typeface="Arial" charset="0"/>
              <a:buChar char="•"/>
            </a:pPr>
            <a:r>
              <a:rPr lang="zh-CN" altLang="en-US" dirty="0" smtClean="0">
                <a:cs typeface="Arial" charset="0"/>
              </a:rPr>
              <a:t>检查</a:t>
            </a:r>
            <a:r>
              <a:rPr lang="en-US" altLang="zh-TW" dirty="0" smtClean="0">
                <a:cs typeface="Arial" charset="0"/>
              </a:rPr>
              <a:t>WDT </a:t>
            </a:r>
            <a:r>
              <a:rPr lang="zh-CN" altLang="en-US" dirty="0" smtClean="0">
                <a:cs typeface="Arial" charset="0"/>
              </a:rPr>
              <a:t>唤醒事件</a:t>
            </a:r>
            <a:endParaRPr lang="en-US" altLang="zh-TW" dirty="0" smtClean="0">
              <a:cs typeface="Arial" charset="0"/>
            </a:endParaRPr>
          </a:p>
          <a:p>
            <a:pPr lvl="1" eaLnBrk="1" hangingPunct="1">
              <a:buFont typeface="Arial" charset="0"/>
              <a:buChar char="•"/>
            </a:pPr>
            <a:r>
              <a:rPr lang="zh-CN" altLang="en-US" dirty="0" smtClean="0">
                <a:cs typeface="Arial" charset="0"/>
              </a:rPr>
              <a:t>检查</a:t>
            </a:r>
            <a:r>
              <a:rPr lang="en-US" altLang="zh-TW" dirty="0" smtClean="0">
                <a:cs typeface="Arial" charset="0"/>
              </a:rPr>
              <a:t>WDT </a:t>
            </a:r>
            <a:r>
              <a:rPr lang="zh-CN" altLang="en-US" dirty="0" smtClean="0">
                <a:cs typeface="Arial" charset="0"/>
              </a:rPr>
              <a:t>复位事件</a:t>
            </a:r>
            <a:endParaRPr lang="en-US" altLang="zh-TW" dirty="0" smtClean="0">
              <a:cs typeface="Arial" charset="0"/>
            </a:endParaRPr>
          </a:p>
        </p:txBody>
      </p:sp>
      <p:sp>
        <p:nvSpPr>
          <p:cNvPr id="46084"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B3ACEA62-FC4B-4FFB-AE6C-B0960B20A6F1}" type="slidenum">
              <a:rPr lang="en-US" altLang="zh-TW" sz="1400" smtClean="0">
                <a:solidFill>
                  <a:schemeClr val="tx1"/>
                </a:solidFill>
                <a:latin typeface="Arial" charset="0"/>
                <a:ea typeface="ＭＳ Ｐゴシック" pitchFamily="34" charset="-128"/>
              </a:rPr>
              <a:pPr fontAlgn="base">
                <a:spcBef>
                  <a:spcPct val="0"/>
                </a:spcBef>
                <a:spcAft>
                  <a:spcPct val="0"/>
                </a:spcAft>
              </a:pPr>
              <a:t>25</a:t>
            </a:fld>
            <a:endParaRPr lang="en-US" altLang="zh-TW" sz="1400" smtClean="0">
              <a:solidFill>
                <a:schemeClr val="tx1"/>
              </a:solidFill>
              <a:latin typeface="Arial" charset="0"/>
              <a:ea typeface="ＭＳ Ｐゴシック" pitchFamily="34" charset="-128"/>
            </a:endParaRPr>
          </a:p>
        </p:txBody>
      </p:sp>
    </p:spTree>
    <p:extLst>
      <p:ext uri="{BB962C8B-B14F-4D97-AF65-F5344CB8AC3E}">
        <p14:creationId xmlns:p14="http://schemas.microsoft.com/office/powerpoint/2010/main" val="419995852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r>
              <a:rPr lang="en-US" altLang="zh-TW" dirty="0" smtClean="0"/>
              <a:t>WDT </a:t>
            </a:r>
            <a:r>
              <a:rPr lang="zh-CN" altLang="en-US" dirty="0" smtClean="0"/>
              <a:t>代码</a:t>
            </a:r>
            <a:r>
              <a:rPr lang="en-US" altLang="zh-TW" dirty="0" smtClean="0"/>
              <a:t>(1/2)</a:t>
            </a:r>
          </a:p>
        </p:txBody>
      </p:sp>
      <p:sp>
        <p:nvSpPr>
          <p:cNvPr id="29699" name="Rectangle 3"/>
          <p:cNvSpPr>
            <a:spLocks noGrp="1" noChangeArrowheads="1"/>
          </p:cNvSpPr>
          <p:nvPr>
            <p:ph idx="1"/>
          </p:nvPr>
        </p:nvSpPr>
        <p:spPr>
          <a:solidFill>
            <a:srgbClr val="FFFF66"/>
          </a:solidFill>
        </p:spPr>
        <p:txBody>
          <a:bodyPr/>
          <a:lstStyle/>
          <a:p>
            <a:pPr eaLnBrk="1" hangingPunct="1">
              <a:lnSpc>
                <a:spcPct val="80000"/>
              </a:lnSpc>
              <a:buFont typeface="Arial" charset="0"/>
              <a:buNone/>
            </a:pPr>
            <a:r>
              <a:rPr lang="en-US" altLang="zh-TW" sz="1400" i="1" dirty="0" smtClean="0">
                <a:solidFill>
                  <a:srgbClr val="006600"/>
                </a:solidFill>
                <a:latin typeface="Arial" charset="0"/>
                <a:cs typeface="Arial" charset="0"/>
              </a:rPr>
              <a:t>//----------------------------------------------------------------------------</a:t>
            </a:r>
          </a:p>
          <a:p>
            <a:pPr eaLnBrk="1" hangingPunct="1">
              <a:lnSpc>
                <a:spcPct val="80000"/>
              </a:lnSpc>
              <a:buFont typeface="Arial" charset="0"/>
              <a:buNone/>
            </a:pPr>
            <a:r>
              <a:rPr lang="en-US" altLang="zh-TW" sz="1400" i="1" dirty="0" smtClean="0">
                <a:solidFill>
                  <a:srgbClr val="006600"/>
                </a:solidFill>
                <a:latin typeface="Arial" charset="0"/>
                <a:cs typeface="Arial" charset="0"/>
              </a:rPr>
              <a:t>//  MAIN function</a:t>
            </a:r>
          </a:p>
          <a:p>
            <a:pPr eaLnBrk="1" hangingPunct="1">
              <a:lnSpc>
                <a:spcPct val="80000"/>
              </a:lnSpc>
              <a:buFont typeface="Arial" charset="0"/>
              <a:buNone/>
            </a:pPr>
            <a:r>
              <a:rPr lang="en-US" altLang="zh-TW" sz="1400" i="1" dirty="0" smtClean="0">
                <a:solidFill>
                  <a:srgbClr val="006600"/>
                </a:solidFill>
                <a:latin typeface="Arial" charset="0"/>
                <a:cs typeface="Arial" charset="0"/>
              </a:rPr>
              <a:t>//----------------------------------------------------------------------------</a:t>
            </a:r>
          </a:p>
          <a:p>
            <a:pPr eaLnBrk="1" hangingPunct="1">
              <a:lnSpc>
                <a:spcPct val="80000"/>
              </a:lnSpc>
              <a:buNone/>
            </a:pPr>
            <a:r>
              <a:rPr lang="en-US" altLang="zh-TW" sz="1400" dirty="0" err="1" smtClean="0">
                <a:latin typeface="Arial" charset="0"/>
                <a:ea typeface="Arial Unicode MS" pitchFamily="34" charset="-120"/>
                <a:cs typeface="Arial Unicode MS" pitchFamily="34" charset="-120"/>
              </a:rPr>
              <a:t>int</a:t>
            </a:r>
            <a:r>
              <a:rPr lang="en-US" altLang="zh-TW" sz="1400" dirty="0" smtClean="0">
                <a:latin typeface="Arial" charset="0"/>
                <a:ea typeface="Arial Unicode MS" pitchFamily="34" charset="-120"/>
                <a:cs typeface="Arial Unicode MS" pitchFamily="34" charset="-120"/>
              </a:rPr>
              <a:t> </a:t>
            </a:r>
            <a:r>
              <a:rPr lang="en-US" altLang="zh-TW" sz="1400" dirty="0">
                <a:latin typeface="Arial" charset="0"/>
                <a:ea typeface="Arial Unicode MS" pitchFamily="34" charset="-120"/>
                <a:cs typeface="Arial Unicode MS" pitchFamily="34" charset="-120"/>
              </a:rPr>
              <a:t>main (void)</a:t>
            </a:r>
          </a:p>
          <a:p>
            <a:pPr eaLnBrk="1" hangingPunct="1">
              <a:lnSpc>
                <a:spcPct val="80000"/>
              </a:lnSpc>
              <a:buNone/>
            </a:pPr>
            <a:r>
              <a:rPr lang="en-US" altLang="zh-TW" sz="1400" dirty="0" smtClean="0">
                <a:latin typeface="Arial" charset="0"/>
                <a:ea typeface="Arial Unicode MS" pitchFamily="34" charset="-120"/>
                <a:cs typeface="Arial Unicode MS" pitchFamily="34" charset="-120"/>
              </a:rPr>
              <a:t>{</a:t>
            </a:r>
          </a:p>
          <a:p>
            <a:pPr eaLnBrk="1" hangingPunct="1">
              <a:lnSpc>
                <a:spcPct val="80000"/>
              </a:lnSpc>
              <a:buNone/>
            </a:pPr>
            <a:r>
              <a:rPr lang="en-US" altLang="zh-TW" sz="1400" dirty="0">
                <a:latin typeface="Arial" charset="0"/>
                <a:ea typeface="Arial Unicode MS" pitchFamily="34" charset="-120"/>
                <a:cs typeface="Arial Unicode MS" pitchFamily="34" charset="-120"/>
              </a:rPr>
              <a:t>	UNLOCKREG();</a:t>
            </a:r>
          </a:p>
          <a:p>
            <a:pPr eaLnBrk="1" hangingPunct="1">
              <a:lnSpc>
                <a:spcPct val="80000"/>
              </a:lnSpc>
              <a:buNone/>
            </a:pPr>
            <a:r>
              <a:rPr lang="en-US" altLang="zh-TW" sz="1400" dirty="0">
                <a:latin typeface="Arial" charset="0"/>
                <a:ea typeface="Arial Unicode MS" pitchFamily="34" charset="-120"/>
                <a:cs typeface="Arial Unicode MS" pitchFamily="34" charset="-120"/>
              </a:rPr>
              <a:t>	CLK-&gt;PWRCTL |= CLK_PWRCTL_HXT_EN | CLK_PWRCTL_LIRC_EN;</a:t>
            </a:r>
          </a:p>
          <a:p>
            <a:pPr eaLnBrk="1" hangingPunct="1">
              <a:lnSpc>
                <a:spcPct val="80000"/>
              </a:lnSpc>
              <a:buNone/>
            </a:pPr>
            <a:r>
              <a:rPr lang="en-US" altLang="zh-TW" sz="1400" dirty="0">
                <a:latin typeface="Arial" charset="0"/>
                <a:ea typeface="Arial Unicode MS" pitchFamily="34" charset="-120"/>
                <a:cs typeface="Arial Unicode MS" pitchFamily="34" charset="-120"/>
              </a:rPr>
              <a:t>	while(!(CLK-&gt;CLKSTATUS &amp; (CLK_CLKSTATUS_HXT_STB </a:t>
            </a:r>
            <a:r>
              <a:rPr lang="en-US" altLang="zh-TW" sz="1400" dirty="0" smtClean="0">
                <a:latin typeface="Arial" charset="0"/>
                <a:ea typeface="Arial Unicode MS" pitchFamily="34" charset="-120"/>
                <a:cs typeface="Arial Unicode MS" pitchFamily="34" charset="-120"/>
              </a:rPr>
              <a:t>| CLK_CLKSTATUS_LIRC_STB </a:t>
            </a:r>
            <a:r>
              <a:rPr lang="en-US" altLang="zh-TW" sz="1400" dirty="0">
                <a:latin typeface="Arial" charset="0"/>
                <a:ea typeface="Arial Unicode MS" pitchFamily="34" charset="-120"/>
                <a:cs typeface="Arial Unicode MS" pitchFamily="34" charset="-120"/>
              </a:rPr>
              <a:t>)));</a:t>
            </a:r>
          </a:p>
          <a:p>
            <a:pPr eaLnBrk="1" hangingPunct="1">
              <a:lnSpc>
                <a:spcPct val="80000"/>
              </a:lnSpc>
              <a:buNone/>
            </a:pPr>
            <a:r>
              <a:rPr lang="en-US" altLang="zh-TW" sz="1400" dirty="0">
                <a:latin typeface="Arial" charset="0"/>
                <a:ea typeface="Arial Unicode MS" pitchFamily="34" charset="-120"/>
                <a:cs typeface="Arial Unicode MS" pitchFamily="34" charset="-120"/>
              </a:rPr>
              <a:t>	LOCKREG</a:t>
            </a:r>
            <a:r>
              <a:rPr lang="en-US" altLang="zh-TW" sz="1400" dirty="0" smtClean="0">
                <a:latin typeface="Arial" charset="0"/>
                <a:ea typeface="Arial Unicode MS" pitchFamily="34" charset="-120"/>
                <a:cs typeface="Arial Unicode MS" pitchFamily="34" charset="-120"/>
              </a:rPr>
              <a:t>();</a:t>
            </a:r>
          </a:p>
          <a:p>
            <a:pPr eaLnBrk="1" hangingPunct="1">
              <a:lnSpc>
                <a:spcPct val="80000"/>
              </a:lnSpc>
              <a:buNone/>
            </a:pPr>
            <a:r>
              <a:rPr lang="en-US" altLang="zh-TW" sz="1400" dirty="0">
                <a:latin typeface="Arial" charset="0"/>
                <a:ea typeface="Arial Unicode MS" pitchFamily="34" charset="-120"/>
                <a:cs typeface="Arial Unicode MS" pitchFamily="34" charset="-120"/>
              </a:rPr>
              <a:t>	</a:t>
            </a:r>
            <a:endParaRPr lang="en-US" altLang="zh-TW" sz="1400" dirty="0" smtClean="0">
              <a:latin typeface="Arial" charset="0"/>
              <a:ea typeface="Arial Unicode MS" pitchFamily="34" charset="-120"/>
              <a:cs typeface="Arial Unicode MS" pitchFamily="34" charset="-120"/>
            </a:endParaRPr>
          </a:p>
          <a:p>
            <a:pPr eaLnBrk="1" hangingPunct="1">
              <a:lnSpc>
                <a:spcPct val="80000"/>
              </a:lnSpc>
              <a:buNone/>
            </a:pPr>
            <a:r>
              <a:rPr lang="en-US" altLang="zh-TW" sz="1400" dirty="0">
                <a:solidFill>
                  <a:srgbClr val="008000"/>
                </a:solidFill>
                <a:latin typeface="Arial" charset="0"/>
                <a:ea typeface="Arial Unicode MS" pitchFamily="34" charset="-120"/>
                <a:cs typeface="Arial Unicode MS" pitchFamily="34" charset="-120"/>
              </a:rPr>
              <a:t>	</a:t>
            </a:r>
            <a:r>
              <a:rPr lang="en-US" altLang="zh-TW" sz="1400" dirty="0" smtClean="0">
                <a:solidFill>
                  <a:srgbClr val="008000"/>
                </a:solidFill>
                <a:latin typeface="Arial" charset="0"/>
                <a:ea typeface="Arial Unicode MS" pitchFamily="34" charset="-120"/>
                <a:cs typeface="Arial Unicode MS" pitchFamily="34" charset="-120"/>
              </a:rPr>
              <a:t>//Checking WDT Reset Flag of System Reset Source Register</a:t>
            </a:r>
            <a:endParaRPr lang="en-US" altLang="zh-TW" sz="1400" dirty="0">
              <a:solidFill>
                <a:srgbClr val="008000"/>
              </a:solidFill>
              <a:latin typeface="Arial" charset="0"/>
              <a:ea typeface="Arial Unicode MS" pitchFamily="34" charset="-120"/>
              <a:cs typeface="Arial Unicode MS" pitchFamily="34" charset="-120"/>
            </a:endParaRPr>
          </a:p>
          <a:p>
            <a:pPr eaLnBrk="1" hangingPunct="1">
              <a:lnSpc>
                <a:spcPct val="80000"/>
              </a:lnSpc>
              <a:buNone/>
            </a:pPr>
            <a:r>
              <a:rPr lang="en-US" altLang="zh-TW" sz="1400" dirty="0">
                <a:latin typeface="Arial" charset="0"/>
                <a:ea typeface="Arial Unicode MS" pitchFamily="34" charset="-120"/>
                <a:cs typeface="Arial Unicode MS" pitchFamily="34" charset="-120"/>
              </a:rPr>
              <a:t>	</a:t>
            </a:r>
            <a:r>
              <a:rPr lang="en-US" altLang="zh-TW" sz="1400" dirty="0" smtClean="0">
                <a:latin typeface="Arial" charset="0"/>
                <a:ea typeface="Arial Unicode MS" pitchFamily="34" charset="-120"/>
                <a:cs typeface="Arial Unicode MS" pitchFamily="34" charset="-120"/>
              </a:rPr>
              <a:t>if(GCR-&gt;</a:t>
            </a:r>
            <a:r>
              <a:rPr lang="en-US" altLang="zh-TW" sz="1400" dirty="0">
                <a:latin typeface="Arial" charset="0"/>
                <a:ea typeface="Arial Unicode MS" pitchFamily="34" charset="-120"/>
                <a:cs typeface="Arial Unicode MS" pitchFamily="34" charset="-120"/>
              </a:rPr>
              <a:t>RST_SRC </a:t>
            </a:r>
            <a:r>
              <a:rPr lang="en-US" altLang="zh-TW" sz="1400" dirty="0" smtClean="0">
                <a:latin typeface="Arial" charset="0"/>
                <a:ea typeface="Arial Unicode MS" pitchFamily="34" charset="-120"/>
                <a:cs typeface="Arial Unicode MS" pitchFamily="34" charset="-120"/>
              </a:rPr>
              <a:t>&amp; GCR_RSTSRC_WDT)</a:t>
            </a:r>
            <a:endParaRPr lang="en-US" altLang="zh-TW" sz="1400" dirty="0">
              <a:latin typeface="Arial" charset="0"/>
              <a:ea typeface="Arial Unicode MS" pitchFamily="34" charset="-120"/>
              <a:cs typeface="Arial Unicode MS" pitchFamily="34" charset="-120"/>
            </a:endParaRPr>
          </a:p>
          <a:p>
            <a:pPr eaLnBrk="1" hangingPunct="1">
              <a:lnSpc>
                <a:spcPct val="80000"/>
              </a:lnSpc>
              <a:buNone/>
            </a:pPr>
            <a:r>
              <a:rPr lang="en-US" altLang="zh-TW" sz="1400" dirty="0">
                <a:latin typeface="Arial" charset="0"/>
                <a:ea typeface="Arial Unicode MS" pitchFamily="34" charset="-120"/>
                <a:cs typeface="Arial Unicode MS" pitchFamily="34" charset="-120"/>
              </a:rPr>
              <a:t>	{</a:t>
            </a:r>
          </a:p>
          <a:p>
            <a:pPr eaLnBrk="1" hangingPunct="1">
              <a:lnSpc>
                <a:spcPct val="80000"/>
              </a:lnSpc>
              <a:buNone/>
            </a:pPr>
            <a:r>
              <a:rPr lang="en-US" altLang="zh-TW" sz="1400" dirty="0">
                <a:latin typeface="Arial" charset="0"/>
                <a:ea typeface="Arial Unicode MS" pitchFamily="34" charset="-120"/>
                <a:cs typeface="Arial Unicode MS" pitchFamily="34" charset="-120"/>
              </a:rPr>
              <a:t>		</a:t>
            </a:r>
            <a:r>
              <a:rPr lang="en-US" altLang="zh-TW" sz="1400" dirty="0" smtClean="0">
                <a:latin typeface="Arial" charset="0"/>
                <a:ea typeface="Arial Unicode MS" pitchFamily="34" charset="-120"/>
                <a:cs typeface="Arial Unicode MS" pitchFamily="34" charset="-120"/>
              </a:rPr>
              <a:t>GCR-</a:t>
            </a:r>
            <a:r>
              <a:rPr lang="en-US" altLang="zh-TW" sz="1400" dirty="0">
                <a:latin typeface="Arial" charset="0"/>
                <a:ea typeface="Arial Unicode MS" pitchFamily="34" charset="-120"/>
                <a:cs typeface="Arial Unicode MS" pitchFamily="34" charset="-120"/>
              </a:rPr>
              <a:t>&gt;RST_SRC </a:t>
            </a:r>
            <a:r>
              <a:rPr lang="en-US" altLang="zh-TW" sz="1400" dirty="0" smtClean="0">
                <a:latin typeface="Arial" charset="0"/>
                <a:ea typeface="Arial Unicode MS" pitchFamily="34" charset="-120"/>
                <a:cs typeface="Arial Unicode MS" pitchFamily="34" charset="-120"/>
              </a:rPr>
              <a:t>|= </a:t>
            </a:r>
            <a:r>
              <a:rPr lang="en-US" altLang="zh-TW" sz="1400" dirty="0">
                <a:latin typeface="Arial" charset="0"/>
                <a:ea typeface="Arial Unicode MS" pitchFamily="34" charset="-120"/>
                <a:cs typeface="Arial Unicode MS" pitchFamily="34" charset="-120"/>
              </a:rPr>
              <a:t>GCR_RSTSRC_WDT</a:t>
            </a:r>
            <a:r>
              <a:rPr lang="en-US" altLang="zh-TW" sz="1400" dirty="0" smtClean="0">
                <a:latin typeface="Arial" charset="0"/>
                <a:ea typeface="Arial Unicode MS" pitchFamily="34" charset="-120"/>
                <a:cs typeface="Arial Unicode MS" pitchFamily="34" charset="-120"/>
              </a:rPr>
              <a:t>;</a:t>
            </a:r>
            <a:r>
              <a:rPr lang="en-US" altLang="zh-TW" sz="1400" dirty="0" smtClean="0">
                <a:solidFill>
                  <a:srgbClr val="008000"/>
                </a:solidFill>
                <a:latin typeface="Arial" charset="0"/>
                <a:ea typeface="Arial Unicode MS" pitchFamily="34" charset="-120"/>
                <a:cs typeface="Arial Unicode MS" pitchFamily="34" charset="-120"/>
              </a:rPr>
              <a:t>	//</a:t>
            </a:r>
            <a:r>
              <a:rPr lang="en-US" altLang="zh-TW" sz="1400" dirty="0">
                <a:solidFill>
                  <a:srgbClr val="008000"/>
                </a:solidFill>
                <a:latin typeface="Arial" charset="0"/>
                <a:ea typeface="Arial Unicode MS" pitchFamily="34" charset="-120"/>
                <a:cs typeface="Arial Unicode MS" pitchFamily="34" charset="-120"/>
              </a:rPr>
              <a:t>Clear WDT </a:t>
            </a:r>
            <a:r>
              <a:rPr lang="en-US" altLang="zh-TW" sz="1400" dirty="0" smtClean="0">
                <a:solidFill>
                  <a:srgbClr val="008000"/>
                </a:solidFill>
                <a:latin typeface="Arial" charset="0"/>
                <a:ea typeface="Arial Unicode MS" pitchFamily="34" charset="-120"/>
                <a:cs typeface="Arial Unicode MS" pitchFamily="34" charset="-120"/>
              </a:rPr>
              <a:t>Reset </a:t>
            </a:r>
            <a:r>
              <a:rPr lang="en-US" altLang="zh-TW" sz="1400" dirty="0">
                <a:solidFill>
                  <a:srgbClr val="008000"/>
                </a:solidFill>
                <a:latin typeface="Arial" charset="0"/>
                <a:ea typeface="Arial Unicode MS" pitchFamily="34" charset="-120"/>
                <a:cs typeface="Arial Unicode MS" pitchFamily="34" charset="-120"/>
              </a:rPr>
              <a:t>Status</a:t>
            </a:r>
          </a:p>
          <a:p>
            <a:pPr eaLnBrk="1" hangingPunct="1">
              <a:lnSpc>
                <a:spcPct val="80000"/>
              </a:lnSpc>
              <a:buNone/>
            </a:pPr>
            <a:r>
              <a:rPr lang="en-US" altLang="zh-TW" sz="1400" dirty="0">
                <a:latin typeface="Arial" charset="0"/>
                <a:ea typeface="Arial Unicode MS" pitchFamily="34" charset="-120"/>
                <a:cs typeface="Arial Unicode MS" pitchFamily="34" charset="-120"/>
              </a:rPr>
              <a:t>		</a:t>
            </a:r>
            <a:r>
              <a:rPr lang="en-US" altLang="zh-TW" sz="1400" dirty="0" err="1">
                <a:latin typeface="Arial" charset="0"/>
                <a:ea typeface="Arial Unicode MS" pitchFamily="34" charset="-120"/>
                <a:cs typeface="Arial Unicode MS" pitchFamily="34" charset="-120"/>
              </a:rPr>
              <a:t>printf</a:t>
            </a:r>
            <a:r>
              <a:rPr lang="en-US" altLang="zh-TW" sz="1400" dirty="0" smtClean="0">
                <a:latin typeface="Arial" charset="0"/>
                <a:ea typeface="Arial Unicode MS" pitchFamily="34" charset="-120"/>
                <a:cs typeface="Arial Unicode MS" pitchFamily="34" charset="-120"/>
              </a:rPr>
              <a:t>(“System Reset from WDT Timeout !\</a:t>
            </a:r>
            <a:r>
              <a:rPr lang="en-US" altLang="zh-TW" sz="1400" dirty="0">
                <a:latin typeface="Arial" charset="0"/>
                <a:ea typeface="Arial Unicode MS" pitchFamily="34" charset="-120"/>
                <a:cs typeface="Arial Unicode MS" pitchFamily="34" charset="-120"/>
              </a:rPr>
              <a:t>n”);</a:t>
            </a:r>
          </a:p>
          <a:p>
            <a:pPr eaLnBrk="1" hangingPunct="1">
              <a:lnSpc>
                <a:spcPct val="80000"/>
              </a:lnSpc>
              <a:buNone/>
            </a:pPr>
            <a:r>
              <a:rPr lang="en-US" altLang="zh-TW" sz="1400" dirty="0">
                <a:latin typeface="Arial" charset="0"/>
                <a:ea typeface="Arial Unicode MS" pitchFamily="34" charset="-120"/>
                <a:cs typeface="Arial Unicode MS" pitchFamily="34" charset="-120"/>
              </a:rPr>
              <a:t>	}</a:t>
            </a:r>
          </a:p>
          <a:p>
            <a:pPr eaLnBrk="1" hangingPunct="1">
              <a:lnSpc>
                <a:spcPct val="80000"/>
              </a:lnSpc>
              <a:buNone/>
            </a:pPr>
            <a:endParaRPr lang="en-US" altLang="zh-TW" sz="1400" dirty="0">
              <a:latin typeface="Arial" charset="0"/>
              <a:ea typeface="Arial Unicode MS" pitchFamily="34" charset="-120"/>
              <a:cs typeface="Arial Unicode MS" pitchFamily="34" charset="-120"/>
            </a:endParaRPr>
          </a:p>
          <a:p>
            <a:pPr eaLnBrk="1" hangingPunct="1">
              <a:lnSpc>
                <a:spcPct val="80000"/>
              </a:lnSpc>
              <a:buNone/>
            </a:pPr>
            <a:r>
              <a:rPr lang="en-US" altLang="zh-TW" sz="1400" dirty="0">
                <a:solidFill>
                  <a:srgbClr val="008000"/>
                </a:solidFill>
                <a:latin typeface="Arial" charset="0"/>
                <a:ea typeface="Arial Unicode MS" pitchFamily="34" charset="-120"/>
                <a:cs typeface="Arial Unicode MS" pitchFamily="34" charset="-120"/>
              </a:rPr>
              <a:t>	//Enable </a:t>
            </a:r>
            <a:r>
              <a:rPr lang="en-US" altLang="zh-TW" sz="1400" dirty="0" smtClean="0">
                <a:solidFill>
                  <a:srgbClr val="008000"/>
                </a:solidFill>
                <a:latin typeface="Arial" charset="0"/>
                <a:ea typeface="Arial Unicode MS" pitchFamily="34" charset="-120"/>
                <a:cs typeface="Arial Unicode MS" pitchFamily="34" charset="-120"/>
              </a:rPr>
              <a:t>Watchdog </a:t>
            </a:r>
            <a:r>
              <a:rPr lang="en-US" altLang="zh-TW" sz="1400" dirty="0">
                <a:solidFill>
                  <a:srgbClr val="008000"/>
                </a:solidFill>
                <a:latin typeface="Arial" charset="0"/>
                <a:ea typeface="Arial Unicode MS" pitchFamily="34" charset="-120"/>
                <a:cs typeface="Arial Unicode MS" pitchFamily="34" charset="-120"/>
              </a:rPr>
              <a:t>Timer</a:t>
            </a:r>
          </a:p>
          <a:p>
            <a:pPr eaLnBrk="1" hangingPunct="1">
              <a:lnSpc>
                <a:spcPct val="80000"/>
              </a:lnSpc>
              <a:buNone/>
            </a:pPr>
            <a:r>
              <a:rPr lang="en-US" altLang="zh-TW" sz="1400" dirty="0">
                <a:latin typeface="Arial" charset="0"/>
                <a:ea typeface="Arial Unicode MS" pitchFamily="34" charset="-120"/>
                <a:cs typeface="Arial Unicode MS" pitchFamily="34" charset="-120"/>
              </a:rPr>
              <a:t>	</a:t>
            </a:r>
            <a:r>
              <a:rPr lang="en-US" altLang="zh-TW" sz="1400" dirty="0" err="1">
                <a:latin typeface="Arial" charset="0"/>
                <a:ea typeface="Arial Unicode MS" pitchFamily="34" charset="-120"/>
                <a:cs typeface="Arial Unicode MS" pitchFamily="34" charset="-120"/>
              </a:rPr>
              <a:t>WDT_Init</a:t>
            </a:r>
            <a:r>
              <a:rPr lang="en-US" altLang="zh-TW" sz="1400" dirty="0">
                <a:latin typeface="Arial" charset="0"/>
                <a:ea typeface="Arial Unicode MS" pitchFamily="34" charset="-120"/>
                <a:cs typeface="Arial Unicode MS" pitchFamily="34" charset="-120"/>
              </a:rPr>
              <a:t>(WDT_CTL_WTIS_2POW14, WDT_CTL_WTRDSEL_1026CLK);</a:t>
            </a:r>
          </a:p>
          <a:p>
            <a:pPr eaLnBrk="1" hangingPunct="1">
              <a:lnSpc>
                <a:spcPct val="80000"/>
              </a:lnSpc>
              <a:buNone/>
            </a:pPr>
            <a:r>
              <a:rPr lang="en-US" altLang="zh-TW" sz="1400" dirty="0">
                <a:latin typeface="Arial" charset="0"/>
                <a:ea typeface="Arial Unicode MS" pitchFamily="34" charset="-120"/>
                <a:cs typeface="Arial Unicode MS" pitchFamily="34" charset="-120"/>
              </a:rPr>
              <a:t>	</a:t>
            </a:r>
            <a:r>
              <a:rPr lang="en-US" altLang="zh-TW" sz="1400" dirty="0" err="1" smtClean="0">
                <a:latin typeface="Arial" charset="0"/>
                <a:ea typeface="Arial Unicode MS" pitchFamily="34" charset="-120"/>
                <a:cs typeface="Arial Unicode MS" pitchFamily="34" charset="-120"/>
              </a:rPr>
              <a:t>WDT_EnableInterrupt</a:t>
            </a:r>
            <a:r>
              <a:rPr lang="en-US" altLang="zh-TW" sz="1400" dirty="0" smtClean="0">
                <a:latin typeface="Arial" charset="0"/>
                <a:ea typeface="Arial Unicode MS" pitchFamily="34" charset="-120"/>
                <a:cs typeface="Arial Unicode MS" pitchFamily="34" charset="-120"/>
              </a:rPr>
              <a:t>();</a:t>
            </a:r>
          </a:p>
          <a:p>
            <a:pPr eaLnBrk="1" hangingPunct="1">
              <a:lnSpc>
                <a:spcPct val="80000"/>
              </a:lnSpc>
              <a:buNone/>
            </a:pPr>
            <a:r>
              <a:rPr lang="en-US" altLang="zh-TW" sz="1400" dirty="0">
                <a:latin typeface="Arial" charset="0"/>
                <a:ea typeface="Arial Unicode MS" pitchFamily="34" charset="-120"/>
                <a:cs typeface="Arial Unicode MS" pitchFamily="34" charset="-120"/>
              </a:rPr>
              <a:t>	WDT_START;</a:t>
            </a:r>
          </a:p>
          <a:p>
            <a:pPr eaLnBrk="1" hangingPunct="1">
              <a:lnSpc>
                <a:spcPct val="80000"/>
              </a:lnSpc>
              <a:buNone/>
            </a:pPr>
            <a:r>
              <a:rPr lang="en-US" altLang="zh-TW" sz="1400" dirty="0">
                <a:latin typeface="Arial" charset="0"/>
                <a:ea typeface="Arial Unicode MS" pitchFamily="34" charset="-120"/>
                <a:cs typeface="Arial Unicode MS" pitchFamily="34" charset="-120"/>
              </a:rPr>
              <a:t>	</a:t>
            </a:r>
          </a:p>
          <a:p>
            <a:pPr eaLnBrk="1" hangingPunct="1">
              <a:lnSpc>
                <a:spcPct val="80000"/>
              </a:lnSpc>
              <a:buNone/>
            </a:pPr>
            <a:r>
              <a:rPr lang="en-US" altLang="zh-TW" sz="1400" dirty="0">
                <a:latin typeface="Arial" charset="0"/>
                <a:ea typeface="Arial Unicode MS" pitchFamily="34" charset="-120"/>
                <a:cs typeface="Arial Unicode MS" pitchFamily="34" charset="-120"/>
              </a:rPr>
              <a:t>	while(1</a:t>
            </a:r>
            <a:r>
              <a:rPr lang="en-US" altLang="zh-TW" sz="1400" dirty="0" smtClean="0">
                <a:latin typeface="Arial" charset="0"/>
                <a:ea typeface="Arial Unicode MS" pitchFamily="34" charset="-120"/>
                <a:cs typeface="Arial Unicode MS" pitchFamily="34" charset="-120"/>
              </a:rPr>
              <a:t>);</a:t>
            </a:r>
            <a:endParaRPr lang="en-US" altLang="zh-TW" sz="1400" dirty="0">
              <a:latin typeface="Arial" charset="0"/>
              <a:ea typeface="Arial Unicode MS" pitchFamily="34" charset="-120"/>
              <a:cs typeface="Arial Unicode MS" pitchFamily="34" charset="-120"/>
            </a:endParaRPr>
          </a:p>
          <a:p>
            <a:pPr eaLnBrk="1" hangingPunct="1">
              <a:lnSpc>
                <a:spcPct val="80000"/>
              </a:lnSpc>
              <a:buNone/>
            </a:pPr>
            <a:r>
              <a:rPr lang="en-US" altLang="zh-TW" sz="1400" dirty="0" smtClean="0">
                <a:latin typeface="Arial" charset="0"/>
                <a:ea typeface="Arial Unicode MS" pitchFamily="34" charset="-120"/>
                <a:cs typeface="Arial Unicode MS" pitchFamily="34" charset="-120"/>
              </a:rPr>
              <a:t>}</a:t>
            </a:r>
            <a:endParaRPr lang="en-US" altLang="zh-TW" sz="1400" i="1" dirty="0">
              <a:solidFill>
                <a:srgbClr val="006600"/>
              </a:solidFill>
              <a:latin typeface="Lucida Console" pitchFamily="49" charset="0"/>
              <a:ea typeface="Arial Unicode MS" pitchFamily="34" charset="-120"/>
              <a:cs typeface="Arial Unicode MS" pitchFamily="34" charset="-120"/>
            </a:endParaRPr>
          </a:p>
        </p:txBody>
      </p:sp>
      <p:sp>
        <p:nvSpPr>
          <p:cNvPr id="29700"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BF7E3145-170E-48A4-9A6C-4B95DA55940A}" type="slidenum">
              <a:rPr lang="en-US" altLang="zh-TW" sz="1400" smtClean="0">
                <a:solidFill>
                  <a:schemeClr val="tx1"/>
                </a:solidFill>
                <a:latin typeface="Arial" charset="0"/>
                <a:ea typeface="ＭＳ Ｐゴシック" pitchFamily="34" charset="-128"/>
              </a:rPr>
              <a:pPr fontAlgn="base">
                <a:spcBef>
                  <a:spcPct val="0"/>
                </a:spcBef>
                <a:spcAft>
                  <a:spcPct val="0"/>
                </a:spcAft>
              </a:pPr>
              <a:t>26</a:t>
            </a:fld>
            <a:endParaRPr lang="en-US" altLang="zh-TW" sz="1400" smtClean="0">
              <a:solidFill>
                <a:schemeClr val="tx1"/>
              </a:solidFill>
              <a:latin typeface="Arial" charset="0"/>
              <a:ea typeface="ＭＳ Ｐゴシック" pitchFamily="34" charset="-128"/>
            </a:endParaRPr>
          </a:p>
        </p:txBody>
      </p:sp>
      <p:sp>
        <p:nvSpPr>
          <p:cNvPr id="10" name="Oval 22"/>
          <p:cNvSpPr>
            <a:spLocks noChangeArrowheads="1"/>
          </p:cNvSpPr>
          <p:nvPr/>
        </p:nvSpPr>
        <p:spPr bwMode="auto">
          <a:xfrm>
            <a:off x="4283968" y="1988840"/>
            <a:ext cx="4463306" cy="936104"/>
          </a:xfrm>
          <a:prstGeom prst="ellipse">
            <a:avLst/>
          </a:prstGeom>
          <a:noFill/>
          <a:ln w="1905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11" name="Text Box 25"/>
          <p:cNvSpPr txBox="1">
            <a:spLocks noChangeArrowheads="1"/>
          </p:cNvSpPr>
          <p:nvPr/>
        </p:nvSpPr>
        <p:spPr bwMode="auto">
          <a:xfrm>
            <a:off x="5148065" y="1674908"/>
            <a:ext cx="2952327" cy="313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algn="ctr" eaLnBrk="1" hangingPunct="1"/>
            <a:r>
              <a:rPr lang="en-US" altLang="zh-TW" sz="1800" dirty="0" smtClean="0">
                <a:solidFill>
                  <a:srgbClr val="FF0000"/>
                </a:solidFill>
              </a:rPr>
              <a:t>Enable internal 10kHz RC</a:t>
            </a:r>
            <a:endParaRPr lang="en-US" altLang="zh-TW" sz="1800" dirty="0">
              <a:solidFill>
                <a:srgbClr val="FF0000"/>
              </a:solidFill>
            </a:endParaRPr>
          </a:p>
        </p:txBody>
      </p:sp>
      <p:sp>
        <p:nvSpPr>
          <p:cNvPr id="12" name="Oval 22"/>
          <p:cNvSpPr>
            <a:spLocks noChangeArrowheads="1"/>
          </p:cNvSpPr>
          <p:nvPr/>
        </p:nvSpPr>
        <p:spPr bwMode="auto">
          <a:xfrm>
            <a:off x="468734" y="4725144"/>
            <a:ext cx="6551537" cy="360040"/>
          </a:xfrm>
          <a:prstGeom prst="ellipse">
            <a:avLst/>
          </a:prstGeom>
          <a:noFill/>
          <a:ln w="1905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13" name="Oval 22"/>
          <p:cNvSpPr>
            <a:spLocks noChangeArrowheads="1"/>
          </p:cNvSpPr>
          <p:nvPr/>
        </p:nvSpPr>
        <p:spPr bwMode="auto">
          <a:xfrm>
            <a:off x="395536" y="5013177"/>
            <a:ext cx="2543636" cy="492580"/>
          </a:xfrm>
          <a:prstGeom prst="ellipse">
            <a:avLst/>
          </a:prstGeom>
          <a:noFill/>
          <a:ln w="1905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14" name="Text Box 25"/>
          <p:cNvSpPr txBox="1">
            <a:spLocks noChangeArrowheads="1"/>
          </p:cNvSpPr>
          <p:nvPr/>
        </p:nvSpPr>
        <p:spPr bwMode="auto">
          <a:xfrm>
            <a:off x="1691680" y="5485116"/>
            <a:ext cx="2448272" cy="5361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marL="0" eaLnBrk="1" hangingPunct="1"/>
            <a:r>
              <a:rPr lang="en-US" altLang="zh-TW" sz="1800" dirty="0" smtClean="0">
                <a:solidFill>
                  <a:srgbClr val="FF0000"/>
                </a:solidFill>
              </a:rPr>
              <a:t>Enable WDT interrupt and start WDT</a:t>
            </a:r>
            <a:endParaRPr lang="en-US" altLang="zh-TW" sz="1800" dirty="0">
              <a:solidFill>
                <a:srgbClr val="FF0000"/>
              </a:solidFill>
            </a:endParaRPr>
          </a:p>
        </p:txBody>
      </p:sp>
      <p:sp>
        <p:nvSpPr>
          <p:cNvPr id="15" name="Text Box 25"/>
          <p:cNvSpPr txBox="1">
            <a:spLocks noChangeArrowheads="1"/>
          </p:cNvSpPr>
          <p:nvPr/>
        </p:nvSpPr>
        <p:spPr bwMode="auto">
          <a:xfrm>
            <a:off x="4283968" y="5070317"/>
            <a:ext cx="4355975" cy="5909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marL="0" indent="0" eaLnBrk="1" hangingPunct="1"/>
            <a:r>
              <a:rPr lang="en-US" altLang="zh-TW" sz="1800" dirty="0">
                <a:solidFill>
                  <a:srgbClr val="FF0000"/>
                </a:solidFill>
              </a:rPr>
              <a:t>WDT Timeout </a:t>
            </a:r>
            <a:r>
              <a:rPr lang="en-US" altLang="zh-TW" sz="1800" dirty="0" smtClean="0">
                <a:solidFill>
                  <a:srgbClr val="FF0000"/>
                </a:solidFill>
              </a:rPr>
              <a:t>Interval = 2</a:t>
            </a:r>
            <a:r>
              <a:rPr lang="en-US" altLang="zh-TW" sz="1800" baseline="30000" dirty="0" smtClean="0">
                <a:solidFill>
                  <a:srgbClr val="FF0000"/>
                </a:solidFill>
              </a:rPr>
              <a:t>14</a:t>
            </a:r>
            <a:r>
              <a:rPr lang="en-US" altLang="zh-TW" sz="1800" dirty="0" smtClean="0">
                <a:solidFill>
                  <a:srgbClr val="FF0000"/>
                </a:solidFill>
              </a:rPr>
              <a:t> WDT clocks</a:t>
            </a:r>
          </a:p>
          <a:p>
            <a:pPr eaLnBrk="1" hangingPunct="1"/>
            <a:r>
              <a:rPr lang="en-US" altLang="zh-TW" sz="1800" dirty="0" smtClean="0">
                <a:solidFill>
                  <a:srgbClr val="FF0000"/>
                </a:solidFill>
              </a:rPr>
              <a:t>WDT reset delay: 1026 WDT clocks</a:t>
            </a:r>
            <a:endParaRPr lang="en-US" altLang="zh-TW" sz="1800" dirty="0">
              <a:solidFill>
                <a:srgbClr val="FF0000"/>
              </a:solidFill>
            </a:endParaRPr>
          </a:p>
        </p:txBody>
      </p:sp>
      <p:sp>
        <p:nvSpPr>
          <p:cNvPr id="18" name="Oval 22"/>
          <p:cNvSpPr>
            <a:spLocks noChangeArrowheads="1"/>
          </p:cNvSpPr>
          <p:nvPr/>
        </p:nvSpPr>
        <p:spPr bwMode="auto">
          <a:xfrm>
            <a:off x="251520" y="3140968"/>
            <a:ext cx="7128792" cy="1368152"/>
          </a:xfrm>
          <a:prstGeom prst="ellipse">
            <a:avLst/>
          </a:prstGeom>
          <a:noFill/>
          <a:ln w="1905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19" name="Text Box 25"/>
          <p:cNvSpPr txBox="1">
            <a:spLocks noChangeArrowheads="1"/>
          </p:cNvSpPr>
          <p:nvPr/>
        </p:nvSpPr>
        <p:spPr bwMode="auto">
          <a:xfrm>
            <a:off x="6372200" y="4188972"/>
            <a:ext cx="2952327" cy="5361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marL="0" indent="0" algn="ctr" eaLnBrk="1" hangingPunct="1"/>
            <a:r>
              <a:rPr lang="en-US" altLang="zh-TW" sz="1800" dirty="0" smtClean="0">
                <a:solidFill>
                  <a:srgbClr val="FF0000"/>
                </a:solidFill>
              </a:rPr>
              <a:t>Check WDT reset status on system power-on</a:t>
            </a:r>
            <a:endParaRPr lang="en-US" altLang="zh-TW" sz="1800" dirty="0">
              <a:solidFill>
                <a:srgbClr val="FF0000"/>
              </a:solidFill>
            </a:endParaRPr>
          </a:p>
        </p:txBody>
      </p:sp>
    </p:spTree>
    <p:custDataLst>
      <p:tags r:id="rId1"/>
    </p:custDataLst>
  </p:cSld>
  <p:clrMapOvr>
    <a:masterClrMapping/>
  </p:clrMapOvr>
  <p:transition advTm="4574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0-#ppt_w/2"/>
                                          </p:val>
                                        </p:tav>
                                        <p:tav tm="100000">
                                          <p:val>
                                            <p:strVal val="#ppt_x"/>
                                          </p:val>
                                        </p:tav>
                                      </p:tavLst>
                                    </p:anim>
                                    <p:anim calcmode="lin" valueType="num">
                                      <p:cBhvr additive="base">
                                        <p:cTn id="12"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10"/>
                                        </p:tgtEl>
                                      </p:cBhvr>
                                    </p:animEffect>
                                    <p:set>
                                      <p:cBhvr>
                                        <p:cTn id="17" dur="1" fill="hold">
                                          <p:stCondLst>
                                            <p:cond delay="499"/>
                                          </p:stCondLst>
                                        </p:cTn>
                                        <p:tgtEl>
                                          <p:spTgt spid="10"/>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11"/>
                                        </p:tgtEl>
                                      </p:cBhvr>
                                    </p:animEffect>
                                    <p:set>
                                      <p:cBhvr>
                                        <p:cTn id="20" dur="1" fill="hold">
                                          <p:stCondLst>
                                            <p:cond delay="499"/>
                                          </p:stCondLst>
                                        </p:cTn>
                                        <p:tgtEl>
                                          <p:spTgt spid="11"/>
                                        </p:tgtEl>
                                        <p:attrNameLst>
                                          <p:attrName>style.visibility</p:attrName>
                                        </p:attrNameLst>
                                      </p:cBhvr>
                                      <p:to>
                                        <p:strVal val="hidden"/>
                                      </p:to>
                                    </p:set>
                                  </p:childTnLst>
                                </p:cTn>
                              </p:par>
                              <p:par>
                                <p:cTn id="21" presetID="2" presetClass="entr" presetSubtype="8"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0-#ppt_w/2"/>
                                          </p:val>
                                        </p:tav>
                                        <p:tav tm="100000">
                                          <p:val>
                                            <p:strVal val="#ppt_x"/>
                                          </p:val>
                                        </p:tav>
                                      </p:tavLst>
                                    </p:anim>
                                    <p:anim calcmode="lin" valueType="num">
                                      <p:cBhvr additive="base">
                                        <p:cTn id="24" dur="50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0-#ppt_w/2"/>
                                          </p:val>
                                        </p:tav>
                                        <p:tav tm="100000">
                                          <p:val>
                                            <p:strVal val="#ppt_x"/>
                                          </p:val>
                                        </p:tav>
                                      </p:tavLst>
                                    </p:anim>
                                    <p:anim calcmode="lin" valueType="num">
                                      <p:cBhvr additive="base">
                                        <p:cTn id="28"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grpId="1" nodeType="clickEffect">
                                  <p:stCondLst>
                                    <p:cond delay="0"/>
                                  </p:stCondLst>
                                  <p:childTnLst>
                                    <p:animEffect transition="out" filter="fade">
                                      <p:cBhvr>
                                        <p:cTn id="32" dur="500"/>
                                        <p:tgtEl>
                                          <p:spTgt spid="12"/>
                                        </p:tgtEl>
                                      </p:cBhvr>
                                    </p:animEffect>
                                    <p:set>
                                      <p:cBhvr>
                                        <p:cTn id="33" dur="1" fill="hold">
                                          <p:stCondLst>
                                            <p:cond delay="499"/>
                                          </p:stCondLst>
                                        </p:cTn>
                                        <p:tgtEl>
                                          <p:spTgt spid="12"/>
                                        </p:tgtEl>
                                        <p:attrNameLst>
                                          <p:attrName>style.visibility</p:attrName>
                                        </p:attrNameLst>
                                      </p:cBhvr>
                                      <p:to>
                                        <p:strVal val="hidden"/>
                                      </p:to>
                                    </p:set>
                                  </p:childTnLst>
                                </p:cTn>
                              </p:par>
                              <p:par>
                                <p:cTn id="34" presetID="10" presetClass="exit" presetSubtype="0" fill="hold" grpId="1" nodeType="withEffect">
                                  <p:stCondLst>
                                    <p:cond delay="0"/>
                                  </p:stCondLst>
                                  <p:childTnLst>
                                    <p:animEffect transition="out" filter="fade">
                                      <p:cBhvr>
                                        <p:cTn id="35" dur="500"/>
                                        <p:tgtEl>
                                          <p:spTgt spid="15"/>
                                        </p:tgtEl>
                                      </p:cBhvr>
                                    </p:animEffect>
                                    <p:set>
                                      <p:cBhvr>
                                        <p:cTn id="36" dur="1" fill="hold">
                                          <p:stCondLst>
                                            <p:cond delay="499"/>
                                          </p:stCondLst>
                                        </p:cTn>
                                        <p:tgtEl>
                                          <p:spTgt spid="15"/>
                                        </p:tgtEl>
                                        <p:attrNameLst>
                                          <p:attrName>style.visibility</p:attrName>
                                        </p:attrNameLst>
                                      </p:cBhvr>
                                      <p:to>
                                        <p:strVal val="hidden"/>
                                      </p:to>
                                    </p:set>
                                  </p:childTnLst>
                                </p:cTn>
                              </p:par>
                              <p:par>
                                <p:cTn id="37" presetID="2" presetClass="entr" presetSubtype="8"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0-#ppt_w/2"/>
                                          </p:val>
                                        </p:tav>
                                        <p:tav tm="100000">
                                          <p:val>
                                            <p:strVal val="#ppt_x"/>
                                          </p:val>
                                        </p:tav>
                                      </p:tavLst>
                                    </p:anim>
                                    <p:anim calcmode="lin" valueType="num">
                                      <p:cBhvr additive="base">
                                        <p:cTn id="40" dur="5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0-#ppt_w/2"/>
                                          </p:val>
                                        </p:tav>
                                        <p:tav tm="100000">
                                          <p:val>
                                            <p:strVal val="#ppt_x"/>
                                          </p:val>
                                        </p:tav>
                                      </p:tavLst>
                                    </p:anim>
                                    <p:anim calcmode="lin" valueType="num">
                                      <p:cBhvr additive="base">
                                        <p:cTn id="44"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0" presetClass="exit" presetSubtype="0" fill="hold" grpId="1" nodeType="clickEffect">
                                  <p:stCondLst>
                                    <p:cond delay="0"/>
                                  </p:stCondLst>
                                  <p:childTnLst>
                                    <p:animEffect transition="out" filter="fade">
                                      <p:cBhvr>
                                        <p:cTn id="48" dur="500"/>
                                        <p:tgtEl>
                                          <p:spTgt spid="13"/>
                                        </p:tgtEl>
                                      </p:cBhvr>
                                    </p:animEffect>
                                    <p:set>
                                      <p:cBhvr>
                                        <p:cTn id="49" dur="1" fill="hold">
                                          <p:stCondLst>
                                            <p:cond delay="499"/>
                                          </p:stCondLst>
                                        </p:cTn>
                                        <p:tgtEl>
                                          <p:spTgt spid="13"/>
                                        </p:tgtEl>
                                        <p:attrNameLst>
                                          <p:attrName>style.visibility</p:attrName>
                                        </p:attrNameLst>
                                      </p:cBhvr>
                                      <p:to>
                                        <p:strVal val="hidden"/>
                                      </p:to>
                                    </p:set>
                                  </p:childTnLst>
                                </p:cTn>
                              </p:par>
                              <p:par>
                                <p:cTn id="50" presetID="10" presetClass="exit" presetSubtype="0" fill="hold" grpId="1" nodeType="withEffect">
                                  <p:stCondLst>
                                    <p:cond delay="0"/>
                                  </p:stCondLst>
                                  <p:childTnLst>
                                    <p:animEffect transition="out" filter="fade">
                                      <p:cBhvr>
                                        <p:cTn id="51" dur="500"/>
                                        <p:tgtEl>
                                          <p:spTgt spid="14"/>
                                        </p:tgtEl>
                                      </p:cBhvr>
                                    </p:animEffect>
                                    <p:set>
                                      <p:cBhvr>
                                        <p:cTn id="52" dur="1" fill="hold">
                                          <p:stCondLst>
                                            <p:cond delay="499"/>
                                          </p:stCondLst>
                                        </p:cTn>
                                        <p:tgtEl>
                                          <p:spTgt spid="14"/>
                                        </p:tgtEl>
                                        <p:attrNameLst>
                                          <p:attrName>style.visibility</p:attrName>
                                        </p:attrNameLst>
                                      </p:cBhvr>
                                      <p:to>
                                        <p:strVal val="hidden"/>
                                      </p:to>
                                    </p:set>
                                  </p:childTnLst>
                                </p:cTn>
                              </p:par>
                              <p:par>
                                <p:cTn id="53" presetID="2" presetClass="entr" presetSubtype="8" fill="hold" grpId="0" nodeType="withEffect">
                                  <p:stCondLst>
                                    <p:cond delay="0"/>
                                  </p:stCondLst>
                                  <p:childTnLst>
                                    <p:set>
                                      <p:cBhvr>
                                        <p:cTn id="54" dur="1" fill="hold">
                                          <p:stCondLst>
                                            <p:cond delay="0"/>
                                          </p:stCondLst>
                                        </p:cTn>
                                        <p:tgtEl>
                                          <p:spTgt spid="19"/>
                                        </p:tgtEl>
                                        <p:attrNameLst>
                                          <p:attrName>style.visibility</p:attrName>
                                        </p:attrNameLst>
                                      </p:cBhvr>
                                      <p:to>
                                        <p:strVal val="visible"/>
                                      </p:to>
                                    </p:set>
                                    <p:anim calcmode="lin" valueType="num">
                                      <p:cBhvr additive="base">
                                        <p:cTn id="55" dur="500" fill="hold"/>
                                        <p:tgtEl>
                                          <p:spTgt spid="19"/>
                                        </p:tgtEl>
                                        <p:attrNameLst>
                                          <p:attrName>ppt_x</p:attrName>
                                        </p:attrNameLst>
                                      </p:cBhvr>
                                      <p:tavLst>
                                        <p:tav tm="0">
                                          <p:val>
                                            <p:strVal val="0-#ppt_w/2"/>
                                          </p:val>
                                        </p:tav>
                                        <p:tav tm="100000">
                                          <p:val>
                                            <p:strVal val="#ppt_x"/>
                                          </p:val>
                                        </p:tav>
                                      </p:tavLst>
                                    </p:anim>
                                    <p:anim calcmode="lin" valueType="num">
                                      <p:cBhvr additive="base">
                                        <p:cTn id="56" dur="500" fill="hold"/>
                                        <p:tgtEl>
                                          <p:spTgt spid="19"/>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500" fill="hold"/>
                                        <p:tgtEl>
                                          <p:spTgt spid="18"/>
                                        </p:tgtEl>
                                        <p:attrNameLst>
                                          <p:attrName>ppt_x</p:attrName>
                                        </p:attrNameLst>
                                      </p:cBhvr>
                                      <p:tavLst>
                                        <p:tav tm="0">
                                          <p:val>
                                            <p:strVal val="0-#ppt_w/2"/>
                                          </p:val>
                                        </p:tav>
                                        <p:tav tm="100000">
                                          <p:val>
                                            <p:strVal val="#ppt_x"/>
                                          </p:val>
                                        </p:tav>
                                      </p:tavLst>
                                    </p:anim>
                                    <p:anim calcmode="lin" valueType="num">
                                      <p:cBhvr additive="base">
                                        <p:cTn id="60"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1" grpId="0"/>
      <p:bldP spid="11" grpId="1"/>
      <p:bldP spid="12" grpId="0" animBg="1"/>
      <p:bldP spid="12" grpId="1" animBg="1"/>
      <p:bldP spid="13" grpId="0" animBg="1"/>
      <p:bldP spid="13" grpId="1" animBg="1"/>
      <p:bldP spid="14" grpId="0"/>
      <p:bldP spid="14" grpId="1"/>
      <p:bldP spid="15" grpId="0"/>
      <p:bldP spid="15" grpId="1"/>
      <p:bldP spid="18" grpId="0" animBg="1"/>
      <p:bldP spid="1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r>
              <a:rPr lang="en-US" altLang="zh-TW" dirty="0" smtClean="0"/>
              <a:t>WDT </a:t>
            </a:r>
            <a:r>
              <a:rPr lang="zh-CN" altLang="en-US" dirty="0" smtClean="0"/>
              <a:t>代码</a:t>
            </a:r>
            <a:r>
              <a:rPr lang="en-US" altLang="zh-TW" dirty="0" smtClean="0"/>
              <a:t>(2/2)</a:t>
            </a:r>
          </a:p>
        </p:txBody>
      </p:sp>
      <p:sp>
        <p:nvSpPr>
          <p:cNvPr id="29699" name="Rectangle 3"/>
          <p:cNvSpPr>
            <a:spLocks noGrp="1" noChangeArrowheads="1"/>
          </p:cNvSpPr>
          <p:nvPr>
            <p:ph idx="1"/>
          </p:nvPr>
        </p:nvSpPr>
        <p:spPr>
          <a:solidFill>
            <a:srgbClr val="FFFF66"/>
          </a:solidFill>
        </p:spPr>
        <p:txBody>
          <a:bodyPr/>
          <a:lstStyle/>
          <a:p>
            <a:pPr eaLnBrk="1" hangingPunct="1">
              <a:lnSpc>
                <a:spcPct val="80000"/>
              </a:lnSpc>
              <a:buFont typeface="Arial" charset="0"/>
              <a:buNone/>
            </a:pPr>
            <a:r>
              <a:rPr lang="en-US" altLang="zh-TW" sz="1400" i="1" dirty="0" smtClean="0">
                <a:solidFill>
                  <a:srgbClr val="006600"/>
                </a:solidFill>
                <a:latin typeface="Arial" charset="0"/>
                <a:cs typeface="Arial" charset="0"/>
              </a:rPr>
              <a:t>//----------------------------------------------------------------------------</a:t>
            </a:r>
          </a:p>
          <a:p>
            <a:pPr eaLnBrk="1" hangingPunct="1">
              <a:lnSpc>
                <a:spcPct val="80000"/>
              </a:lnSpc>
              <a:buNone/>
            </a:pPr>
            <a:r>
              <a:rPr lang="en-US" altLang="zh-TW" sz="1400" i="1" dirty="0">
                <a:solidFill>
                  <a:srgbClr val="006600"/>
                </a:solidFill>
                <a:latin typeface="Arial" charset="0"/>
                <a:cs typeface="Arial" charset="0"/>
              </a:rPr>
              <a:t>// </a:t>
            </a:r>
            <a:r>
              <a:rPr lang="en-US" altLang="zh-TW" sz="1400" i="1" dirty="0" smtClean="0">
                <a:solidFill>
                  <a:srgbClr val="006600"/>
                </a:solidFill>
                <a:latin typeface="Arial" charset="0"/>
                <a:cs typeface="Arial" charset="0"/>
              </a:rPr>
              <a:t>WDT </a:t>
            </a:r>
            <a:r>
              <a:rPr lang="en-US" altLang="zh-TW" sz="1400" i="1" dirty="0">
                <a:solidFill>
                  <a:srgbClr val="006600"/>
                </a:solidFill>
                <a:latin typeface="Arial" charset="0"/>
                <a:cs typeface="Arial" charset="0"/>
              </a:rPr>
              <a:t>IRQ </a:t>
            </a:r>
            <a:r>
              <a:rPr lang="en-US" altLang="zh-TW" sz="1400" i="1" dirty="0" smtClean="0">
                <a:solidFill>
                  <a:srgbClr val="006600"/>
                </a:solidFill>
                <a:latin typeface="Arial" charset="0"/>
                <a:cs typeface="Arial" charset="0"/>
              </a:rPr>
              <a:t>handler</a:t>
            </a:r>
          </a:p>
          <a:p>
            <a:pPr eaLnBrk="1" hangingPunct="1">
              <a:lnSpc>
                <a:spcPct val="80000"/>
              </a:lnSpc>
              <a:buFont typeface="Arial" charset="0"/>
              <a:buNone/>
            </a:pPr>
            <a:r>
              <a:rPr lang="en-US" altLang="zh-TW" sz="1400" i="1" dirty="0" smtClean="0">
                <a:solidFill>
                  <a:srgbClr val="006600"/>
                </a:solidFill>
                <a:latin typeface="Arial" charset="0"/>
                <a:cs typeface="Arial" charset="0"/>
              </a:rPr>
              <a:t>//----------------------------------------------------------------------------</a:t>
            </a:r>
          </a:p>
          <a:p>
            <a:pPr eaLnBrk="1" hangingPunct="1">
              <a:lnSpc>
                <a:spcPct val="80000"/>
              </a:lnSpc>
              <a:buNone/>
            </a:pPr>
            <a:r>
              <a:rPr lang="en-US" altLang="zh-TW" sz="1400" dirty="0" smtClean="0">
                <a:latin typeface="Arial" charset="0"/>
                <a:ea typeface="Arial Unicode MS" pitchFamily="34" charset="-120"/>
                <a:cs typeface="Arial Unicode MS" pitchFamily="34" charset="-120"/>
              </a:rPr>
              <a:t>void </a:t>
            </a:r>
            <a:r>
              <a:rPr lang="en-US" altLang="zh-TW" sz="1400" dirty="0" err="1">
                <a:latin typeface="Arial" charset="0"/>
                <a:ea typeface="Arial Unicode MS" pitchFamily="34" charset="-120"/>
                <a:cs typeface="Arial Unicode MS" pitchFamily="34" charset="-120"/>
              </a:rPr>
              <a:t>WDT_IRQHandler</a:t>
            </a:r>
            <a:r>
              <a:rPr lang="en-US" altLang="zh-TW" sz="1400" dirty="0">
                <a:latin typeface="Arial" charset="0"/>
                <a:ea typeface="Arial Unicode MS" pitchFamily="34" charset="-120"/>
                <a:cs typeface="Arial Unicode MS" pitchFamily="34" charset="-120"/>
              </a:rPr>
              <a:t>(void)</a:t>
            </a:r>
          </a:p>
          <a:p>
            <a:pPr eaLnBrk="1" hangingPunct="1">
              <a:lnSpc>
                <a:spcPct val="80000"/>
              </a:lnSpc>
              <a:buNone/>
            </a:pPr>
            <a:r>
              <a:rPr lang="en-US" altLang="zh-TW" sz="1400" dirty="0" smtClean="0">
                <a:latin typeface="Arial" charset="0"/>
                <a:ea typeface="Arial Unicode MS" pitchFamily="34" charset="-120"/>
                <a:cs typeface="Arial Unicode MS" pitchFamily="34" charset="-120"/>
              </a:rPr>
              <a:t>{</a:t>
            </a:r>
          </a:p>
          <a:p>
            <a:pPr eaLnBrk="1" hangingPunct="1">
              <a:lnSpc>
                <a:spcPct val="80000"/>
              </a:lnSpc>
              <a:buNone/>
            </a:pPr>
            <a:r>
              <a:rPr lang="en-US" altLang="zh-TW" sz="1400" dirty="0">
                <a:latin typeface="Arial" charset="0"/>
                <a:ea typeface="Arial Unicode MS" pitchFamily="34" charset="-120"/>
                <a:cs typeface="Arial Unicode MS" pitchFamily="34" charset="-120"/>
              </a:rPr>
              <a:t>	 </a:t>
            </a:r>
            <a:r>
              <a:rPr lang="en-US" altLang="zh-TW" sz="1400" dirty="0" smtClean="0">
                <a:latin typeface="Arial" charset="0"/>
                <a:ea typeface="Arial Unicode MS" pitchFamily="34" charset="-120"/>
                <a:cs typeface="Arial Unicode MS" pitchFamily="34" charset="-120"/>
              </a:rPr>
              <a:t>//WDT </a:t>
            </a:r>
            <a:r>
              <a:rPr lang="en-US" altLang="zh-TW" sz="1400" dirty="0">
                <a:latin typeface="Arial" charset="0"/>
                <a:ea typeface="Arial Unicode MS" pitchFamily="34" charset="-120"/>
                <a:cs typeface="Arial Unicode MS" pitchFamily="34" charset="-120"/>
              </a:rPr>
              <a:t>Interrupt Status </a:t>
            </a:r>
            <a:r>
              <a:rPr lang="en-US" altLang="zh-TW" sz="1400" dirty="0" smtClean="0">
                <a:latin typeface="Arial" charset="0"/>
                <a:ea typeface="Arial Unicode MS" pitchFamily="34" charset="-120"/>
                <a:cs typeface="Arial Unicode MS" pitchFamily="34" charset="-120"/>
              </a:rPr>
              <a:t>is </a:t>
            </a:r>
            <a:r>
              <a:rPr lang="en-US" altLang="zh-TW" sz="1400" dirty="0">
                <a:latin typeface="Arial" charset="0"/>
                <a:ea typeface="Arial Unicode MS" pitchFamily="34" charset="-120"/>
                <a:cs typeface="Arial Unicode MS" pitchFamily="34" charset="-120"/>
              </a:rPr>
              <a:t>Set</a:t>
            </a:r>
          </a:p>
          <a:p>
            <a:pPr eaLnBrk="1" hangingPunct="1">
              <a:lnSpc>
                <a:spcPct val="80000"/>
              </a:lnSpc>
              <a:buNone/>
            </a:pPr>
            <a:r>
              <a:rPr lang="en-US" altLang="zh-TW" sz="1400" dirty="0">
                <a:latin typeface="Arial" charset="0"/>
                <a:ea typeface="Arial Unicode MS" pitchFamily="34" charset="-120"/>
                <a:cs typeface="Arial Unicode MS" pitchFamily="34" charset="-120"/>
              </a:rPr>
              <a:t>	if(WDT-&gt;ISR &amp; WDT_ISR_WDTIS</a:t>
            </a:r>
            <a:r>
              <a:rPr lang="en-US" altLang="zh-TW" sz="1400" dirty="0" smtClean="0">
                <a:latin typeface="Arial" charset="0"/>
                <a:ea typeface="Arial Unicode MS" pitchFamily="34" charset="-120"/>
                <a:cs typeface="Arial Unicode MS" pitchFamily="34" charset="-120"/>
              </a:rPr>
              <a:t>)</a:t>
            </a:r>
          </a:p>
          <a:p>
            <a:pPr eaLnBrk="1" hangingPunct="1">
              <a:lnSpc>
                <a:spcPct val="80000"/>
              </a:lnSpc>
              <a:buNone/>
            </a:pPr>
            <a:r>
              <a:rPr lang="en-US" altLang="zh-TW" sz="1400" dirty="0" smtClean="0">
                <a:latin typeface="Arial" charset="0"/>
                <a:ea typeface="Arial Unicode MS" pitchFamily="34" charset="-120"/>
                <a:cs typeface="Arial Unicode MS" pitchFamily="34" charset="-120"/>
              </a:rPr>
              <a:t>	{</a:t>
            </a:r>
          </a:p>
          <a:p>
            <a:pPr eaLnBrk="1" hangingPunct="1">
              <a:lnSpc>
                <a:spcPct val="80000"/>
              </a:lnSpc>
              <a:buNone/>
            </a:pPr>
            <a:r>
              <a:rPr lang="en-US" altLang="zh-TW" sz="1400" dirty="0">
                <a:latin typeface="Arial" charset="0"/>
                <a:ea typeface="Arial Unicode MS" pitchFamily="34" charset="-120"/>
                <a:cs typeface="Arial Unicode MS" pitchFamily="34" charset="-120"/>
              </a:rPr>
              <a:t>	</a:t>
            </a:r>
            <a:r>
              <a:rPr lang="en-US" altLang="zh-TW" sz="1400" dirty="0" smtClean="0">
                <a:latin typeface="Arial" charset="0"/>
                <a:ea typeface="Arial Unicode MS" pitchFamily="34" charset="-120"/>
                <a:cs typeface="Arial Unicode MS" pitchFamily="34" charset="-120"/>
              </a:rPr>
              <a:t>	WDT-</a:t>
            </a:r>
            <a:r>
              <a:rPr lang="en-US" altLang="zh-TW" sz="1400" dirty="0">
                <a:latin typeface="Arial" charset="0"/>
                <a:ea typeface="Arial Unicode MS" pitchFamily="34" charset="-120"/>
                <a:cs typeface="Arial Unicode MS" pitchFamily="34" charset="-120"/>
              </a:rPr>
              <a:t>&gt;</a:t>
            </a:r>
            <a:r>
              <a:rPr lang="en-US" altLang="zh-TW" sz="1400" dirty="0" smtClean="0">
                <a:latin typeface="Arial" charset="0"/>
                <a:ea typeface="Arial Unicode MS" pitchFamily="34" charset="-120"/>
                <a:cs typeface="Arial Unicode MS" pitchFamily="34" charset="-120"/>
              </a:rPr>
              <a:t>ISR |= </a:t>
            </a:r>
            <a:r>
              <a:rPr lang="en-US" altLang="zh-TW" sz="1400" dirty="0">
                <a:latin typeface="Arial" charset="0"/>
                <a:ea typeface="Arial Unicode MS" pitchFamily="34" charset="-120"/>
                <a:cs typeface="Arial Unicode MS" pitchFamily="34" charset="-120"/>
              </a:rPr>
              <a:t>WDT_ISR_WDTIS;		</a:t>
            </a:r>
            <a:r>
              <a:rPr lang="en-US" altLang="zh-TW" sz="1400" dirty="0" smtClean="0">
                <a:solidFill>
                  <a:srgbClr val="008000"/>
                </a:solidFill>
                <a:latin typeface="Arial" charset="0"/>
                <a:ea typeface="Arial Unicode MS" pitchFamily="34" charset="-120"/>
                <a:cs typeface="Arial Unicode MS" pitchFamily="34" charset="-120"/>
              </a:rPr>
              <a:t>//</a:t>
            </a:r>
            <a:r>
              <a:rPr lang="en-US" altLang="zh-TW" sz="1400" dirty="0">
                <a:solidFill>
                  <a:srgbClr val="008000"/>
                </a:solidFill>
                <a:latin typeface="Arial" charset="0"/>
                <a:ea typeface="Arial Unicode MS" pitchFamily="34" charset="-120"/>
                <a:cs typeface="Arial Unicode MS" pitchFamily="34" charset="-120"/>
              </a:rPr>
              <a:t>Clear </a:t>
            </a:r>
            <a:r>
              <a:rPr lang="en-US" altLang="zh-TW" sz="1400" dirty="0" smtClean="0">
                <a:solidFill>
                  <a:srgbClr val="008000"/>
                </a:solidFill>
                <a:latin typeface="Arial" charset="0"/>
                <a:ea typeface="Arial Unicode MS" pitchFamily="34" charset="-120"/>
                <a:cs typeface="Arial Unicode MS" pitchFamily="34" charset="-120"/>
              </a:rPr>
              <a:t>WDT </a:t>
            </a:r>
            <a:r>
              <a:rPr lang="en-US" altLang="zh-TW" sz="1400" dirty="0">
                <a:solidFill>
                  <a:srgbClr val="008000"/>
                </a:solidFill>
                <a:latin typeface="Arial" charset="0"/>
                <a:ea typeface="Arial Unicode MS" pitchFamily="34" charset="-120"/>
                <a:cs typeface="Arial Unicode MS" pitchFamily="34" charset="-120"/>
              </a:rPr>
              <a:t>Interrupt </a:t>
            </a:r>
            <a:r>
              <a:rPr lang="en-US" altLang="zh-TW" sz="1400" dirty="0" smtClean="0">
                <a:solidFill>
                  <a:srgbClr val="008000"/>
                </a:solidFill>
                <a:latin typeface="Arial" charset="0"/>
                <a:ea typeface="Arial Unicode MS" pitchFamily="34" charset="-120"/>
                <a:cs typeface="Arial Unicode MS" pitchFamily="34" charset="-120"/>
              </a:rPr>
              <a:t>Status</a:t>
            </a:r>
          </a:p>
          <a:p>
            <a:pPr eaLnBrk="1" hangingPunct="1">
              <a:lnSpc>
                <a:spcPct val="80000"/>
              </a:lnSpc>
              <a:buNone/>
            </a:pPr>
            <a:r>
              <a:rPr lang="en-US" altLang="zh-TW" sz="1400" dirty="0">
                <a:latin typeface="Arial" charset="0"/>
                <a:ea typeface="Arial Unicode MS" pitchFamily="34" charset="-120"/>
                <a:cs typeface="Arial Unicode MS" pitchFamily="34" charset="-120"/>
              </a:rPr>
              <a:t>		WDT_RESET_TIMER</a:t>
            </a:r>
            <a:r>
              <a:rPr lang="en-US" altLang="zh-TW" sz="1400" dirty="0" smtClean="0">
                <a:latin typeface="Arial" charset="0"/>
                <a:ea typeface="Arial Unicode MS" pitchFamily="34" charset="-120"/>
                <a:cs typeface="Arial Unicode MS" pitchFamily="34" charset="-120"/>
              </a:rPr>
              <a:t>;			</a:t>
            </a:r>
            <a:r>
              <a:rPr lang="en-US" altLang="zh-TW" sz="1400" dirty="0" smtClean="0">
                <a:solidFill>
                  <a:srgbClr val="008000"/>
                </a:solidFill>
                <a:latin typeface="Arial" charset="0"/>
                <a:ea typeface="Arial Unicode MS" pitchFamily="34" charset="-120"/>
                <a:cs typeface="Arial Unicode MS" pitchFamily="34" charset="-120"/>
              </a:rPr>
              <a:t>//Reset WDT Timer Counter</a:t>
            </a:r>
          </a:p>
          <a:p>
            <a:pPr eaLnBrk="1" hangingPunct="1">
              <a:lnSpc>
                <a:spcPct val="80000"/>
              </a:lnSpc>
              <a:buNone/>
            </a:pPr>
            <a:r>
              <a:rPr lang="en-US" altLang="zh-TW" sz="1400" dirty="0">
                <a:latin typeface="Arial" charset="0"/>
                <a:ea typeface="Arial Unicode MS" pitchFamily="34" charset="-120"/>
                <a:cs typeface="Arial Unicode MS" pitchFamily="34" charset="-120"/>
              </a:rPr>
              <a:t>		</a:t>
            </a:r>
            <a:r>
              <a:rPr lang="en-US" altLang="zh-TW" sz="1400" dirty="0" err="1">
                <a:latin typeface="Arial" charset="0"/>
                <a:ea typeface="Arial Unicode MS" pitchFamily="34" charset="-120"/>
                <a:cs typeface="Arial Unicode MS" pitchFamily="34" charset="-120"/>
              </a:rPr>
              <a:t>printf</a:t>
            </a:r>
            <a:r>
              <a:rPr lang="en-US" altLang="zh-TW" sz="1400" dirty="0" smtClean="0">
                <a:latin typeface="Arial" charset="0"/>
                <a:ea typeface="Arial Unicode MS" pitchFamily="34" charset="-120"/>
                <a:cs typeface="Arial Unicode MS" pitchFamily="34" charset="-120"/>
              </a:rPr>
              <a:t>("WDT </a:t>
            </a:r>
            <a:r>
              <a:rPr lang="en-US" altLang="zh-TW" sz="1400" dirty="0">
                <a:latin typeface="Arial" charset="0"/>
                <a:ea typeface="Arial Unicode MS" pitchFamily="34" charset="-120"/>
                <a:cs typeface="Arial Unicode MS" pitchFamily="34" charset="-120"/>
              </a:rPr>
              <a:t>interrupt </a:t>
            </a:r>
            <a:r>
              <a:rPr lang="en-US" altLang="zh-TW" sz="1400" dirty="0" smtClean="0">
                <a:latin typeface="Arial" charset="0"/>
                <a:ea typeface="Arial Unicode MS" pitchFamily="34" charset="-120"/>
                <a:cs typeface="Arial Unicode MS" pitchFamily="34" charset="-120"/>
              </a:rPr>
              <a:t>!!!\n”);</a:t>
            </a:r>
          </a:p>
          <a:p>
            <a:pPr eaLnBrk="1" hangingPunct="1">
              <a:lnSpc>
                <a:spcPct val="80000"/>
              </a:lnSpc>
              <a:buNone/>
            </a:pPr>
            <a:r>
              <a:rPr lang="en-US" altLang="zh-TW" sz="1400" dirty="0">
                <a:latin typeface="Arial" charset="0"/>
                <a:ea typeface="Arial Unicode MS" pitchFamily="34" charset="-120"/>
                <a:cs typeface="Arial Unicode MS" pitchFamily="34" charset="-120"/>
              </a:rPr>
              <a:t>	</a:t>
            </a:r>
            <a:r>
              <a:rPr lang="en-US" altLang="zh-TW" sz="1400" dirty="0" smtClean="0">
                <a:latin typeface="Arial" charset="0"/>
                <a:ea typeface="Arial Unicode MS" pitchFamily="34" charset="-120"/>
                <a:cs typeface="Arial Unicode MS" pitchFamily="34" charset="-120"/>
              </a:rPr>
              <a:t>}</a:t>
            </a:r>
          </a:p>
          <a:p>
            <a:pPr eaLnBrk="1" hangingPunct="1">
              <a:lnSpc>
                <a:spcPct val="80000"/>
              </a:lnSpc>
              <a:buNone/>
            </a:pPr>
            <a:r>
              <a:rPr lang="en-US" altLang="zh-TW" sz="1400" dirty="0">
                <a:latin typeface="Arial" charset="0"/>
                <a:ea typeface="Arial Unicode MS" pitchFamily="34" charset="-120"/>
                <a:cs typeface="Arial Unicode MS" pitchFamily="34" charset="-120"/>
              </a:rPr>
              <a:t>	</a:t>
            </a:r>
            <a:endParaRPr lang="en-US" altLang="zh-TW" sz="1400" dirty="0" smtClean="0">
              <a:latin typeface="Arial" charset="0"/>
              <a:ea typeface="Arial Unicode MS" pitchFamily="34" charset="-120"/>
              <a:cs typeface="Arial Unicode MS" pitchFamily="34" charset="-120"/>
            </a:endParaRPr>
          </a:p>
          <a:p>
            <a:pPr eaLnBrk="1" hangingPunct="1">
              <a:lnSpc>
                <a:spcPct val="80000"/>
              </a:lnSpc>
              <a:buNone/>
            </a:pPr>
            <a:r>
              <a:rPr lang="en-US" altLang="zh-TW" sz="1400" dirty="0">
                <a:latin typeface="Arial" charset="0"/>
                <a:ea typeface="Arial Unicode MS" pitchFamily="34" charset="-120"/>
                <a:cs typeface="Arial Unicode MS" pitchFamily="34" charset="-120"/>
              </a:rPr>
              <a:t>	</a:t>
            </a:r>
            <a:r>
              <a:rPr lang="en-US" altLang="zh-TW" sz="1400" dirty="0" smtClean="0">
                <a:latin typeface="Arial" charset="0"/>
                <a:ea typeface="Arial Unicode MS" pitchFamily="34" charset="-120"/>
                <a:cs typeface="Arial Unicode MS" pitchFamily="34" charset="-120"/>
              </a:rPr>
              <a:t>//</a:t>
            </a:r>
            <a:r>
              <a:rPr lang="en-US" altLang="zh-TW" sz="1400" dirty="0">
                <a:latin typeface="Arial" charset="0"/>
                <a:ea typeface="Arial Unicode MS" pitchFamily="34" charset="-120"/>
                <a:cs typeface="Arial Unicode MS" pitchFamily="34" charset="-120"/>
              </a:rPr>
              <a:t>WDT </a:t>
            </a:r>
            <a:r>
              <a:rPr lang="en-US" altLang="zh-TW" sz="1400" dirty="0" smtClean="0">
                <a:latin typeface="Arial" charset="0"/>
                <a:ea typeface="Arial Unicode MS" pitchFamily="34" charset="-120"/>
                <a:cs typeface="Arial Unicode MS" pitchFamily="34" charset="-120"/>
              </a:rPr>
              <a:t>Wake-up Status is </a:t>
            </a:r>
            <a:r>
              <a:rPr lang="en-US" altLang="zh-TW" sz="1400" dirty="0">
                <a:latin typeface="Arial" charset="0"/>
                <a:ea typeface="Arial Unicode MS" pitchFamily="34" charset="-120"/>
                <a:cs typeface="Arial Unicode MS" pitchFamily="34" charset="-120"/>
              </a:rPr>
              <a:t>Set</a:t>
            </a:r>
          </a:p>
          <a:p>
            <a:pPr eaLnBrk="1" hangingPunct="1">
              <a:lnSpc>
                <a:spcPct val="80000"/>
              </a:lnSpc>
              <a:buNone/>
            </a:pPr>
            <a:r>
              <a:rPr lang="en-US" altLang="zh-TW" sz="1400" dirty="0">
                <a:latin typeface="Arial" charset="0"/>
                <a:ea typeface="Arial Unicode MS" pitchFamily="34" charset="-120"/>
                <a:cs typeface="Arial Unicode MS" pitchFamily="34" charset="-120"/>
              </a:rPr>
              <a:t>	if(WDT-&gt;ISR &amp; WDT_ISR_WDTWAKEIS</a:t>
            </a:r>
            <a:r>
              <a:rPr lang="en-US" altLang="zh-TW" sz="1400" dirty="0" smtClean="0">
                <a:latin typeface="Arial" charset="0"/>
                <a:ea typeface="Arial Unicode MS" pitchFamily="34" charset="-120"/>
                <a:cs typeface="Arial Unicode MS" pitchFamily="34" charset="-120"/>
              </a:rPr>
              <a:t>)</a:t>
            </a:r>
            <a:endParaRPr lang="en-US" altLang="zh-TW" sz="1400" dirty="0">
              <a:latin typeface="Arial" charset="0"/>
              <a:ea typeface="Arial Unicode MS" pitchFamily="34" charset="-120"/>
              <a:cs typeface="Arial Unicode MS" pitchFamily="34" charset="-120"/>
            </a:endParaRPr>
          </a:p>
          <a:p>
            <a:pPr eaLnBrk="1" hangingPunct="1">
              <a:lnSpc>
                <a:spcPct val="80000"/>
              </a:lnSpc>
              <a:buNone/>
            </a:pPr>
            <a:r>
              <a:rPr lang="en-US" altLang="zh-TW" sz="1400" dirty="0">
                <a:latin typeface="Arial" charset="0"/>
                <a:ea typeface="Arial Unicode MS" pitchFamily="34" charset="-120"/>
                <a:cs typeface="Arial Unicode MS" pitchFamily="34" charset="-120"/>
              </a:rPr>
              <a:t>	{</a:t>
            </a:r>
          </a:p>
          <a:p>
            <a:pPr eaLnBrk="1" hangingPunct="1">
              <a:lnSpc>
                <a:spcPct val="80000"/>
              </a:lnSpc>
              <a:buNone/>
            </a:pPr>
            <a:r>
              <a:rPr lang="en-US" altLang="zh-TW" sz="1400" dirty="0">
                <a:latin typeface="Arial" charset="0"/>
                <a:ea typeface="Arial Unicode MS" pitchFamily="34" charset="-120"/>
                <a:cs typeface="Arial Unicode MS" pitchFamily="34" charset="-120"/>
              </a:rPr>
              <a:t>		 WDT-&gt;ISR |= WDT_ISR_WDTWAKEIS</a:t>
            </a:r>
            <a:r>
              <a:rPr lang="en-US" altLang="zh-TW" sz="1400" dirty="0" smtClean="0">
                <a:latin typeface="Arial" charset="0"/>
                <a:ea typeface="Arial Unicode MS" pitchFamily="34" charset="-120"/>
                <a:cs typeface="Arial Unicode MS" pitchFamily="34" charset="-120"/>
              </a:rPr>
              <a:t>;</a:t>
            </a:r>
            <a:r>
              <a:rPr lang="en-US" altLang="zh-TW" sz="1400" dirty="0">
                <a:latin typeface="Arial" charset="0"/>
                <a:ea typeface="Arial Unicode MS" pitchFamily="34" charset="-120"/>
                <a:cs typeface="Arial Unicode MS" pitchFamily="34" charset="-120"/>
              </a:rPr>
              <a:t> 	</a:t>
            </a:r>
            <a:r>
              <a:rPr lang="en-US" altLang="zh-TW" sz="1400" dirty="0">
                <a:solidFill>
                  <a:srgbClr val="008000"/>
                </a:solidFill>
                <a:latin typeface="Arial" charset="0"/>
                <a:ea typeface="Arial Unicode MS" pitchFamily="34" charset="-120"/>
                <a:cs typeface="Arial Unicode MS" pitchFamily="34" charset="-120"/>
              </a:rPr>
              <a:t>//Clear WDT Wake-up Status</a:t>
            </a:r>
            <a:endParaRPr lang="en-US" altLang="zh-TW" sz="1400" dirty="0" smtClean="0">
              <a:solidFill>
                <a:srgbClr val="008000"/>
              </a:solidFill>
              <a:latin typeface="Arial" charset="0"/>
              <a:ea typeface="Arial Unicode MS" pitchFamily="34" charset="-120"/>
              <a:cs typeface="Arial Unicode MS" pitchFamily="34" charset="-120"/>
            </a:endParaRPr>
          </a:p>
          <a:p>
            <a:pPr eaLnBrk="1" hangingPunct="1">
              <a:lnSpc>
                <a:spcPct val="80000"/>
              </a:lnSpc>
              <a:buNone/>
            </a:pPr>
            <a:r>
              <a:rPr lang="en-US" altLang="zh-TW" sz="1400" dirty="0">
                <a:latin typeface="Arial" charset="0"/>
                <a:ea typeface="Arial Unicode MS" pitchFamily="34" charset="-120"/>
                <a:cs typeface="Arial Unicode MS" pitchFamily="34" charset="-120"/>
              </a:rPr>
              <a:t>		</a:t>
            </a:r>
            <a:r>
              <a:rPr lang="en-US" altLang="zh-TW" sz="1400" dirty="0" err="1">
                <a:latin typeface="Arial" charset="0"/>
                <a:ea typeface="Arial Unicode MS" pitchFamily="34" charset="-120"/>
                <a:cs typeface="Arial Unicode MS" pitchFamily="34" charset="-120"/>
              </a:rPr>
              <a:t>printf</a:t>
            </a:r>
            <a:r>
              <a:rPr lang="en-US" altLang="zh-TW" sz="1400" dirty="0" smtClean="0">
                <a:latin typeface="Arial" charset="0"/>
                <a:ea typeface="Arial Unicode MS" pitchFamily="34" charset="-120"/>
                <a:cs typeface="Arial Unicode MS" pitchFamily="34" charset="-120"/>
              </a:rPr>
              <a:t>("WDT Wake-up!\n”);</a:t>
            </a:r>
            <a:endParaRPr lang="en-US" altLang="zh-TW" sz="1400" dirty="0">
              <a:latin typeface="Arial" charset="0"/>
              <a:ea typeface="Arial Unicode MS" pitchFamily="34" charset="-120"/>
              <a:cs typeface="Arial Unicode MS" pitchFamily="34" charset="-120"/>
            </a:endParaRPr>
          </a:p>
          <a:p>
            <a:pPr eaLnBrk="1" hangingPunct="1">
              <a:lnSpc>
                <a:spcPct val="80000"/>
              </a:lnSpc>
              <a:buNone/>
            </a:pPr>
            <a:r>
              <a:rPr lang="en-US" altLang="zh-TW" sz="1400" dirty="0">
                <a:latin typeface="Arial" charset="0"/>
                <a:ea typeface="Arial Unicode MS" pitchFamily="34" charset="-120"/>
                <a:cs typeface="Arial Unicode MS" pitchFamily="34" charset="-120"/>
              </a:rPr>
              <a:t>	}</a:t>
            </a:r>
          </a:p>
          <a:p>
            <a:pPr eaLnBrk="1" hangingPunct="1">
              <a:lnSpc>
                <a:spcPct val="80000"/>
              </a:lnSpc>
              <a:buNone/>
            </a:pPr>
            <a:r>
              <a:rPr lang="en-US" altLang="zh-TW" sz="1400" dirty="0" smtClean="0">
                <a:latin typeface="Arial" charset="0"/>
                <a:ea typeface="Arial Unicode MS" pitchFamily="34" charset="-120"/>
                <a:cs typeface="Arial Unicode MS" pitchFamily="34" charset="-120"/>
              </a:rPr>
              <a:t>}</a:t>
            </a:r>
            <a:endParaRPr lang="en-US" altLang="zh-TW" sz="1400" i="1" dirty="0">
              <a:solidFill>
                <a:srgbClr val="006600"/>
              </a:solidFill>
              <a:latin typeface="Lucida Console" pitchFamily="49" charset="0"/>
              <a:ea typeface="Arial Unicode MS" pitchFamily="34" charset="-120"/>
              <a:cs typeface="Arial Unicode MS" pitchFamily="34" charset="-120"/>
            </a:endParaRPr>
          </a:p>
        </p:txBody>
      </p:sp>
      <p:sp>
        <p:nvSpPr>
          <p:cNvPr id="29700"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BF7E3145-170E-48A4-9A6C-4B95DA55940A}" type="slidenum">
              <a:rPr lang="en-US" altLang="zh-TW" sz="1400" smtClean="0">
                <a:solidFill>
                  <a:schemeClr val="tx1"/>
                </a:solidFill>
                <a:latin typeface="Arial" charset="0"/>
                <a:ea typeface="ＭＳ Ｐゴシック" pitchFamily="34" charset="-128"/>
              </a:rPr>
              <a:pPr fontAlgn="base">
                <a:spcBef>
                  <a:spcPct val="0"/>
                </a:spcBef>
                <a:spcAft>
                  <a:spcPct val="0"/>
                </a:spcAft>
              </a:pPr>
              <a:t>27</a:t>
            </a:fld>
            <a:endParaRPr lang="en-US" altLang="zh-TW" sz="1400" smtClean="0">
              <a:solidFill>
                <a:schemeClr val="tx1"/>
              </a:solidFill>
              <a:latin typeface="Arial" charset="0"/>
              <a:ea typeface="ＭＳ Ｐゴシック" pitchFamily="34" charset="-128"/>
            </a:endParaRPr>
          </a:p>
        </p:txBody>
      </p:sp>
      <p:sp>
        <p:nvSpPr>
          <p:cNvPr id="13" name="Oval 22"/>
          <p:cNvSpPr>
            <a:spLocks noChangeArrowheads="1"/>
          </p:cNvSpPr>
          <p:nvPr/>
        </p:nvSpPr>
        <p:spPr bwMode="auto">
          <a:xfrm>
            <a:off x="395536" y="1916832"/>
            <a:ext cx="7416824" cy="1728192"/>
          </a:xfrm>
          <a:prstGeom prst="ellipse">
            <a:avLst/>
          </a:prstGeom>
          <a:noFill/>
          <a:ln w="1905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16" name="Oval 22"/>
          <p:cNvSpPr>
            <a:spLocks noChangeArrowheads="1"/>
          </p:cNvSpPr>
          <p:nvPr/>
        </p:nvSpPr>
        <p:spPr bwMode="auto">
          <a:xfrm>
            <a:off x="359968" y="3645025"/>
            <a:ext cx="7416824" cy="1512168"/>
          </a:xfrm>
          <a:prstGeom prst="ellipse">
            <a:avLst/>
          </a:prstGeom>
          <a:noFill/>
          <a:ln w="1905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17" name="Text Box 25"/>
          <p:cNvSpPr txBox="1">
            <a:spLocks noChangeArrowheads="1"/>
          </p:cNvSpPr>
          <p:nvPr/>
        </p:nvSpPr>
        <p:spPr bwMode="auto">
          <a:xfrm>
            <a:off x="6156176" y="1772816"/>
            <a:ext cx="2448272" cy="3145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marL="0" eaLnBrk="1" hangingPunct="1"/>
            <a:r>
              <a:rPr lang="en-US" altLang="zh-TW" sz="1800" dirty="0" smtClean="0">
                <a:solidFill>
                  <a:srgbClr val="FF0000"/>
                </a:solidFill>
              </a:rPr>
              <a:t>When WDT interrupt</a:t>
            </a:r>
            <a:endParaRPr lang="en-US" altLang="zh-TW" sz="1800" dirty="0">
              <a:solidFill>
                <a:srgbClr val="FF0000"/>
              </a:solidFill>
            </a:endParaRPr>
          </a:p>
        </p:txBody>
      </p:sp>
      <p:sp>
        <p:nvSpPr>
          <p:cNvPr id="18" name="Text Box 25"/>
          <p:cNvSpPr txBox="1">
            <a:spLocks noChangeArrowheads="1"/>
          </p:cNvSpPr>
          <p:nvPr/>
        </p:nvSpPr>
        <p:spPr bwMode="auto">
          <a:xfrm>
            <a:off x="6012160" y="5000227"/>
            <a:ext cx="3152292" cy="313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marL="0" eaLnBrk="1" hangingPunct="1"/>
            <a:r>
              <a:rPr lang="en-US" altLang="zh-TW" sz="1800" dirty="0" smtClean="0">
                <a:solidFill>
                  <a:srgbClr val="FF0000"/>
                </a:solidFill>
              </a:rPr>
              <a:t>When WDT after Wake-up</a:t>
            </a:r>
            <a:endParaRPr lang="en-US" altLang="zh-TW" sz="1800" dirty="0">
              <a:solidFill>
                <a:srgbClr val="FF0000"/>
              </a:solidFill>
            </a:endParaRPr>
          </a:p>
        </p:txBody>
      </p:sp>
    </p:spTree>
    <p:custDataLst>
      <p:tags r:id="rId1"/>
    </p:custDataLst>
    <p:extLst>
      <p:ext uri="{BB962C8B-B14F-4D97-AF65-F5344CB8AC3E}">
        <p14:creationId xmlns:p14="http://schemas.microsoft.com/office/powerpoint/2010/main" val="1573076227"/>
      </p:ext>
    </p:extLst>
  </p:cSld>
  <p:clrMapOvr>
    <a:masterClrMapping/>
  </p:clrMapOvr>
  <p:transition advTm="4574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0-#ppt_w/2"/>
                                          </p:val>
                                        </p:tav>
                                        <p:tav tm="100000">
                                          <p:val>
                                            <p:strVal val="#ppt_x"/>
                                          </p:val>
                                        </p:tav>
                                      </p:tavLst>
                                    </p:anim>
                                    <p:anim calcmode="lin" valueType="num">
                                      <p:cBhvr additive="base">
                                        <p:cTn id="12"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13"/>
                                        </p:tgtEl>
                                      </p:cBhvr>
                                    </p:animEffect>
                                    <p:set>
                                      <p:cBhvr>
                                        <p:cTn id="17" dur="1" fill="hold">
                                          <p:stCondLst>
                                            <p:cond delay="499"/>
                                          </p:stCondLst>
                                        </p:cTn>
                                        <p:tgtEl>
                                          <p:spTgt spid="13"/>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17"/>
                                        </p:tgtEl>
                                      </p:cBhvr>
                                    </p:animEffect>
                                    <p:set>
                                      <p:cBhvr>
                                        <p:cTn id="20" dur="1" fill="hold">
                                          <p:stCondLst>
                                            <p:cond delay="499"/>
                                          </p:stCondLst>
                                        </p:cTn>
                                        <p:tgtEl>
                                          <p:spTgt spid="17"/>
                                        </p:tgtEl>
                                        <p:attrNameLst>
                                          <p:attrName>style.visibility</p:attrName>
                                        </p:attrNameLst>
                                      </p:cBhvr>
                                      <p:to>
                                        <p:strVal val="hidden"/>
                                      </p:to>
                                    </p:set>
                                  </p:childTnLst>
                                </p:cTn>
                              </p:par>
                              <p:par>
                                <p:cTn id="21" presetID="2" presetClass="entr" presetSubtype="4"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ppt_x"/>
                                          </p:val>
                                        </p:tav>
                                        <p:tav tm="100000">
                                          <p:val>
                                            <p:strVal val="#ppt_x"/>
                                          </p:val>
                                        </p:tav>
                                      </p:tavLst>
                                    </p:anim>
                                    <p:anim calcmode="lin" valueType="num">
                                      <p:cBhvr additive="base">
                                        <p:cTn id="24" dur="500" fill="hold"/>
                                        <p:tgtEl>
                                          <p:spTgt spid="1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500" fill="hold"/>
                                        <p:tgtEl>
                                          <p:spTgt spid="18"/>
                                        </p:tgtEl>
                                        <p:attrNameLst>
                                          <p:attrName>ppt_x</p:attrName>
                                        </p:attrNameLst>
                                      </p:cBhvr>
                                      <p:tavLst>
                                        <p:tav tm="0">
                                          <p:val>
                                            <p:strVal val="#ppt_x"/>
                                          </p:val>
                                        </p:tav>
                                        <p:tav tm="100000">
                                          <p:val>
                                            <p:strVal val="#ppt_x"/>
                                          </p:val>
                                        </p:tav>
                                      </p:tavLst>
                                    </p:anim>
                                    <p:anim calcmode="lin" valueType="num">
                                      <p:cBhvr additive="base">
                                        <p:cTn id="2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6" grpId="0" animBg="1"/>
      <p:bldP spid="17" grpId="0"/>
      <p:bldP spid="17" grpId="1"/>
      <p:bldP spid="1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eaLnBrk="1" hangingPunct="1"/>
            <a:r>
              <a:rPr lang="zh-CN" altLang="en-US" dirty="0" smtClean="0"/>
              <a:t>窗看门狗特性</a:t>
            </a:r>
            <a:endParaRPr lang="en-US" altLang="zh-TW" dirty="0" smtClean="0"/>
          </a:p>
        </p:txBody>
      </p:sp>
      <p:sp>
        <p:nvSpPr>
          <p:cNvPr id="32771" name="Rectangle 3"/>
          <p:cNvSpPr>
            <a:spLocks noGrp="1" noChangeArrowheads="1"/>
          </p:cNvSpPr>
          <p:nvPr>
            <p:ph idx="1"/>
          </p:nvPr>
        </p:nvSpPr>
        <p:spPr/>
        <p:txBody>
          <a:bodyPr/>
          <a:lstStyle/>
          <a:p>
            <a:pPr eaLnBrk="1" hangingPunct="1"/>
            <a:r>
              <a:rPr lang="en-US" altLang="zh-TW" dirty="0" smtClean="0">
                <a:cs typeface="Arial" charset="0"/>
              </a:rPr>
              <a:t>6-bit </a:t>
            </a:r>
            <a:r>
              <a:rPr lang="zh-CN" altLang="en-US" dirty="0" smtClean="0">
                <a:cs typeface="Arial" charset="0"/>
              </a:rPr>
              <a:t>下数计数器和比较器</a:t>
            </a:r>
            <a:endParaRPr lang="en-US" altLang="zh-TW" dirty="0" smtClean="0">
              <a:cs typeface="Arial" charset="0"/>
            </a:endParaRPr>
          </a:p>
          <a:p>
            <a:pPr lvl="1" eaLnBrk="1" hangingPunct="1">
              <a:buFont typeface="Arial" charset="0"/>
              <a:buChar char="•"/>
            </a:pPr>
            <a:r>
              <a:rPr lang="zh-CN" altLang="en-US" dirty="0" smtClean="0">
                <a:cs typeface="Arial" charset="0"/>
              </a:rPr>
              <a:t>使</a:t>
            </a:r>
            <a:r>
              <a:rPr lang="en-US" altLang="zh-TW" dirty="0" smtClean="0">
                <a:cs typeface="Arial" charset="0"/>
              </a:rPr>
              <a:t>WWDT </a:t>
            </a:r>
            <a:r>
              <a:rPr lang="zh-CN" altLang="en-US" dirty="0" smtClean="0">
                <a:cs typeface="Arial" charset="0"/>
              </a:rPr>
              <a:t>窗周期更有弹性</a:t>
            </a:r>
            <a:endParaRPr lang="en-US" altLang="zh-TW" dirty="0" smtClean="0">
              <a:cs typeface="Arial" charset="0"/>
            </a:endParaRPr>
          </a:p>
          <a:p>
            <a:pPr eaLnBrk="1" hangingPunct="1"/>
            <a:r>
              <a:rPr lang="en-US" altLang="zh-TW" dirty="0" smtClean="0">
                <a:cs typeface="Arial" charset="0"/>
              </a:rPr>
              <a:t>16 </a:t>
            </a:r>
            <a:r>
              <a:rPr lang="zh-CN" altLang="en-US" dirty="0" smtClean="0">
                <a:cs typeface="Arial" charset="0"/>
              </a:rPr>
              <a:t>个</a:t>
            </a:r>
            <a:r>
              <a:rPr lang="en-US" altLang="zh-CN" dirty="0" smtClean="0">
                <a:cs typeface="Arial" charset="0"/>
              </a:rPr>
              <a:t>WWDT</a:t>
            </a:r>
            <a:r>
              <a:rPr lang="zh-CN" altLang="en-US" dirty="0" smtClean="0">
                <a:cs typeface="Arial" charset="0"/>
              </a:rPr>
              <a:t>预分频计数器可选</a:t>
            </a:r>
            <a:endParaRPr lang="en-US" altLang="zh-TW" dirty="0" smtClean="0">
              <a:cs typeface="Arial" charset="0"/>
            </a:endParaRPr>
          </a:p>
          <a:p>
            <a:pPr lvl="1" eaLnBrk="1" hangingPunct="1">
              <a:buFont typeface="Arial" charset="0"/>
              <a:buChar char="•"/>
            </a:pPr>
            <a:r>
              <a:rPr lang="en-US" altLang="zh-TW" dirty="0" smtClean="0">
                <a:cs typeface="Arial" charset="0"/>
              </a:rPr>
              <a:t>WWDT </a:t>
            </a:r>
            <a:r>
              <a:rPr lang="zh-CN" altLang="en-US" dirty="0" smtClean="0">
                <a:cs typeface="Arial" charset="0"/>
              </a:rPr>
              <a:t>超时间隔可选</a:t>
            </a:r>
            <a:endParaRPr lang="en-US" altLang="zh-TW" dirty="0" smtClean="0">
              <a:cs typeface="Arial" charset="0"/>
            </a:endParaRPr>
          </a:p>
          <a:p>
            <a:pPr eaLnBrk="1" hangingPunct="1"/>
            <a:r>
              <a:rPr lang="zh-CN" altLang="en-US" dirty="0" smtClean="0">
                <a:cs typeface="Arial" charset="0"/>
              </a:rPr>
              <a:t>芯片复位之后只可以写一次</a:t>
            </a:r>
            <a:r>
              <a:rPr lang="en-US" altLang="zh-TW" dirty="0" smtClean="0">
                <a:cs typeface="Arial" charset="0"/>
              </a:rPr>
              <a:t> WWDT </a:t>
            </a:r>
            <a:r>
              <a:rPr lang="zh-CN" altLang="en-US" dirty="0" smtClean="0">
                <a:cs typeface="Arial" charset="0"/>
              </a:rPr>
              <a:t>控制寄存器，否则系统将复位</a:t>
            </a:r>
            <a:endParaRPr lang="en-US" altLang="zh-TW" dirty="0" smtClean="0">
              <a:cs typeface="Arial" charset="0"/>
            </a:endParaRPr>
          </a:p>
          <a:p>
            <a:pPr lvl="1" eaLnBrk="1" hangingPunct="1">
              <a:buFont typeface="Arial" charset="0"/>
              <a:buChar char="•"/>
            </a:pPr>
            <a:r>
              <a:rPr lang="zh-CN" altLang="en-US" dirty="0" smtClean="0">
                <a:cs typeface="Arial" charset="0"/>
              </a:rPr>
              <a:t>软件无法关闭</a:t>
            </a:r>
            <a:r>
              <a:rPr lang="en-US" altLang="zh-TW" dirty="0" smtClean="0">
                <a:cs typeface="Arial" charset="0"/>
              </a:rPr>
              <a:t>WWDT</a:t>
            </a:r>
            <a:r>
              <a:rPr lang="en-US" altLang="zh-TW" dirty="0" smtClean="0">
                <a:cs typeface="Arial" charset="0"/>
              </a:rPr>
              <a:t>, </a:t>
            </a:r>
            <a:r>
              <a:rPr lang="zh-CN" altLang="en-US" dirty="0" smtClean="0">
                <a:cs typeface="Arial" charset="0"/>
              </a:rPr>
              <a:t>或者改变任何设定</a:t>
            </a:r>
            <a:endParaRPr lang="en-US" altLang="zh-TW" dirty="0" smtClean="0">
              <a:cs typeface="Arial" charset="0"/>
            </a:endParaRPr>
          </a:p>
          <a:p>
            <a:pPr eaLnBrk="1" hangingPunct="1"/>
            <a:r>
              <a:rPr lang="en-US" altLang="zh-TW" dirty="0" smtClean="0">
                <a:cs typeface="Arial" charset="0"/>
              </a:rPr>
              <a:t>WWDT </a:t>
            </a:r>
            <a:r>
              <a:rPr lang="zh-CN" altLang="en-US" dirty="0" smtClean="0">
                <a:cs typeface="Arial" charset="0"/>
              </a:rPr>
              <a:t>和</a:t>
            </a:r>
            <a:r>
              <a:rPr lang="en-US" altLang="zh-TW" dirty="0" smtClean="0">
                <a:cs typeface="Arial" charset="0"/>
              </a:rPr>
              <a:t>WDT </a:t>
            </a:r>
            <a:r>
              <a:rPr lang="zh-CN" altLang="en-US" dirty="0" smtClean="0">
                <a:cs typeface="Arial" charset="0"/>
              </a:rPr>
              <a:t>共享一个</a:t>
            </a:r>
            <a:r>
              <a:rPr lang="en-US" altLang="zh-TW" dirty="0" smtClean="0">
                <a:cs typeface="Arial" charset="0"/>
              </a:rPr>
              <a:t> IRQ </a:t>
            </a:r>
            <a:r>
              <a:rPr lang="zh-CN" altLang="en-US" dirty="0" smtClean="0">
                <a:cs typeface="Arial" charset="0"/>
              </a:rPr>
              <a:t>中断号</a:t>
            </a:r>
            <a:endParaRPr lang="en-US" altLang="zh-TW" dirty="0" smtClean="0">
              <a:cs typeface="Arial" charset="0"/>
            </a:endParaRPr>
          </a:p>
          <a:p>
            <a:pPr eaLnBrk="1" hangingPunct="1"/>
            <a:r>
              <a:rPr lang="zh-CN" altLang="en-US" dirty="0" smtClean="0">
                <a:cs typeface="Arial" charset="0"/>
              </a:rPr>
              <a:t>支持的功能</a:t>
            </a:r>
            <a:r>
              <a:rPr lang="en-US" altLang="zh-TW" dirty="0" smtClean="0">
                <a:cs typeface="Arial" charset="0"/>
              </a:rPr>
              <a:t>:</a:t>
            </a:r>
          </a:p>
          <a:p>
            <a:pPr lvl="1" eaLnBrk="1" hangingPunct="1">
              <a:buFont typeface="Arial" charset="0"/>
              <a:buChar char="•"/>
            </a:pPr>
            <a:r>
              <a:rPr lang="en-US" altLang="zh-TW" dirty="0" smtClean="0">
                <a:cs typeface="Arial" charset="0"/>
              </a:rPr>
              <a:t> WWDT </a:t>
            </a:r>
            <a:r>
              <a:rPr lang="zh-CN" altLang="en-US" dirty="0" smtClean="0">
                <a:cs typeface="Arial" charset="0"/>
              </a:rPr>
              <a:t>中断</a:t>
            </a:r>
            <a:endParaRPr lang="en-US" altLang="zh-CN" dirty="0" smtClean="0">
              <a:cs typeface="Arial" charset="0"/>
            </a:endParaRPr>
          </a:p>
          <a:p>
            <a:pPr lvl="1" eaLnBrk="1" hangingPunct="1">
              <a:buFont typeface="Arial" charset="0"/>
              <a:buChar char="•"/>
            </a:pPr>
            <a:r>
              <a:rPr lang="en-US" altLang="zh-TW" dirty="0" smtClean="0">
                <a:cs typeface="Arial" charset="0"/>
              </a:rPr>
              <a:t> WWDT </a:t>
            </a:r>
            <a:r>
              <a:rPr lang="zh-CN" altLang="en-US" dirty="0">
                <a:cs typeface="Arial" charset="0"/>
              </a:rPr>
              <a:t>复位</a:t>
            </a:r>
            <a:endParaRPr lang="en-US" altLang="zh-TW" dirty="0" smtClean="0">
              <a:cs typeface="Arial" charset="0"/>
            </a:endParaRPr>
          </a:p>
        </p:txBody>
      </p:sp>
      <p:sp>
        <p:nvSpPr>
          <p:cNvPr id="32772"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BF59CFB0-8E46-4A54-AB7A-2FE7FAA0E85A}" type="slidenum">
              <a:rPr lang="en-US" altLang="zh-TW" sz="1400" smtClean="0">
                <a:solidFill>
                  <a:schemeClr val="tx1"/>
                </a:solidFill>
                <a:latin typeface="Arial" charset="0"/>
                <a:ea typeface="ＭＳ Ｐゴシック" pitchFamily="34" charset="-128"/>
              </a:rPr>
              <a:pPr fontAlgn="base">
                <a:spcBef>
                  <a:spcPct val="0"/>
                </a:spcBef>
                <a:spcAft>
                  <a:spcPct val="0"/>
                </a:spcAft>
              </a:pPr>
              <a:t>28</a:t>
            </a:fld>
            <a:endParaRPr lang="en-US" altLang="zh-TW" sz="1400" smtClean="0">
              <a:solidFill>
                <a:schemeClr val="tx1"/>
              </a:solidFill>
              <a:latin typeface="Arial" charset="0"/>
              <a:ea typeface="ＭＳ Ｐゴシック" pitchFamily="34" charset="-128"/>
            </a:endParaRPr>
          </a:p>
        </p:txBody>
      </p:sp>
    </p:spTree>
    <p:custDataLst>
      <p:tags r:id="rId1"/>
    </p:custDataLst>
  </p:cSld>
  <p:clrMapOvr>
    <a:masterClrMapping/>
  </p:clrMapOvr>
  <p:transition advTm="1727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2771">
                                            <p:txEl>
                                              <p:pRg st="0" end="0"/>
                                            </p:txEl>
                                          </p:spTgt>
                                        </p:tgtEl>
                                        <p:attrNameLst>
                                          <p:attrName>style.visibility</p:attrName>
                                        </p:attrNameLst>
                                      </p:cBhvr>
                                      <p:to>
                                        <p:strVal val="visible"/>
                                      </p:to>
                                    </p:set>
                                    <p:anim calcmode="lin" valueType="num">
                                      <p:cBhvr additive="base">
                                        <p:cTn id="7" dur="500" fill="hold"/>
                                        <p:tgtEl>
                                          <p:spTgt spid="3277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2771">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2771">
                                            <p:txEl>
                                              <p:pRg st="1" end="1"/>
                                            </p:txEl>
                                          </p:spTgt>
                                        </p:tgtEl>
                                        <p:attrNameLst>
                                          <p:attrName>style.visibility</p:attrName>
                                        </p:attrNameLst>
                                      </p:cBhvr>
                                      <p:to>
                                        <p:strVal val="visible"/>
                                      </p:to>
                                    </p:set>
                                    <p:anim calcmode="lin" valueType="num">
                                      <p:cBhvr additive="base">
                                        <p:cTn id="11" dur="500" fill="hold"/>
                                        <p:tgtEl>
                                          <p:spTgt spid="32771">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277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32771">
                                            <p:txEl>
                                              <p:pRg st="2" end="2"/>
                                            </p:txEl>
                                          </p:spTgt>
                                        </p:tgtEl>
                                        <p:attrNameLst>
                                          <p:attrName>style.visibility</p:attrName>
                                        </p:attrNameLst>
                                      </p:cBhvr>
                                      <p:to>
                                        <p:strVal val="visible"/>
                                      </p:to>
                                    </p:set>
                                    <p:anim calcmode="lin" valueType="num">
                                      <p:cBhvr additive="base">
                                        <p:cTn id="17" dur="500" fill="hold"/>
                                        <p:tgtEl>
                                          <p:spTgt spid="32771">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2771">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32771">
                                            <p:txEl>
                                              <p:pRg st="3" end="3"/>
                                            </p:txEl>
                                          </p:spTgt>
                                        </p:tgtEl>
                                        <p:attrNameLst>
                                          <p:attrName>style.visibility</p:attrName>
                                        </p:attrNameLst>
                                      </p:cBhvr>
                                      <p:to>
                                        <p:strVal val="visible"/>
                                      </p:to>
                                    </p:set>
                                    <p:anim calcmode="lin" valueType="num">
                                      <p:cBhvr additive="base">
                                        <p:cTn id="21" dur="500" fill="hold"/>
                                        <p:tgtEl>
                                          <p:spTgt spid="32771">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32771">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32771">
                                            <p:txEl>
                                              <p:pRg st="4" end="4"/>
                                            </p:txEl>
                                          </p:spTgt>
                                        </p:tgtEl>
                                        <p:attrNameLst>
                                          <p:attrName>style.visibility</p:attrName>
                                        </p:attrNameLst>
                                      </p:cBhvr>
                                      <p:to>
                                        <p:strVal val="visible"/>
                                      </p:to>
                                    </p:set>
                                    <p:anim calcmode="lin" valueType="num">
                                      <p:cBhvr additive="base">
                                        <p:cTn id="27" dur="500" fill="hold"/>
                                        <p:tgtEl>
                                          <p:spTgt spid="32771">
                                            <p:txEl>
                                              <p:pRg st="4" end="4"/>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32771">
                                            <p:txEl>
                                              <p:pRg st="4" end="4"/>
                                            </p:txEl>
                                          </p:spTgt>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32771">
                                            <p:txEl>
                                              <p:pRg st="5" end="5"/>
                                            </p:txEl>
                                          </p:spTgt>
                                        </p:tgtEl>
                                        <p:attrNameLst>
                                          <p:attrName>style.visibility</p:attrName>
                                        </p:attrNameLst>
                                      </p:cBhvr>
                                      <p:to>
                                        <p:strVal val="visible"/>
                                      </p:to>
                                    </p:set>
                                    <p:anim calcmode="lin" valueType="num">
                                      <p:cBhvr additive="base">
                                        <p:cTn id="31" dur="500" fill="hold"/>
                                        <p:tgtEl>
                                          <p:spTgt spid="32771">
                                            <p:txEl>
                                              <p:pRg st="5" end="5"/>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2771">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2771">
                                            <p:txEl>
                                              <p:pRg st="6" end="6"/>
                                            </p:txEl>
                                          </p:spTgt>
                                        </p:tgtEl>
                                        <p:attrNameLst>
                                          <p:attrName>style.visibility</p:attrName>
                                        </p:attrNameLst>
                                      </p:cBhvr>
                                      <p:to>
                                        <p:strVal val="visible"/>
                                      </p:to>
                                    </p:set>
                                    <p:anim calcmode="lin" valueType="num">
                                      <p:cBhvr additive="base">
                                        <p:cTn id="37" dur="500" fill="hold"/>
                                        <p:tgtEl>
                                          <p:spTgt spid="32771">
                                            <p:txEl>
                                              <p:pRg st="6" end="6"/>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2771">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32771">
                                            <p:txEl>
                                              <p:pRg st="7" end="7"/>
                                            </p:txEl>
                                          </p:spTgt>
                                        </p:tgtEl>
                                        <p:attrNameLst>
                                          <p:attrName>style.visibility</p:attrName>
                                        </p:attrNameLst>
                                      </p:cBhvr>
                                      <p:to>
                                        <p:strVal val="visible"/>
                                      </p:to>
                                    </p:set>
                                    <p:anim calcmode="lin" valueType="num">
                                      <p:cBhvr additive="base">
                                        <p:cTn id="43" dur="500" fill="hold"/>
                                        <p:tgtEl>
                                          <p:spTgt spid="32771">
                                            <p:txEl>
                                              <p:pRg st="7" end="7"/>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2771">
                                            <p:txEl>
                                              <p:pRg st="7" end="7"/>
                                            </p:tx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32771">
                                            <p:txEl>
                                              <p:pRg st="8" end="8"/>
                                            </p:txEl>
                                          </p:spTgt>
                                        </p:tgtEl>
                                        <p:attrNameLst>
                                          <p:attrName>style.visibility</p:attrName>
                                        </p:attrNameLst>
                                      </p:cBhvr>
                                      <p:to>
                                        <p:strVal val="visible"/>
                                      </p:to>
                                    </p:set>
                                    <p:anim calcmode="lin" valueType="num">
                                      <p:cBhvr additive="base">
                                        <p:cTn id="47" dur="500" fill="hold"/>
                                        <p:tgtEl>
                                          <p:spTgt spid="32771">
                                            <p:txEl>
                                              <p:pRg st="8" end="8"/>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32771">
                                            <p:txEl>
                                              <p:pRg st="8" end="8"/>
                                            </p:txEl>
                                          </p:spTgt>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32771">
                                            <p:txEl>
                                              <p:pRg st="9" end="9"/>
                                            </p:txEl>
                                          </p:spTgt>
                                        </p:tgtEl>
                                        <p:attrNameLst>
                                          <p:attrName>style.visibility</p:attrName>
                                        </p:attrNameLst>
                                      </p:cBhvr>
                                      <p:to>
                                        <p:strVal val="visible"/>
                                      </p:to>
                                    </p:set>
                                    <p:anim calcmode="lin" valueType="num">
                                      <p:cBhvr additive="base">
                                        <p:cTn id="51" dur="500" fill="hold"/>
                                        <p:tgtEl>
                                          <p:spTgt spid="32771">
                                            <p:txEl>
                                              <p:pRg st="9" end="9"/>
                                            </p:txEl>
                                          </p:spTgt>
                                        </p:tgtEl>
                                        <p:attrNameLst>
                                          <p:attrName>ppt_x</p:attrName>
                                        </p:attrNameLst>
                                      </p:cBhvr>
                                      <p:tavLst>
                                        <p:tav tm="0">
                                          <p:val>
                                            <p:strVal val="0-#ppt_w/2"/>
                                          </p:val>
                                        </p:tav>
                                        <p:tav tm="100000">
                                          <p:val>
                                            <p:strVal val="#ppt_x"/>
                                          </p:val>
                                        </p:tav>
                                      </p:tavLst>
                                    </p:anim>
                                    <p:anim calcmode="lin" valueType="num">
                                      <p:cBhvr additive="base">
                                        <p:cTn id="52" dur="500" fill="hold"/>
                                        <p:tgtEl>
                                          <p:spTgt spid="32771">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r>
              <a:rPr lang="zh-CN" altLang="en-US" dirty="0" smtClean="0"/>
              <a:t>窗看门狗时钟源</a:t>
            </a:r>
            <a:endParaRPr lang="en-US" altLang="zh-TW" dirty="0" smtClean="0"/>
          </a:p>
        </p:txBody>
      </p:sp>
      <p:sp>
        <p:nvSpPr>
          <p:cNvPr id="33795"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5707E793-FB72-49E7-9249-5D5380EAB419}" type="slidenum">
              <a:rPr lang="en-US" altLang="zh-TW" sz="1400" smtClean="0">
                <a:solidFill>
                  <a:schemeClr val="tx1"/>
                </a:solidFill>
                <a:latin typeface="Arial" charset="0"/>
                <a:ea typeface="ＭＳ Ｐゴシック" pitchFamily="34" charset="-128"/>
              </a:rPr>
              <a:pPr fontAlgn="base">
                <a:spcBef>
                  <a:spcPct val="0"/>
                </a:spcBef>
                <a:spcAft>
                  <a:spcPct val="0"/>
                </a:spcAft>
              </a:pPr>
              <a:t>29</a:t>
            </a:fld>
            <a:endParaRPr lang="en-US" altLang="zh-TW" sz="1400" smtClean="0">
              <a:solidFill>
                <a:schemeClr val="tx1"/>
              </a:solidFill>
              <a:latin typeface="Arial" charset="0"/>
              <a:ea typeface="ＭＳ Ｐゴシック" pitchFamily="34" charset="-128"/>
            </a:endParaRPr>
          </a:p>
        </p:txBody>
      </p:sp>
      <p:graphicFrame>
        <p:nvGraphicFramePr>
          <p:cNvPr id="33798" name="物件 4"/>
          <p:cNvGraphicFramePr>
            <a:graphicFrameLocks noChangeAspect="1"/>
          </p:cNvGraphicFramePr>
          <p:nvPr>
            <p:extLst>
              <p:ext uri="{D42A27DB-BD31-4B8C-83A1-F6EECF244321}">
                <p14:modId xmlns:p14="http://schemas.microsoft.com/office/powerpoint/2010/main" val="1983893218"/>
              </p:ext>
            </p:extLst>
          </p:nvPr>
        </p:nvGraphicFramePr>
        <p:xfrm>
          <a:off x="1115616" y="2132856"/>
          <a:ext cx="6709018" cy="2520280"/>
        </p:xfrm>
        <a:graphic>
          <a:graphicData uri="http://schemas.openxmlformats.org/presentationml/2006/ole">
            <mc:AlternateContent xmlns:mc="http://schemas.openxmlformats.org/markup-compatibility/2006">
              <mc:Choice xmlns:v="urn:schemas-microsoft-com:vml" Requires="v">
                <p:oleObj spid="_x0000_s33918" name="Visio" r:id="rId5" imgW="3893357" imgH="1474647" progId="Visio.Drawing.11">
                  <p:embed/>
                </p:oleObj>
              </mc:Choice>
              <mc:Fallback>
                <p:oleObj name="Visio" r:id="rId5" imgW="3893357" imgH="1474647" progId="Visio.Drawing.11">
                  <p:embed/>
                  <p:pic>
                    <p:nvPicPr>
                      <p:cNvPr id="0" name="物件 4"/>
                      <p:cNvPicPr>
                        <a:picLocks noChangeAspect="1" noChangeArrowheads="1"/>
                      </p:cNvPicPr>
                      <p:nvPr/>
                    </p:nvPicPr>
                    <p:blipFill>
                      <a:blip r:embed="rId6"/>
                      <a:srcRect/>
                      <a:stretch>
                        <a:fillRect/>
                      </a:stretch>
                    </p:blipFill>
                    <p:spPr bwMode="auto">
                      <a:xfrm>
                        <a:off x="1115616" y="2132856"/>
                        <a:ext cx="6709018" cy="2520280"/>
                      </a:xfrm>
                      <a:prstGeom prst="rect">
                        <a:avLst/>
                      </a:prstGeom>
                      <a:noFill/>
                      <a:ln>
                        <a:noFill/>
                      </a:ln>
                      <a:extLst/>
                    </p:spPr>
                  </p:pic>
                </p:oleObj>
              </mc:Fallback>
            </mc:AlternateContent>
          </a:graphicData>
        </a:graphic>
      </p:graphicFrame>
    </p:spTree>
    <p:custDataLst>
      <p:tags r:id="rId2"/>
    </p:custDataLst>
  </p:cSld>
  <p:clrMapOvr>
    <a:masterClrMapping/>
  </p:clrMapOvr>
  <p:transition advTm="1727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r>
              <a:rPr lang="zh-CN" altLang="en-US" dirty="0" smtClean="0"/>
              <a:t>窗看门狗方块图</a:t>
            </a:r>
            <a:endParaRPr lang="en-US" altLang="zh-TW" dirty="0" smtClean="0"/>
          </a:p>
        </p:txBody>
      </p:sp>
      <p:sp>
        <p:nvSpPr>
          <p:cNvPr id="34819"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D905D2A6-BA89-40A8-B582-C6D3E47EE66A}" type="slidenum">
              <a:rPr lang="en-US" altLang="zh-TW" sz="1400" smtClean="0">
                <a:solidFill>
                  <a:schemeClr val="tx1"/>
                </a:solidFill>
                <a:latin typeface="Arial" charset="0"/>
                <a:ea typeface="ＭＳ Ｐゴシック" pitchFamily="34" charset="-128"/>
              </a:rPr>
              <a:pPr fontAlgn="base">
                <a:spcBef>
                  <a:spcPct val="0"/>
                </a:spcBef>
                <a:spcAft>
                  <a:spcPct val="0"/>
                </a:spcAft>
              </a:pPr>
              <a:t>30</a:t>
            </a:fld>
            <a:endParaRPr lang="en-US" altLang="zh-TW" sz="1400" smtClean="0">
              <a:solidFill>
                <a:schemeClr val="tx1"/>
              </a:solidFill>
              <a:latin typeface="Arial" charset="0"/>
              <a:ea typeface="ＭＳ Ｐゴシック" pitchFamily="34" charset="-128"/>
            </a:endParaRPr>
          </a:p>
        </p:txBody>
      </p:sp>
      <p:graphicFrame>
        <p:nvGraphicFramePr>
          <p:cNvPr id="34821" name="物件 2"/>
          <p:cNvGraphicFramePr>
            <a:graphicFrameLocks noChangeAspect="1"/>
          </p:cNvGraphicFramePr>
          <p:nvPr>
            <p:extLst>
              <p:ext uri="{D42A27DB-BD31-4B8C-83A1-F6EECF244321}">
                <p14:modId xmlns:p14="http://schemas.microsoft.com/office/powerpoint/2010/main" val="1618723375"/>
              </p:ext>
            </p:extLst>
          </p:nvPr>
        </p:nvGraphicFramePr>
        <p:xfrm>
          <a:off x="467544" y="2204144"/>
          <a:ext cx="8340423" cy="3097063"/>
        </p:xfrm>
        <a:graphic>
          <a:graphicData uri="http://schemas.openxmlformats.org/presentationml/2006/ole">
            <mc:AlternateContent xmlns:mc="http://schemas.openxmlformats.org/markup-compatibility/2006">
              <mc:Choice xmlns:v="urn:schemas-microsoft-com:vml" Requires="v">
                <p:oleObj spid="_x0000_s34964" name="Visio" r:id="rId5" imgW="5902527" imgH="2194560" progId="Visio.Drawing.11">
                  <p:embed/>
                </p:oleObj>
              </mc:Choice>
              <mc:Fallback>
                <p:oleObj name="Visio" r:id="rId5" imgW="5902527" imgH="2194560" progId="Visio.Drawing.11">
                  <p:embed/>
                  <p:pic>
                    <p:nvPicPr>
                      <p:cNvPr id="0" name="物件 2"/>
                      <p:cNvPicPr>
                        <a:picLocks noChangeAspect="1" noChangeArrowheads="1"/>
                      </p:cNvPicPr>
                      <p:nvPr/>
                    </p:nvPicPr>
                    <p:blipFill>
                      <a:blip r:embed="rId6"/>
                      <a:srcRect/>
                      <a:stretch>
                        <a:fillRect/>
                      </a:stretch>
                    </p:blipFill>
                    <p:spPr bwMode="auto">
                      <a:xfrm>
                        <a:off x="467544" y="2204144"/>
                        <a:ext cx="8340423" cy="3097063"/>
                      </a:xfrm>
                      <a:prstGeom prst="rect">
                        <a:avLst/>
                      </a:prstGeom>
                      <a:noFill/>
                      <a:ln>
                        <a:noFill/>
                      </a:ln>
                      <a:extLst/>
                    </p:spPr>
                  </p:pic>
                </p:oleObj>
              </mc:Fallback>
            </mc:AlternateContent>
          </a:graphicData>
        </a:graphic>
      </p:graphicFrame>
      <p:sp>
        <p:nvSpPr>
          <p:cNvPr id="34822" name="Text Box 60"/>
          <p:cNvSpPr txBox="1">
            <a:spLocks noChangeArrowheads="1"/>
          </p:cNvSpPr>
          <p:nvPr/>
        </p:nvSpPr>
        <p:spPr bwMode="auto">
          <a:xfrm>
            <a:off x="539750" y="1412776"/>
            <a:ext cx="7920038"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spcBef>
                <a:spcPct val="50000"/>
              </a:spcBef>
            </a:pPr>
            <a:r>
              <a:rPr lang="en-US" altLang="zh-TW" sz="1600" dirty="0">
                <a:solidFill>
                  <a:srgbClr val="2C0ABE"/>
                </a:solidFill>
              </a:rPr>
              <a:t>WWDT </a:t>
            </a:r>
            <a:r>
              <a:rPr lang="zh-CN" altLang="en-US" sz="1600" dirty="0" smtClean="0">
                <a:solidFill>
                  <a:srgbClr val="2C0ABE"/>
                </a:solidFill>
              </a:rPr>
              <a:t>可以导致</a:t>
            </a:r>
            <a:r>
              <a:rPr lang="en-US" altLang="zh-TW" sz="1600" dirty="0" smtClean="0">
                <a:solidFill>
                  <a:srgbClr val="2C0ABE"/>
                </a:solidFill>
              </a:rPr>
              <a:t>WWDT </a:t>
            </a:r>
            <a:r>
              <a:rPr lang="zh-CN" altLang="en-US" sz="1600" dirty="0" smtClean="0">
                <a:solidFill>
                  <a:srgbClr val="2C0ABE"/>
                </a:solidFill>
              </a:rPr>
              <a:t>中断或者</a:t>
            </a:r>
            <a:r>
              <a:rPr lang="en-US" altLang="zh-TW" sz="1600" dirty="0" smtClean="0">
                <a:solidFill>
                  <a:srgbClr val="2C0ABE"/>
                </a:solidFill>
              </a:rPr>
              <a:t> </a:t>
            </a:r>
            <a:r>
              <a:rPr lang="en-US" altLang="zh-TW" sz="1600" dirty="0">
                <a:solidFill>
                  <a:srgbClr val="2C0ABE"/>
                </a:solidFill>
              </a:rPr>
              <a:t>WWDT </a:t>
            </a:r>
            <a:r>
              <a:rPr lang="zh-CN" altLang="en-US" sz="1600" dirty="0" smtClean="0">
                <a:solidFill>
                  <a:srgbClr val="2C0ABE"/>
                </a:solidFill>
              </a:rPr>
              <a:t>复位</a:t>
            </a:r>
            <a:r>
              <a:rPr lang="en-US" altLang="zh-TW" sz="1600" dirty="0" smtClean="0">
                <a:solidFill>
                  <a:srgbClr val="2C0ABE"/>
                </a:solidFill>
              </a:rPr>
              <a:t>CPU</a:t>
            </a:r>
            <a:endParaRPr lang="en-US" altLang="zh-TW" sz="1600" dirty="0">
              <a:solidFill>
                <a:srgbClr val="2C0ABE"/>
              </a:solidFill>
            </a:endParaRPr>
          </a:p>
          <a:p>
            <a:pPr eaLnBrk="1" hangingPunct="1">
              <a:spcBef>
                <a:spcPct val="50000"/>
              </a:spcBef>
            </a:pPr>
            <a:endParaRPr lang="en-US" altLang="zh-TW" sz="1600" dirty="0">
              <a:solidFill>
                <a:srgbClr val="2C0ABE"/>
              </a:solidFill>
            </a:endParaRPr>
          </a:p>
        </p:txBody>
      </p:sp>
      <p:sp>
        <p:nvSpPr>
          <p:cNvPr id="9" name="文字方塊 8"/>
          <p:cNvSpPr txBox="1"/>
          <p:nvPr/>
        </p:nvSpPr>
        <p:spPr>
          <a:xfrm>
            <a:off x="755774" y="1844824"/>
            <a:ext cx="2880122" cy="264688"/>
          </a:xfrm>
          <a:prstGeom prst="rect">
            <a:avLst/>
          </a:prstGeom>
          <a:noFill/>
        </p:spPr>
        <p:txBody>
          <a:bodyPr wrap="square" rtlCol="0">
            <a:spAutoFit/>
          </a:bodyPr>
          <a:lstStyle/>
          <a:p>
            <a:pPr algn="ctr"/>
            <a:r>
              <a:rPr lang="en-US" altLang="zh-TW" sz="1400" dirty="0">
                <a:solidFill>
                  <a:srgbClr val="FF0000"/>
                </a:solidFill>
              </a:rPr>
              <a:t>16 selections WWDT pre-scale</a:t>
            </a:r>
            <a:endParaRPr lang="zh-TW" altLang="en-US" sz="1400" dirty="0">
              <a:solidFill>
                <a:srgbClr val="FF0000"/>
              </a:solidFill>
            </a:endParaRPr>
          </a:p>
        </p:txBody>
      </p:sp>
      <p:sp>
        <p:nvSpPr>
          <p:cNvPr id="10" name="矩形 9"/>
          <p:cNvSpPr/>
          <p:nvPr/>
        </p:nvSpPr>
        <p:spPr>
          <a:xfrm>
            <a:off x="1403648" y="2089267"/>
            <a:ext cx="1368152" cy="557879"/>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2" name="矩形 11"/>
          <p:cNvSpPr/>
          <p:nvPr/>
        </p:nvSpPr>
        <p:spPr>
          <a:xfrm>
            <a:off x="2764680" y="3870946"/>
            <a:ext cx="1368152" cy="494158"/>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3" name="文字方塊 12"/>
          <p:cNvSpPr txBox="1"/>
          <p:nvPr/>
        </p:nvSpPr>
        <p:spPr>
          <a:xfrm>
            <a:off x="2051720" y="4388448"/>
            <a:ext cx="2880122" cy="264688"/>
          </a:xfrm>
          <a:prstGeom prst="rect">
            <a:avLst/>
          </a:prstGeom>
          <a:noFill/>
        </p:spPr>
        <p:txBody>
          <a:bodyPr wrap="square" rtlCol="0">
            <a:spAutoFit/>
          </a:bodyPr>
          <a:lstStyle/>
          <a:p>
            <a:pPr algn="ctr"/>
            <a:r>
              <a:rPr lang="en-US" altLang="zh-TW" sz="1400" dirty="0" smtClean="0">
                <a:solidFill>
                  <a:srgbClr val="FF0000"/>
                </a:solidFill>
              </a:rPr>
              <a:t>Reload window setting</a:t>
            </a:r>
            <a:endParaRPr lang="zh-TW" altLang="en-US" sz="1400" dirty="0">
              <a:solidFill>
                <a:srgbClr val="FF0000"/>
              </a:solidFill>
            </a:endParaRPr>
          </a:p>
        </p:txBody>
      </p:sp>
      <p:sp>
        <p:nvSpPr>
          <p:cNvPr id="14" name="矩形 13"/>
          <p:cNvSpPr/>
          <p:nvPr/>
        </p:nvSpPr>
        <p:spPr>
          <a:xfrm>
            <a:off x="5436096" y="3933056"/>
            <a:ext cx="3023692" cy="1224136"/>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5" name="矩形 14"/>
          <p:cNvSpPr/>
          <p:nvPr/>
        </p:nvSpPr>
        <p:spPr>
          <a:xfrm>
            <a:off x="5796136" y="2564904"/>
            <a:ext cx="2663652" cy="130604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6" name="矩形 15"/>
          <p:cNvSpPr/>
          <p:nvPr/>
        </p:nvSpPr>
        <p:spPr>
          <a:xfrm>
            <a:off x="539750" y="2647146"/>
            <a:ext cx="5184378" cy="557879"/>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7" name="文字方塊 16"/>
          <p:cNvSpPr txBox="1"/>
          <p:nvPr/>
        </p:nvSpPr>
        <p:spPr>
          <a:xfrm>
            <a:off x="4319873" y="2210103"/>
            <a:ext cx="1404255" cy="437043"/>
          </a:xfrm>
          <a:prstGeom prst="rect">
            <a:avLst/>
          </a:prstGeom>
          <a:noFill/>
        </p:spPr>
        <p:txBody>
          <a:bodyPr wrap="square" rtlCol="0">
            <a:spAutoFit/>
          </a:bodyPr>
          <a:lstStyle/>
          <a:p>
            <a:pPr algn="ctr"/>
            <a:r>
              <a:rPr lang="en-US" altLang="zh-TW" sz="1400" dirty="0" smtClean="0">
                <a:solidFill>
                  <a:srgbClr val="FF0000"/>
                </a:solidFill>
              </a:rPr>
              <a:t>Reload  WWDT counter</a:t>
            </a:r>
            <a:endParaRPr lang="zh-TW" altLang="en-US" sz="1400" dirty="0">
              <a:solidFill>
                <a:srgbClr val="FF0000"/>
              </a:solidFill>
            </a:endParaRPr>
          </a:p>
        </p:txBody>
      </p:sp>
    </p:spTree>
    <p:custDataLst>
      <p:tags r:id="rId2"/>
    </p:custDataLst>
  </p:cSld>
  <p:clrMapOvr>
    <a:masterClrMapping/>
  </p:clrMapOvr>
  <p:transition advTm="1727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0-#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9"/>
                                        </p:tgtEl>
                                      </p:cBhvr>
                                    </p:animEffect>
                                    <p:set>
                                      <p:cBhvr>
                                        <p:cTn id="17" dur="1" fill="hold">
                                          <p:stCondLst>
                                            <p:cond delay="499"/>
                                          </p:stCondLst>
                                        </p:cTn>
                                        <p:tgtEl>
                                          <p:spTgt spid="9"/>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10"/>
                                        </p:tgtEl>
                                      </p:cBhvr>
                                    </p:animEffect>
                                    <p:set>
                                      <p:cBhvr>
                                        <p:cTn id="20" dur="1" fill="hold">
                                          <p:stCondLst>
                                            <p:cond delay="499"/>
                                          </p:stCondLst>
                                        </p:cTn>
                                        <p:tgtEl>
                                          <p:spTgt spid="10"/>
                                        </p:tgtEl>
                                        <p:attrNameLst>
                                          <p:attrName>style.visibility</p:attrName>
                                        </p:attrNameLst>
                                      </p:cBhvr>
                                      <p:to>
                                        <p:strVal val="hidden"/>
                                      </p:to>
                                    </p:set>
                                  </p:childTnLst>
                                </p:cTn>
                              </p:par>
                              <p:par>
                                <p:cTn id="21" presetID="2" presetClass="entr" presetSubtype="8"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0-#ppt_w/2"/>
                                          </p:val>
                                        </p:tav>
                                        <p:tav tm="100000">
                                          <p:val>
                                            <p:strVal val="#ppt_x"/>
                                          </p:val>
                                        </p:tav>
                                      </p:tavLst>
                                    </p:anim>
                                    <p:anim calcmode="lin" valueType="num">
                                      <p:cBhvr additive="base">
                                        <p:cTn id="24" dur="50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0-#ppt_w/2"/>
                                          </p:val>
                                        </p:tav>
                                        <p:tav tm="100000">
                                          <p:val>
                                            <p:strVal val="#ppt_x"/>
                                          </p:val>
                                        </p:tav>
                                      </p:tavLst>
                                    </p:anim>
                                    <p:anim calcmode="lin" valueType="num">
                                      <p:cBhvr additive="base">
                                        <p:cTn id="28"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grpId="1" nodeType="clickEffect">
                                  <p:stCondLst>
                                    <p:cond delay="0"/>
                                  </p:stCondLst>
                                  <p:childTnLst>
                                    <p:animEffect transition="out" filter="fade">
                                      <p:cBhvr>
                                        <p:cTn id="32" dur="500"/>
                                        <p:tgtEl>
                                          <p:spTgt spid="12"/>
                                        </p:tgtEl>
                                      </p:cBhvr>
                                    </p:animEffect>
                                    <p:set>
                                      <p:cBhvr>
                                        <p:cTn id="33" dur="1" fill="hold">
                                          <p:stCondLst>
                                            <p:cond delay="499"/>
                                          </p:stCondLst>
                                        </p:cTn>
                                        <p:tgtEl>
                                          <p:spTgt spid="12"/>
                                        </p:tgtEl>
                                        <p:attrNameLst>
                                          <p:attrName>style.visibility</p:attrName>
                                        </p:attrNameLst>
                                      </p:cBhvr>
                                      <p:to>
                                        <p:strVal val="hidden"/>
                                      </p:to>
                                    </p:set>
                                  </p:childTnLst>
                                </p:cTn>
                              </p:par>
                              <p:par>
                                <p:cTn id="34" presetID="10" presetClass="exit" presetSubtype="0" fill="hold" grpId="1" nodeType="withEffect">
                                  <p:stCondLst>
                                    <p:cond delay="0"/>
                                  </p:stCondLst>
                                  <p:childTnLst>
                                    <p:animEffect transition="out" filter="fade">
                                      <p:cBhvr>
                                        <p:cTn id="35" dur="500"/>
                                        <p:tgtEl>
                                          <p:spTgt spid="13"/>
                                        </p:tgtEl>
                                      </p:cBhvr>
                                    </p:animEffect>
                                    <p:set>
                                      <p:cBhvr>
                                        <p:cTn id="36" dur="1" fill="hold">
                                          <p:stCondLst>
                                            <p:cond delay="499"/>
                                          </p:stCondLst>
                                        </p:cTn>
                                        <p:tgtEl>
                                          <p:spTgt spid="13"/>
                                        </p:tgtEl>
                                        <p:attrNameLst>
                                          <p:attrName>style.visibility</p:attrName>
                                        </p:attrNameLst>
                                      </p:cBhvr>
                                      <p:to>
                                        <p:strVal val="hidden"/>
                                      </p:to>
                                    </p:set>
                                  </p:childTnLst>
                                </p:cTn>
                              </p:par>
                              <p:par>
                                <p:cTn id="37" presetID="2" presetClass="entr" presetSubtype="8"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 fill="hold"/>
                                        <p:tgtEl>
                                          <p:spTgt spid="14"/>
                                        </p:tgtEl>
                                        <p:attrNameLst>
                                          <p:attrName>ppt_x</p:attrName>
                                        </p:attrNameLst>
                                      </p:cBhvr>
                                      <p:tavLst>
                                        <p:tav tm="0">
                                          <p:val>
                                            <p:strVal val="0-#ppt_w/2"/>
                                          </p:val>
                                        </p:tav>
                                        <p:tav tm="100000">
                                          <p:val>
                                            <p:strVal val="#ppt_x"/>
                                          </p:val>
                                        </p:tav>
                                      </p:tavLst>
                                    </p:anim>
                                    <p:anim calcmode="lin" valueType="num">
                                      <p:cBhvr additive="base">
                                        <p:cTn id="40"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0" presetClass="exit" presetSubtype="0" fill="hold" grpId="1" nodeType="clickEffect">
                                  <p:stCondLst>
                                    <p:cond delay="0"/>
                                  </p:stCondLst>
                                  <p:childTnLst>
                                    <p:animEffect transition="out" filter="fade">
                                      <p:cBhvr>
                                        <p:cTn id="44" dur="500"/>
                                        <p:tgtEl>
                                          <p:spTgt spid="14"/>
                                        </p:tgtEl>
                                      </p:cBhvr>
                                    </p:animEffect>
                                    <p:set>
                                      <p:cBhvr>
                                        <p:cTn id="45" dur="1" fill="hold">
                                          <p:stCondLst>
                                            <p:cond delay="499"/>
                                          </p:stCondLst>
                                        </p:cTn>
                                        <p:tgtEl>
                                          <p:spTgt spid="14"/>
                                        </p:tgtEl>
                                        <p:attrNameLst>
                                          <p:attrName>style.visibility</p:attrName>
                                        </p:attrNameLst>
                                      </p:cBhvr>
                                      <p:to>
                                        <p:strVal val="hidden"/>
                                      </p:to>
                                    </p:set>
                                  </p:childTnLst>
                                </p:cTn>
                              </p:par>
                              <p:par>
                                <p:cTn id="46" presetID="2" presetClass="entr" presetSubtype="8"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500" fill="hold"/>
                                        <p:tgtEl>
                                          <p:spTgt spid="16"/>
                                        </p:tgtEl>
                                        <p:attrNameLst>
                                          <p:attrName>ppt_x</p:attrName>
                                        </p:attrNameLst>
                                      </p:cBhvr>
                                      <p:tavLst>
                                        <p:tav tm="0">
                                          <p:val>
                                            <p:strVal val="0-#ppt_w/2"/>
                                          </p:val>
                                        </p:tav>
                                        <p:tav tm="100000">
                                          <p:val>
                                            <p:strVal val="#ppt_x"/>
                                          </p:val>
                                        </p:tav>
                                      </p:tavLst>
                                    </p:anim>
                                    <p:anim calcmode="lin" valueType="num">
                                      <p:cBhvr additive="base">
                                        <p:cTn id="49" dur="500" fill="hold"/>
                                        <p:tgtEl>
                                          <p:spTgt spid="16"/>
                                        </p:tgtEl>
                                        <p:attrNameLst>
                                          <p:attrName>ppt_y</p:attrName>
                                        </p:attrNameLst>
                                      </p:cBhvr>
                                      <p:tavLst>
                                        <p:tav tm="0">
                                          <p:val>
                                            <p:strVal val="#ppt_y"/>
                                          </p:val>
                                        </p:tav>
                                        <p:tav tm="100000">
                                          <p:val>
                                            <p:strVal val="#ppt_y"/>
                                          </p:val>
                                        </p:tav>
                                      </p:tavLst>
                                    </p:anim>
                                  </p:childTnLst>
                                </p:cTn>
                              </p:par>
                              <p:par>
                                <p:cTn id="50" presetID="2" presetClass="entr" presetSubtype="8"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500" fill="hold"/>
                                        <p:tgtEl>
                                          <p:spTgt spid="17"/>
                                        </p:tgtEl>
                                        <p:attrNameLst>
                                          <p:attrName>ppt_x</p:attrName>
                                        </p:attrNameLst>
                                      </p:cBhvr>
                                      <p:tavLst>
                                        <p:tav tm="0">
                                          <p:val>
                                            <p:strVal val="0-#ppt_w/2"/>
                                          </p:val>
                                        </p:tav>
                                        <p:tav tm="100000">
                                          <p:val>
                                            <p:strVal val="#ppt_x"/>
                                          </p:val>
                                        </p:tav>
                                      </p:tavLst>
                                    </p:anim>
                                    <p:anim calcmode="lin" valueType="num">
                                      <p:cBhvr additive="base">
                                        <p:cTn id="53"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10" presetClass="exit" presetSubtype="0" fill="hold" grpId="1" nodeType="clickEffect">
                                  <p:stCondLst>
                                    <p:cond delay="0"/>
                                  </p:stCondLst>
                                  <p:childTnLst>
                                    <p:animEffect transition="out" filter="fade">
                                      <p:cBhvr>
                                        <p:cTn id="57" dur="500"/>
                                        <p:tgtEl>
                                          <p:spTgt spid="16"/>
                                        </p:tgtEl>
                                      </p:cBhvr>
                                    </p:animEffect>
                                    <p:set>
                                      <p:cBhvr>
                                        <p:cTn id="58" dur="1" fill="hold">
                                          <p:stCondLst>
                                            <p:cond delay="499"/>
                                          </p:stCondLst>
                                        </p:cTn>
                                        <p:tgtEl>
                                          <p:spTgt spid="16"/>
                                        </p:tgtEl>
                                        <p:attrNameLst>
                                          <p:attrName>style.visibility</p:attrName>
                                        </p:attrNameLst>
                                      </p:cBhvr>
                                      <p:to>
                                        <p:strVal val="hidden"/>
                                      </p:to>
                                    </p:set>
                                  </p:childTnLst>
                                </p:cTn>
                              </p:par>
                              <p:par>
                                <p:cTn id="59" presetID="10" presetClass="exit" presetSubtype="0" fill="hold" grpId="1" nodeType="withEffect">
                                  <p:stCondLst>
                                    <p:cond delay="0"/>
                                  </p:stCondLst>
                                  <p:childTnLst>
                                    <p:animEffect transition="out" filter="fade">
                                      <p:cBhvr>
                                        <p:cTn id="60" dur="500"/>
                                        <p:tgtEl>
                                          <p:spTgt spid="17"/>
                                        </p:tgtEl>
                                      </p:cBhvr>
                                    </p:animEffect>
                                    <p:set>
                                      <p:cBhvr>
                                        <p:cTn id="61" dur="1" fill="hold">
                                          <p:stCondLst>
                                            <p:cond delay="499"/>
                                          </p:stCondLst>
                                        </p:cTn>
                                        <p:tgtEl>
                                          <p:spTgt spid="17"/>
                                        </p:tgtEl>
                                        <p:attrNameLst>
                                          <p:attrName>style.visibility</p:attrName>
                                        </p:attrNameLst>
                                      </p:cBhvr>
                                      <p:to>
                                        <p:strVal val="hidden"/>
                                      </p:to>
                                    </p:set>
                                  </p:childTnLst>
                                </p:cTn>
                              </p:par>
                              <p:par>
                                <p:cTn id="62" presetID="2" presetClass="entr" presetSubtype="8" fill="hold" grpId="0" nodeType="with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additive="base">
                                        <p:cTn id="64" dur="500" fill="hold"/>
                                        <p:tgtEl>
                                          <p:spTgt spid="15"/>
                                        </p:tgtEl>
                                        <p:attrNameLst>
                                          <p:attrName>ppt_x</p:attrName>
                                        </p:attrNameLst>
                                      </p:cBhvr>
                                      <p:tavLst>
                                        <p:tav tm="0">
                                          <p:val>
                                            <p:strVal val="0-#ppt_w/2"/>
                                          </p:val>
                                        </p:tav>
                                        <p:tav tm="100000">
                                          <p:val>
                                            <p:strVal val="#ppt_x"/>
                                          </p:val>
                                        </p:tav>
                                      </p:tavLst>
                                    </p:anim>
                                    <p:anim calcmode="lin" valueType="num">
                                      <p:cBhvr additive="base">
                                        <p:cTn id="65"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0" grpId="0" animBg="1"/>
      <p:bldP spid="10" grpId="1" animBg="1"/>
      <p:bldP spid="12" grpId="0" animBg="1"/>
      <p:bldP spid="12" grpId="1" animBg="1"/>
      <p:bldP spid="13" grpId="0"/>
      <p:bldP spid="13" grpId="1"/>
      <p:bldP spid="14" grpId="0" animBg="1"/>
      <p:bldP spid="14" grpId="1" animBg="1"/>
      <p:bldP spid="15" grpId="0" animBg="1"/>
      <p:bldP spid="16" grpId="0" animBg="1"/>
      <p:bldP spid="16" grpId="1" animBg="1"/>
      <p:bldP spid="17" grpId="0"/>
      <p:bldP spid="17" grpId="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n-US" altLang="zh-TW" dirty="0" smtClean="0"/>
              <a:t>WWDT </a:t>
            </a:r>
            <a:r>
              <a:rPr lang="zh-CN" altLang="en-US" dirty="0" smtClean="0"/>
              <a:t>计数器重载波形</a:t>
            </a:r>
            <a:endParaRPr lang="en-US" altLang="zh-TW" dirty="0" smtClean="0"/>
          </a:p>
        </p:txBody>
      </p:sp>
      <p:sp>
        <p:nvSpPr>
          <p:cNvPr id="35843"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A3D59AF1-3874-45D7-B257-29648938684C}" type="slidenum">
              <a:rPr lang="en-US" altLang="zh-TW" sz="1400" smtClean="0">
                <a:solidFill>
                  <a:schemeClr val="tx1"/>
                </a:solidFill>
                <a:latin typeface="Arial" charset="0"/>
                <a:ea typeface="ＭＳ Ｐゴシック" pitchFamily="34" charset="-128"/>
              </a:rPr>
              <a:pPr fontAlgn="base">
                <a:spcBef>
                  <a:spcPct val="0"/>
                </a:spcBef>
                <a:spcAft>
                  <a:spcPct val="0"/>
                </a:spcAft>
              </a:pPr>
              <a:t>31</a:t>
            </a:fld>
            <a:endParaRPr lang="en-US" altLang="zh-TW" sz="1400" smtClean="0">
              <a:solidFill>
                <a:schemeClr val="tx1"/>
              </a:solidFill>
              <a:latin typeface="Arial" charset="0"/>
              <a:ea typeface="ＭＳ Ｐゴシック" pitchFamily="34" charset="-128"/>
            </a:endParaRPr>
          </a:p>
        </p:txBody>
      </p:sp>
      <p:graphicFrame>
        <p:nvGraphicFramePr>
          <p:cNvPr id="35845" name="物件 2"/>
          <p:cNvGraphicFramePr>
            <a:graphicFrameLocks noChangeAspect="1"/>
          </p:cNvGraphicFramePr>
          <p:nvPr>
            <p:extLst>
              <p:ext uri="{D42A27DB-BD31-4B8C-83A1-F6EECF244321}">
                <p14:modId xmlns:p14="http://schemas.microsoft.com/office/powerpoint/2010/main" val="2291844566"/>
              </p:ext>
            </p:extLst>
          </p:nvPr>
        </p:nvGraphicFramePr>
        <p:xfrm>
          <a:off x="986159" y="908943"/>
          <a:ext cx="7834313" cy="3873500"/>
        </p:xfrm>
        <a:graphic>
          <a:graphicData uri="http://schemas.openxmlformats.org/presentationml/2006/ole">
            <mc:AlternateContent xmlns:mc="http://schemas.openxmlformats.org/markup-compatibility/2006">
              <mc:Choice xmlns:v="urn:schemas-microsoft-com:vml" Requires="v">
                <p:oleObj spid="_x0000_s35977" name="Visio" r:id="rId5" imgW="3916842" imgH="1936773" progId="Visio.Drawing.11">
                  <p:embed/>
                </p:oleObj>
              </mc:Choice>
              <mc:Fallback>
                <p:oleObj name="Visio" r:id="rId5" imgW="3916842" imgH="1936773" progId="Visio.Drawing.11">
                  <p:embed/>
                  <p:pic>
                    <p:nvPicPr>
                      <p:cNvPr id="0" name="物件 2"/>
                      <p:cNvPicPr>
                        <a:picLocks noChangeAspect="1" noChangeArrowheads="1"/>
                      </p:cNvPicPr>
                      <p:nvPr/>
                    </p:nvPicPr>
                    <p:blipFill>
                      <a:blip r:embed="rId6"/>
                      <a:srcRect/>
                      <a:stretch>
                        <a:fillRect/>
                      </a:stretch>
                    </p:blipFill>
                    <p:spPr bwMode="auto">
                      <a:xfrm>
                        <a:off x="986159" y="908943"/>
                        <a:ext cx="7834313" cy="387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5846" name="Text Box 60"/>
          <p:cNvSpPr txBox="1">
            <a:spLocks noChangeArrowheads="1"/>
          </p:cNvSpPr>
          <p:nvPr/>
        </p:nvSpPr>
        <p:spPr bwMode="auto">
          <a:xfrm>
            <a:off x="612775" y="4841287"/>
            <a:ext cx="8351838" cy="1643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spcBef>
                <a:spcPct val="50000"/>
              </a:spcBef>
            </a:pPr>
            <a:r>
              <a:rPr lang="en-US" altLang="zh-TW" sz="1600" dirty="0" smtClean="0">
                <a:solidFill>
                  <a:srgbClr val="2C0ABE"/>
                </a:solidFill>
              </a:rPr>
              <a:t>1. </a:t>
            </a:r>
            <a:r>
              <a:rPr lang="zh-CN" altLang="en-US" sz="1600" dirty="0" smtClean="0">
                <a:solidFill>
                  <a:srgbClr val="2C0ABE"/>
                </a:solidFill>
              </a:rPr>
              <a:t>启动</a:t>
            </a:r>
            <a:r>
              <a:rPr lang="en-US" altLang="zh-TW" sz="1600" dirty="0" smtClean="0">
                <a:solidFill>
                  <a:srgbClr val="2C0ABE"/>
                </a:solidFill>
              </a:rPr>
              <a:t>WWDTCNT </a:t>
            </a:r>
            <a:r>
              <a:rPr lang="zh-CN" altLang="en-US" sz="1600" dirty="0" smtClean="0">
                <a:solidFill>
                  <a:srgbClr val="2C0ABE"/>
                </a:solidFill>
              </a:rPr>
              <a:t>计数器</a:t>
            </a:r>
            <a:endParaRPr lang="en-US" altLang="zh-TW" sz="1600" dirty="0" smtClean="0">
              <a:solidFill>
                <a:srgbClr val="2C0ABE"/>
              </a:solidFill>
            </a:endParaRPr>
          </a:p>
          <a:p>
            <a:pPr eaLnBrk="1" hangingPunct="1">
              <a:spcBef>
                <a:spcPct val="50000"/>
              </a:spcBef>
            </a:pPr>
            <a:r>
              <a:rPr lang="en-US" altLang="zh-TW" sz="1600" dirty="0" smtClean="0">
                <a:solidFill>
                  <a:srgbClr val="2C0ABE"/>
                </a:solidFill>
              </a:rPr>
              <a:t>2. </a:t>
            </a:r>
            <a:r>
              <a:rPr lang="zh-CN" altLang="en-US" sz="1600" dirty="0" smtClean="0">
                <a:solidFill>
                  <a:srgbClr val="2C0ABE"/>
                </a:solidFill>
              </a:rPr>
              <a:t>当</a:t>
            </a:r>
            <a:r>
              <a:rPr lang="en-US" altLang="zh-TW" sz="1600" dirty="0" smtClean="0">
                <a:solidFill>
                  <a:srgbClr val="2C0ABE"/>
                </a:solidFill>
              </a:rPr>
              <a:t>WWDTCNT </a:t>
            </a:r>
            <a:r>
              <a:rPr lang="en-US" altLang="zh-CN" sz="1600" dirty="0" smtClean="0">
                <a:solidFill>
                  <a:srgbClr val="2C0ABE"/>
                </a:solidFill>
              </a:rPr>
              <a:t>=</a:t>
            </a:r>
            <a:r>
              <a:rPr lang="en-US" altLang="zh-TW" sz="1600" dirty="0" smtClean="0">
                <a:solidFill>
                  <a:srgbClr val="2C0ABE"/>
                </a:solidFill>
              </a:rPr>
              <a:t> </a:t>
            </a:r>
            <a:r>
              <a:rPr lang="en-US" altLang="zh-TW" sz="1600" dirty="0" smtClean="0">
                <a:solidFill>
                  <a:srgbClr val="2C0ABE"/>
                </a:solidFill>
              </a:rPr>
              <a:t>WINCMP, </a:t>
            </a:r>
            <a:r>
              <a:rPr lang="en-US" altLang="zh-TW" sz="1600" dirty="0" smtClean="0">
                <a:solidFill>
                  <a:srgbClr val="2C0ABE"/>
                </a:solidFill>
              </a:rPr>
              <a:t>WWDTTIF </a:t>
            </a:r>
            <a:r>
              <a:rPr lang="zh-CN" altLang="en-US" sz="1600" dirty="0" smtClean="0">
                <a:solidFill>
                  <a:srgbClr val="2C0ABE"/>
                </a:solidFill>
              </a:rPr>
              <a:t>标志被设为</a:t>
            </a:r>
            <a:r>
              <a:rPr lang="en-US" altLang="zh-CN" sz="1600" dirty="0" smtClean="0">
                <a:solidFill>
                  <a:srgbClr val="2C0ABE"/>
                </a:solidFill>
              </a:rPr>
              <a:t>”1”</a:t>
            </a:r>
            <a:endParaRPr lang="en-US" altLang="zh-TW" sz="1600" dirty="0" smtClean="0">
              <a:solidFill>
                <a:srgbClr val="2C0ABE"/>
              </a:solidFill>
            </a:endParaRPr>
          </a:p>
          <a:p>
            <a:pPr eaLnBrk="1" hangingPunct="1">
              <a:spcBef>
                <a:spcPct val="50000"/>
              </a:spcBef>
            </a:pPr>
            <a:r>
              <a:rPr lang="en-US" altLang="zh-TW" sz="1600" dirty="0" smtClean="0">
                <a:solidFill>
                  <a:srgbClr val="2C0ABE"/>
                </a:solidFill>
              </a:rPr>
              <a:t>3. </a:t>
            </a:r>
            <a:r>
              <a:rPr lang="zh-CN" altLang="en-US" sz="1600" dirty="0" smtClean="0">
                <a:solidFill>
                  <a:srgbClr val="2C0ABE"/>
                </a:solidFill>
              </a:rPr>
              <a:t>当在窗口内重载</a:t>
            </a:r>
            <a:r>
              <a:rPr lang="en-US" altLang="zh-TW" sz="1600" dirty="0" smtClean="0">
                <a:solidFill>
                  <a:srgbClr val="2C0ABE"/>
                </a:solidFill>
              </a:rPr>
              <a:t>WWDTCNT </a:t>
            </a:r>
            <a:r>
              <a:rPr lang="zh-CN" altLang="en-US" sz="1600" dirty="0" smtClean="0">
                <a:solidFill>
                  <a:srgbClr val="2C0ABE"/>
                </a:solidFill>
              </a:rPr>
              <a:t>时</a:t>
            </a:r>
            <a:r>
              <a:rPr lang="en-US" altLang="zh-TW" sz="1600" dirty="0" smtClean="0">
                <a:solidFill>
                  <a:srgbClr val="2C0ABE"/>
                </a:solidFill>
              </a:rPr>
              <a:t>, WWDT </a:t>
            </a:r>
            <a:r>
              <a:rPr lang="zh-CN" altLang="en-US" sz="1600" dirty="0" smtClean="0">
                <a:solidFill>
                  <a:srgbClr val="2C0ABE"/>
                </a:solidFill>
              </a:rPr>
              <a:t>将重新开始计数</a:t>
            </a:r>
            <a:r>
              <a:rPr lang="en-US" altLang="zh-TW" sz="1600" dirty="0" smtClean="0">
                <a:solidFill>
                  <a:srgbClr val="2C0ABE"/>
                </a:solidFill>
              </a:rPr>
              <a:t>;</a:t>
            </a:r>
            <a:r>
              <a:rPr lang="en-US" altLang="zh-TW" sz="1600" dirty="0" smtClean="0">
                <a:solidFill>
                  <a:srgbClr val="2C0ABE"/>
                </a:solidFill>
              </a:rPr>
              <a:t/>
            </a:r>
            <a:br>
              <a:rPr lang="en-US" altLang="zh-TW" sz="1600" dirty="0" smtClean="0">
                <a:solidFill>
                  <a:srgbClr val="2C0ABE"/>
                </a:solidFill>
              </a:rPr>
            </a:br>
            <a:r>
              <a:rPr lang="en-US" altLang="zh-TW" sz="1600" dirty="0" smtClean="0">
                <a:solidFill>
                  <a:srgbClr val="2C0ABE"/>
                </a:solidFill>
              </a:rPr>
              <a:t>( 0 </a:t>
            </a:r>
            <a:r>
              <a:rPr lang="en-US" altLang="zh-TW" sz="1600" dirty="0">
                <a:solidFill>
                  <a:srgbClr val="2C0ABE"/>
                </a:solidFill>
              </a:rPr>
              <a:t>&lt; WWDTCNT &lt;= </a:t>
            </a:r>
            <a:r>
              <a:rPr lang="en-US" altLang="zh-TW" sz="1600" dirty="0" smtClean="0">
                <a:solidFill>
                  <a:srgbClr val="2C0ABE"/>
                </a:solidFill>
              </a:rPr>
              <a:t>WINCMP</a:t>
            </a:r>
            <a:r>
              <a:rPr lang="en-US" altLang="zh-TW" sz="1600" dirty="0">
                <a:solidFill>
                  <a:srgbClr val="2C0ABE"/>
                </a:solidFill>
              </a:rPr>
              <a:t> </a:t>
            </a:r>
            <a:r>
              <a:rPr lang="en-US" altLang="zh-TW" sz="1600" dirty="0" smtClean="0">
                <a:solidFill>
                  <a:srgbClr val="2C0ABE"/>
                </a:solidFill>
              </a:rPr>
              <a:t>)</a:t>
            </a:r>
          </a:p>
          <a:p>
            <a:pPr eaLnBrk="1" hangingPunct="1">
              <a:spcBef>
                <a:spcPct val="50000"/>
              </a:spcBef>
            </a:pPr>
            <a:r>
              <a:rPr lang="en-US" altLang="zh-TW" sz="1600" dirty="0" smtClean="0">
                <a:solidFill>
                  <a:srgbClr val="2C0ABE"/>
                </a:solidFill>
              </a:rPr>
              <a:t>4</a:t>
            </a:r>
            <a:r>
              <a:rPr lang="en-US" altLang="zh-TW" sz="1600" dirty="0" smtClean="0">
                <a:solidFill>
                  <a:srgbClr val="2C0ABE"/>
                </a:solidFill>
              </a:rPr>
              <a:t>. </a:t>
            </a:r>
            <a:r>
              <a:rPr lang="zh-CN" altLang="en-US" sz="1600" dirty="0" smtClean="0">
                <a:solidFill>
                  <a:srgbClr val="2C0ABE"/>
                </a:solidFill>
              </a:rPr>
              <a:t>当</a:t>
            </a:r>
            <a:r>
              <a:rPr lang="zh-CN" altLang="en-US" sz="1600" dirty="0">
                <a:solidFill>
                  <a:srgbClr val="2C0ABE"/>
                </a:solidFill>
              </a:rPr>
              <a:t>在</a:t>
            </a:r>
            <a:r>
              <a:rPr lang="zh-CN" altLang="en-US" sz="1600" dirty="0" smtClean="0">
                <a:solidFill>
                  <a:srgbClr val="2C0ABE"/>
                </a:solidFill>
              </a:rPr>
              <a:t>窗口外重载</a:t>
            </a:r>
            <a:r>
              <a:rPr lang="en-US" altLang="zh-TW" sz="1600" dirty="0" smtClean="0">
                <a:solidFill>
                  <a:srgbClr val="2C0ABE"/>
                </a:solidFill>
              </a:rPr>
              <a:t>WWDTCNT </a:t>
            </a:r>
            <a:r>
              <a:rPr lang="zh-CN" altLang="en-US" sz="1600" dirty="0" smtClean="0">
                <a:solidFill>
                  <a:srgbClr val="2C0ABE"/>
                </a:solidFill>
              </a:rPr>
              <a:t>时</a:t>
            </a:r>
            <a:r>
              <a:rPr lang="en-US" altLang="zh-TW" sz="1600" dirty="0" smtClean="0">
                <a:solidFill>
                  <a:srgbClr val="2C0ABE"/>
                </a:solidFill>
              </a:rPr>
              <a:t>, </a:t>
            </a:r>
            <a:r>
              <a:rPr lang="zh-CN" altLang="en-US" sz="1600" dirty="0" smtClean="0">
                <a:solidFill>
                  <a:srgbClr val="2C0ABE"/>
                </a:solidFill>
              </a:rPr>
              <a:t>芯片将被复位，标志</a:t>
            </a:r>
            <a:r>
              <a:rPr lang="en-US" altLang="zh-TW" sz="1600" dirty="0" smtClean="0">
                <a:solidFill>
                  <a:srgbClr val="2C0ABE"/>
                </a:solidFill>
              </a:rPr>
              <a:t>WWDTRF </a:t>
            </a:r>
            <a:r>
              <a:rPr lang="zh-CN" altLang="en-US" sz="1600" dirty="0" smtClean="0">
                <a:solidFill>
                  <a:srgbClr val="2C0ABE"/>
                </a:solidFill>
              </a:rPr>
              <a:t>将被设</a:t>
            </a:r>
            <a:r>
              <a:rPr lang="en-US" altLang="zh-TW" sz="1600" dirty="0" smtClean="0">
                <a:solidFill>
                  <a:srgbClr val="2C0ABE"/>
                </a:solidFill>
              </a:rPr>
              <a:t>; </a:t>
            </a:r>
            <a:r>
              <a:rPr lang="en-US" altLang="zh-TW" sz="1600" dirty="0" smtClean="0">
                <a:solidFill>
                  <a:srgbClr val="2C0ABE"/>
                </a:solidFill>
              </a:rPr>
              <a:t>( WWDTCNT </a:t>
            </a:r>
            <a:r>
              <a:rPr lang="en-US" altLang="zh-TW" sz="1600" dirty="0">
                <a:solidFill>
                  <a:srgbClr val="2C0ABE"/>
                </a:solidFill>
              </a:rPr>
              <a:t>&gt; </a:t>
            </a:r>
            <a:r>
              <a:rPr lang="en-US" altLang="zh-TW" sz="1600" dirty="0" smtClean="0">
                <a:solidFill>
                  <a:srgbClr val="2C0ABE"/>
                </a:solidFill>
              </a:rPr>
              <a:t>WINCMP )</a:t>
            </a:r>
            <a:endParaRPr lang="en-US" altLang="zh-TW" sz="1600" dirty="0">
              <a:solidFill>
                <a:srgbClr val="2C0ABE"/>
              </a:solidFill>
            </a:endParaRPr>
          </a:p>
        </p:txBody>
      </p:sp>
      <p:sp>
        <p:nvSpPr>
          <p:cNvPr id="7" name="橢圓 6"/>
          <p:cNvSpPr/>
          <p:nvPr/>
        </p:nvSpPr>
        <p:spPr>
          <a:xfrm>
            <a:off x="1490141" y="836712"/>
            <a:ext cx="864096" cy="1224136"/>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8" name="文字方塊 7"/>
          <p:cNvSpPr txBox="1"/>
          <p:nvPr/>
        </p:nvSpPr>
        <p:spPr>
          <a:xfrm>
            <a:off x="1776958" y="2060848"/>
            <a:ext cx="289247" cy="289888"/>
          </a:xfrm>
          <a:prstGeom prst="rect">
            <a:avLst/>
          </a:prstGeom>
          <a:noFill/>
        </p:spPr>
        <p:txBody>
          <a:bodyPr wrap="square" rtlCol="0">
            <a:spAutoFit/>
          </a:bodyPr>
          <a:lstStyle/>
          <a:p>
            <a:r>
              <a:rPr lang="en-US" altLang="zh-TW" sz="1600" dirty="0" smtClean="0">
                <a:solidFill>
                  <a:srgbClr val="2C0ABE"/>
                </a:solidFill>
              </a:rPr>
              <a:t>1</a:t>
            </a:r>
            <a:endParaRPr lang="zh-TW" altLang="en-US" sz="1600" dirty="0">
              <a:solidFill>
                <a:srgbClr val="2C0ABE"/>
              </a:solidFill>
            </a:endParaRPr>
          </a:p>
        </p:txBody>
      </p:sp>
      <p:sp>
        <p:nvSpPr>
          <p:cNvPr id="9" name="橢圓 8"/>
          <p:cNvSpPr/>
          <p:nvPr/>
        </p:nvSpPr>
        <p:spPr>
          <a:xfrm>
            <a:off x="2497038" y="3429000"/>
            <a:ext cx="289247" cy="720080"/>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文字方塊 9"/>
          <p:cNvSpPr txBox="1"/>
          <p:nvPr/>
        </p:nvSpPr>
        <p:spPr>
          <a:xfrm>
            <a:off x="2209006" y="3645024"/>
            <a:ext cx="289247" cy="289888"/>
          </a:xfrm>
          <a:prstGeom prst="rect">
            <a:avLst/>
          </a:prstGeom>
          <a:noFill/>
        </p:spPr>
        <p:txBody>
          <a:bodyPr wrap="square" rtlCol="0">
            <a:spAutoFit/>
          </a:bodyPr>
          <a:lstStyle/>
          <a:p>
            <a:r>
              <a:rPr lang="en-US" altLang="zh-TW" sz="1600" dirty="0" smtClean="0">
                <a:solidFill>
                  <a:srgbClr val="2C0ABE"/>
                </a:solidFill>
              </a:rPr>
              <a:t>2</a:t>
            </a:r>
            <a:endParaRPr lang="zh-TW" altLang="en-US" sz="1600" dirty="0">
              <a:solidFill>
                <a:srgbClr val="2C0ABE"/>
              </a:solidFill>
            </a:endParaRPr>
          </a:p>
        </p:txBody>
      </p:sp>
      <p:sp>
        <p:nvSpPr>
          <p:cNvPr id="11" name="橢圓 10"/>
          <p:cNvSpPr/>
          <p:nvPr/>
        </p:nvSpPr>
        <p:spPr>
          <a:xfrm>
            <a:off x="3564400" y="2492896"/>
            <a:ext cx="324948" cy="936104"/>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2" name="文字方塊 11"/>
          <p:cNvSpPr txBox="1"/>
          <p:nvPr/>
        </p:nvSpPr>
        <p:spPr>
          <a:xfrm>
            <a:off x="3290341" y="2708920"/>
            <a:ext cx="289247" cy="289888"/>
          </a:xfrm>
          <a:prstGeom prst="rect">
            <a:avLst/>
          </a:prstGeom>
          <a:noFill/>
        </p:spPr>
        <p:txBody>
          <a:bodyPr wrap="square" rtlCol="0">
            <a:spAutoFit/>
          </a:bodyPr>
          <a:lstStyle/>
          <a:p>
            <a:r>
              <a:rPr lang="en-US" altLang="zh-TW" sz="1600" dirty="0" smtClean="0">
                <a:solidFill>
                  <a:srgbClr val="2C0ABE"/>
                </a:solidFill>
              </a:rPr>
              <a:t>3</a:t>
            </a:r>
            <a:endParaRPr lang="zh-TW" altLang="en-US" sz="1600" dirty="0">
              <a:solidFill>
                <a:srgbClr val="2C0ABE"/>
              </a:solidFill>
            </a:endParaRPr>
          </a:p>
        </p:txBody>
      </p:sp>
      <p:sp>
        <p:nvSpPr>
          <p:cNvPr id="13" name="橢圓 12"/>
          <p:cNvSpPr/>
          <p:nvPr/>
        </p:nvSpPr>
        <p:spPr>
          <a:xfrm>
            <a:off x="5004048" y="1700808"/>
            <a:ext cx="302517" cy="936104"/>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4" name="文字方塊 13"/>
          <p:cNvSpPr txBox="1"/>
          <p:nvPr/>
        </p:nvSpPr>
        <p:spPr>
          <a:xfrm>
            <a:off x="5292080" y="2275016"/>
            <a:ext cx="289247" cy="289888"/>
          </a:xfrm>
          <a:prstGeom prst="rect">
            <a:avLst/>
          </a:prstGeom>
          <a:noFill/>
        </p:spPr>
        <p:txBody>
          <a:bodyPr wrap="square" rtlCol="0">
            <a:spAutoFit/>
          </a:bodyPr>
          <a:lstStyle/>
          <a:p>
            <a:r>
              <a:rPr lang="en-US" altLang="zh-TW" sz="1600" dirty="0" smtClean="0">
                <a:solidFill>
                  <a:srgbClr val="2C0ABE"/>
                </a:solidFill>
              </a:rPr>
              <a:t>4</a:t>
            </a:r>
            <a:endParaRPr lang="zh-TW" altLang="en-US" sz="1600" dirty="0">
              <a:solidFill>
                <a:srgbClr val="2C0ABE"/>
              </a:solidFill>
            </a:endParaRPr>
          </a:p>
        </p:txBody>
      </p:sp>
      <p:sp>
        <p:nvSpPr>
          <p:cNvPr id="2" name="左大括弧 1"/>
          <p:cNvSpPr/>
          <p:nvPr/>
        </p:nvSpPr>
        <p:spPr>
          <a:xfrm>
            <a:off x="1094097" y="2564904"/>
            <a:ext cx="108012" cy="720080"/>
          </a:xfrm>
          <a:prstGeom prst="leftBrace">
            <a:avLst>
              <a:gd name="adj1" fmla="val 52426"/>
              <a:gd name="adj2" fmla="val 50000"/>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6" name="文字方塊 15"/>
          <p:cNvSpPr txBox="1"/>
          <p:nvPr/>
        </p:nvSpPr>
        <p:spPr>
          <a:xfrm>
            <a:off x="230510" y="2708920"/>
            <a:ext cx="971600" cy="480644"/>
          </a:xfrm>
          <a:prstGeom prst="rect">
            <a:avLst/>
          </a:prstGeom>
          <a:noFill/>
        </p:spPr>
        <p:txBody>
          <a:bodyPr wrap="square" rtlCol="0">
            <a:spAutoFit/>
          </a:bodyPr>
          <a:lstStyle/>
          <a:p>
            <a:pPr algn="ctr"/>
            <a:r>
              <a:rPr lang="en-US" altLang="zh-TW" sz="1400" b="1" dirty="0" smtClean="0">
                <a:solidFill>
                  <a:srgbClr val="FF0000"/>
                </a:solidFill>
              </a:rPr>
              <a:t>Reload</a:t>
            </a:r>
          </a:p>
          <a:p>
            <a:pPr algn="ctr"/>
            <a:r>
              <a:rPr lang="en-US" altLang="zh-TW" sz="1400" b="1" dirty="0" smtClean="0">
                <a:solidFill>
                  <a:srgbClr val="FF0000"/>
                </a:solidFill>
              </a:rPr>
              <a:t>Window</a:t>
            </a:r>
            <a:endParaRPr lang="zh-TW" altLang="en-US" sz="1400" b="1" dirty="0">
              <a:solidFill>
                <a:srgbClr val="FF0000"/>
              </a:solidFill>
            </a:endParaRPr>
          </a:p>
        </p:txBody>
      </p:sp>
      <p:sp>
        <p:nvSpPr>
          <p:cNvPr id="17" name="橢圓 16"/>
          <p:cNvSpPr/>
          <p:nvPr/>
        </p:nvSpPr>
        <p:spPr>
          <a:xfrm>
            <a:off x="4989563" y="4149080"/>
            <a:ext cx="302517" cy="721936"/>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8" name="文字方塊 17"/>
          <p:cNvSpPr txBox="1"/>
          <p:nvPr/>
        </p:nvSpPr>
        <p:spPr>
          <a:xfrm>
            <a:off x="5277595" y="4509120"/>
            <a:ext cx="289247" cy="289888"/>
          </a:xfrm>
          <a:prstGeom prst="rect">
            <a:avLst/>
          </a:prstGeom>
          <a:noFill/>
        </p:spPr>
        <p:txBody>
          <a:bodyPr wrap="square" rtlCol="0">
            <a:spAutoFit/>
          </a:bodyPr>
          <a:lstStyle/>
          <a:p>
            <a:r>
              <a:rPr lang="en-US" altLang="zh-TW" sz="1600" dirty="0" smtClean="0">
                <a:solidFill>
                  <a:srgbClr val="2C0ABE"/>
                </a:solidFill>
              </a:rPr>
              <a:t>4</a:t>
            </a:r>
            <a:endParaRPr lang="zh-TW" altLang="en-US" sz="1600" dirty="0">
              <a:solidFill>
                <a:srgbClr val="2C0ABE"/>
              </a:solidFill>
            </a:endParaRPr>
          </a:p>
        </p:txBody>
      </p:sp>
    </p:spTree>
    <p:custDataLst>
      <p:tags r:id="rId2"/>
    </p:custDataLst>
  </p:cSld>
  <p:clrMapOvr>
    <a:masterClrMapping/>
  </p:clrMapOvr>
  <p:transition advTm="1727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0-#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8"/>
                                        </p:tgtEl>
                                      </p:cBhvr>
                                    </p:animEffect>
                                    <p:set>
                                      <p:cBhvr>
                                        <p:cTn id="17" dur="1" fill="hold">
                                          <p:stCondLst>
                                            <p:cond delay="499"/>
                                          </p:stCondLst>
                                        </p:cTn>
                                        <p:tgtEl>
                                          <p:spTgt spid="8"/>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7"/>
                                        </p:tgtEl>
                                      </p:cBhvr>
                                    </p:animEffect>
                                    <p:set>
                                      <p:cBhvr>
                                        <p:cTn id="20" dur="1" fill="hold">
                                          <p:stCondLst>
                                            <p:cond delay="499"/>
                                          </p:stCondLst>
                                        </p:cTn>
                                        <p:tgtEl>
                                          <p:spTgt spid="7"/>
                                        </p:tgtEl>
                                        <p:attrNameLst>
                                          <p:attrName>style.visibility</p:attrName>
                                        </p:attrNameLst>
                                      </p:cBhvr>
                                      <p:to>
                                        <p:strVal val="hidden"/>
                                      </p:to>
                                    </p:set>
                                  </p:childTnLst>
                                </p:cTn>
                              </p:par>
                              <p:par>
                                <p:cTn id="21" presetID="2" presetClass="entr" presetSubtype="8"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0-#ppt_w/2"/>
                                          </p:val>
                                        </p:tav>
                                        <p:tav tm="100000">
                                          <p:val>
                                            <p:strVal val="#ppt_x"/>
                                          </p:val>
                                        </p:tav>
                                      </p:tavLst>
                                    </p:anim>
                                    <p:anim calcmode="lin" valueType="num">
                                      <p:cBhvr additive="base">
                                        <p:cTn id="24" dur="500" fill="hold"/>
                                        <p:tgtEl>
                                          <p:spTgt spid="10"/>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0-#ppt_w/2"/>
                                          </p:val>
                                        </p:tav>
                                        <p:tav tm="100000">
                                          <p:val>
                                            <p:strVal val="#ppt_x"/>
                                          </p:val>
                                        </p:tav>
                                      </p:tavLst>
                                    </p:anim>
                                    <p:anim calcmode="lin" valueType="num">
                                      <p:cBhvr additive="base">
                                        <p:cTn id="2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grpId="1" nodeType="clickEffect">
                                  <p:stCondLst>
                                    <p:cond delay="0"/>
                                  </p:stCondLst>
                                  <p:childTnLst>
                                    <p:animEffect transition="out" filter="fade">
                                      <p:cBhvr>
                                        <p:cTn id="32" dur="500"/>
                                        <p:tgtEl>
                                          <p:spTgt spid="10"/>
                                        </p:tgtEl>
                                      </p:cBhvr>
                                    </p:animEffect>
                                    <p:set>
                                      <p:cBhvr>
                                        <p:cTn id="33" dur="1" fill="hold">
                                          <p:stCondLst>
                                            <p:cond delay="499"/>
                                          </p:stCondLst>
                                        </p:cTn>
                                        <p:tgtEl>
                                          <p:spTgt spid="10"/>
                                        </p:tgtEl>
                                        <p:attrNameLst>
                                          <p:attrName>style.visibility</p:attrName>
                                        </p:attrNameLst>
                                      </p:cBhvr>
                                      <p:to>
                                        <p:strVal val="hidden"/>
                                      </p:to>
                                    </p:set>
                                  </p:childTnLst>
                                </p:cTn>
                              </p:par>
                              <p:par>
                                <p:cTn id="34" presetID="10" presetClass="exit" presetSubtype="0" fill="hold" grpId="1" nodeType="withEffect">
                                  <p:stCondLst>
                                    <p:cond delay="0"/>
                                  </p:stCondLst>
                                  <p:childTnLst>
                                    <p:animEffect transition="out" filter="fade">
                                      <p:cBhvr>
                                        <p:cTn id="35" dur="500"/>
                                        <p:tgtEl>
                                          <p:spTgt spid="9"/>
                                        </p:tgtEl>
                                      </p:cBhvr>
                                    </p:animEffect>
                                    <p:set>
                                      <p:cBhvr>
                                        <p:cTn id="36" dur="1" fill="hold">
                                          <p:stCondLst>
                                            <p:cond delay="499"/>
                                          </p:stCondLst>
                                        </p:cTn>
                                        <p:tgtEl>
                                          <p:spTgt spid="9"/>
                                        </p:tgtEl>
                                        <p:attrNameLst>
                                          <p:attrName>style.visibility</p:attrName>
                                        </p:attrNameLst>
                                      </p:cBhvr>
                                      <p:to>
                                        <p:strVal val="hidden"/>
                                      </p:to>
                                    </p:set>
                                  </p:childTnLst>
                                </p:cTn>
                              </p:par>
                              <p:par>
                                <p:cTn id="37" presetID="2" presetClass="entr" presetSubtype="8"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fill="hold"/>
                                        <p:tgtEl>
                                          <p:spTgt spid="11"/>
                                        </p:tgtEl>
                                        <p:attrNameLst>
                                          <p:attrName>ppt_x</p:attrName>
                                        </p:attrNameLst>
                                      </p:cBhvr>
                                      <p:tavLst>
                                        <p:tav tm="0">
                                          <p:val>
                                            <p:strVal val="0-#ppt_w/2"/>
                                          </p:val>
                                        </p:tav>
                                        <p:tav tm="100000">
                                          <p:val>
                                            <p:strVal val="#ppt_x"/>
                                          </p:val>
                                        </p:tav>
                                      </p:tavLst>
                                    </p:anim>
                                    <p:anim calcmode="lin" valueType="num">
                                      <p:cBhvr additive="base">
                                        <p:cTn id="40" dur="500" fill="hold"/>
                                        <p:tgtEl>
                                          <p:spTgt spid="11"/>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0-#ppt_w/2"/>
                                          </p:val>
                                        </p:tav>
                                        <p:tav tm="100000">
                                          <p:val>
                                            <p:strVal val="#ppt_x"/>
                                          </p:val>
                                        </p:tav>
                                      </p:tavLst>
                                    </p:anim>
                                    <p:anim calcmode="lin" valueType="num">
                                      <p:cBhvr additive="base">
                                        <p:cTn id="44"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0" presetClass="exit" presetSubtype="0" fill="hold" grpId="1" nodeType="clickEffect">
                                  <p:stCondLst>
                                    <p:cond delay="0"/>
                                  </p:stCondLst>
                                  <p:childTnLst>
                                    <p:animEffect transition="out" filter="fade">
                                      <p:cBhvr>
                                        <p:cTn id="48" dur="500"/>
                                        <p:tgtEl>
                                          <p:spTgt spid="11"/>
                                        </p:tgtEl>
                                      </p:cBhvr>
                                    </p:animEffect>
                                    <p:set>
                                      <p:cBhvr>
                                        <p:cTn id="49" dur="1" fill="hold">
                                          <p:stCondLst>
                                            <p:cond delay="499"/>
                                          </p:stCondLst>
                                        </p:cTn>
                                        <p:tgtEl>
                                          <p:spTgt spid="11"/>
                                        </p:tgtEl>
                                        <p:attrNameLst>
                                          <p:attrName>style.visibility</p:attrName>
                                        </p:attrNameLst>
                                      </p:cBhvr>
                                      <p:to>
                                        <p:strVal val="hidden"/>
                                      </p:to>
                                    </p:set>
                                  </p:childTnLst>
                                </p:cTn>
                              </p:par>
                              <p:par>
                                <p:cTn id="50" presetID="10" presetClass="exit" presetSubtype="0" fill="hold" grpId="1" nodeType="withEffect">
                                  <p:stCondLst>
                                    <p:cond delay="0"/>
                                  </p:stCondLst>
                                  <p:childTnLst>
                                    <p:animEffect transition="out" filter="fade">
                                      <p:cBhvr>
                                        <p:cTn id="51" dur="500"/>
                                        <p:tgtEl>
                                          <p:spTgt spid="12"/>
                                        </p:tgtEl>
                                      </p:cBhvr>
                                    </p:animEffect>
                                    <p:set>
                                      <p:cBhvr>
                                        <p:cTn id="52" dur="1" fill="hold">
                                          <p:stCondLst>
                                            <p:cond delay="499"/>
                                          </p:stCondLst>
                                        </p:cTn>
                                        <p:tgtEl>
                                          <p:spTgt spid="12"/>
                                        </p:tgtEl>
                                        <p:attrNameLst>
                                          <p:attrName>style.visibility</p:attrName>
                                        </p:attrNameLst>
                                      </p:cBhvr>
                                      <p:to>
                                        <p:strVal val="hidden"/>
                                      </p:to>
                                    </p:set>
                                  </p:childTnLst>
                                </p:cTn>
                              </p:par>
                              <p:par>
                                <p:cTn id="53" presetID="2" presetClass="entr" presetSubtype="8"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0-#ppt_w/2"/>
                                          </p:val>
                                        </p:tav>
                                        <p:tav tm="100000">
                                          <p:val>
                                            <p:strVal val="#ppt_x"/>
                                          </p:val>
                                        </p:tav>
                                      </p:tavLst>
                                    </p:anim>
                                    <p:anim calcmode="lin" valueType="num">
                                      <p:cBhvr additive="base">
                                        <p:cTn id="56" dur="500" fill="hold"/>
                                        <p:tgtEl>
                                          <p:spTgt spid="13"/>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500" fill="hold"/>
                                        <p:tgtEl>
                                          <p:spTgt spid="14"/>
                                        </p:tgtEl>
                                        <p:attrNameLst>
                                          <p:attrName>ppt_x</p:attrName>
                                        </p:attrNameLst>
                                      </p:cBhvr>
                                      <p:tavLst>
                                        <p:tav tm="0">
                                          <p:val>
                                            <p:strVal val="0-#ppt_w/2"/>
                                          </p:val>
                                        </p:tav>
                                        <p:tav tm="100000">
                                          <p:val>
                                            <p:strVal val="#ppt_x"/>
                                          </p:val>
                                        </p:tav>
                                      </p:tavLst>
                                    </p:anim>
                                    <p:anim calcmode="lin" valueType="num">
                                      <p:cBhvr additive="base">
                                        <p:cTn id="60" dur="500" fill="hold"/>
                                        <p:tgtEl>
                                          <p:spTgt spid="14"/>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500" fill="hold"/>
                                        <p:tgtEl>
                                          <p:spTgt spid="17"/>
                                        </p:tgtEl>
                                        <p:attrNameLst>
                                          <p:attrName>ppt_x</p:attrName>
                                        </p:attrNameLst>
                                      </p:cBhvr>
                                      <p:tavLst>
                                        <p:tav tm="0">
                                          <p:val>
                                            <p:strVal val="0-#ppt_w/2"/>
                                          </p:val>
                                        </p:tav>
                                        <p:tav tm="100000">
                                          <p:val>
                                            <p:strVal val="#ppt_x"/>
                                          </p:val>
                                        </p:tav>
                                      </p:tavLst>
                                    </p:anim>
                                    <p:anim calcmode="lin" valueType="num">
                                      <p:cBhvr additive="base">
                                        <p:cTn id="64" dur="500" fill="hold"/>
                                        <p:tgtEl>
                                          <p:spTgt spid="17"/>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500" fill="hold"/>
                                        <p:tgtEl>
                                          <p:spTgt spid="18"/>
                                        </p:tgtEl>
                                        <p:attrNameLst>
                                          <p:attrName>ppt_x</p:attrName>
                                        </p:attrNameLst>
                                      </p:cBhvr>
                                      <p:tavLst>
                                        <p:tav tm="0">
                                          <p:val>
                                            <p:strVal val="0-#ppt_w/2"/>
                                          </p:val>
                                        </p:tav>
                                        <p:tav tm="100000">
                                          <p:val>
                                            <p:strVal val="#ppt_x"/>
                                          </p:val>
                                        </p:tav>
                                      </p:tavLst>
                                    </p:anim>
                                    <p:anim calcmode="lin" valueType="num">
                                      <p:cBhvr additive="base">
                                        <p:cTn id="68"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p:bldP spid="8" grpId="1"/>
      <p:bldP spid="9" grpId="0" animBg="1"/>
      <p:bldP spid="9" grpId="1" animBg="1"/>
      <p:bldP spid="10" grpId="0"/>
      <p:bldP spid="10" grpId="1"/>
      <p:bldP spid="11" grpId="0" animBg="1"/>
      <p:bldP spid="11" grpId="1" animBg="1"/>
      <p:bldP spid="12" grpId="0"/>
      <p:bldP spid="12" grpId="1"/>
      <p:bldP spid="13" grpId="0" animBg="1"/>
      <p:bldP spid="14" grpId="0"/>
      <p:bldP spid="17" grpId="0" animBg="1"/>
      <p:bldP spid="1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eaLnBrk="1" hangingPunct="1"/>
            <a:r>
              <a:rPr lang="en-US" altLang="zh-TW" dirty="0" smtClean="0"/>
              <a:t>WWDT</a:t>
            </a:r>
            <a:r>
              <a:rPr lang="zh-CN" altLang="en-US" dirty="0"/>
              <a:t>计数器重载波形</a:t>
            </a:r>
            <a:endParaRPr lang="en-US" altLang="zh-TW" dirty="0" smtClean="0"/>
          </a:p>
        </p:txBody>
      </p:sp>
      <p:sp>
        <p:nvSpPr>
          <p:cNvPr id="36867"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20F45B7C-23EC-4A47-B79B-4D95CF874314}" type="slidenum">
              <a:rPr lang="en-US" altLang="zh-TW" sz="1400" smtClean="0">
                <a:solidFill>
                  <a:schemeClr val="tx1"/>
                </a:solidFill>
                <a:latin typeface="Arial" charset="0"/>
                <a:ea typeface="ＭＳ Ｐゴシック" pitchFamily="34" charset="-128"/>
              </a:rPr>
              <a:pPr fontAlgn="base">
                <a:spcBef>
                  <a:spcPct val="0"/>
                </a:spcBef>
                <a:spcAft>
                  <a:spcPct val="0"/>
                </a:spcAft>
              </a:pPr>
              <a:t>32</a:t>
            </a:fld>
            <a:endParaRPr lang="en-US" altLang="zh-TW" sz="1400" smtClean="0">
              <a:solidFill>
                <a:schemeClr val="tx1"/>
              </a:solidFill>
              <a:latin typeface="Arial" charset="0"/>
              <a:ea typeface="ＭＳ Ｐゴシック" pitchFamily="34" charset="-128"/>
            </a:endParaRPr>
          </a:p>
        </p:txBody>
      </p:sp>
      <p:graphicFrame>
        <p:nvGraphicFramePr>
          <p:cNvPr id="36870" name="物件 5"/>
          <p:cNvGraphicFramePr>
            <a:graphicFrameLocks noChangeAspect="1"/>
          </p:cNvGraphicFramePr>
          <p:nvPr>
            <p:extLst>
              <p:ext uri="{D42A27DB-BD31-4B8C-83A1-F6EECF244321}">
                <p14:modId xmlns:p14="http://schemas.microsoft.com/office/powerpoint/2010/main" val="3738532236"/>
              </p:ext>
            </p:extLst>
          </p:nvPr>
        </p:nvGraphicFramePr>
        <p:xfrm>
          <a:off x="986159" y="908720"/>
          <a:ext cx="7834313" cy="3873500"/>
        </p:xfrm>
        <a:graphic>
          <a:graphicData uri="http://schemas.openxmlformats.org/presentationml/2006/ole">
            <mc:AlternateContent xmlns:mc="http://schemas.openxmlformats.org/markup-compatibility/2006">
              <mc:Choice xmlns:v="urn:schemas-microsoft-com:vml" Requires="v">
                <p:oleObj spid="_x0000_s36999" name="Visio" r:id="rId5" imgW="3916842" imgH="1936773" progId="Visio.Drawing.11">
                  <p:embed/>
                </p:oleObj>
              </mc:Choice>
              <mc:Fallback>
                <p:oleObj name="Visio" r:id="rId5" imgW="3916842" imgH="1936773" progId="Visio.Drawing.11">
                  <p:embed/>
                  <p:pic>
                    <p:nvPicPr>
                      <p:cNvPr id="0" name="物件 5"/>
                      <p:cNvPicPr>
                        <a:picLocks noChangeAspect="1" noChangeArrowheads="1"/>
                      </p:cNvPicPr>
                      <p:nvPr/>
                    </p:nvPicPr>
                    <p:blipFill>
                      <a:blip r:embed="rId6"/>
                      <a:srcRect/>
                      <a:stretch>
                        <a:fillRect/>
                      </a:stretch>
                    </p:blipFill>
                    <p:spPr bwMode="auto">
                      <a:xfrm>
                        <a:off x="986159" y="908720"/>
                        <a:ext cx="7834313" cy="387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6871" name="Text Box 60"/>
          <p:cNvSpPr txBox="1">
            <a:spLocks noChangeArrowheads="1"/>
          </p:cNvSpPr>
          <p:nvPr/>
        </p:nvSpPr>
        <p:spPr bwMode="auto">
          <a:xfrm>
            <a:off x="612775" y="4869309"/>
            <a:ext cx="8351838" cy="486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spcBef>
                <a:spcPct val="50000"/>
              </a:spcBef>
            </a:pPr>
            <a:r>
              <a:rPr lang="en-US" altLang="zh-TW" sz="1600" dirty="0" smtClean="0">
                <a:solidFill>
                  <a:srgbClr val="2C0ABE"/>
                </a:solidFill>
              </a:rPr>
              <a:t>1</a:t>
            </a:r>
            <a:r>
              <a:rPr lang="en-US" altLang="zh-TW" sz="1600" dirty="0">
                <a:solidFill>
                  <a:srgbClr val="2C0ABE"/>
                </a:solidFill>
              </a:rPr>
              <a:t>. </a:t>
            </a:r>
            <a:r>
              <a:rPr lang="zh-CN" altLang="en-US" sz="1600" dirty="0">
                <a:solidFill>
                  <a:srgbClr val="2C0ABE"/>
                </a:solidFill>
              </a:rPr>
              <a:t>如果</a:t>
            </a:r>
            <a:r>
              <a:rPr lang="en-US" altLang="zh-TW" sz="1600" dirty="0" smtClean="0">
                <a:solidFill>
                  <a:srgbClr val="2C0ABE"/>
                </a:solidFill>
              </a:rPr>
              <a:t>WWDTCNT </a:t>
            </a:r>
            <a:r>
              <a:rPr lang="zh-CN" altLang="en-US" sz="1600" dirty="0" smtClean="0">
                <a:solidFill>
                  <a:srgbClr val="2C0ABE"/>
                </a:solidFill>
              </a:rPr>
              <a:t>计数器下数到</a:t>
            </a:r>
            <a:r>
              <a:rPr lang="en-US" altLang="zh-CN" sz="1600" dirty="0" smtClean="0">
                <a:solidFill>
                  <a:srgbClr val="2C0ABE"/>
                </a:solidFill>
              </a:rPr>
              <a:t>0</a:t>
            </a:r>
            <a:r>
              <a:rPr lang="en-US" altLang="zh-TW" sz="1600" dirty="0" smtClean="0">
                <a:solidFill>
                  <a:srgbClr val="2C0ABE"/>
                </a:solidFill>
              </a:rPr>
              <a:t>, </a:t>
            </a:r>
            <a:r>
              <a:rPr lang="zh-CN" altLang="en-US" sz="1600" dirty="0" smtClean="0">
                <a:solidFill>
                  <a:srgbClr val="2C0ABE"/>
                </a:solidFill>
              </a:rPr>
              <a:t>芯片将复位，标志</a:t>
            </a:r>
            <a:r>
              <a:rPr lang="en-US" altLang="zh-TW" sz="1600" dirty="0" smtClean="0">
                <a:solidFill>
                  <a:srgbClr val="2C0ABE"/>
                </a:solidFill>
              </a:rPr>
              <a:t> </a:t>
            </a:r>
            <a:r>
              <a:rPr lang="en-US" altLang="zh-TW" sz="1600" dirty="0">
                <a:solidFill>
                  <a:srgbClr val="2C0ABE"/>
                </a:solidFill>
              </a:rPr>
              <a:t>WWDTRF </a:t>
            </a:r>
            <a:r>
              <a:rPr lang="zh-CN" altLang="en-US" sz="1600" dirty="0" smtClean="0">
                <a:solidFill>
                  <a:srgbClr val="2C0ABE"/>
                </a:solidFill>
              </a:rPr>
              <a:t>将被设</a:t>
            </a:r>
            <a:r>
              <a:rPr lang="en-US" altLang="zh-TW" sz="1600" dirty="0" smtClean="0">
                <a:solidFill>
                  <a:srgbClr val="2C0ABE"/>
                </a:solidFill>
              </a:rPr>
              <a:t>;</a:t>
            </a:r>
            <a:r>
              <a:rPr lang="en-US" altLang="zh-TW" sz="1600" dirty="0">
                <a:solidFill>
                  <a:srgbClr val="2C0ABE"/>
                </a:solidFill>
              </a:rPr>
              <a:t/>
            </a:r>
            <a:br>
              <a:rPr lang="en-US" altLang="zh-TW" sz="1600" dirty="0">
                <a:solidFill>
                  <a:srgbClr val="2C0ABE"/>
                </a:solidFill>
              </a:rPr>
            </a:br>
            <a:r>
              <a:rPr lang="en-US" altLang="zh-TW" sz="1600" dirty="0">
                <a:solidFill>
                  <a:srgbClr val="2C0ABE"/>
                </a:solidFill>
              </a:rPr>
              <a:t>( </a:t>
            </a:r>
            <a:r>
              <a:rPr lang="en-US" altLang="zh-TW" sz="1600" dirty="0" smtClean="0">
                <a:solidFill>
                  <a:srgbClr val="2C0ABE"/>
                </a:solidFill>
              </a:rPr>
              <a:t>WWDTCNT == 0 )</a:t>
            </a:r>
            <a:endParaRPr lang="en-US" altLang="zh-TW" sz="1600" dirty="0">
              <a:solidFill>
                <a:srgbClr val="2C0ABE"/>
              </a:solidFill>
            </a:endParaRPr>
          </a:p>
        </p:txBody>
      </p:sp>
      <p:sp>
        <p:nvSpPr>
          <p:cNvPr id="8" name="橢圓 7"/>
          <p:cNvSpPr/>
          <p:nvPr/>
        </p:nvSpPr>
        <p:spPr>
          <a:xfrm>
            <a:off x="4947133" y="2996951"/>
            <a:ext cx="503448" cy="1800349"/>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9" name="文字方塊 8"/>
          <p:cNvSpPr txBox="1"/>
          <p:nvPr/>
        </p:nvSpPr>
        <p:spPr>
          <a:xfrm>
            <a:off x="5449366" y="3715176"/>
            <a:ext cx="289247" cy="289888"/>
          </a:xfrm>
          <a:prstGeom prst="rect">
            <a:avLst/>
          </a:prstGeom>
          <a:noFill/>
        </p:spPr>
        <p:txBody>
          <a:bodyPr wrap="square" rtlCol="0">
            <a:spAutoFit/>
          </a:bodyPr>
          <a:lstStyle/>
          <a:p>
            <a:r>
              <a:rPr lang="en-US" altLang="zh-TW" sz="1600" dirty="0" smtClean="0">
                <a:solidFill>
                  <a:srgbClr val="2C0ABE"/>
                </a:solidFill>
              </a:rPr>
              <a:t>1</a:t>
            </a:r>
            <a:endParaRPr lang="zh-TW" altLang="en-US" sz="1600" dirty="0">
              <a:solidFill>
                <a:srgbClr val="2C0ABE"/>
              </a:solidFill>
            </a:endParaRPr>
          </a:p>
        </p:txBody>
      </p:sp>
      <p:sp>
        <p:nvSpPr>
          <p:cNvPr id="10" name="左大括弧 9"/>
          <p:cNvSpPr/>
          <p:nvPr/>
        </p:nvSpPr>
        <p:spPr>
          <a:xfrm>
            <a:off x="1094097" y="2564904"/>
            <a:ext cx="108012" cy="720080"/>
          </a:xfrm>
          <a:prstGeom prst="leftBrace">
            <a:avLst>
              <a:gd name="adj1" fmla="val 52426"/>
              <a:gd name="adj2" fmla="val 50000"/>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1" name="文字方塊 10"/>
          <p:cNvSpPr txBox="1"/>
          <p:nvPr/>
        </p:nvSpPr>
        <p:spPr>
          <a:xfrm>
            <a:off x="230510" y="2708920"/>
            <a:ext cx="971600" cy="480644"/>
          </a:xfrm>
          <a:prstGeom prst="rect">
            <a:avLst/>
          </a:prstGeom>
          <a:noFill/>
        </p:spPr>
        <p:txBody>
          <a:bodyPr wrap="square" rtlCol="0">
            <a:spAutoFit/>
          </a:bodyPr>
          <a:lstStyle/>
          <a:p>
            <a:pPr algn="ctr"/>
            <a:r>
              <a:rPr lang="en-US" altLang="zh-TW" sz="1400" b="1" dirty="0" smtClean="0">
                <a:solidFill>
                  <a:srgbClr val="FF0000"/>
                </a:solidFill>
              </a:rPr>
              <a:t>Reload</a:t>
            </a:r>
          </a:p>
          <a:p>
            <a:pPr algn="ctr"/>
            <a:r>
              <a:rPr lang="en-US" altLang="zh-TW" sz="1400" b="1" dirty="0" smtClean="0">
                <a:solidFill>
                  <a:srgbClr val="FF0000"/>
                </a:solidFill>
              </a:rPr>
              <a:t>Window</a:t>
            </a:r>
            <a:endParaRPr lang="zh-TW" altLang="en-US" sz="1400" b="1" dirty="0">
              <a:solidFill>
                <a:srgbClr val="FF0000"/>
              </a:solidFill>
            </a:endParaRPr>
          </a:p>
        </p:txBody>
      </p:sp>
    </p:spTree>
    <p:custDataLst>
      <p:tags r:id="rId2"/>
    </p:custDataLst>
  </p:cSld>
  <p:clrMapOvr>
    <a:masterClrMapping/>
  </p:clrMapOvr>
  <p:transition advTm="1727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r>
              <a:rPr lang="en-US" altLang="zh-TW" dirty="0" smtClean="0"/>
              <a:t>WWDT </a:t>
            </a:r>
            <a:r>
              <a:rPr lang="zh-CN" altLang="en-US" dirty="0" smtClean="0"/>
              <a:t>重载窗口计算</a:t>
            </a:r>
            <a:endParaRPr lang="en-US" altLang="zh-TW" dirty="0" smtClean="0"/>
          </a:p>
        </p:txBody>
      </p:sp>
      <p:sp>
        <p:nvSpPr>
          <p:cNvPr id="37891"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332CABD1-D87E-4BE5-ABFC-D42E37202AB6}" type="slidenum">
              <a:rPr lang="en-US" altLang="zh-TW" sz="1400" smtClean="0">
                <a:solidFill>
                  <a:schemeClr val="tx1"/>
                </a:solidFill>
                <a:latin typeface="Arial" charset="0"/>
                <a:ea typeface="ＭＳ Ｐゴシック" pitchFamily="34" charset="-128"/>
              </a:rPr>
              <a:pPr fontAlgn="base">
                <a:spcBef>
                  <a:spcPct val="0"/>
                </a:spcBef>
                <a:spcAft>
                  <a:spcPct val="0"/>
                </a:spcAft>
              </a:pPr>
              <a:t>33</a:t>
            </a:fld>
            <a:endParaRPr lang="en-US" altLang="zh-TW" sz="1400" smtClean="0">
              <a:solidFill>
                <a:schemeClr val="tx1"/>
              </a:solidFill>
              <a:latin typeface="Arial" charset="0"/>
              <a:ea typeface="ＭＳ Ｐゴシック" pitchFamily="34" charset="-128"/>
            </a:endParaRPr>
          </a:p>
        </p:txBody>
      </p:sp>
      <p:sp>
        <p:nvSpPr>
          <p:cNvPr id="37892" name="Text Box 60"/>
          <p:cNvSpPr txBox="1">
            <a:spLocks noChangeArrowheads="1"/>
          </p:cNvSpPr>
          <p:nvPr/>
        </p:nvSpPr>
        <p:spPr bwMode="auto">
          <a:xfrm>
            <a:off x="467544" y="5811883"/>
            <a:ext cx="8496944" cy="9294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spcBef>
                <a:spcPct val="50000"/>
              </a:spcBef>
            </a:pPr>
            <a:r>
              <a:rPr lang="en-US" altLang="zh-TW" sz="1600" dirty="0" smtClean="0">
                <a:solidFill>
                  <a:srgbClr val="2C0ABE"/>
                </a:solidFill>
              </a:rPr>
              <a:t>*1 </a:t>
            </a:r>
            <a:r>
              <a:rPr lang="en-US" altLang="zh-TW" sz="1600" dirty="0">
                <a:solidFill>
                  <a:srgbClr val="2C0ABE"/>
                </a:solidFill>
              </a:rPr>
              <a:t>PERIODSEL(WWDTCR[11:8]) is pre-scale period select for the </a:t>
            </a:r>
            <a:r>
              <a:rPr lang="en-US" altLang="zh-TW" sz="1600" dirty="0" smtClean="0">
                <a:solidFill>
                  <a:srgbClr val="2C0ABE"/>
                </a:solidFill>
              </a:rPr>
              <a:t>WWDT</a:t>
            </a:r>
          </a:p>
          <a:p>
            <a:pPr eaLnBrk="1" hangingPunct="1">
              <a:spcBef>
                <a:spcPct val="50000"/>
              </a:spcBef>
            </a:pPr>
            <a:r>
              <a:rPr lang="en-US" altLang="zh-TW" sz="1600" dirty="0" smtClean="0">
                <a:solidFill>
                  <a:srgbClr val="2C0ABE"/>
                </a:solidFill>
              </a:rPr>
              <a:t>*2 Start time of WWDT reload window, WINCMP(WWDTCR[11:8) is WWDT compare value</a:t>
            </a:r>
          </a:p>
          <a:p>
            <a:pPr eaLnBrk="1" hangingPunct="1">
              <a:spcBef>
                <a:spcPct val="50000"/>
              </a:spcBef>
            </a:pPr>
            <a:r>
              <a:rPr lang="en-US" altLang="zh-TW" sz="1600" dirty="0" smtClean="0">
                <a:solidFill>
                  <a:srgbClr val="2C0ABE"/>
                </a:solidFill>
              </a:rPr>
              <a:t>*3 End time of WWDT reload window</a:t>
            </a:r>
            <a:endParaRPr lang="en-US" altLang="zh-TW" sz="1600" dirty="0">
              <a:solidFill>
                <a:srgbClr val="2C0ABE"/>
              </a:solidFill>
            </a:endParaRPr>
          </a:p>
        </p:txBody>
      </p:sp>
      <p:graphicFrame>
        <p:nvGraphicFramePr>
          <p:cNvPr id="2" name="表格 1"/>
          <p:cNvGraphicFramePr>
            <a:graphicFrameLocks noGrp="1"/>
          </p:cNvGraphicFramePr>
          <p:nvPr>
            <p:extLst>
              <p:ext uri="{D42A27DB-BD31-4B8C-83A1-F6EECF244321}">
                <p14:modId xmlns:p14="http://schemas.microsoft.com/office/powerpoint/2010/main" val="2311854106"/>
              </p:ext>
            </p:extLst>
          </p:nvPr>
        </p:nvGraphicFramePr>
        <p:xfrm>
          <a:off x="319281" y="742328"/>
          <a:ext cx="8785733" cy="4990928"/>
        </p:xfrm>
        <a:graphic>
          <a:graphicData uri="http://schemas.openxmlformats.org/drawingml/2006/table">
            <a:tbl>
              <a:tblPr bandRow="1">
                <a:tableStyleId>{5C22544A-7EE6-4342-B048-85BDC9FD1C3A}</a:tableStyleId>
              </a:tblPr>
              <a:tblGrid>
                <a:gridCol w="1132523"/>
                <a:gridCol w="1302321"/>
                <a:gridCol w="2082419"/>
                <a:gridCol w="2033587"/>
                <a:gridCol w="2234883"/>
              </a:tblGrid>
              <a:tr h="271928">
                <a:tc rowSpan="2">
                  <a:txBody>
                    <a:bodyPr/>
                    <a:lstStyle/>
                    <a:p>
                      <a:pPr algn="ctr">
                        <a:spcAft>
                          <a:spcPts val="0"/>
                        </a:spcAft>
                      </a:pPr>
                      <a:r>
                        <a:rPr lang="en-US" sz="1400" b="1" kern="100" dirty="0" smtClean="0">
                          <a:solidFill>
                            <a:schemeClr val="bg1"/>
                          </a:solidFill>
                          <a:effectLst/>
                        </a:rPr>
                        <a:t>PERIODSEL </a:t>
                      </a:r>
                      <a:r>
                        <a:rPr lang="en-US" sz="1400" b="1" kern="100" baseline="30000" dirty="0" smtClean="0">
                          <a:solidFill>
                            <a:schemeClr val="bg1"/>
                          </a:solidFill>
                          <a:effectLst/>
                        </a:rPr>
                        <a:t>*1</a:t>
                      </a:r>
                      <a:endParaRPr lang="zh-TW" sz="1400" b="1" kern="100" baseline="30000" dirty="0">
                        <a:solidFill>
                          <a:schemeClr val="bg1"/>
                        </a:solidFill>
                        <a:effectLst/>
                        <a:latin typeface="Calibri"/>
                        <a:ea typeface="新細明體"/>
                        <a:cs typeface="Times New Roman"/>
                      </a:endParaRPr>
                    </a:p>
                  </a:txBody>
                  <a:tcPr marL="68580" marR="68580" marT="0" marB="0" anchor="ctr">
                    <a:solidFill>
                      <a:schemeClr val="accent1"/>
                    </a:solidFill>
                  </a:tcPr>
                </a:tc>
                <a:tc rowSpan="2">
                  <a:txBody>
                    <a:bodyPr/>
                    <a:lstStyle/>
                    <a:p>
                      <a:pPr algn="ctr">
                        <a:spcAft>
                          <a:spcPts val="0"/>
                        </a:spcAft>
                      </a:pPr>
                      <a:r>
                        <a:rPr lang="en-US" sz="1400" b="1" kern="100" dirty="0" err="1">
                          <a:solidFill>
                            <a:schemeClr val="bg1"/>
                          </a:solidFill>
                          <a:effectLst/>
                        </a:rPr>
                        <a:t>Prescaler</a:t>
                      </a:r>
                      <a:r>
                        <a:rPr lang="en-US" sz="1400" b="1" kern="100" dirty="0">
                          <a:solidFill>
                            <a:schemeClr val="bg1"/>
                          </a:solidFill>
                          <a:effectLst/>
                        </a:rPr>
                        <a:t> Value</a:t>
                      </a:r>
                      <a:endParaRPr lang="zh-TW" sz="1400" b="1" kern="100" dirty="0">
                        <a:solidFill>
                          <a:schemeClr val="bg1"/>
                        </a:solidFill>
                        <a:effectLst/>
                        <a:latin typeface="Calibri"/>
                        <a:ea typeface="新細明體"/>
                        <a:cs typeface="Times New Roman"/>
                      </a:endParaRPr>
                    </a:p>
                  </a:txBody>
                  <a:tcPr marL="68580" marR="68580" marT="0" marB="0" anchor="ctr">
                    <a:solidFill>
                      <a:schemeClr val="accent1"/>
                    </a:solidFill>
                  </a:tcPr>
                </a:tc>
                <a:tc gridSpan="2">
                  <a:txBody>
                    <a:bodyPr/>
                    <a:lstStyle/>
                    <a:p>
                      <a:pPr algn="ctr">
                        <a:spcAft>
                          <a:spcPts val="0"/>
                        </a:spcAft>
                      </a:pPr>
                      <a:r>
                        <a:rPr lang="en-US" sz="1400" b="1" kern="100" dirty="0">
                          <a:solidFill>
                            <a:schemeClr val="bg1"/>
                          </a:solidFill>
                          <a:effectLst/>
                        </a:rPr>
                        <a:t>WWDT Reload Window</a:t>
                      </a:r>
                      <a:endParaRPr lang="zh-TW" sz="1400" b="1" kern="100" dirty="0">
                        <a:solidFill>
                          <a:schemeClr val="bg1"/>
                        </a:solidFill>
                        <a:effectLst/>
                        <a:latin typeface="Calibri"/>
                        <a:ea typeface="新細明體"/>
                        <a:cs typeface="Times New Roman"/>
                      </a:endParaRPr>
                    </a:p>
                  </a:txBody>
                  <a:tcPr marL="68580" marR="68580" marT="0" marB="0" anchor="ctr">
                    <a:solidFill>
                      <a:schemeClr val="accent1"/>
                    </a:solidFill>
                  </a:tcPr>
                </a:tc>
                <a:tc hMerge="1">
                  <a:txBody>
                    <a:bodyPr/>
                    <a:lstStyle/>
                    <a:p>
                      <a:endParaRPr lang="zh-TW" altLang="en-US"/>
                    </a:p>
                  </a:txBody>
                  <a:tcPr/>
                </a:tc>
                <a:tc rowSpan="2">
                  <a:txBody>
                    <a:bodyPr/>
                    <a:lstStyle/>
                    <a:p>
                      <a:pPr algn="ctr">
                        <a:spcAft>
                          <a:spcPts val="0"/>
                        </a:spcAft>
                      </a:pPr>
                      <a:r>
                        <a:rPr lang="en-US" sz="1400" b="1" kern="100" dirty="0">
                          <a:solidFill>
                            <a:schemeClr val="bg1"/>
                          </a:solidFill>
                          <a:effectLst/>
                        </a:rPr>
                        <a:t>WWDT Reload Window</a:t>
                      </a:r>
                      <a:endParaRPr lang="zh-TW" sz="1400" b="1" kern="100" dirty="0">
                        <a:solidFill>
                          <a:schemeClr val="bg1"/>
                        </a:solidFill>
                        <a:effectLst/>
                      </a:endParaRPr>
                    </a:p>
                    <a:p>
                      <a:pPr algn="l">
                        <a:spcAft>
                          <a:spcPts val="0"/>
                        </a:spcAft>
                      </a:pPr>
                      <a:r>
                        <a:rPr lang="en-US" sz="1400" b="1" kern="100" dirty="0">
                          <a:solidFill>
                            <a:schemeClr val="bg1"/>
                          </a:solidFill>
                          <a:effectLst/>
                        </a:rPr>
                        <a:t>(WINCMP = 32, </a:t>
                      </a:r>
                      <a:r>
                        <a:rPr lang="en-US" sz="1400" b="1" kern="100" dirty="0" smtClean="0">
                          <a:solidFill>
                            <a:schemeClr val="bg1"/>
                          </a:solidFill>
                          <a:effectLst/>
                        </a:rPr>
                        <a:t/>
                      </a:r>
                      <a:br>
                        <a:rPr lang="en-US" sz="1400" b="1" kern="100" dirty="0" smtClean="0">
                          <a:solidFill>
                            <a:schemeClr val="bg1"/>
                          </a:solidFill>
                          <a:effectLst/>
                        </a:rPr>
                      </a:br>
                      <a:r>
                        <a:rPr lang="en-US" sz="1400" b="1" kern="100" dirty="0" smtClean="0">
                          <a:solidFill>
                            <a:schemeClr val="bg1"/>
                          </a:solidFill>
                          <a:effectLst/>
                        </a:rPr>
                        <a:t>WWDT_CLK </a:t>
                      </a:r>
                      <a:r>
                        <a:rPr lang="en-US" sz="1400" b="1" kern="100" dirty="0">
                          <a:solidFill>
                            <a:schemeClr val="bg1"/>
                          </a:solidFill>
                          <a:effectLst/>
                        </a:rPr>
                        <a:t>= 12MHz/2048)</a:t>
                      </a:r>
                      <a:endParaRPr lang="zh-TW" sz="1400" b="1" kern="100" dirty="0">
                        <a:solidFill>
                          <a:schemeClr val="bg1"/>
                        </a:solidFill>
                        <a:effectLst/>
                        <a:latin typeface="Calibri"/>
                        <a:ea typeface="新細明體"/>
                        <a:cs typeface="Times New Roman"/>
                      </a:endParaRPr>
                    </a:p>
                  </a:txBody>
                  <a:tcPr marL="68580" marR="68580" marT="0" marB="0" anchor="ctr">
                    <a:solidFill>
                      <a:schemeClr val="accent1"/>
                    </a:solidFill>
                  </a:tcPr>
                </a:tc>
              </a:tr>
              <a:tr h="271928">
                <a:tc vMerge="1">
                  <a:txBody>
                    <a:bodyPr/>
                    <a:lstStyle/>
                    <a:p>
                      <a:endParaRPr lang="zh-TW" altLang="en-US"/>
                    </a:p>
                  </a:txBody>
                  <a:tcPr/>
                </a:tc>
                <a:tc vMerge="1">
                  <a:txBody>
                    <a:bodyPr/>
                    <a:lstStyle/>
                    <a:p>
                      <a:endParaRPr lang="zh-TW" altLang="en-US"/>
                    </a:p>
                  </a:txBody>
                  <a:tcPr/>
                </a:tc>
                <a:tc>
                  <a:txBody>
                    <a:bodyPr/>
                    <a:lstStyle/>
                    <a:p>
                      <a:pPr algn="ctr">
                        <a:spcAft>
                          <a:spcPts val="0"/>
                        </a:spcAft>
                      </a:pPr>
                      <a:r>
                        <a:rPr lang="en-US" sz="1400" b="1" kern="100" dirty="0">
                          <a:solidFill>
                            <a:schemeClr val="bg1"/>
                          </a:solidFill>
                          <a:effectLst/>
                        </a:rPr>
                        <a:t>WWDT Compare </a:t>
                      </a:r>
                      <a:r>
                        <a:rPr lang="en-US" sz="1400" b="1" kern="100" dirty="0" smtClean="0">
                          <a:solidFill>
                            <a:schemeClr val="bg1"/>
                          </a:solidFill>
                          <a:effectLst/>
                        </a:rPr>
                        <a:t>Period </a:t>
                      </a:r>
                      <a:r>
                        <a:rPr lang="en-US" altLang="zh-TW" sz="1400" b="1" kern="100" baseline="30000" dirty="0" smtClean="0">
                          <a:solidFill>
                            <a:schemeClr val="bg1"/>
                          </a:solidFill>
                          <a:effectLst/>
                        </a:rPr>
                        <a:t>*2</a:t>
                      </a:r>
                      <a:endParaRPr lang="zh-TW" sz="1400" b="1" kern="100" dirty="0">
                        <a:solidFill>
                          <a:schemeClr val="bg1"/>
                        </a:solidFill>
                        <a:effectLst/>
                        <a:latin typeface="Calibri"/>
                        <a:ea typeface="新細明體"/>
                        <a:cs typeface="Times New Roman"/>
                      </a:endParaRPr>
                    </a:p>
                  </a:txBody>
                  <a:tcPr marL="68580" marR="68580" marT="0" marB="0" anchor="ctr">
                    <a:solidFill>
                      <a:schemeClr val="accent1"/>
                    </a:solidFill>
                  </a:tcPr>
                </a:tc>
                <a:tc>
                  <a:txBody>
                    <a:bodyPr/>
                    <a:lstStyle/>
                    <a:p>
                      <a:pPr algn="ctr">
                        <a:spcAft>
                          <a:spcPts val="0"/>
                        </a:spcAft>
                      </a:pPr>
                      <a:r>
                        <a:rPr lang="en-US" sz="1400" b="1" kern="100" dirty="0">
                          <a:solidFill>
                            <a:schemeClr val="bg1"/>
                          </a:solidFill>
                          <a:effectLst/>
                        </a:rPr>
                        <a:t>WWDT Timeout </a:t>
                      </a:r>
                      <a:r>
                        <a:rPr lang="en-US" sz="1400" b="1" kern="100" dirty="0" smtClean="0">
                          <a:solidFill>
                            <a:schemeClr val="bg1"/>
                          </a:solidFill>
                          <a:effectLst/>
                        </a:rPr>
                        <a:t>Period </a:t>
                      </a:r>
                      <a:r>
                        <a:rPr lang="en-US" altLang="zh-TW" sz="1400" b="1" kern="100" baseline="30000" dirty="0" smtClean="0">
                          <a:solidFill>
                            <a:schemeClr val="bg1"/>
                          </a:solidFill>
                          <a:effectLst/>
                        </a:rPr>
                        <a:t>*3</a:t>
                      </a:r>
                      <a:endParaRPr lang="zh-TW" sz="1400" b="1" kern="100" dirty="0">
                        <a:solidFill>
                          <a:schemeClr val="bg1"/>
                        </a:solidFill>
                        <a:effectLst/>
                        <a:latin typeface="Calibri"/>
                        <a:ea typeface="新細明體"/>
                        <a:cs typeface="Times New Roman"/>
                      </a:endParaRPr>
                    </a:p>
                  </a:txBody>
                  <a:tcPr marL="68580" marR="68580" marT="0" marB="0" anchor="ctr">
                    <a:solidFill>
                      <a:schemeClr val="accent1"/>
                    </a:solidFill>
                  </a:tcPr>
                </a:tc>
                <a:tc vMerge="1">
                  <a:txBody>
                    <a:bodyPr/>
                    <a:lstStyle/>
                    <a:p>
                      <a:endParaRPr lang="zh-TW" altLang="en-US"/>
                    </a:p>
                  </a:txBody>
                  <a:tcPr/>
                </a:tc>
              </a:tr>
              <a:tr h="271928">
                <a:tc>
                  <a:txBody>
                    <a:bodyPr/>
                    <a:lstStyle/>
                    <a:p>
                      <a:pPr algn="ctr">
                        <a:spcAft>
                          <a:spcPts val="0"/>
                        </a:spcAft>
                      </a:pPr>
                      <a:r>
                        <a:rPr lang="en-US" sz="1400" kern="100">
                          <a:effectLst/>
                        </a:rPr>
                        <a:t>0</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1</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1 </a:t>
                      </a:r>
                      <a:r>
                        <a:rPr lang="zh-TW" sz="1400" kern="100">
                          <a:effectLst/>
                        </a:rPr>
                        <a:t>× </a:t>
                      </a:r>
                      <a:r>
                        <a:rPr lang="en-US" sz="1400" kern="100">
                          <a:effectLst/>
                        </a:rPr>
                        <a:t>WINCMP </a:t>
                      </a:r>
                      <a:r>
                        <a:rPr lang="zh-TW" sz="1400" kern="100">
                          <a:effectLst/>
                        </a:rPr>
                        <a:t>×</a:t>
                      </a:r>
                      <a:r>
                        <a:rPr lang="en-US" sz="1400" kern="100">
                          <a:effectLst/>
                        </a:rPr>
                        <a:t> T</a:t>
                      </a:r>
                      <a:r>
                        <a:rPr lang="en-US" sz="1400" kern="100" baseline="-25000">
                          <a:effectLst/>
                        </a:rPr>
                        <a:t>WWDT</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1 </a:t>
                      </a:r>
                      <a:r>
                        <a:rPr lang="zh-TW" sz="1400" kern="100">
                          <a:effectLst/>
                        </a:rPr>
                        <a:t>×</a:t>
                      </a:r>
                      <a:r>
                        <a:rPr lang="en-US" sz="1400" kern="100">
                          <a:effectLst/>
                        </a:rPr>
                        <a:t> 64 </a:t>
                      </a:r>
                      <a:r>
                        <a:rPr lang="zh-TW" sz="1400" kern="100">
                          <a:effectLst/>
                        </a:rPr>
                        <a:t>×</a:t>
                      </a:r>
                      <a:r>
                        <a:rPr lang="en-US" sz="1400" kern="100">
                          <a:effectLst/>
                        </a:rPr>
                        <a:t> T</a:t>
                      </a:r>
                      <a:r>
                        <a:rPr lang="en-US" sz="1400" kern="100" baseline="-25000">
                          <a:effectLst/>
                        </a:rPr>
                        <a:t>WWDT</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dirty="0">
                          <a:effectLst/>
                        </a:rPr>
                        <a:t>5.5 </a:t>
                      </a:r>
                      <a:r>
                        <a:rPr lang="en-US" sz="1400" kern="100" dirty="0" err="1">
                          <a:effectLst/>
                        </a:rPr>
                        <a:t>ms</a:t>
                      </a:r>
                      <a:r>
                        <a:rPr lang="en-US" sz="1400" kern="100" dirty="0">
                          <a:effectLst/>
                        </a:rPr>
                        <a:t> ~ 10.9 </a:t>
                      </a:r>
                      <a:r>
                        <a:rPr lang="en-US" sz="1400" kern="100" dirty="0" err="1">
                          <a:effectLst/>
                        </a:rPr>
                        <a:t>ms</a:t>
                      </a:r>
                      <a:endParaRPr lang="zh-TW" sz="1400" kern="100" dirty="0">
                        <a:effectLst/>
                        <a:latin typeface="Calibri"/>
                        <a:ea typeface="新細明體"/>
                        <a:cs typeface="Times New Roman"/>
                      </a:endParaRPr>
                    </a:p>
                  </a:txBody>
                  <a:tcPr marL="68580" marR="68580" marT="0" marB="0" anchor="ctr"/>
                </a:tc>
              </a:tr>
              <a:tr h="271928">
                <a:tc>
                  <a:txBody>
                    <a:bodyPr/>
                    <a:lstStyle/>
                    <a:p>
                      <a:pPr algn="ctr">
                        <a:spcAft>
                          <a:spcPts val="0"/>
                        </a:spcAft>
                      </a:pPr>
                      <a:r>
                        <a:rPr lang="en-US" sz="1400" kern="100">
                          <a:effectLst/>
                        </a:rPr>
                        <a:t>1</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2</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2 </a:t>
                      </a:r>
                      <a:r>
                        <a:rPr lang="zh-TW" sz="1400" kern="100">
                          <a:effectLst/>
                        </a:rPr>
                        <a:t>× </a:t>
                      </a:r>
                      <a:r>
                        <a:rPr lang="en-US" sz="1400" kern="100">
                          <a:effectLst/>
                        </a:rPr>
                        <a:t>WINCMP </a:t>
                      </a:r>
                      <a:r>
                        <a:rPr lang="zh-TW" sz="1400" kern="100">
                          <a:effectLst/>
                        </a:rPr>
                        <a:t>×</a:t>
                      </a:r>
                      <a:r>
                        <a:rPr lang="en-US" sz="1400" kern="100">
                          <a:effectLst/>
                        </a:rPr>
                        <a:t> T</a:t>
                      </a:r>
                      <a:r>
                        <a:rPr lang="en-US" sz="1400" kern="100" baseline="-25000">
                          <a:effectLst/>
                        </a:rPr>
                        <a:t>WWDT</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2 </a:t>
                      </a:r>
                      <a:r>
                        <a:rPr lang="zh-TW" sz="1400" kern="100">
                          <a:effectLst/>
                        </a:rPr>
                        <a:t>×</a:t>
                      </a:r>
                      <a:r>
                        <a:rPr lang="en-US" sz="1400" kern="100">
                          <a:effectLst/>
                        </a:rPr>
                        <a:t> 64 </a:t>
                      </a:r>
                      <a:r>
                        <a:rPr lang="zh-TW" sz="1400" kern="100">
                          <a:effectLst/>
                        </a:rPr>
                        <a:t>×</a:t>
                      </a:r>
                      <a:r>
                        <a:rPr lang="en-US" sz="1400" kern="100">
                          <a:effectLst/>
                        </a:rPr>
                        <a:t> T</a:t>
                      </a:r>
                      <a:r>
                        <a:rPr lang="en-US" sz="1400" kern="100" baseline="-25000">
                          <a:effectLst/>
                        </a:rPr>
                        <a:t>WWDT</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10.9 ms ~ 21.8 ms</a:t>
                      </a:r>
                      <a:endParaRPr lang="zh-TW" sz="1400" kern="100">
                        <a:effectLst/>
                        <a:latin typeface="Calibri"/>
                        <a:ea typeface="新細明體"/>
                        <a:cs typeface="Times New Roman"/>
                      </a:endParaRPr>
                    </a:p>
                  </a:txBody>
                  <a:tcPr marL="68580" marR="68580" marT="0" marB="0" anchor="ctr"/>
                </a:tc>
              </a:tr>
              <a:tr h="271928">
                <a:tc>
                  <a:txBody>
                    <a:bodyPr/>
                    <a:lstStyle/>
                    <a:p>
                      <a:pPr algn="ctr">
                        <a:spcAft>
                          <a:spcPts val="0"/>
                        </a:spcAft>
                      </a:pPr>
                      <a:r>
                        <a:rPr lang="en-US" sz="1400" kern="100" dirty="0">
                          <a:effectLst/>
                        </a:rPr>
                        <a:t>2</a:t>
                      </a:r>
                      <a:endParaRPr lang="zh-TW" sz="1400" kern="100" dirty="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4</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4 </a:t>
                      </a:r>
                      <a:r>
                        <a:rPr lang="zh-TW" sz="1400" kern="100">
                          <a:effectLst/>
                        </a:rPr>
                        <a:t>× </a:t>
                      </a:r>
                      <a:r>
                        <a:rPr lang="en-US" sz="1400" kern="100">
                          <a:effectLst/>
                        </a:rPr>
                        <a:t>WINCMP </a:t>
                      </a:r>
                      <a:r>
                        <a:rPr lang="zh-TW" sz="1400" kern="100">
                          <a:effectLst/>
                        </a:rPr>
                        <a:t>×</a:t>
                      </a:r>
                      <a:r>
                        <a:rPr lang="en-US" sz="1400" kern="100">
                          <a:effectLst/>
                        </a:rPr>
                        <a:t> T</a:t>
                      </a:r>
                      <a:r>
                        <a:rPr lang="en-US" sz="1400" kern="100" baseline="-25000">
                          <a:effectLst/>
                        </a:rPr>
                        <a:t>WWDT</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4 </a:t>
                      </a:r>
                      <a:r>
                        <a:rPr lang="zh-TW" sz="1400" kern="100">
                          <a:effectLst/>
                        </a:rPr>
                        <a:t>×</a:t>
                      </a:r>
                      <a:r>
                        <a:rPr lang="en-US" sz="1400" kern="100">
                          <a:effectLst/>
                        </a:rPr>
                        <a:t> 64 </a:t>
                      </a:r>
                      <a:r>
                        <a:rPr lang="zh-TW" sz="1400" kern="100">
                          <a:effectLst/>
                        </a:rPr>
                        <a:t>×</a:t>
                      </a:r>
                      <a:r>
                        <a:rPr lang="en-US" sz="1400" kern="100">
                          <a:effectLst/>
                        </a:rPr>
                        <a:t> T</a:t>
                      </a:r>
                      <a:r>
                        <a:rPr lang="en-US" sz="1400" kern="100" baseline="-25000">
                          <a:effectLst/>
                        </a:rPr>
                        <a:t>WWDT</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21.8 ms ~ 43.7 ms</a:t>
                      </a:r>
                      <a:endParaRPr lang="zh-TW" sz="1400" kern="100">
                        <a:effectLst/>
                        <a:latin typeface="Calibri"/>
                        <a:ea typeface="新細明體"/>
                        <a:cs typeface="Times New Roman"/>
                      </a:endParaRPr>
                    </a:p>
                  </a:txBody>
                  <a:tcPr marL="68580" marR="68580" marT="0" marB="0" anchor="ctr"/>
                </a:tc>
              </a:tr>
              <a:tr h="271928">
                <a:tc>
                  <a:txBody>
                    <a:bodyPr/>
                    <a:lstStyle/>
                    <a:p>
                      <a:pPr algn="ctr">
                        <a:spcAft>
                          <a:spcPts val="0"/>
                        </a:spcAft>
                      </a:pPr>
                      <a:r>
                        <a:rPr lang="en-US" sz="1400" kern="100">
                          <a:effectLst/>
                        </a:rPr>
                        <a:t>3</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8</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8 </a:t>
                      </a:r>
                      <a:r>
                        <a:rPr lang="zh-TW" sz="1400" kern="100">
                          <a:effectLst/>
                        </a:rPr>
                        <a:t>× </a:t>
                      </a:r>
                      <a:r>
                        <a:rPr lang="en-US" sz="1400" kern="100">
                          <a:effectLst/>
                        </a:rPr>
                        <a:t>WINCMP </a:t>
                      </a:r>
                      <a:r>
                        <a:rPr lang="zh-TW" sz="1400" kern="100">
                          <a:effectLst/>
                        </a:rPr>
                        <a:t>×</a:t>
                      </a:r>
                      <a:r>
                        <a:rPr lang="en-US" sz="1400" kern="100">
                          <a:effectLst/>
                        </a:rPr>
                        <a:t> T</a:t>
                      </a:r>
                      <a:r>
                        <a:rPr lang="en-US" sz="1400" kern="100" baseline="-25000">
                          <a:effectLst/>
                        </a:rPr>
                        <a:t>WWDT</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8 </a:t>
                      </a:r>
                      <a:r>
                        <a:rPr lang="zh-TW" sz="1400" kern="100">
                          <a:effectLst/>
                        </a:rPr>
                        <a:t>×</a:t>
                      </a:r>
                      <a:r>
                        <a:rPr lang="en-US" sz="1400" kern="100">
                          <a:effectLst/>
                        </a:rPr>
                        <a:t> 64 </a:t>
                      </a:r>
                      <a:r>
                        <a:rPr lang="zh-TW" sz="1400" kern="100">
                          <a:effectLst/>
                        </a:rPr>
                        <a:t>×</a:t>
                      </a:r>
                      <a:r>
                        <a:rPr lang="en-US" sz="1400" kern="100">
                          <a:effectLst/>
                        </a:rPr>
                        <a:t> T</a:t>
                      </a:r>
                      <a:r>
                        <a:rPr lang="en-US" sz="1400" kern="100" baseline="-25000">
                          <a:effectLst/>
                        </a:rPr>
                        <a:t>WWDT</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43.7 ms ~ 87.4 ms</a:t>
                      </a:r>
                      <a:endParaRPr lang="zh-TW" sz="1400" kern="100">
                        <a:effectLst/>
                        <a:latin typeface="Calibri"/>
                        <a:ea typeface="新細明體"/>
                        <a:cs typeface="Times New Roman"/>
                      </a:endParaRPr>
                    </a:p>
                  </a:txBody>
                  <a:tcPr marL="68580" marR="68580" marT="0" marB="0" anchor="ctr"/>
                </a:tc>
              </a:tr>
              <a:tr h="271928">
                <a:tc>
                  <a:txBody>
                    <a:bodyPr/>
                    <a:lstStyle/>
                    <a:p>
                      <a:pPr algn="ctr">
                        <a:spcAft>
                          <a:spcPts val="0"/>
                        </a:spcAft>
                      </a:pPr>
                      <a:r>
                        <a:rPr lang="en-US" sz="1400" kern="100">
                          <a:effectLst/>
                        </a:rPr>
                        <a:t>4</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16</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16 </a:t>
                      </a:r>
                      <a:r>
                        <a:rPr lang="zh-TW" sz="1400" kern="100">
                          <a:effectLst/>
                        </a:rPr>
                        <a:t>× </a:t>
                      </a:r>
                      <a:r>
                        <a:rPr lang="en-US" sz="1400" kern="100">
                          <a:effectLst/>
                        </a:rPr>
                        <a:t>WINCMP </a:t>
                      </a:r>
                      <a:r>
                        <a:rPr lang="zh-TW" sz="1400" kern="100">
                          <a:effectLst/>
                        </a:rPr>
                        <a:t>×</a:t>
                      </a:r>
                      <a:r>
                        <a:rPr lang="en-US" sz="1400" kern="100">
                          <a:effectLst/>
                        </a:rPr>
                        <a:t> T</a:t>
                      </a:r>
                      <a:r>
                        <a:rPr lang="en-US" sz="1400" kern="100" baseline="-25000">
                          <a:effectLst/>
                        </a:rPr>
                        <a:t>WWDT</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16 </a:t>
                      </a:r>
                      <a:r>
                        <a:rPr lang="zh-TW" sz="1400" kern="100">
                          <a:effectLst/>
                        </a:rPr>
                        <a:t>×</a:t>
                      </a:r>
                      <a:r>
                        <a:rPr lang="en-US" sz="1400" kern="100">
                          <a:effectLst/>
                        </a:rPr>
                        <a:t> 64 </a:t>
                      </a:r>
                      <a:r>
                        <a:rPr lang="zh-TW" sz="1400" kern="100">
                          <a:effectLst/>
                        </a:rPr>
                        <a:t>×</a:t>
                      </a:r>
                      <a:r>
                        <a:rPr lang="en-US" sz="1400" kern="100">
                          <a:effectLst/>
                        </a:rPr>
                        <a:t> T</a:t>
                      </a:r>
                      <a:r>
                        <a:rPr lang="en-US" sz="1400" kern="100" baseline="-25000">
                          <a:effectLst/>
                        </a:rPr>
                        <a:t>WWDT</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87.4 ms ~ 174.8 ms</a:t>
                      </a:r>
                      <a:endParaRPr lang="zh-TW" sz="1400" kern="100">
                        <a:effectLst/>
                        <a:latin typeface="Calibri"/>
                        <a:ea typeface="新細明體"/>
                        <a:cs typeface="Times New Roman"/>
                      </a:endParaRPr>
                    </a:p>
                  </a:txBody>
                  <a:tcPr marL="68580" marR="68580" marT="0" marB="0" anchor="ctr"/>
                </a:tc>
              </a:tr>
              <a:tr h="271928">
                <a:tc>
                  <a:txBody>
                    <a:bodyPr/>
                    <a:lstStyle/>
                    <a:p>
                      <a:pPr algn="ctr">
                        <a:spcAft>
                          <a:spcPts val="0"/>
                        </a:spcAft>
                      </a:pPr>
                      <a:r>
                        <a:rPr lang="en-US" sz="1400" kern="100">
                          <a:effectLst/>
                        </a:rPr>
                        <a:t>5</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32</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32 </a:t>
                      </a:r>
                      <a:r>
                        <a:rPr lang="zh-TW" sz="1400" kern="100">
                          <a:effectLst/>
                        </a:rPr>
                        <a:t>× </a:t>
                      </a:r>
                      <a:r>
                        <a:rPr lang="en-US" sz="1400" kern="100">
                          <a:effectLst/>
                        </a:rPr>
                        <a:t>WINCMP </a:t>
                      </a:r>
                      <a:r>
                        <a:rPr lang="zh-TW" sz="1400" kern="100">
                          <a:effectLst/>
                        </a:rPr>
                        <a:t>×</a:t>
                      </a:r>
                      <a:r>
                        <a:rPr lang="en-US" sz="1400" kern="100">
                          <a:effectLst/>
                        </a:rPr>
                        <a:t> T</a:t>
                      </a:r>
                      <a:r>
                        <a:rPr lang="en-US" sz="1400" kern="100" baseline="-25000">
                          <a:effectLst/>
                        </a:rPr>
                        <a:t>WWDT</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32 </a:t>
                      </a:r>
                      <a:r>
                        <a:rPr lang="zh-TW" sz="1400" kern="100">
                          <a:effectLst/>
                        </a:rPr>
                        <a:t>×</a:t>
                      </a:r>
                      <a:r>
                        <a:rPr lang="en-US" sz="1400" kern="100">
                          <a:effectLst/>
                        </a:rPr>
                        <a:t> 64 </a:t>
                      </a:r>
                      <a:r>
                        <a:rPr lang="zh-TW" sz="1400" kern="100">
                          <a:effectLst/>
                        </a:rPr>
                        <a:t>×</a:t>
                      </a:r>
                      <a:r>
                        <a:rPr lang="en-US" sz="1400" kern="100">
                          <a:effectLst/>
                        </a:rPr>
                        <a:t> T</a:t>
                      </a:r>
                      <a:r>
                        <a:rPr lang="en-US" sz="1400" kern="100" baseline="-25000">
                          <a:effectLst/>
                        </a:rPr>
                        <a:t>WWDT</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dirty="0">
                          <a:effectLst/>
                        </a:rPr>
                        <a:t>174.8 </a:t>
                      </a:r>
                      <a:r>
                        <a:rPr lang="en-US" sz="1400" kern="100" dirty="0" err="1">
                          <a:effectLst/>
                        </a:rPr>
                        <a:t>ms</a:t>
                      </a:r>
                      <a:r>
                        <a:rPr lang="en-US" sz="1400" kern="100" dirty="0">
                          <a:effectLst/>
                        </a:rPr>
                        <a:t> ~ 349.5 </a:t>
                      </a:r>
                      <a:r>
                        <a:rPr lang="en-US" sz="1400" kern="100" dirty="0" err="1">
                          <a:effectLst/>
                        </a:rPr>
                        <a:t>ms</a:t>
                      </a:r>
                      <a:endParaRPr lang="zh-TW" sz="1400" kern="100" dirty="0">
                        <a:effectLst/>
                        <a:latin typeface="Calibri"/>
                        <a:ea typeface="新細明體"/>
                        <a:cs typeface="Times New Roman"/>
                      </a:endParaRPr>
                    </a:p>
                  </a:txBody>
                  <a:tcPr marL="68580" marR="68580" marT="0" marB="0" anchor="ctr"/>
                </a:tc>
              </a:tr>
              <a:tr h="271928">
                <a:tc>
                  <a:txBody>
                    <a:bodyPr/>
                    <a:lstStyle/>
                    <a:p>
                      <a:pPr algn="ctr">
                        <a:spcAft>
                          <a:spcPts val="0"/>
                        </a:spcAft>
                      </a:pPr>
                      <a:r>
                        <a:rPr lang="en-US" sz="1400" kern="100">
                          <a:effectLst/>
                        </a:rPr>
                        <a:t>6</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64</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64 </a:t>
                      </a:r>
                      <a:r>
                        <a:rPr lang="zh-TW" sz="1400" kern="100">
                          <a:effectLst/>
                        </a:rPr>
                        <a:t>× </a:t>
                      </a:r>
                      <a:r>
                        <a:rPr lang="en-US" sz="1400" kern="100">
                          <a:effectLst/>
                        </a:rPr>
                        <a:t>WINCMP </a:t>
                      </a:r>
                      <a:r>
                        <a:rPr lang="zh-TW" sz="1400" kern="100">
                          <a:effectLst/>
                        </a:rPr>
                        <a:t>×</a:t>
                      </a:r>
                      <a:r>
                        <a:rPr lang="en-US" sz="1400" kern="100">
                          <a:effectLst/>
                        </a:rPr>
                        <a:t> T</a:t>
                      </a:r>
                      <a:r>
                        <a:rPr lang="en-US" sz="1400" kern="100" baseline="-25000">
                          <a:effectLst/>
                        </a:rPr>
                        <a:t>WWDT</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64 </a:t>
                      </a:r>
                      <a:r>
                        <a:rPr lang="zh-TW" sz="1400" kern="100">
                          <a:effectLst/>
                        </a:rPr>
                        <a:t>×</a:t>
                      </a:r>
                      <a:r>
                        <a:rPr lang="en-US" sz="1400" kern="100">
                          <a:effectLst/>
                        </a:rPr>
                        <a:t> 64 </a:t>
                      </a:r>
                      <a:r>
                        <a:rPr lang="zh-TW" sz="1400" kern="100">
                          <a:effectLst/>
                        </a:rPr>
                        <a:t>×</a:t>
                      </a:r>
                      <a:r>
                        <a:rPr lang="en-US" sz="1400" kern="100">
                          <a:effectLst/>
                        </a:rPr>
                        <a:t> T</a:t>
                      </a:r>
                      <a:r>
                        <a:rPr lang="en-US" sz="1400" kern="100" baseline="-25000">
                          <a:effectLst/>
                        </a:rPr>
                        <a:t>WWDT</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349.5 ms ~ 699.1 ms</a:t>
                      </a:r>
                      <a:endParaRPr lang="zh-TW" sz="1400" kern="100">
                        <a:effectLst/>
                        <a:latin typeface="Calibri"/>
                        <a:ea typeface="新細明體"/>
                        <a:cs typeface="Times New Roman"/>
                      </a:endParaRPr>
                    </a:p>
                  </a:txBody>
                  <a:tcPr marL="68580" marR="68580" marT="0" marB="0" anchor="ctr"/>
                </a:tc>
              </a:tr>
              <a:tr h="271928">
                <a:tc>
                  <a:txBody>
                    <a:bodyPr/>
                    <a:lstStyle/>
                    <a:p>
                      <a:pPr algn="ctr">
                        <a:spcAft>
                          <a:spcPts val="0"/>
                        </a:spcAft>
                      </a:pPr>
                      <a:r>
                        <a:rPr lang="en-US" sz="1400" kern="100">
                          <a:effectLst/>
                        </a:rPr>
                        <a:t>7</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128</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128 </a:t>
                      </a:r>
                      <a:r>
                        <a:rPr lang="zh-TW" sz="1400" kern="100">
                          <a:effectLst/>
                        </a:rPr>
                        <a:t>× </a:t>
                      </a:r>
                      <a:r>
                        <a:rPr lang="en-US" sz="1400" kern="100">
                          <a:effectLst/>
                        </a:rPr>
                        <a:t>WINCMP </a:t>
                      </a:r>
                      <a:r>
                        <a:rPr lang="zh-TW" sz="1400" kern="100">
                          <a:effectLst/>
                        </a:rPr>
                        <a:t>×</a:t>
                      </a:r>
                      <a:r>
                        <a:rPr lang="en-US" sz="1400" kern="100">
                          <a:effectLst/>
                        </a:rPr>
                        <a:t> T</a:t>
                      </a:r>
                      <a:r>
                        <a:rPr lang="en-US" sz="1400" kern="100" baseline="-25000">
                          <a:effectLst/>
                        </a:rPr>
                        <a:t>WWDT</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128 </a:t>
                      </a:r>
                      <a:r>
                        <a:rPr lang="zh-TW" sz="1400" kern="100">
                          <a:effectLst/>
                        </a:rPr>
                        <a:t>×</a:t>
                      </a:r>
                      <a:r>
                        <a:rPr lang="en-US" sz="1400" kern="100">
                          <a:effectLst/>
                        </a:rPr>
                        <a:t> 64 </a:t>
                      </a:r>
                      <a:r>
                        <a:rPr lang="zh-TW" sz="1400" kern="100">
                          <a:effectLst/>
                        </a:rPr>
                        <a:t>×</a:t>
                      </a:r>
                      <a:r>
                        <a:rPr lang="en-US" sz="1400" kern="100">
                          <a:effectLst/>
                        </a:rPr>
                        <a:t> T</a:t>
                      </a:r>
                      <a:r>
                        <a:rPr lang="en-US" sz="1400" kern="100" baseline="-25000">
                          <a:effectLst/>
                        </a:rPr>
                        <a:t>WWDT</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699.1 ms ~ 1.3981 s</a:t>
                      </a:r>
                      <a:endParaRPr lang="zh-TW" sz="1400" kern="100">
                        <a:effectLst/>
                        <a:latin typeface="Calibri"/>
                        <a:ea typeface="新細明體"/>
                        <a:cs typeface="Times New Roman"/>
                      </a:endParaRPr>
                    </a:p>
                  </a:txBody>
                  <a:tcPr marL="68580" marR="68580" marT="0" marB="0" anchor="ctr"/>
                </a:tc>
              </a:tr>
              <a:tr h="271928">
                <a:tc>
                  <a:txBody>
                    <a:bodyPr/>
                    <a:lstStyle/>
                    <a:p>
                      <a:pPr algn="ctr">
                        <a:spcAft>
                          <a:spcPts val="0"/>
                        </a:spcAft>
                      </a:pPr>
                      <a:r>
                        <a:rPr lang="en-US" sz="1400" kern="100">
                          <a:effectLst/>
                        </a:rPr>
                        <a:t>8</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192</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192 </a:t>
                      </a:r>
                      <a:r>
                        <a:rPr lang="zh-TW" sz="1400" kern="100">
                          <a:effectLst/>
                        </a:rPr>
                        <a:t>× </a:t>
                      </a:r>
                      <a:r>
                        <a:rPr lang="en-US" sz="1400" kern="100">
                          <a:effectLst/>
                        </a:rPr>
                        <a:t>WINCMP </a:t>
                      </a:r>
                      <a:r>
                        <a:rPr lang="zh-TW" sz="1400" kern="100">
                          <a:effectLst/>
                        </a:rPr>
                        <a:t>×</a:t>
                      </a:r>
                      <a:r>
                        <a:rPr lang="en-US" sz="1400" kern="100">
                          <a:effectLst/>
                        </a:rPr>
                        <a:t> T</a:t>
                      </a:r>
                      <a:r>
                        <a:rPr lang="en-US" sz="1400" kern="100" baseline="-25000">
                          <a:effectLst/>
                        </a:rPr>
                        <a:t>WWDT</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192 </a:t>
                      </a:r>
                      <a:r>
                        <a:rPr lang="zh-TW" sz="1400" kern="100">
                          <a:effectLst/>
                        </a:rPr>
                        <a:t>×</a:t>
                      </a:r>
                      <a:r>
                        <a:rPr lang="en-US" sz="1400" kern="100">
                          <a:effectLst/>
                        </a:rPr>
                        <a:t> 64 </a:t>
                      </a:r>
                      <a:r>
                        <a:rPr lang="zh-TW" sz="1400" kern="100">
                          <a:effectLst/>
                        </a:rPr>
                        <a:t>×</a:t>
                      </a:r>
                      <a:r>
                        <a:rPr lang="en-US" sz="1400" kern="100">
                          <a:effectLst/>
                        </a:rPr>
                        <a:t> T</a:t>
                      </a:r>
                      <a:r>
                        <a:rPr lang="en-US" sz="1400" kern="100" baseline="-25000">
                          <a:effectLst/>
                        </a:rPr>
                        <a:t>WWDT</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1.0486 s ~ 2.0972 s</a:t>
                      </a:r>
                      <a:endParaRPr lang="zh-TW" sz="1400" kern="100">
                        <a:effectLst/>
                        <a:latin typeface="Calibri"/>
                        <a:ea typeface="新細明體"/>
                        <a:cs typeface="Times New Roman"/>
                      </a:endParaRPr>
                    </a:p>
                  </a:txBody>
                  <a:tcPr marL="68580" marR="68580" marT="0" marB="0" anchor="ctr"/>
                </a:tc>
              </a:tr>
              <a:tr h="271928">
                <a:tc>
                  <a:txBody>
                    <a:bodyPr/>
                    <a:lstStyle/>
                    <a:p>
                      <a:pPr algn="ctr">
                        <a:spcAft>
                          <a:spcPts val="0"/>
                        </a:spcAft>
                      </a:pPr>
                      <a:r>
                        <a:rPr lang="en-US" sz="1400" kern="100">
                          <a:effectLst/>
                        </a:rPr>
                        <a:t>9</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256</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256 </a:t>
                      </a:r>
                      <a:r>
                        <a:rPr lang="zh-TW" sz="1400" kern="100">
                          <a:effectLst/>
                        </a:rPr>
                        <a:t>× </a:t>
                      </a:r>
                      <a:r>
                        <a:rPr lang="en-US" sz="1400" kern="100">
                          <a:effectLst/>
                        </a:rPr>
                        <a:t>WINCMP </a:t>
                      </a:r>
                      <a:r>
                        <a:rPr lang="zh-TW" sz="1400" kern="100">
                          <a:effectLst/>
                        </a:rPr>
                        <a:t>×</a:t>
                      </a:r>
                      <a:r>
                        <a:rPr lang="en-US" sz="1400" kern="100">
                          <a:effectLst/>
                        </a:rPr>
                        <a:t> T</a:t>
                      </a:r>
                      <a:r>
                        <a:rPr lang="en-US" sz="1400" kern="100" baseline="-25000">
                          <a:effectLst/>
                        </a:rPr>
                        <a:t>WWDT</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256 </a:t>
                      </a:r>
                      <a:r>
                        <a:rPr lang="zh-TW" sz="1400" kern="100">
                          <a:effectLst/>
                        </a:rPr>
                        <a:t>×</a:t>
                      </a:r>
                      <a:r>
                        <a:rPr lang="en-US" sz="1400" kern="100">
                          <a:effectLst/>
                        </a:rPr>
                        <a:t> 64 </a:t>
                      </a:r>
                      <a:r>
                        <a:rPr lang="zh-TW" sz="1400" kern="100">
                          <a:effectLst/>
                        </a:rPr>
                        <a:t>×</a:t>
                      </a:r>
                      <a:r>
                        <a:rPr lang="en-US" sz="1400" kern="100">
                          <a:effectLst/>
                        </a:rPr>
                        <a:t> T</a:t>
                      </a:r>
                      <a:r>
                        <a:rPr lang="en-US" sz="1400" kern="100" baseline="-25000">
                          <a:effectLst/>
                        </a:rPr>
                        <a:t>WWDT</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1.3981 s ~ 2.7962 s</a:t>
                      </a:r>
                      <a:endParaRPr lang="zh-TW" sz="1400" kern="100">
                        <a:effectLst/>
                        <a:latin typeface="Calibri"/>
                        <a:ea typeface="新細明體"/>
                        <a:cs typeface="Times New Roman"/>
                      </a:endParaRPr>
                    </a:p>
                  </a:txBody>
                  <a:tcPr marL="68580" marR="68580" marT="0" marB="0" anchor="ctr"/>
                </a:tc>
              </a:tr>
              <a:tr h="271928">
                <a:tc>
                  <a:txBody>
                    <a:bodyPr/>
                    <a:lstStyle/>
                    <a:p>
                      <a:pPr algn="ctr">
                        <a:spcAft>
                          <a:spcPts val="0"/>
                        </a:spcAft>
                      </a:pPr>
                      <a:r>
                        <a:rPr lang="en-US" sz="1400" kern="100">
                          <a:effectLst/>
                        </a:rPr>
                        <a:t>10</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384</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384 </a:t>
                      </a:r>
                      <a:r>
                        <a:rPr lang="zh-TW" sz="1400" kern="100">
                          <a:effectLst/>
                        </a:rPr>
                        <a:t>× </a:t>
                      </a:r>
                      <a:r>
                        <a:rPr lang="en-US" sz="1400" kern="100">
                          <a:effectLst/>
                        </a:rPr>
                        <a:t>WINCMP </a:t>
                      </a:r>
                      <a:r>
                        <a:rPr lang="zh-TW" sz="1400" kern="100">
                          <a:effectLst/>
                        </a:rPr>
                        <a:t>×</a:t>
                      </a:r>
                      <a:r>
                        <a:rPr lang="en-US" sz="1400" kern="100">
                          <a:effectLst/>
                        </a:rPr>
                        <a:t> T</a:t>
                      </a:r>
                      <a:r>
                        <a:rPr lang="en-US" sz="1400" kern="100" baseline="-25000">
                          <a:effectLst/>
                        </a:rPr>
                        <a:t>WWDT</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384 </a:t>
                      </a:r>
                      <a:r>
                        <a:rPr lang="zh-TW" sz="1400" kern="100">
                          <a:effectLst/>
                        </a:rPr>
                        <a:t>×</a:t>
                      </a:r>
                      <a:r>
                        <a:rPr lang="en-US" sz="1400" kern="100">
                          <a:effectLst/>
                        </a:rPr>
                        <a:t> 64 </a:t>
                      </a:r>
                      <a:r>
                        <a:rPr lang="zh-TW" sz="1400" kern="100">
                          <a:effectLst/>
                        </a:rPr>
                        <a:t>×</a:t>
                      </a:r>
                      <a:r>
                        <a:rPr lang="en-US" sz="1400" kern="100">
                          <a:effectLst/>
                        </a:rPr>
                        <a:t> T</a:t>
                      </a:r>
                      <a:r>
                        <a:rPr lang="en-US" sz="1400" kern="100" baseline="-25000">
                          <a:effectLst/>
                        </a:rPr>
                        <a:t>WWDT</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2.0972 s ~ 4.1943 s</a:t>
                      </a:r>
                      <a:endParaRPr lang="zh-TW" sz="1400" kern="100">
                        <a:effectLst/>
                        <a:latin typeface="Calibri"/>
                        <a:ea typeface="新細明體"/>
                        <a:cs typeface="Times New Roman"/>
                      </a:endParaRPr>
                    </a:p>
                  </a:txBody>
                  <a:tcPr marL="68580" marR="68580" marT="0" marB="0" anchor="ctr"/>
                </a:tc>
              </a:tr>
              <a:tr h="271928">
                <a:tc>
                  <a:txBody>
                    <a:bodyPr/>
                    <a:lstStyle/>
                    <a:p>
                      <a:pPr algn="ctr">
                        <a:spcAft>
                          <a:spcPts val="0"/>
                        </a:spcAft>
                      </a:pPr>
                      <a:r>
                        <a:rPr lang="en-US" sz="1400" kern="100">
                          <a:effectLst/>
                        </a:rPr>
                        <a:t>11</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512</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512 </a:t>
                      </a:r>
                      <a:r>
                        <a:rPr lang="zh-TW" sz="1400" kern="100">
                          <a:effectLst/>
                        </a:rPr>
                        <a:t>× </a:t>
                      </a:r>
                      <a:r>
                        <a:rPr lang="en-US" sz="1400" kern="100">
                          <a:effectLst/>
                        </a:rPr>
                        <a:t>WINCMP </a:t>
                      </a:r>
                      <a:r>
                        <a:rPr lang="zh-TW" sz="1400" kern="100">
                          <a:effectLst/>
                        </a:rPr>
                        <a:t>×</a:t>
                      </a:r>
                      <a:r>
                        <a:rPr lang="en-US" sz="1400" kern="100">
                          <a:effectLst/>
                        </a:rPr>
                        <a:t> T</a:t>
                      </a:r>
                      <a:r>
                        <a:rPr lang="en-US" sz="1400" kern="100" baseline="-25000">
                          <a:effectLst/>
                        </a:rPr>
                        <a:t>WWDT</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512 </a:t>
                      </a:r>
                      <a:r>
                        <a:rPr lang="zh-TW" sz="1400" kern="100">
                          <a:effectLst/>
                        </a:rPr>
                        <a:t>×</a:t>
                      </a:r>
                      <a:r>
                        <a:rPr lang="en-US" sz="1400" kern="100">
                          <a:effectLst/>
                        </a:rPr>
                        <a:t> 64 </a:t>
                      </a:r>
                      <a:r>
                        <a:rPr lang="zh-TW" sz="1400" kern="100">
                          <a:effectLst/>
                        </a:rPr>
                        <a:t>×</a:t>
                      </a:r>
                      <a:r>
                        <a:rPr lang="en-US" sz="1400" kern="100">
                          <a:effectLst/>
                        </a:rPr>
                        <a:t> T</a:t>
                      </a:r>
                      <a:r>
                        <a:rPr lang="en-US" sz="1400" kern="100" baseline="-25000">
                          <a:effectLst/>
                        </a:rPr>
                        <a:t>WWDT</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2.7962 s ~ 5.5924 s</a:t>
                      </a:r>
                      <a:endParaRPr lang="zh-TW" sz="1400" kern="100">
                        <a:effectLst/>
                        <a:latin typeface="Calibri"/>
                        <a:ea typeface="新細明體"/>
                        <a:cs typeface="Times New Roman"/>
                      </a:endParaRPr>
                    </a:p>
                  </a:txBody>
                  <a:tcPr marL="68580" marR="68580" marT="0" marB="0" anchor="ctr"/>
                </a:tc>
              </a:tr>
              <a:tr h="271928">
                <a:tc>
                  <a:txBody>
                    <a:bodyPr/>
                    <a:lstStyle/>
                    <a:p>
                      <a:pPr algn="ctr">
                        <a:spcAft>
                          <a:spcPts val="0"/>
                        </a:spcAft>
                      </a:pPr>
                      <a:r>
                        <a:rPr lang="en-US" sz="1400" kern="100">
                          <a:effectLst/>
                        </a:rPr>
                        <a:t>12</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768</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768 </a:t>
                      </a:r>
                      <a:r>
                        <a:rPr lang="zh-TW" sz="1400" kern="100">
                          <a:effectLst/>
                        </a:rPr>
                        <a:t>× </a:t>
                      </a:r>
                      <a:r>
                        <a:rPr lang="en-US" sz="1400" kern="100">
                          <a:effectLst/>
                        </a:rPr>
                        <a:t>WINCMP </a:t>
                      </a:r>
                      <a:r>
                        <a:rPr lang="zh-TW" sz="1400" kern="100">
                          <a:effectLst/>
                        </a:rPr>
                        <a:t>×</a:t>
                      </a:r>
                      <a:r>
                        <a:rPr lang="en-US" sz="1400" kern="100">
                          <a:effectLst/>
                        </a:rPr>
                        <a:t> T</a:t>
                      </a:r>
                      <a:r>
                        <a:rPr lang="en-US" sz="1400" kern="100" baseline="-25000">
                          <a:effectLst/>
                        </a:rPr>
                        <a:t>WWDT</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768 </a:t>
                      </a:r>
                      <a:r>
                        <a:rPr lang="zh-TW" sz="1400" kern="100">
                          <a:effectLst/>
                        </a:rPr>
                        <a:t>×</a:t>
                      </a:r>
                      <a:r>
                        <a:rPr lang="en-US" sz="1400" kern="100">
                          <a:effectLst/>
                        </a:rPr>
                        <a:t> 64 </a:t>
                      </a:r>
                      <a:r>
                        <a:rPr lang="zh-TW" sz="1400" kern="100">
                          <a:effectLst/>
                        </a:rPr>
                        <a:t>×</a:t>
                      </a:r>
                      <a:r>
                        <a:rPr lang="en-US" sz="1400" kern="100">
                          <a:effectLst/>
                        </a:rPr>
                        <a:t> T</a:t>
                      </a:r>
                      <a:r>
                        <a:rPr lang="en-US" sz="1400" kern="100" baseline="-25000">
                          <a:effectLst/>
                        </a:rPr>
                        <a:t>WWDT</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4.1943 s ~ 8.3886 s</a:t>
                      </a:r>
                      <a:endParaRPr lang="zh-TW" sz="1400" kern="100">
                        <a:effectLst/>
                        <a:latin typeface="Calibri"/>
                        <a:ea typeface="新細明體"/>
                        <a:cs typeface="Times New Roman"/>
                      </a:endParaRPr>
                    </a:p>
                  </a:txBody>
                  <a:tcPr marL="68580" marR="68580" marT="0" marB="0" anchor="ctr"/>
                </a:tc>
              </a:tr>
              <a:tr h="271928">
                <a:tc>
                  <a:txBody>
                    <a:bodyPr/>
                    <a:lstStyle/>
                    <a:p>
                      <a:pPr algn="ctr">
                        <a:spcAft>
                          <a:spcPts val="0"/>
                        </a:spcAft>
                      </a:pPr>
                      <a:r>
                        <a:rPr lang="en-US" sz="1400" kern="100">
                          <a:effectLst/>
                        </a:rPr>
                        <a:t>13</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1024</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1024 </a:t>
                      </a:r>
                      <a:r>
                        <a:rPr lang="zh-TW" sz="1400" kern="100">
                          <a:effectLst/>
                        </a:rPr>
                        <a:t>× </a:t>
                      </a:r>
                      <a:r>
                        <a:rPr lang="en-US" sz="1400" kern="100">
                          <a:effectLst/>
                        </a:rPr>
                        <a:t>WINCMP </a:t>
                      </a:r>
                      <a:r>
                        <a:rPr lang="zh-TW" sz="1400" kern="100">
                          <a:effectLst/>
                        </a:rPr>
                        <a:t>×</a:t>
                      </a:r>
                      <a:r>
                        <a:rPr lang="en-US" sz="1400" kern="100">
                          <a:effectLst/>
                        </a:rPr>
                        <a:t> T</a:t>
                      </a:r>
                      <a:r>
                        <a:rPr lang="en-US" sz="1400" kern="100" baseline="-25000">
                          <a:effectLst/>
                        </a:rPr>
                        <a:t>WWDT</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1024 </a:t>
                      </a:r>
                      <a:r>
                        <a:rPr lang="zh-TW" sz="1400" kern="100">
                          <a:effectLst/>
                        </a:rPr>
                        <a:t>×</a:t>
                      </a:r>
                      <a:r>
                        <a:rPr lang="en-US" sz="1400" kern="100">
                          <a:effectLst/>
                        </a:rPr>
                        <a:t> 64 </a:t>
                      </a:r>
                      <a:r>
                        <a:rPr lang="zh-TW" sz="1400" kern="100">
                          <a:effectLst/>
                        </a:rPr>
                        <a:t>×</a:t>
                      </a:r>
                      <a:r>
                        <a:rPr lang="en-US" sz="1400" kern="100">
                          <a:effectLst/>
                        </a:rPr>
                        <a:t> T</a:t>
                      </a:r>
                      <a:r>
                        <a:rPr lang="en-US" sz="1400" kern="100" baseline="-25000">
                          <a:effectLst/>
                        </a:rPr>
                        <a:t>WWDT</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5.5924 s ~ 11.1848 s</a:t>
                      </a:r>
                      <a:endParaRPr lang="zh-TW" sz="1400" kern="100">
                        <a:effectLst/>
                        <a:latin typeface="Calibri"/>
                        <a:ea typeface="新細明體"/>
                        <a:cs typeface="Times New Roman"/>
                      </a:endParaRPr>
                    </a:p>
                  </a:txBody>
                  <a:tcPr marL="68580" marR="68580" marT="0" marB="0" anchor="ctr"/>
                </a:tc>
              </a:tr>
              <a:tr h="271928">
                <a:tc>
                  <a:txBody>
                    <a:bodyPr/>
                    <a:lstStyle/>
                    <a:p>
                      <a:pPr algn="ctr">
                        <a:spcAft>
                          <a:spcPts val="0"/>
                        </a:spcAft>
                      </a:pPr>
                      <a:r>
                        <a:rPr lang="en-US" sz="1400" kern="100">
                          <a:effectLst/>
                        </a:rPr>
                        <a:t>14</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1536</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1536 </a:t>
                      </a:r>
                      <a:r>
                        <a:rPr lang="zh-TW" sz="1400" kern="100">
                          <a:effectLst/>
                        </a:rPr>
                        <a:t>× </a:t>
                      </a:r>
                      <a:r>
                        <a:rPr lang="en-US" sz="1400" kern="100">
                          <a:effectLst/>
                        </a:rPr>
                        <a:t>WINCMP </a:t>
                      </a:r>
                      <a:r>
                        <a:rPr lang="zh-TW" sz="1400" kern="100">
                          <a:effectLst/>
                        </a:rPr>
                        <a:t>×</a:t>
                      </a:r>
                      <a:r>
                        <a:rPr lang="en-US" sz="1400" kern="100">
                          <a:effectLst/>
                        </a:rPr>
                        <a:t> T</a:t>
                      </a:r>
                      <a:r>
                        <a:rPr lang="en-US" sz="1400" kern="100" baseline="-25000">
                          <a:effectLst/>
                        </a:rPr>
                        <a:t>WWDT</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1536 </a:t>
                      </a:r>
                      <a:r>
                        <a:rPr lang="zh-TW" sz="1400" kern="100">
                          <a:effectLst/>
                        </a:rPr>
                        <a:t>×</a:t>
                      </a:r>
                      <a:r>
                        <a:rPr lang="en-US" sz="1400" kern="100">
                          <a:effectLst/>
                        </a:rPr>
                        <a:t> 64 </a:t>
                      </a:r>
                      <a:r>
                        <a:rPr lang="zh-TW" sz="1400" kern="100">
                          <a:effectLst/>
                        </a:rPr>
                        <a:t>×</a:t>
                      </a:r>
                      <a:r>
                        <a:rPr lang="en-US" sz="1400" kern="100">
                          <a:effectLst/>
                        </a:rPr>
                        <a:t> T</a:t>
                      </a:r>
                      <a:r>
                        <a:rPr lang="en-US" sz="1400" kern="100" baseline="-25000">
                          <a:effectLst/>
                        </a:rPr>
                        <a:t>WWDT</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8.3886 s ~ 16.7772 s</a:t>
                      </a:r>
                      <a:endParaRPr lang="zh-TW" sz="1400" kern="100">
                        <a:effectLst/>
                        <a:latin typeface="Calibri"/>
                        <a:ea typeface="新細明體"/>
                        <a:cs typeface="Times New Roman"/>
                      </a:endParaRPr>
                    </a:p>
                  </a:txBody>
                  <a:tcPr marL="68580" marR="68580" marT="0" marB="0" anchor="ctr"/>
                </a:tc>
              </a:tr>
              <a:tr h="271928">
                <a:tc>
                  <a:txBody>
                    <a:bodyPr/>
                    <a:lstStyle/>
                    <a:p>
                      <a:pPr algn="ctr">
                        <a:spcAft>
                          <a:spcPts val="0"/>
                        </a:spcAft>
                      </a:pPr>
                      <a:r>
                        <a:rPr lang="en-US" sz="1400" kern="100">
                          <a:effectLst/>
                        </a:rPr>
                        <a:t>15</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a:effectLst/>
                        </a:rPr>
                        <a:t>2048</a:t>
                      </a:r>
                      <a:endParaRPr lang="zh-TW" sz="1400" kern="100">
                        <a:effectLst/>
                        <a:latin typeface="Calibri"/>
                        <a:ea typeface="新細明體"/>
                        <a:cs typeface="Times New Roman"/>
                      </a:endParaRPr>
                    </a:p>
                  </a:txBody>
                  <a:tcPr marL="68580" marR="68580" marT="0" marB="0" anchor="ctr"/>
                </a:tc>
                <a:tc>
                  <a:txBody>
                    <a:bodyPr/>
                    <a:lstStyle/>
                    <a:p>
                      <a:pPr algn="ctr">
                        <a:spcAft>
                          <a:spcPts val="0"/>
                        </a:spcAft>
                      </a:pPr>
                      <a:r>
                        <a:rPr lang="en-US" sz="1400" kern="100" dirty="0">
                          <a:effectLst/>
                        </a:rPr>
                        <a:t>2048 </a:t>
                      </a:r>
                      <a:r>
                        <a:rPr lang="zh-TW" sz="1400" kern="100" dirty="0">
                          <a:effectLst/>
                        </a:rPr>
                        <a:t>× </a:t>
                      </a:r>
                      <a:r>
                        <a:rPr lang="en-US" sz="1400" kern="100" dirty="0">
                          <a:effectLst/>
                        </a:rPr>
                        <a:t>WINCMP </a:t>
                      </a:r>
                      <a:r>
                        <a:rPr lang="zh-TW" sz="1400" kern="100" dirty="0">
                          <a:effectLst/>
                        </a:rPr>
                        <a:t>×</a:t>
                      </a:r>
                      <a:r>
                        <a:rPr lang="en-US" sz="1400" kern="100" dirty="0">
                          <a:effectLst/>
                        </a:rPr>
                        <a:t> T</a:t>
                      </a:r>
                      <a:r>
                        <a:rPr lang="en-US" sz="1400" kern="100" baseline="-25000" dirty="0">
                          <a:effectLst/>
                        </a:rPr>
                        <a:t>WWDT</a:t>
                      </a:r>
                      <a:endParaRPr lang="zh-TW" sz="1400" kern="100" dirty="0">
                        <a:effectLst/>
                        <a:latin typeface="Calibri"/>
                        <a:ea typeface="新細明體"/>
                        <a:cs typeface="Times New Roman"/>
                      </a:endParaRPr>
                    </a:p>
                  </a:txBody>
                  <a:tcPr marL="68580" marR="68580" marT="0" marB="0" anchor="ctr"/>
                </a:tc>
                <a:tc>
                  <a:txBody>
                    <a:bodyPr/>
                    <a:lstStyle/>
                    <a:p>
                      <a:pPr algn="ctr">
                        <a:spcAft>
                          <a:spcPts val="0"/>
                        </a:spcAft>
                      </a:pPr>
                      <a:r>
                        <a:rPr lang="en-US" sz="1400" kern="100" dirty="0">
                          <a:effectLst/>
                        </a:rPr>
                        <a:t>2048 </a:t>
                      </a:r>
                      <a:r>
                        <a:rPr lang="zh-TW" sz="1400" kern="100" dirty="0">
                          <a:effectLst/>
                        </a:rPr>
                        <a:t>×</a:t>
                      </a:r>
                      <a:r>
                        <a:rPr lang="en-US" sz="1400" kern="100" dirty="0">
                          <a:effectLst/>
                        </a:rPr>
                        <a:t> 64 </a:t>
                      </a:r>
                      <a:r>
                        <a:rPr lang="zh-TW" sz="1400" kern="100" dirty="0">
                          <a:effectLst/>
                        </a:rPr>
                        <a:t>×</a:t>
                      </a:r>
                      <a:r>
                        <a:rPr lang="en-US" sz="1400" kern="100" dirty="0">
                          <a:effectLst/>
                        </a:rPr>
                        <a:t> T</a:t>
                      </a:r>
                      <a:r>
                        <a:rPr lang="en-US" sz="1400" kern="100" baseline="-25000" dirty="0">
                          <a:effectLst/>
                        </a:rPr>
                        <a:t>WWDT</a:t>
                      </a:r>
                      <a:endParaRPr lang="zh-TW" sz="1400" kern="100" dirty="0">
                        <a:effectLst/>
                        <a:latin typeface="Calibri"/>
                        <a:ea typeface="新細明體"/>
                        <a:cs typeface="Times New Roman"/>
                      </a:endParaRPr>
                    </a:p>
                  </a:txBody>
                  <a:tcPr marL="68580" marR="68580" marT="0" marB="0" anchor="ctr"/>
                </a:tc>
                <a:tc>
                  <a:txBody>
                    <a:bodyPr/>
                    <a:lstStyle/>
                    <a:p>
                      <a:pPr algn="ctr">
                        <a:spcAft>
                          <a:spcPts val="0"/>
                        </a:spcAft>
                      </a:pPr>
                      <a:r>
                        <a:rPr lang="en-US" sz="1400" kern="100" dirty="0">
                          <a:effectLst/>
                        </a:rPr>
                        <a:t>11.1848 s ~ 22.3696 s</a:t>
                      </a:r>
                      <a:endParaRPr lang="zh-TW" sz="1400" kern="100" dirty="0">
                        <a:effectLst/>
                        <a:latin typeface="Calibri"/>
                        <a:ea typeface="新細明體"/>
                        <a:cs typeface="Times New Roman"/>
                      </a:endParaRPr>
                    </a:p>
                  </a:txBody>
                  <a:tcPr marL="68580" marR="68580" marT="0" marB="0" anchor="ctr"/>
                </a:tc>
              </a:tr>
            </a:tbl>
          </a:graphicData>
        </a:graphic>
      </p:graphicFrame>
    </p:spTree>
    <p:extLst>
      <p:ext uri="{BB962C8B-B14F-4D97-AF65-F5344CB8AC3E}">
        <p14:creationId xmlns:p14="http://schemas.microsoft.com/office/powerpoint/2010/main" val="4055483169"/>
      </p:ext>
    </p:extLst>
  </p:cSld>
  <p:clrMapOvr>
    <a:masterClrMapping/>
  </p:clrMapOvr>
  <p:transition advTm="4764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pPr eaLnBrk="1" hangingPunct="1"/>
            <a:r>
              <a:rPr lang="en-US" altLang="zh-TW" dirty="0" smtClean="0"/>
              <a:t>WWDT </a:t>
            </a:r>
            <a:r>
              <a:rPr lang="zh-CN" altLang="en-US" dirty="0" smtClean="0"/>
              <a:t>范例</a:t>
            </a:r>
            <a:endParaRPr lang="en-US" altLang="zh-TW" dirty="0" smtClean="0"/>
          </a:p>
        </p:txBody>
      </p:sp>
      <p:sp>
        <p:nvSpPr>
          <p:cNvPr id="46083" name="Rectangle 3"/>
          <p:cNvSpPr>
            <a:spLocks noGrp="1" noChangeArrowheads="1"/>
          </p:cNvSpPr>
          <p:nvPr>
            <p:ph idx="1"/>
          </p:nvPr>
        </p:nvSpPr>
        <p:spPr/>
        <p:txBody>
          <a:bodyPr/>
          <a:lstStyle/>
          <a:p>
            <a:pPr eaLnBrk="1" hangingPunct="1"/>
            <a:r>
              <a:rPr lang="en-US" altLang="zh-TW" dirty="0" smtClean="0">
                <a:cs typeface="Arial" charset="0"/>
              </a:rPr>
              <a:t>WWDT </a:t>
            </a:r>
            <a:r>
              <a:rPr lang="zh-CN" altLang="en-US" dirty="0" smtClean="0">
                <a:cs typeface="Arial" charset="0"/>
              </a:rPr>
              <a:t>代码</a:t>
            </a:r>
            <a:endParaRPr lang="en-US" altLang="zh-TW" dirty="0" smtClean="0">
              <a:cs typeface="Arial" charset="0"/>
            </a:endParaRPr>
          </a:p>
          <a:p>
            <a:pPr lvl="1" eaLnBrk="1" hangingPunct="1">
              <a:buFont typeface="Arial" charset="0"/>
              <a:buChar char="•"/>
            </a:pPr>
            <a:r>
              <a:rPr lang="zh-CN" altLang="en-US" dirty="0" smtClean="0">
                <a:cs typeface="Arial" charset="0"/>
              </a:rPr>
              <a:t>设定</a:t>
            </a:r>
            <a:r>
              <a:rPr lang="en-US" altLang="zh-TW" dirty="0" smtClean="0">
                <a:cs typeface="Arial" charset="0"/>
              </a:rPr>
              <a:t>WWDT </a:t>
            </a:r>
            <a:r>
              <a:rPr lang="zh-CN" altLang="en-US" dirty="0">
                <a:cs typeface="Arial" charset="0"/>
              </a:rPr>
              <a:t>预分</a:t>
            </a:r>
            <a:r>
              <a:rPr lang="zh-CN" altLang="en-US" dirty="0" smtClean="0">
                <a:cs typeface="Arial" charset="0"/>
              </a:rPr>
              <a:t>频为</a:t>
            </a:r>
            <a:r>
              <a:rPr lang="en-US" altLang="zh-TW" dirty="0" smtClean="0">
                <a:cs typeface="Arial" charset="0"/>
              </a:rPr>
              <a:t> </a:t>
            </a:r>
            <a:r>
              <a:rPr lang="en-US" altLang="zh-TW" kern="100" dirty="0" smtClean="0"/>
              <a:t>512 </a:t>
            </a:r>
            <a:r>
              <a:rPr lang="zh-CN" altLang="en-US" kern="100" dirty="0" smtClean="0"/>
              <a:t>，控制</a:t>
            </a:r>
            <a:r>
              <a:rPr lang="en-US" altLang="zh-TW" kern="100" dirty="0" smtClean="0"/>
              <a:t> </a:t>
            </a:r>
            <a:r>
              <a:rPr lang="en-US" altLang="zh-TW" kern="100" dirty="0" smtClean="0"/>
              <a:t>WWDT </a:t>
            </a:r>
            <a:r>
              <a:rPr lang="zh-CN" altLang="en-US" kern="100" dirty="0" smtClean="0"/>
              <a:t>下数的速度</a:t>
            </a:r>
            <a:endParaRPr lang="en-US" altLang="zh-TW" dirty="0">
              <a:cs typeface="Arial" charset="0"/>
            </a:endParaRPr>
          </a:p>
          <a:p>
            <a:pPr lvl="1" eaLnBrk="1" hangingPunct="1">
              <a:buFont typeface="Arial" charset="0"/>
              <a:buChar char="•"/>
            </a:pPr>
            <a:r>
              <a:rPr lang="zh-CN" altLang="en-US" dirty="0" smtClean="0">
                <a:cs typeface="Arial" charset="0"/>
              </a:rPr>
              <a:t>设定</a:t>
            </a:r>
            <a:r>
              <a:rPr lang="en-US" altLang="zh-TW" dirty="0" smtClean="0">
                <a:cs typeface="Arial" charset="0"/>
              </a:rPr>
              <a:t>WWDT </a:t>
            </a:r>
            <a:r>
              <a:rPr lang="zh-CN" altLang="en-US" dirty="0" smtClean="0">
                <a:cs typeface="Arial" charset="0"/>
              </a:rPr>
              <a:t>比较寄存器的值</a:t>
            </a:r>
            <a:r>
              <a:rPr lang="en-US" altLang="zh-TW" dirty="0" smtClean="0">
                <a:cs typeface="Arial" charset="0"/>
              </a:rPr>
              <a:t> </a:t>
            </a:r>
            <a:r>
              <a:rPr lang="en-US" altLang="zh-TW" dirty="0" smtClean="0">
                <a:cs typeface="Arial" charset="0"/>
              </a:rPr>
              <a:t>0x20</a:t>
            </a:r>
            <a:endParaRPr lang="en-US" altLang="zh-TW" kern="100" dirty="0" smtClean="0"/>
          </a:p>
          <a:p>
            <a:pPr lvl="1" eaLnBrk="1" hangingPunct="1">
              <a:buFont typeface="Arial" charset="0"/>
              <a:buChar char="•"/>
            </a:pPr>
            <a:r>
              <a:rPr lang="en-US" altLang="zh-TW" dirty="0">
                <a:cs typeface="Arial" charset="0"/>
              </a:rPr>
              <a:t>WDT IRQ </a:t>
            </a:r>
            <a:r>
              <a:rPr lang="zh-CN" altLang="en-US" dirty="0">
                <a:cs typeface="Arial" charset="0"/>
              </a:rPr>
              <a:t>中断处理函</a:t>
            </a:r>
            <a:r>
              <a:rPr lang="zh-CN" altLang="en-US" dirty="0" smtClean="0">
                <a:cs typeface="Arial" charset="0"/>
              </a:rPr>
              <a:t>数中检</a:t>
            </a:r>
            <a:r>
              <a:rPr lang="zh-CN" altLang="en-US" dirty="0" smtClean="0">
                <a:cs typeface="Arial" charset="0"/>
              </a:rPr>
              <a:t>查</a:t>
            </a:r>
            <a:r>
              <a:rPr lang="en-US" altLang="zh-TW" dirty="0" smtClean="0">
                <a:cs typeface="Arial" charset="0"/>
              </a:rPr>
              <a:t>WWDT </a:t>
            </a:r>
            <a:r>
              <a:rPr lang="zh-CN" altLang="en-US" dirty="0" smtClean="0">
                <a:cs typeface="Arial" charset="0"/>
              </a:rPr>
              <a:t>中断标志</a:t>
            </a:r>
            <a:endParaRPr lang="en-US" altLang="zh-TW" dirty="0" smtClean="0">
              <a:cs typeface="Arial" charset="0"/>
            </a:endParaRPr>
          </a:p>
          <a:p>
            <a:pPr lvl="1" eaLnBrk="1" hangingPunct="1">
              <a:buFont typeface="Arial" charset="0"/>
              <a:buChar char="•"/>
            </a:pPr>
            <a:r>
              <a:rPr lang="en-US" altLang="zh-TW" dirty="0" smtClean="0">
                <a:cs typeface="Arial" charset="0"/>
              </a:rPr>
              <a:t>WWDT </a:t>
            </a:r>
            <a:r>
              <a:rPr lang="zh-CN" altLang="en-US" dirty="0" smtClean="0">
                <a:cs typeface="Arial" charset="0"/>
              </a:rPr>
              <a:t>复位示例</a:t>
            </a:r>
            <a:r>
              <a:rPr lang="en-US" altLang="zh-TW" dirty="0" smtClean="0">
                <a:cs typeface="Arial" charset="0"/>
              </a:rPr>
              <a:t> </a:t>
            </a:r>
            <a:endParaRPr lang="en-US" altLang="zh-TW" dirty="0" smtClean="0">
              <a:cs typeface="Arial" charset="0"/>
            </a:endParaRPr>
          </a:p>
        </p:txBody>
      </p:sp>
      <p:sp>
        <p:nvSpPr>
          <p:cNvPr id="46084"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B3ACEA62-FC4B-4FFB-AE6C-B0960B20A6F1}" type="slidenum">
              <a:rPr lang="en-US" altLang="zh-TW" sz="1400" smtClean="0">
                <a:solidFill>
                  <a:schemeClr val="tx1"/>
                </a:solidFill>
                <a:latin typeface="Arial" charset="0"/>
                <a:ea typeface="ＭＳ Ｐゴシック" pitchFamily="34" charset="-128"/>
              </a:rPr>
              <a:pPr fontAlgn="base">
                <a:spcBef>
                  <a:spcPct val="0"/>
                </a:spcBef>
                <a:spcAft>
                  <a:spcPct val="0"/>
                </a:spcAft>
              </a:pPr>
              <a:t>34</a:t>
            </a:fld>
            <a:endParaRPr lang="en-US" altLang="zh-TW" sz="1400" smtClean="0">
              <a:solidFill>
                <a:schemeClr val="tx1"/>
              </a:solidFill>
              <a:latin typeface="Arial" charset="0"/>
              <a:ea typeface="ＭＳ Ｐゴシック" pitchFamily="34" charset="-128"/>
            </a:endParaRPr>
          </a:p>
        </p:txBody>
      </p:sp>
    </p:spTree>
    <p:extLst>
      <p:ext uri="{BB962C8B-B14F-4D97-AF65-F5344CB8AC3E}">
        <p14:creationId xmlns:p14="http://schemas.microsoft.com/office/powerpoint/2010/main" val="248779263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r>
              <a:rPr lang="en-US" altLang="zh-TW" dirty="0" smtClean="0"/>
              <a:t>WWDT </a:t>
            </a:r>
            <a:r>
              <a:rPr lang="zh-CN" altLang="en-US" dirty="0" smtClean="0"/>
              <a:t>代码</a:t>
            </a:r>
            <a:r>
              <a:rPr lang="en-US" altLang="zh-TW" dirty="0" smtClean="0"/>
              <a:t>(</a:t>
            </a:r>
            <a:r>
              <a:rPr lang="en-US" altLang="zh-CN" dirty="0"/>
              <a:t>1</a:t>
            </a:r>
            <a:r>
              <a:rPr lang="en-US" altLang="zh-TW" dirty="0" smtClean="0"/>
              <a:t>/2)</a:t>
            </a:r>
          </a:p>
        </p:txBody>
      </p:sp>
      <p:sp>
        <p:nvSpPr>
          <p:cNvPr id="38915" name="Rectangle 3"/>
          <p:cNvSpPr>
            <a:spLocks noGrp="1" noChangeArrowheads="1"/>
          </p:cNvSpPr>
          <p:nvPr>
            <p:ph idx="1"/>
          </p:nvPr>
        </p:nvSpPr>
        <p:spPr>
          <a:solidFill>
            <a:srgbClr val="FFFF66"/>
          </a:solidFill>
        </p:spPr>
        <p:txBody>
          <a:bodyPr/>
          <a:lstStyle/>
          <a:p>
            <a:pPr eaLnBrk="1" hangingPunct="1">
              <a:lnSpc>
                <a:spcPct val="80000"/>
              </a:lnSpc>
              <a:buFont typeface="Arial" charset="0"/>
              <a:buNone/>
            </a:pPr>
            <a:endParaRPr lang="en-US" altLang="zh-TW" sz="1400" dirty="0" smtClean="0">
              <a:latin typeface="Arial" charset="0"/>
              <a:ea typeface="Arial Unicode MS" pitchFamily="34" charset="-120"/>
              <a:cs typeface="Arial Unicode MS" pitchFamily="34" charset="-120"/>
            </a:endParaRPr>
          </a:p>
          <a:p>
            <a:pPr eaLnBrk="1" hangingPunct="1">
              <a:lnSpc>
                <a:spcPct val="80000"/>
              </a:lnSpc>
              <a:buFont typeface="Arial" charset="0"/>
              <a:buNone/>
            </a:pPr>
            <a:r>
              <a:rPr lang="en-US" altLang="zh-TW" sz="1400" dirty="0" smtClean="0">
                <a:latin typeface="Arial" charset="0"/>
                <a:ea typeface="Arial Unicode MS" pitchFamily="34" charset="-120"/>
                <a:cs typeface="Arial Unicode MS" pitchFamily="34" charset="-120"/>
              </a:rPr>
              <a:t>uint32_t volatile </a:t>
            </a:r>
            <a:r>
              <a:rPr lang="en-US" altLang="zh-TW" sz="1400" dirty="0" err="1" smtClean="0">
                <a:latin typeface="Arial" charset="0"/>
                <a:ea typeface="Arial Unicode MS" pitchFamily="34" charset="-120"/>
                <a:cs typeface="Arial Unicode MS" pitchFamily="34" charset="-120"/>
              </a:rPr>
              <a:t>wwdt_cnt</a:t>
            </a:r>
            <a:r>
              <a:rPr lang="en-US" altLang="zh-TW" sz="1400" dirty="0" smtClean="0">
                <a:latin typeface="Arial" charset="0"/>
                <a:ea typeface="Arial Unicode MS" pitchFamily="34" charset="-120"/>
                <a:cs typeface="Arial Unicode MS" pitchFamily="34" charset="-120"/>
              </a:rPr>
              <a:t> = 0;</a:t>
            </a:r>
          </a:p>
          <a:p>
            <a:pPr eaLnBrk="1" hangingPunct="1">
              <a:lnSpc>
                <a:spcPct val="80000"/>
              </a:lnSpc>
              <a:buNone/>
            </a:pPr>
            <a:r>
              <a:rPr lang="en-US" altLang="zh-TW" sz="1400" i="1" dirty="0" smtClean="0">
                <a:solidFill>
                  <a:srgbClr val="006600"/>
                </a:solidFill>
                <a:latin typeface="Arial" charset="0"/>
                <a:cs typeface="Arial" charset="0"/>
              </a:rPr>
              <a:t>//----------------------------------------------------------------------------</a:t>
            </a:r>
            <a:endParaRPr lang="en-US" altLang="zh-TW" sz="1400" i="1" dirty="0">
              <a:solidFill>
                <a:srgbClr val="006600"/>
              </a:solidFill>
              <a:latin typeface="Arial" charset="0"/>
              <a:cs typeface="Arial" charset="0"/>
            </a:endParaRPr>
          </a:p>
          <a:p>
            <a:pPr eaLnBrk="1" hangingPunct="1">
              <a:lnSpc>
                <a:spcPct val="80000"/>
              </a:lnSpc>
              <a:buNone/>
            </a:pPr>
            <a:r>
              <a:rPr lang="en-US" altLang="zh-TW" sz="1400" i="1" dirty="0">
                <a:solidFill>
                  <a:srgbClr val="006600"/>
                </a:solidFill>
                <a:latin typeface="Arial" charset="0"/>
                <a:cs typeface="Arial" charset="0"/>
              </a:rPr>
              <a:t>//  MAIN function</a:t>
            </a:r>
          </a:p>
          <a:p>
            <a:pPr eaLnBrk="1" hangingPunct="1">
              <a:lnSpc>
                <a:spcPct val="80000"/>
              </a:lnSpc>
              <a:buNone/>
            </a:pPr>
            <a:r>
              <a:rPr lang="en-US" altLang="zh-TW" sz="1400" i="1" dirty="0">
                <a:solidFill>
                  <a:srgbClr val="006600"/>
                </a:solidFill>
                <a:latin typeface="Arial" charset="0"/>
                <a:cs typeface="Arial" charset="0"/>
              </a:rPr>
              <a:t>//----------------------------------------------------------------------------</a:t>
            </a:r>
          </a:p>
          <a:p>
            <a:pPr eaLnBrk="1" hangingPunct="1">
              <a:lnSpc>
                <a:spcPct val="80000"/>
              </a:lnSpc>
              <a:buFont typeface="Arial" charset="0"/>
              <a:buNone/>
            </a:pPr>
            <a:r>
              <a:rPr lang="en-US" altLang="zh-TW" sz="1400" dirty="0" err="1" smtClean="0">
                <a:latin typeface="Arial" charset="0"/>
                <a:ea typeface="Arial Unicode MS" pitchFamily="34" charset="-120"/>
                <a:cs typeface="Arial Unicode MS" pitchFamily="34" charset="-120"/>
              </a:rPr>
              <a:t>int</a:t>
            </a:r>
            <a:r>
              <a:rPr lang="en-US" altLang="zh-TW" sz="1400" dirty="0" smtClean="0">
                <a:latin typeface="Arial" charset="0"/>
                <a:ea typeface="Arial Unicode MS" pitchFamily="34" charset="-120"/>
                <a:cs typeface="Arial Unicode MS" pitchFamily="34" charset="-120"/>
              </a:rPr>
              <a:t> main (void)</a:t>
            </a:r>
          </a:p>
          <a:p>
            <a:pPr eaLnBrk="1" hangingPunct="1">
              <a:lnSpc>
                <a:spcPct val="80000"/>
              </a:lnSpc>
              <a:buFont typeface="Arial" charset="0"/>
              <a:buNone/>
            </a:pPr>
            <a:r>
              <a:rPr lang="en-US" altLang="zh-TW" sz="1400" dirty="0" smtClean="0">
                <a:latin typeface="Arial" charset="0"/>
                <a:ea typeface="Arial Unicode MS" pitchFamily="34" charset="-120"/>
                <a:cs typeface="Arial Unicode MS" pitchFamily="34" charset="-120"/>
              </a:rPr>
              <a:t>{</a:t>
            </a:r>
          </a:p>
          <a:p>
            <a:pPr eaLnBrk="1" hangingPunct="1">
              <a:lnSpc>
                <a:spcPct val="80000"/>
              </a:lnSpc>
              <a:buFont typeface="Arial" charset="0"/>
              <a:buNone/>
            </a:pPr>
            <a:r>
              <a:rPr lang="en-US" altLang="zh-TW" sz="1400" dirty="0" smtClean="0">
                <a:latin typeface="Arial" charset="0"/>
                <a:ea typeface="Arial Unicode MS" pitchFamily="34" charset="-120"/>
                <a:cs typeface="Arial Unicode MS" pitchFamily="34" charset="-120"/>
              </a:rPr>
              <a:t>	UNLOCKREG();</a:t>
            </a:r>
          </a:p>
          <a:p>
            <a:pPr eaLnBrk="1" hangingPunct="1">
              <a:lnSpc>
                <a:spcPct val="80000"/>
              </a:lnSpc>
              <a:buFont typeface="Arial" charset="0"/>
              <a:buNone/>
            </a:pPr>
            <a:r>
              <a:rPr lang="en-US" altLang="zh-TW" sz="1400" dirty="0" smtClean="0">
                <a:latin typeface="Arial" charset="0"/>
                <a:ea typeface="Arial Unicode MS" pitchFamily="34" charset="-120"/>
                <a:cs typeface="Arial Unicode MS" pitchFamily="34" charset="-120"/>
              </a:rPr>
              <a:t>	CLK-&gt;PWRCTL |= CLK_PWRCTL_HXT_EN;</a:t>
            </a:r>
          </a:p>
          <a:p>
            <a:pPr eaLnBrk="1" hangingPunct="1">
              <a:lnSpc>
                <a:spcPct val="80000"/>
              </a:lnSpc>
              <a:buFont typeface="Arial" charset="0"/>
              <a:buNone/>
            </a:pPr>
            <a:r>
              <a:rPr lang="en-US" altLang="zh-TW" sz="1400" dirty="0" smtClean="0">
                <a:latin typeface="Arial" charset="0"/>
                <a:ea typeface="Arial Unicode MS" pitchFamily="34" charset="-120"/>
                <a:cs typeface="Arial Unicode MS" pitchFamily="34" charset="-120"/>
              </a:rPr>
              <a:t>	while(!(CLK-&gt;CLKSTATUS &amp; CLK_CLKSTATUS_HXT_STB));</a:t>
            </a:r>
          </a:p>
          <a:p>
            <a:pPr eaLnBrk="1" hangingPunct="1">
              <a:lnSpc>
                <a:spcPct val="80000"/>
              </a:lnSpc>
              <a:buFont typeface="Arial" charset="0"/>
              <a:buNone/>
            </a:pPr>
            <a:r>
              <a:rPr lang="en-US" altLang="zh-TW" sz="1400" dirty="0" smtClean="0">
                <a:latin typeface="Arial" charset="0"/>
                <a:ea typeface="Arial Unicode MS" pitchFamily="34" charset="-120"/>
                <a:cs typeface="Arial Unicode MS" pitchFamily="34" charset="-120"/>
              </a:rPr>
              <a:t>	LOCKREG();</a:t>
            </a:r>
          </a:p>
          <a:p>
            <a:pPr eaLnBrk="1" hangingPunct="1">
              <a:lnSpc>
                <a:spcPct val="80000"/>
              </a:lnSpc>
              <a:buFont typeface="Arial" charset="0"/>
              <a:buNone/>
            </a:pPr>
            <a:endParaRPr lang="en-US" altLang="zh-TW" sz="1400" dirty="0" smtClean="0">
              <a:latin typeface="Arial" charset="0"/>
              <a:ea typeface="Arial Unicode MS" pitchFamily="34" charset="-120"/>
              <a:cs typeface="Arial Unicode MS" pitchFamily="34" charset="-120"/>
            </a:endParaRPr>
          </a:p>
          <a:p>
            <a:pPr eaLnBrk="1" hangingPunct="1">
              <a:lnSpc>
                <a:spcPct val="80000"/>
              </a:lnSpc>
              <a:buFont typeface="Arial" charset="0"/>
              <a:buNone/>
            </a:pPr>
            <a:r>
              <a:rPr lang="en-US" altLang="zh-TW" sz="1400" dirty="0" smtClean="0">
                <a:solidFill>
                  <a:srgbClr val="008000"/>
                </a:solidFill>
                <a:latin typeface="Arial" charset="0"/>
                <a:ea typeface="Arial Unicode MS" pitchFamily="34" charset="-120"/>
                <a:cs typeface="Arial Unicode MS" pitchFamily="34" charset="-120"/>
              </a:rPr>
              <a:t>	//Enable Window Watchdog Timer</a:t>
            </a:r>
          </a:p>
          <a:p>
            <a:pPr eaLnBrk="1" hangingPunct="1">
              <a:lnSpc>
                <a:spcPct val="80000"/>
              </a:lnSpc>
              <a:buFont typeface="Arial" charset="0"/>
              <a:buNone/>
            </a:pPr>
            <a:r>
              <a:rPr lang="en-US" altLang="zh-TW" sz="1400" dirty="0" smtClean="0">
                <a:latin typeface="Arial" charset="0"/>
                <a:ea typeface="Arial Unicode MS" pitchFamily="34" charset="-120"/>
                <a:cs typeface="Arial Unicode MS" pitchFamily="34" charset="-120"/>
              </a:rPr>
              <a:t>	</a:t>
            </a:r>
            <a:r>
              <a:rPr lang="en-US" altLang="zh-TW" sz="1400" dirty="0" err="1" smtClean="0">
                <a:latin typeface="Arial" charset="0"/>
                <a:ea typeface="Arial Unicode MS" pitchFamily="34" charset="-120"/>
                <a:cs typeface="Arial Unicode MS" pitchFamily="34" charset="-120"/>
              </a:rPr>
              <a:t>WWDT_Init</a:t>
            </a:r>
            <a:r>
              <a:rPr lang="en-US" altLang="zh-TW" sz="1400" dirty="0" smtClean="0">
                <a:latin typeface="Arial" charset="0"/>
                <a:ea typeface="Arial Unicode MS" pitchFamily="34" charset="-120"/>
                <a:cs typeface="Arial Unicode MS" pitchFamily="34" charset="-120"/>
              </a:rPr>
              <a:t>(WWDT_CR_PERIODSEL_512, 0x20);</a:t>
            </a:r>
          </a:p>
          <a:p>
            <a:pPr eaLnBrk="1" hangingPunct="1">
              <a:lnSpc>
                <a:spcPct val="80000"/>
              </a:lnSpc>
              <a:buFont typeface="Arial" charset="0"/>
              <a:buNone/>
            </a:pPr>
            <a:r>
              <a:rPr lang="en-US" altLang="zh-TW" sz="1400" dirty="0" smtClean="0">
                <a:latin typeface="Arial" charset="0"/>
                <a:ea typeface="Arial Unicode MS" pitchFamily="34" charset="-120"/>
                <a:cs typeface="Arial Unicode MS" pitchFamily="34" charset="-120"/>
              </a:rPr>
              <a:t>	</a:t>
            </a:r>
            <a:r>
              <a:rPr lang="en-US" altLang="zh-TW" sz="1400" dirty="0" err="1" smtClean="0">
                <a:latin typeface="Arial" charset="0"/>
                <a:ea typeface="Arial Unicode MS" pitchFamily="34" charset="-120"/>
                <a:cs typeface="Arial Unicode MS" pitchFamily="34" charset="-120"/>
              </a:rPr>
              <a:t>WWDT_EnableInterrupt</a:t>
            </a:r>
            <a:r>
              <a:rPr lang="en-US" altLang="zh-TW" sz="1400" dirty="0" smtClean="0">
                <a:latin typeface="Arial" charset="0"/>
                <a:ea typeface="Arial Unicode MS" pitchFamily="34" charset="-120"/>
                <a:cs typeface="Arial Unicode MS" pitchFamily="34" charset="-120"/>
              </a:rPr>
              <a:t>();</a:t>
            </a:r>
          </a:p>
          <a:p>
            <a:pPr eaLnBrk="1" hangingPunct="1">
              <a:lnSpc>
                <a:spcPct val="80000"/>
              </a:lnSpc>
              <a:buFont typeface="Arial" charset="0"/>
              <a:buNone/>
            </a:pPr>
            <a:r>
              <a:rPr lang="en-US" altLang="zh-TW" sz="1400" dirty="0" smtClean="0">
                <a:latin typeface="Arial" charset="0"/>
                <a:ea typeface="Arial Unicode MS" pitchFamily="34" charset="-120"/>
                <a:cs typeface="Arial Unicode MS" pitchFamily="34" charset="-120"/>
              </a:rPr>
              <a:t>	</a:t>
            </a:r>
          </a:p>
          <a:p>
            <a:pPr eaLnBrk="1" hangingPunct="1">
              <a:lnSpc>
                <a:spcPct val="80000"/>
              </a:lnSpc>
              <a:buFont typeface="Arial" charset="0"/>
              <a:buNone/>
            </a:pPr>
            <a:r>
              <a:rPr lang="en-US" altLang="zh-TW" sz="1400" dirty="0" smtClean="0">
                <a:latin typeface="Arial" charset="0"/>
                <a:ea typeface="Arial Unicode MS" pitchFamily="34" charset="-120"/>
                <a:cs typeface="Arial Unicode MS" pitchFamily="34" charset="-120"/>
              </a:rPr>
              <a:t>	while(1)</a:t>
            </a:r>
          </a:p>
          <a:p>
            <a:pPr eaLnBrk="1" hangingPunct="1">
              <a:lnSpc>
                <a:spcPct val="80000"/>
              </a:lnSpc>
              <a:buFont typeface="Arial" charset="0"/>
              <a:buNone/>
            </a:pPr>
            <a:r>
              <a:rPr lang="en-US" altLang="zh-TW" sz="1400" dirty="0" smtClean="0">
                <a:latin typeface="Arial" charset="0"/>
                <a:ea typeface="Arial Unicode MS" pitchFamily="34" charset="-120"/>
                <a:cs typeface="Arial Unicode MS" pitchFamily="34" charset="-120"/>
              </a:rPr>
              <a:t>	{</a:t>
            </a:r>
          </a:p>
          <a:p>
            <a:pPr eaLnBrk="1" hangingPunct="1">
              <a:lnSpc>
                <a:spcPct val="80000"/>
              </a:lnSpc>
              <a:buFont typeface="Arial" charset="0"/>
              <a:buNone/>
            </a:pPr>
            <a:r>
              <a:rPr lang="en-US" altLang="zh-TW" sz="1400" dirty="0" smtClean="0">
                <a:solidFill>
                  <a:srgbClr val="008000"/>
                </a:solidFill>
                <a:latin typeface="Arial" charset="0"/>
                <a:ea typeface="Arial Unicode MS" pitchFamily="34" charset="-120"/>
                <a:cs typeface="Arial Unicode MS" pitchFamily="34" charset="-120"/>
              </a:rPr>
              <a:t>		//After WWDT interrupt 4 times to setup reload WWDT counter chip will reset</a:t>
            </a:r>
          </a:p>
          <a:p>
            <a:pPr eaLnBrk="1" hangingPunct="1">
              <a:lnSpc>
                <a:spcPct val="80000"/>
              </a:lnSpc>
              <a:buFont typeface="Arial" charset="0"/>
              <a:buNone/>
            </a:pPr>
            <a:r>
              <a:rPr lang="en-US" altLang="zh-TW" sz="1400" dirty="0" smtClean="0">
                <a:latin typeface="Arial" charset="0"/>
                <a:ea typeface="Arial Unicode MS" pitchFamily="34" charset="-120"/>
                <a:cs typeface="Arial Unicode MS" pitchFamily="34" charset="-120"/>
              </a:rPr>
              <a:t>		if(</a:t>
            </a:r>
            <a:r>
              <a:rPr lang="en-US" altLang="zh-TW" sz="1400" dirty="0" err="1" smtClean="0">
                <a:latin typeface="Arial" charset="0"/>
                <a:ea typeface="Arial Unicode MS" pitchFamily="34" charset="-120"/>
                <a:cs typeface="Arial Unicode MS" pitchFamily="34" charset="-120"/>
              </a:rPr>
              <a:t>wwdt_cnt</a:t>
            </a:r>
            <a:r>
              <a:rPr lang="en-US" altLang="zh-TW" sz="1400" dirty="0" smtClean="0">
                <a:latin typeface="Arial" charset="0"/>
                <a:ea typeface="Arial Unicode MS" pitchFamily="34" charset="-120"/>
                <a:cs typeface="Arial Unicode MS" pitchFamily="34" charset="-120"/>
              </a:rPr>
              <a:t> &gt;= 4)</a:t>
            </a:r>
          </a:p>
          <a:p>
            <a:pPr eaLnBrk="1" hangingPunct="1">
              <a:lnSpc>
                <a:spcPct val="80000"/>
              </a:lnSpc>
              <a:buFont typeface="Arial" charset="0"/>
              <a:buNone/>
            </a:pPr>
            <a:r>
              <a:rPr lang="en-US" altLang="zh-TW" sz="1400" dirty="0" smtClean="0">
                <a:latin typeface="Arial" charset="0"/>
                <a:ea typeface="Arial Unicode MS" pitchFamily="34" charset="-120"/>
                <a:cs typeface="Arial Unicode MS" pitchFamily="34" charset="-120"/>
              </a:rPr>
              <a:t>			WWDT-&gt;RLD = WWDT_RELOAD_KEY;</a:t>
            </a:r>
          </a:p>
          <a:p>
            <a:pPr eaLnBrk="1" hangingPunct="1">
              <a:lnSpc>
                <a:spcPct val="80000"/>
              </a:lnSpc>
              <a:buFont typeface="Arial" charset="0"/>
              <a:buNone/>
            </a:pPr>
            <a:r>
              <a:rPr lang="en-US" altLang="zh-TW" sz="1400" dirty="0" smtClean="0">
                <a:latin typeface="Arial" charset="0"/>
                <a:ea typeface="Arial Unicode MS" pitchFamily="34" charset="-120"/>
                <a:cs typeface="Arial Unicode MS" pitchFamily="34" charset="-120"/>
              </a:rPr>
              <a:t>	}</a:t>
            </a:r>
          </a:p>
          <a:p>
            <a:pPr eaLnBrk="1" hangingPunct="1">
              <a:lnSpc>
                <a:spcPct val="80000"/>
              </a:lnSpc>
              <a:buFont typeface="Arial" charset="0"/>
              <a:buNone/>
            </a:pPr>
            <a:r>
              <a:rPr lang="en-US" altLang="zh-TW" sz="1400" dirty="0" smtClean="0">
                <a:latin typeface="Arial" charset="0"/>
                <a:ea typeface="Arial Unicode MS" pitchFamily="34" charset="-120"/>
                <a:cs typeface="Arial Unicode MS" pitchFamily="34" charset="-120"/>
              </a:rPr>
              <a:t>}</a:t>
            </a:r>
            <a:endParaRPr lang="en-US" altLang="zh-TW" sz="1400" i="1" dirty="0" smtClean="0">
              <a:solidFill>
                <a:srgbClr val="006600"/>
              </a:solidFill>
              <a:latin typeface="Lucida Console" pitchFamily="49" charset="0"/>
              <a:ea typeface="Arial Unicode MS" pitchFamily="34" charset="-120"/>
              <a:cs typeface="Arial Unicode MS" pitchFamily="34" charset="-120"/>
            </a:endParaRPr>
          </a:p>
        </p:txBody>
      </p:sp>
      <p:sp>
        <p:nvSpPr>
          <p:cNvPr id="38916"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17E606BE-15F9-45EE-B0D7-57BF0EE0AF67}" type="slidenum">
              <a:rPr lang="en-US" altLang="zh-TW" sz="1400" smtClean="0">
                <a:solidFill>
                  <a:schemeClr val="tx1"/>
                </a:solidFill>
                <a:latin typeface="Arial" charset="0"/>
                <a:ea typeface="ＭＳ Ｐゴシック" pitchFamily="34" charset="-128"/>
              </a:rPr>
              <a:pPr fontAlgn="base">
                <a:spcBef>
                  <a:spcPct val="0"/>
                </a:spcBef>
                <a:spcAft>
                  <a:spcPct val="0"/>
                </a:spcAft>
              </a:pPr>
              <a:t>35</a:t>
            </a:fld>
            <a:endParaRPr lang="en-US" altLang="zh-TW" sz="1400" smtClean="0">
              <a:solidFill>
                <a:schemeClr val="tx1"/>
              </a:solidFill>
              <a:latin typeface="Arial" charset="0"/>
              <a:ea typeface="ＭＳ Ｐゴシック" pitchFamily="34" charset="-128"/>
            </a:endParaRPr>
          </a:p>
        </p:txBody>
      </p:sp>
      <p:sp>
        <p:nvSpPr>
          <p:cNvPr id="5" name="橢圓 4"/>
          <p:cNvSpPr/>
          <p:nvPr/>
        </p:nvSpPr>
        <p:spPr>
          <a:xfrm>
            <a:off x="323528" y="3284984"/>
            <a:ext cx="4968552" cy="1224136"/>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6" name="Text Box 19"/>
          <p:cNvSpPr txBox="1">
            <a:spLocks noChangeArrowheads="1"/>
          </p:cNvSpPr>
          <p:nvPr/>
        </p:nvSpPr>
        <p:spPr bwMode="auto">
          <a:xfrm>
            <a:off x="5292080" y="3613549"/>
            <a:ext cx="1872208" cy="5355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marL="0" algn="ctr" eaLnBrk="1" hangingPunct="1"/>
            <a:r>
              <a:rPr lang="en-US" altLang="zh-TW" sz="1800" dirty="0" smtClean="0">
                <a:solidFill>
                  <a:srgbClr val="FF0000"/>
                </a:solidFill>
              </a:rPr>
              <a:t>Enable WWDT and interrupt</a:t>
            </a:r>
            <a:endParaRPr lang="en-US" altLang="zh-TW" sz="1800" dirty="0">
              <a:solidFill>
                <a:srgbClr val="FF0000"/>
              </a:solidFill>
            </a:endParaRPr>
          </a:p>
        </p:txBody>
      </p:sp>
    </p:spTree>
  </p:cSld>
  <p:clrMapOvr>
    <a:masterClrMapping/>
  </p:clrMapOvr>
  <p:transition advTm="2949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eaLnBrk="1" hangingPunct="1"/>
            <a:r>
              <a:rPr lang="en-US" altLang="zh-TW" dirty="0" smtClean="0"/>
              <a:t>WWDT </a:t>
            </a:r>
            <a:r>
              <a:rPr lang="zh-CN" altLang="en-US" dirty="0" smtClean="0"/>
              <a:t>代码</a:t>
            </a:r>
            <a:r>
              <a:rPr lang="en-US" altLang="zh-TW" dirty="0" smtClean="0"/>
              <a:t>(2/2)</a:t>
            </a:r>
          </a:p>
        </p:txBody>
      </p:sp>
      <p:sp>
        <p:nvSpPr>
          <p:cNvPr id="39939" name="Rectangle 3"/>
          <p:cNvSpPr>
            <a:spLocks noGrp="1" noChangeArrowheads="1"/>
          </p:cNvSpPr>
          <p:nvPr>
            <p:ph idx="1"/>
          </p:nvPr>
        </p:nvSpPr>
        <p:spPr>
          <a:solidFill>
            <a:srgbClr val="FFFF66"/>
          </a:solidFill>
        </p:spPr>
        <p:txBody>
          <a:bodyPr/>
          <a:lstStyle/>
          <a:p>
            <a:pPr eaLnBrk="1" hangingPunct="1">
              <a:lnSpc>
                <a:spcPct val="80000"/>
              </a:lnSpc>
              <a:buNone/>
            </a:pPr>
            <a:r>
              <a:rPr lang="en-US" altLang="zh-TW" sz="1400" i="1" dirty="0">
                <a:solidFill>
                  <a:srgbClr val="006600"/>
                </a:solidFill>
                <a:latin typeface="Arial" charset="0"/>
                <a:cs typeface="Arial" charset="0"/>
              </a:rPr>
              <a:t>//----------------------------------------------------------------------------</a:t>
            </a:r>
          </a:p>
          <a:p>
            <a:pPr eaLnBrk="1" hangingPunct="1">
              <a:lnSpc>
                <a:spcPct val="80000"/>
              </a:lnSpc>
              <a:buNone/>
            </a:pPr>
            <a:r>
              <a:rPr lang="en-US" altLang="zh-TW" sz="1400" dirty="0">
                <a:solidFill>
                  <a:srgbClr val="008000"/>
                </a:solidFill>
                <a:latin typeface="Arial" charset="0"/>
                <a:ea typeface="Arial Unicode MS" pitchFamily="34" charset="-120"/>
                <a:cs typeface="Arial Unicode MS" pitchFamily="34" charset="-120"/>
              </a:rPr>
              <a:t>// WDT and WWDT share a single </a:t>
            </a:r>
            <a:r>
              <a:rPr lang="en-US" altLang="zh-TW" sz="1400" dirty="0" smtClean="0">
                <a:solidFill>
                  <a:srgbClr val="008000"/>
                </a:solidFill>
                <a:latin typeface="Arial" charset="0"/>
                <a:ea typeface="Arial Unicode MS" pitchFamily="34" charset="-120"/>
                <a:cs typeface="Arial Unicode MS" pitchFamily="34" charset="-120"/>
              </a:rPr>
              <a:t>I</a:t>
            </a:r>
            <a:r>
              <a:rPr lang="en-US" altLang="zh-TW" sz="1400" dirty="0">
                <a:solidFill>
                  <a:srgbClr val="008000"/>
                </a:solidFill>
                <a:latin typeface="Arial" charset="0"/>
                <a:ea typeface="Arial Unicode MS" pitchFamily="34" charset="-120"/>
                <a:cs typeface="Arial Unicode MS" pitchFamily="34" charset="-120"/>
              </a:rPr>
              <a:t>R</a:t>
            </a:r>
            <a:r>
              <a:rPr lang="en-US" altLang="zh-TW" sz="1400" dirty="0" smtClean="0">
                <a:solidFill>
                  <a:srgbClr val="008000"/>
                </a:solidFill>
                <a:latin typeface="Arial" charset="0"/>
                <a:ea typeface="Arial Unicode MS" pitchFamily="34" charset="-120"/>
                <a:cs typeface="Arial Unicode MS" pitchFamily="34" charset="-120"/>
              </a:rPr>
              <a:t>Q </a:t>
            </a:r>
            <a:r>
              <a:rPr lang="en-US" altLang="zh-TW" sz="1400" dirty="0">
                <a:solidFill>
                  <a:srgbClr val="008000"/>
                </a:solidFill>
                <a:latin typeface="Arial" charset="0"/>
                <a:ea typeface="Arial Unicode MS" pitchFamily="34" charset="-120"/>
                <a:cs typeface="Arial Unicode MS" pitchFamily="34" charset="-120"/>
              </a:rPr>
              <a:t>handler</a:t>
            </a:r>
          </a:p>
          <a:p>
            <a:pPr eaLnBrk="1" hangingPunct="1">
              <a:lnSpc>
                <a:spcPct val="80000"/>
              </a:lnSpc>
              <a:buNone/>
            </a:pPr>
            <a:r>
              <a:rPr lang="en-US" altLang="zh-TW" sz="1400" i="1" dirty="0" smtClean="0">
                <a:solidFill>
                  <a:srgbClr val="006600"/>
                </a:solidFill>
                <a:latin typeface="Arial" charset="0"/>
                <a:cs typeface="Arial" charset="0"/>
              </a:rPr>
              <a:t>//----------------------------------------------------------------------------</a:t>
            </a:r>
            <a:endParaRPr lang="en-US" altLang="zh-TW" sz="1400" i="1" dirty="0">
              <a:solidFill>
                <a:srgbClr val="006600"/>
              </a:solidFill>
              <a:latin typeface="Arial" charset="0"/>
              <a:cs typeface="Arial" charset="0"/>
            </a:endParaRPr>
          </a:p>
          <a:p>
            <a:pPr eaLnBrk="1" hangingPunct="1">
              <a:lnSpc>
                <a:spcPct val="80000"/>
              </a:lnSpc>
              <a:buFont typeface="Arial" charset="0"/>
              <a:buNone/>
            </a:pPr>
            <a:r>
              <a:rPr lang="en-US" altLang="zh-TW" sz="1400" dirty="0" smtClean="0">
                <a:latin typeface="Arial" charset="0"/>
                <a:ea typeface="Arial Unicode MS" pitchFamily="34" charset="-120"/>
                <a:cs typeface="Arial Unicode MS" pitchFamily="34" charset="-120"/>
              </a:rPr>
              <a:t>void </a:t>
            </a:r>
            <a:r>
              <a:rPr lang="en-US" altLang="zh-TW" sz="1400" dirty="0" err="1" smtClean="0">
                <a:latin typeface="Arial" charset="0"/>
                <a:ea typeface="Arial Unicode MS" pitchFamily="34" charset="-120"/>
                <a:cs typeface="Arial Unicode MS" pitchFamily="34" charset="-120"/>
              </a:rPr>
              <a:t>WDT_IRQHandler</a:t>
            </a:r>
            <a:r>
              <a:rPr lang="en-US" altLang="zh-TW" sz="1400" dirty="0" smtClean="0">
                <a:latin typeface="Arial" charset="0"/>
                <a:ea typeface="Arial Unicode MS" pitchFamily="34" charset="-120"/>
                <a:cs typeface="Arial Unicode MS" pitchFamily="34" charset="-120"/>
              </a:rPr>
              <a:t>(void)</a:t>
            </a:r>
          </a:p>
          <a:p>
            <a:pPr eaLnBrk="1" hangingPunct="1">
              <a:lnSpc>
                <a:spcPct val="80000"/>
              </a:lnSpc>
              <a:buFont typeface="Arial" charset="0"/>
              <a:buNone/>
            </a:pPr>
            <a:r>
              <a:rPr lang="en-US" altLang="zh-TW" sz="1400" dirty="0" smtClean="0">
                <a:latin typeface="Arial" charset="0"/>
                <a:ea typeface="Arial Unicode MS" pitchFamily="34" charset="-120"/>
                <a:cs typeface="Arial Unicode MS" pitchFamily="34" charset="-120"/>
              </a:rPr>
              <a:t>{</a:t>
            </a:r>
          </a:p>
          <a:p>
            <a:pPr eaLnBrk="1" hangingPunct="1">
              <a:lnSpc>
                <a:spcPct val="80000"/>
              </a:lnSpc>
              <a:buFont typeface="Arial" charset="0"/>
              <a:buNone/>
            </a:pPr>
            <a:r>
              <a:rPr lang="en-US" altLang="zh-TW" sz="1400" dirty="0" smtClean="0">
                <a:solidFill>
                  <a:srgbClr val="008000"/>
                </a:solidFill>
                <a:latin typeface="Arial" charset="0"/>
                <a:ea typeface="Arial Unicode MS" pitchFamily="34" charset="-120"/>
                <a:cs typeface="Arial Unicode MS" pitchFamily="34" charset="-120"/>
              </a:rPr>
              <a:t>	//WWDT Interrupt Status Flag is Set</a:t>
            </a:r>
          </a:p>
          <a:p>
            <a:pPr eaLnBrk="1" hangingPunct="1">
              <a:lnSpc>
                <a:spcPct val="80000"/>
              </a:lnSpc>
              <a:buFont typeface="Arial" charset="0"/>
              <a:buNone/>
            </a:pPr>
            <a:r>
              <a:rPr lang="en-US" altLang="zh-TW" sz="1400" dirty="0" smtClean="0">
                <a:latin typeface="Arial" charset="0"/>
                <a:ea typeface="Arial Unicode MS" pitchFamily="34" charset="-120"/>
                <a:cs typeface="Arial Unicode MS" pitchFamily="34" charset="-120"/>
              </a:rPr>
              <a:t>	if((WWDT-&gt;STS&amp;WWDT_STS_IF))</a:t>
            </a:r>
          </a:p>
          <a:p>
            <a:pPr eaLnBrk="1" hangingPunct="1">
              <a:lnSpc>
                <a:spcPct val="80000"/>
              </a:lnSpc>
              <a:buFont typeface="Arial" charset="0"/>
              <a:buNone/>
            </a:pPr>
            <a:r>
              <a:rPr lang="en-US" altLang="zh-TW" sz="1400" dirty="0" smtClean="0">
                <a:latin typeface="Arial" charset="0"/>
                <a:ea typeface="Arial Unicode MS" pitchFamily="34" charset="-120"/>
                <a:cs typeface="Arial Unicode MS" pitchFamily="34" charset="-120"/>
              </a:rPr>
              <a:t>	{</a:t>
            </a:r>
          </a:p>
          <a:p>
            <a:pPr eaLnBrk="1" hangingPunct="1">
              <a:lnSpc>
                <a:spcPct val="80000"/>
              </a:lnSpc>
              <a:buFont typeface="Arial" charset="0"/>
              <a:buNone/>
            </a:pPr>
            <a:r>
              <a:rPr lang="en-US" altLang="zh-TW" sz="1400" dirty="0" smtClean="0">
                <a:latin typeface="Arial" charset="0"/>
                <a:ea typeface="Arial Unicode MS" pitchFamily="34" charset="-120"/>
                <a:cs typeface="Arial Unicode MS" pitchFamily="34" charset="-120"/>
              </a:rPr>
              <a:t>		WWDT_RELOAD;		</a:t>
            </a:r>
            <a:r>
              <a:rPr lang="en-US" altLang="zh-TW" sz="1400" dirty="0" smtClean="0">
                <a:solidFill>
                  <a:srgbClr val="008000"/>
                </a:solidFill>
                <a:latin typeface="Arial" charset="0"/>
                <a:ea typeface="Arial Unicode MS" pitchFamily="34" charset="-120"/>
                <a:cs typeface="Arial Unicode MS" pitchFamily="34" charset="-120"/>
              </a:rPr>
              <a:t>//Reload WWDT </a:t>
            </a:r>
            <a:r>
              <a:rPr lang="en-US" altLang="zh-TW" sz="1400" dirty="0" err="1" smtClean="0">
                <a:solidFill>
                  <a:srgbClr val="008000"/>
                </a:solidFill>
                <a:latin typeface="Arial" charset="0"/>
                <a:ea typeface="Arial Unicode MS" pitchFamily="34" charset="-120"/>
                <a:cs typeface="Arial Unicode MS" pitchFamily="34" charset="-120"/>
              </a:rPr>
              <a:t>Prescaler</a:t>
            </a:r>
            <a:r>
              <a:rPr lang="en-US" altLang="zh-TW" sz="1400" dirty="0" smtClean="0">
                <a:solidFill>
                  <a:srgbClr val="008000"/>
                </a:solidFill>
                <a:latin typeface="Arial" charset="0"/>
                <a:ea typeface="Arial Unicode MS" pitchFamily="34" charset="-120"/>
                <a:cs typeface="Arial Unicode MS" pitchFamily="34" charset="-120"/>
              </a:rPr>
              <a:t> &amp; Counter Value</a:t>
            </a:r>
          </a:p>
          <a:p>
            <a:pPr eaLnBrk="1" hangingPunct="1">
              <a:lnSpc>
                <a:spcPct val="80000"/>
              </a:lnSpc>
              <a:buFont typeface="Arial" charset="0"/>
              <a:buNone/>
            </a:pPr>
            <a:r>
              <a:rPr lang="en-US" altLang="zh-TW" sz="1400" dirty="0" smtClean="0">
                <a:latin typeface="Arial" charset="0"/>
                <a:ea typeface="Arial Unicode MS" pitchFamily="34" charset="-120"/>
                <a:cs typeface="Arial Unicode MS" pitchFamily="34" charset="-120"/>
              </a:rPr>
              <a:t>		WWDT-&gt;STS = WWDT_STS_IF;		</a:t>
            </a:r>
            <a:r>
              <a:rPr lang="en-US" altLang="zh-TW" sz="1400" dirty="0" smtClean="0">
                <a:solidFill>
                  <a:srgbClr val="008000"/>
                </a:solidFill>
                <a:latin typeface="Arial" charset="0"/>
                <a:ea typeface="Arial Unicode MS" pitchFamily="34" charset="-120"/>
                <a:cs typeface="Arial Unicode MS" pitchFamily="34" charset="-120"/>
              </a:rPr>
              <a:t>//Clear WWDT Interrupt Status</a:t>
            </a:r>
          </a:p>
          <a:p>
            <a:pPr eaLnBrk="1" hangingPunct="1">
              <a:lnSpc>
                <a:spcPct val="80000"/>
              </a:lnSpc>
              <a:buFont typeface="Arial" charset="0"/>
              <a:buNone/>
            </a:pPr>
            <a:r>
              <a:rPr lang="en-US" altLang="zh-TW" sz="1400" dirty="0" smtClean="0">
                <a:latin typeface="Arial" charset="0"/>
                <a:ea typeface="Arial Unicode MS" pitchFamily="34" charset="-120"/>
                <a:cs typeface="Arial Unicode MS" pitchFamily="34" charset="-120"/>
              </a:rPr>
              <a:t>		</a:t>
            </a:r>
          </a:p>
          <a:p>
            <a:pPr eaLnBrk="1" hangingPunct="1">
              <a:lnSpc>
                <a:spcPct val="80000"/>
              </a:lnSpc>
              <a:buFont typeface="Arial" charset="0"/>
              <a:buNone/>
            </a:pPr>
            <a:r>
              <a:rPr lang="en-US" altLang="zh-TW" sz="1400" dirty="0" smtClean="0">
                <a:latin typeface="Arial" charset="0"/>
                <a:ea typeface="Arial Unicode MS" pitchFamily="34" charset="-120"/>
                <a:cs typeface="Arial Unicode MS" pitchFamily="34" charset="-120"/>
              </a:rPr>
              <a:t>		</a:t>
            </a:r>
            <a:r>
              <a:rPr lang="en-US" altLang="zh-TW" sz="1400" dirty="0" err="1" smtClean="0">
                <a:latin typeface="Arial" charset="0"/>
                <a:ea typeface="Arial Unicode MS" pitchFamily="34" charset="-120"/>
                <a:cs typeface="Arial Unicode MS" pitchFamily="34" charset="-120"/>
              </a:rPr>
              <a:t>wwdt_cnt</a:t>
            </a:r>
            <a:r>
              <a:rPr lang="en-US" altLang="zh-TW" sz="1400" dirty="0" smtClean="0">
                <a:latin typeface="Arial" charset="0"/>
                <a:ea typeface="Arial Unicode MS" pitchFamily="34" charset="-120"/>
                <a:cs typeface="Arial Unicode MS" pitchFamily="34" charset="-120"/>
              </a:rPr>
              <a:t>++;</a:t>
            </a:r>
          </a:p>
          <a:p>
            <a:pPr eaLnBrk="1" hangingPunct="1">
              <a:lnSpc>
                <a:spcPct val="80000"/>
              </a:lnSpc>
              <a:buFont typeface="Arial" charset="0"/>
              <a:buNone/>
            </a:pPr>
            <a:r>
              <a:rPr lang="en-US" altLang="zh-TW" sz="1400" dirty="0" smtClean="0">
                <a:latin typeface="Arial" charset="0"/>
                <a:ea typeface="Arial Unicode MS" pitchFamily="34" charset="-120"/>
                <a:cs typeface="Arial Unicode MS" pitchFamily="34" charset="-120"/>
              </a:rPr>
              <a:t>		</a:t>
            </a:r>
            <a:r>
              <a:rPr lang="en-US" altLang="zh-TW" sz="1400" dirty="0" err="1" smtClean="0">
                <a:latin typeface="Arial" charset="0"/>
                <a:ea typeface="Arial Unicode MS" pitchFamily="34" charset="-120"/>
                <a:cs typeface="Arial Unicode MS" pitchFamily="34" charset="-120"/>
              </a:rPr>
              <a:t>printf</a:t>
            </a:r>
            <a:r>
              <a:rPr lang="en-US" altLang="zh-TW" sz="1400" dirty="0" smtClean="0">
                <a:latin typeface="Arial" charset="0"/>
                <a:ea typeface="Arial Unicode MS" pitchFamily="34" charset="-120"/>
                <a:cs typeface="Arial Unicode MS" pitchFamily="34" charset="-120"/>
              </a:rPr>
              <a:t>("INT: %d\n", </a:t>
            </a:r>
            <a:r>
              <a:rPr lang="en-US" altLang="zh-TW" sz="1400" dirty="0" err="1" smtClean="0">
                <a:latin typeface="Arial" charset="0"/>
                <a:ea typeface="Arial Unicode MS" pitchFamily="34" charset="-120"/>
                <a:cs typeface="Arial Unicode MS" pitchFamily="34" charset="-120"/>
              </a:rPr>
              <a:t>wwdt_cnt</a:t>
            </a:r>
            <a:r>
              <a:rPr lang="en-US" altLang="zh-TW" sz="1400" dirty="0" smtClean="0">
                <a:latin typeface="Arial" charset="0"/>
                <a:ea typeface="Arial Unicode MS" pitchFamily="34" charset="-120"/>
                <a:cs typeface="Arial Unicode MS" pitchFamily="34" charset="-120"/>
              </a:rPr>
              <a:t>);		</a:t>
            </a:r>
            <a:r>
              <a:rPr lang="en-US" altLang="zh-TW" sz="1400" dirty="0" smtClean="0">
                <a:solidFill>
                  <a:srgbClr val="008000"/>
                </a:solidFill>
                <a:latin typeface="Arial" charset="0"/>
                <a:ea typeface="Arial Unicode MS" pitchFamily="34" charset="-120"/>
                <a:cs typeface="Arial Unicode MS" pitchFamily="34" charset="-120"/>
              </a:rPr>
              <a:t>//Print WWDT Interrupt Times</a:t>
            </a:r>
          </a:p>
          <a:p>
            <a:pPr eaLnBrk="1" hangingPunct="1">
              <a:lnSpc>
                <a:spcPct val="80000"/>
              </a:lnSpc>
              <a:buFont typeface="Arial" charset="0"/>
              <a:buNone/>
            </a:pPr>
            <a:r>
              <a:rPr lang="en-US" altLang="zh-TW" sz="1400" dirty="0" smtClean="0">
                <a:latin typeface="Arial" charset="0"/>
                <a:ea typeface="Arial Unicode MS" pitchFamily="34" charset="-120"/>
                <a:cs typeface="Arial Unicode MS" pitchFamily="34" charset="-120"/>
              </a:rPr>
              <a:t>		</a:t>
            </a:r>
            <a:r>
              <a:rPr lang="en-US" altLang="zh-TW" sz="1400" dirty="0" err="1" smtClean="0">
                <a:latin typeface="Arial" charset="0"/>
                <a:ea typeface="Arial Unicode MS" pitchFamily="34" charset="-120"/>
                <a:cs typeface="Arial Unicode MS" pitchFamily="34" charset="-120"/>
              </a:rPr>
              <a:t>printf</a:t>
            </a:r>
            <a:r>
              <a:rPr lang="en-US" altLang="zh-TW" sz="1400" dirty="0" smtClean="0">
                <a:latin typeface="Arial" charset="0"/>
                <a:ea typeface="Arial Unicode MS" pitchFamily="34" charset="-120"/>
                <a:cs typeface="Arial Unicode MS" pitchFamily="34" charset="-120"/>
              </a:rPr>
              <a:t>("WWDTVAL: %d\n", WWDT-&gt;VAL);	</a:t>
            </a:r>
            <a:r>
              <a:rPr lang="en-US" altLang="zh-TW" sz="1400" dirty="0" smtClean="0">
                <a:solidFill>
                  <a:srgbClr val="008000"/>
                </a:solidFill>
                <a:latin typeface="Arial" charset="0"/>
                <a:ea typeface="Arial Unicode MS" pitchFamily="34" charset="-120"/>
                <a:cs typeface="Arial Unicode MS" pitchFamily="34" charset="-120"/>
              </a:rPr>
              <a:t>//Print WWDT Counter Value</a:t>
            </a:r>
          </a:p>
          <a:p>
            <a:pPr eaLnBrk="1" hangingPunct="1">
              <a:lnSpc>
                <a:spcPct val="80000"/>
              </a:lnSpc>
              <a:buFont typeface="Arial" charset="0"/>
              <a:buNone/>
            </a:pPr>
            <a:r>
              <a:rPr lang="en-US" altLang="zh-TW" sz="1400" dirty="0" smtClean="0">
                <a:latin typeface="Arial" charset="0"/>
                <a:ea typeface="Arial Unicode MS" pitchFamily="34" charset="-120"/>
                <a:cs typeface="Arial Unicode MS" pitchFamily="34" charset="-120"/>
              </a:rPr>
              <a:t>	}</a:t>
            </a:r>
          </a:p>
          <a:p>
            <a:pPr eaLnBrk="1" hangingPunct="1">
              <a:lnSpc>
                <a:spcPct val="80000"/>
              </a:lnSpc>
              <a:buFont typeface="Arial" charset="0"/>
              <a:buNone/>
            </a:pPr>
            <a:r>
              <a:rPr lang="en-US" altLang="zh-TW" sz="1400" dirty="0" smtClean="0">
                <a:latin typeface="Arial" charset="0"/>
                <a:ea typeface="Arial Unicode MS" pitchFamily="34" charset="-120"/>
                <a:cs typeface="Arial Unicode MS" pitchFamily="34" charset="-120"/>
              </a:rPr>
              <a:t>}</a:t>
            </a:r>
            <a:endParaRPr lang="en-US" altLang="zh-TW" sz="1400" i="1" dirty="0" smtClean="0">
              <a:solidFill>
                <a:srgbClr val="006600"/>
              </a:solidFill>
              <a:latin typeface="Lucida Console" pitchFamily="49" charset="0"/>
              <a:ea typeface="Arial Unicode MS" pitchFamily="34" charset="-120"/>
              <a:cs typeface="Arial Unicode MS" pitchFamily="34" charset="-120"/>
            </a:endParaRPr>
          </a:p>
        </p:txBody>
      </p:sp>
      <p:sp>
        <p:nvSpPr>
          <p:cNvPr id="39940"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B2444681-5221-4B68-8718-70515F944CD3}" type="slidenum">
              <a:rPr lang="en-US" altLang="zh-TW" sz="1400" smtClean="0">
                <a:solidFill>
                  <a:schemeClr val="tx1"/>
                </a:solidFill>
                <a:latin typeface="Arial" charset="0"/>
                <a:ea typeface="ＭＳ Ｐゴシック" pitchFamily="34" charset="-128"/>
              </a:rPr>
              <a:pPr fontAlgn="base">
                <a:spcBef>
                  <a:spcPct val="0"/>
                </a:spcBef>
                <a:spcAft>
                  <a:spcPct val="0"/>
                </a:spcAft>
              </a:pPr>
              <a:t>36</a:t>
            </a:fld>
            <a:endParaRPr lang="en-US" altLang="zh-TW" sz="1400" smtClean="0">
              <a:solidFill>
                <a:schemeClr val="tx1"/>
              </a:solidFill>
              <a:latin typeface="Arial" charset="0"/>
              <a:ea typeface="ＭＳ Ｐゴシック" pitchFamily="34" charset="-128"/>
            </a:endParaRPr>
          </a:p>
        </p:txBody>
      </p:sp>
      <p:sp>
        <p:nvSpPr>
          <p:cNvPr id="5" name="橢圓 4"/>
          <p:cNvSpPr/>
          <p:nvPr/>
        </p:nvSpPr>
        <p:spPr>
          <a:xfrm>
            <a:off x="539552" y="1916832"/>
            <a:ext cx="3672408" cy="720080"/>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6" name="Text Box 19"/>
          <p:cNvSpPr txBox="1">
            <a:spLocks noChangeArrowheads="1"/>
          </p:cNvSpPr>
          <p:nvPr/>
        </p:nvSpPr>
        <p:spPr bwMode="auto">
          <a:xfrm>
            <a:off x="3707904" y="1805974"/>
            <a:ext cx="3217664" cy="3145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marL="0" eaLnBrk="1" hangingPunct="1"/>
            <a:r>
              <a:rPr lang="en-US" altLang="zh-TW" sz="1800" dirty="0" err="1" smtClean="0">
                <a:solidFill>
                  <a:srgbClr val="FF0000"/>
                </a:solidFill>
              </a:rPr>
              <a:t>Chack</a:t>
            </a:r>
            <a:r>
              <a:rPr lang="en-US" altLang="zh-TW" sz="1800" dirty="0" smtClean="0">
                <a:solidFill>
                  <a:srgbClr val="FF0000"/>
                </a:solidFill>
              </a:rPr>
              <a:t> the WWDT interrupt</a:t>
            </a:r>
            <a:endParaRPr lang="en-US" altLang="zh-TW" sz="1800" dirty="0">
              <a:solidFill>
                <a:srgbClr val="FF0000"/>
              </a:solidFill>
            </a:endParaRPr>
          </a:p>
        </p:txBody>
      </p:sp>
      <p:sp>
        <p:nvSpPr>
          <p:cNvPr id="7" name="橢圓 6"/>
          <p:cNvSpPr/>
          <p:nvPr/>
        </p:nvSpPr>
        <p:spPr>
          <a:xfrm>
            <a:off x="899592" y="2636912"/>
            <a:ext cx="6984776" cy="288032"/>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8" name="Text Box 19"/>
          <p:cNvSpPr txBox="1">
            <a:spLocks noChangeArrowheads="1"/>
          </p:cNvSpPr>
          <p:nvPr/>
        </p:nvSpPr>
        <p:spPr bwMode="auto">
          <a:xfrm>
            <a:off x="5580112" y="2348880"/>
            <a:ext cx="2736304" cy="313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marL="0" eaLnBrk="1" hangingPunct="1"/>
            <a:r>
              <a:rPr lang="en-US" altLang="zh-TW" sz="1800" dirty="0" smtClean="0">
                <a:solidFill>
                  <a:srgbClr val="FF0000"/>
                </a:solidFill>
              </a:rPr>
              <a:t>Reload WWDT counter</a:t>
            </a:r>
            <a:endParaRPr lang="en-US" altLang="zh-TW" sz="1800" dirty="0">
              <a:solidFill>
                <a:srgbClr val="FF0000"/>
              </a:solidFill>
            </a:endParaRPr>
          </a:p>
        </p:txBody>
      </p:sp>
    </p:spTree>
  </p:cSld>
  <p:clrMapOvr>
    <a:masterClrMapping/>
  </p:clrMapOvr>
  <p:transition advTm="2949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6"/>
                                        </p:tgtEl>
                                      </p:cBhvr>
                                    </p:animEffect>
                                    <p:set>
                                      <p:cBhvr>
                                        <p:cTn id="17" dur="1" fill="hold">
                                          <p:stCondLst>
                                            <p:cond delay="499"/>
                                          </p:stCondLst>
                                        </p:cTn>
                                        <p:tgtEl>
                                          <p:spTgt spid="6"/>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5"/>
                                        </p:tgtEl>
                                      </p:cBhvr>
                                    </p:animEffect>
                                    <p:set>
                                      <p:cBhvr>
                                        <p:cTn id="20" dur="1" fill="hold">
                                          <p:stCondLst>
                                            <p:cond delay="499"/>
                                          </p:stCondLst>
                                        </p:cTn>
                                        <p:tgtEl>
                                          <p:spTgt spid="5"/>
                                        </p:tgtEl>
                                        <p:attrNameLst>
                                          <p:attrName>style.visibility</p:attrName>
                                        </p:attrNameLst>
                                      </p:cBhvr>
                                      <p:to>
                                        <p:strVal val="hidden"/>
                                      </p:to>
                                    </p:set>
                                  </p:childTnLst>
                                </p:cTn>
                              </p:par>
                              <p:par>
                                <p:cTn id="21" presetID="2" presetClass="entr" presetSubtype="4"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ppt_x"/>
                                          </p:val>
                                        </p:tav>
                                        <p:tav tm="100000">
                                          <p:val>
                                            <p:strVal val="#ppt_x"/>
                                          </p:val>
                                        </p:tav>
                                      </p:tavLst>
                                    </p:anim>
                                    <p:anim calcmode="lin" valueType="num">
                                      <p:cBhvr additive="base">
                                        <p:cTn id="2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P spid="6" grpId="1"/>
      <p:bldP spid="7" grpId="0" animBg="1"/>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r>
              <a:rPr lang="en-US" altLang="zh-TW" dirty="0" smtClean="0"/>
              <a:t>RTC </a:t>
            </a:r>
            <a:r>
              <a:rPr lang="zh-CN" altLang="en-US" dirty="0" smtClean="0"/>
              <a:t>特性</a:t>
            </a:r>
            <a:endParaRPr lang="en-US" altLang="zh-TW" dirty="0" smtClean="0"/>
          </a:p>
        </p:txBody>
      </p:sp>
      <p:sp>
        <p:nvSpPr>
          <p:cNvPr id="40963" name="Rectangle 3"/>
          <p:cNvSpPr>
            <a:spLocks noGrp="1" noChangeArrowheads="1"/>
          </p:cNvSpPr>
          <p:nvPr>
            <p:ph idx="1"/>
          </p:nvPr>
        </p:nvSpPr>
        <p:spPr/>
        <p:txBody>
          <a:bodyPr/>
          <a:lstStyle/>
          <a:p>
            <a:pPr eaLnBrk="1" hangingPunct="1"/>
            <a:r>
              <a:rPr lang="zh-CN" altLang="en-US" dirty="0" smtClean="0">
                <a:cs typeface="Arial" charset="0"/>
              </a:rPr>
              <a:t>只有一组</a:t>
            </a:r>
            <a:r>
              <a:rPr lang="en-US" altLang="zh-TW" dirty="0" smtClean="0">
                <a:cs typeface="Arial" charset="0"/>
              </a:rPr>
              <a:t> RTC </a:t>
            </a:r>
            <a:r>
              <a:rPr lang="zh-CN" altLang="en-US" dirty="0" smtClean="0">
                <a:cs typeface="Arial" charset="0"/>
              </a:rPr>
              <a:t>计数器和</a:t>
            </a:r>
            <a:r>
              <a:rPr lang="en-US" altLang="zh-TW" dirty="0" smtClean="0">
                <a:cs typeface="Arial" charset="0"/>
              </a:rPr>
              <a:t>alarm </a:t>
            </a:r>
            <a:r>
              <a:rPr lang="zh-CN" altLang="en-US" dirty="0" smtClean="0">
                <a:cs typeface="Arial" charset="0"/>
              </a:rPr>
              <a:t>寄存器</a:t>
            </a:r>
            <a:endParaRPr lang="en-US" altLang="zh-TW" dirty="0" smtClean="0">
              <a:cs typeface="Arial" charset="0"/>
            </a:endParaRPr>
          </a:p>
          <a:p>
            <a:pPr eaLnBrk="1" hangingPunct="1"/>
            <a:endParaRPr lang="en-US" altLang="zh-TW" dirty="0" smtClean="0">
              <a:cs typeface="Arial" charset="0"/>
            </a:endParaRPr>
          </a:p>
          <a:p>
            <a:pPr eaLnBrk="1" hangingPunct="1"/>
            <a:endParaRPr lang="en-US" altLang="zh-TW" dirty="0" smtClean="0">
              <a:cs typeface="Arial" charset="0"/>
            </a:endParaRPr>
          </a:p>
          <a:p>
            <a:pPr eaLnBrk="1" hangingPunct="1"/>
            <a:endParaRPr lang="en-US" altLang="zh-TW" dirty="0" smtClean="0">
              <a:cs typeface="Arial" charset="0"/>
            </a:endParaRPr>
          </a:p>
          <a:p>
            <a:pPr eaLnBrk="1" hangingPunct="1"/>
            <a:endParaRPr lang="en-US" altLang="zh-TW" dirty="0" smtClean="0">
              <a:cs typeface="Arial" charset="0"/>
            </a:endParaRPr>
          </a:p>
          <a:p>
            <a:pPr eaLnBrk="1" hangingPunct="1"/>
            <a:r>
              <a:rPr lang="zh-CN" altLang="en-US" dirty="0" smtClean="0">
                <a:cs typeface="Arial" charset="0"/>
              </a:rPr>
              <a:t>支持</a:t>
            </a:r>
            <a:r>
              <a:rPr lang="en-US" altLang="zh-TW" dirty="0" smtClean="0">
                <a:cs typeface="Arial" charset="0"/>
              </a:rPr>
              <a:t> alarm </a:t>
            </a:r>
            <a:r>
              <a:rPr lang="zh-CN" altLang="en-US" dirty="0" smtClean="0">
                <a:cs typeface="Arial" charset="0"/>
              </a:rPr>
              <a:t>和</a:t>
            </a:r>
            <a:r>
              <a:rPr lang="en-US" altLang="zh-TW" dirty="0" smtClean="0">
                <a:cs typeface="Arial" charset="0"/>
              </a:rPr>
              <a:t>time tick </a:t>
            </a:r>
            <a:r>
              <a:rPr lang="zh-CN" altLang="en-US" dirty="0" smtClean="0">
                <a:cs typeface="Arial" charset="0"/>
              </a:rPr>
              <a:t>中断</a:t>
            </a:r>
            <a:endParaRPr lang="en-US" altLang="zh-TW" dirty="0" smtClean="0">
              <a:cs typeface="Arial" charset="0"/>
            </a:endParaRPr>
          </a:p>
          <a:p>
            <a:pPr eaLnBrk="1" hangingPunct="1"/>
            <a:r>
              <a:rPr lang="zh-CN" altLang="en-US" dirty="0" smtClean="0">
                <a:cs typeface="Arial" charset="0"/>
              </a:rPr>
              <a:t>支持唤醒功能</a:t>
            </a:r>
            <a:endParaRPr lang="en-US" altLang="zh-CN" dirty="0" smtClean="0">
              <a:cs typeface="Arial" charset="0"/>
            </a:endParaRPr>
          </a:p>
          <a:p>
            <a:pPr eaLnBrk="1" hangingPunct="1"/>
            <a:r>
              <a:rPr lang="en-US" altLang="zh-TW" dirty="0" smtClean="0">
                <a:cs typeface="Arial" charset="0"/>
              </a:rPr>
              <a:t>32 kHz </a:t>
            </a:r>
            <a:r>
              <a:rPr lang="zh-CN" altLang="en-US" dirty="0" smtClean="0">
                <a:cs typeface="Arial" charset="0"/>
              </a:rPr>
              <a:t>频率补偿</a:t>
            </a:r>
            <a:endParaRPr lang="en-US" altLang="zh-TW" dirty="0" smtClean="0">
              <a:cs typeface="Arial" charset="0"/>
            </a:endParaRPr>
          </a:p>
          <a:p>
            <a:pPr eaLnBrk="1" hangingPunct="1"/>
            <a:r>
              <a:rPr lang="en-US" altLang="zh-TW" dirty="0" smtClean="0">
                <a:cs typeface="Arial" charset="0"/>
              </a:rPr>
              <a:t>80 bytes RTC spare register </a:t>
            </a:r>
            <a:r>
              <a:rPr lang="zh-CN" altLang="en-US" dirty="0" smtClean="0">
                <a:cs typeface="Arial" charset="0"/>
              </a:rPr>
              <a:t>可以用来暂存信息</a:t>
            </a:r>
            <a:endParaRPr lang="en-US" altLang="zh-TW" dirty="0" smtClean="0">
              <a:cs typeface="Arial" charset="0"/>
            </a:endParaRPr>
          </a:p>
          <a:p>
            <a:pPr lvl="1" eaLnBrk="1" hangingPunct="1">
              <a:buFont typeface="Arial" charset="0"/>
              <a:buChar char="•"/>
            </a:pPr>
            <a:r>
              <a:rPr lang="zh-CN" altLang="en-US" dirty="0" smtClean="0">
                <a:cs typeface="Arial" charset="0"/>
              </a:rPr>
              <a:t>支持</a:t>
            </a:r>
            <a:r>
              <a:rPr lang="en-US" altLang="zh-TW" dirty="0" smtClean="0">
                <a:cs typeface="Arial" charset="0"/>
              </a:rPr>
              <a:t>snoop </a:t>
            </a:r>
            <a:r>
              <a:rPr lang="zh-CN" altLang="en-US" dirty="0" smtClean="0">
                <a:cs typeface="Arial" charset="0"/>
              </a:rPr>
              <a:t>引脚清除</a:t>
            </a:r>
            <a:r>
              <a:rPr lang="en-US" altLang="zh-TW" dirty="0" smtClean="0">
                <a:cs typeface="Arial" charset="0"/>
              </a:rPr>
              <a:t>RTC </a:t>
            </a:r>
            <a:r>
              <a:rPr lang="en-US" altLang="zh-TW" dirty="0" smtClean="0">
                <a:cs typeface="Arial" charset="0"/>
              </a:rPr>
              <a:t>spare </a:t>
            </a:r>
            <a:r>
              <a:rPr lang="en-US" altLang="zh-TW" dirty="0" smtClean="0">
                <a:cs typeface="Arial" charset="0"/>
              </a:rPr>
              <a:t>register</a:t>
            </a:r>
            <a:r>
              <a:rPr lang="zh-CN" altLang="en-US" dirty="0" smtClean="0">
                <a:cs typeface="Arial" charset="0"/>
              </a:rPr>
              <a:t>功能</a:t>
            </a:r>
            <a:endParaRPr lang="en-US" altLang="zh-TW" dirty="0" smtClean="0">
              <a:cs typeface="Arial" charset="0"/>
            </a:endParaRPr>
          </a:p>
        </p:txBody>
      </p:sp>
      <p:sp>
        <p:nvSpPr>
          <p:cNvPr id="40964"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28EE9439-B37B-4F85-A0B9-9DDBAD3E2EC3}" type="slidenum">
              <a:rPr lang="en-US" altLang="zh-TW" sz="1400" smtClean="0">
                <a:solidFill>
                  <a:schemeClr val="tx1"/>
                </a:solidFill>
                <a:latin typeface="Arial" charset="0"/>
                <a:ea typeface="ＭＳ Ｐゴシック" pitchFamily="34" charset="-128"/>
              </a:rPr>
              <a:pPr fontAlgn="base">
                <a:spcBef>
                  <a:spcPct val="0"/>
                </a:spcBef>
                <a:spcAft>
                  <a:spcPct val="0"/>
                </a:spcAft>
              </a:pPr>
              <a:t>37</a:t>
            </a:fld>
            <a:endParaRPr lang="en-US" altLang="zh-TW" sz="1400" smtClean="0">
              <a:solidFill>
                <a:schemeClr val="tx1"/>
              </a:solidFill>
              <a:latin typeface="Arial" charset="0"/>
              <a:ea typeface="ＭＳ Ｐゴシック" pitchFamily="34" charset="-128"/>
            </a:endParaRPr>
          </a:p>
        </p:txBody>
      </p:sp>
      <p:graphicFrame>
        <p:nvGraphicFramePr>
          <p:cNvPr id="2" name="表格 1"/>
          <p:cNvGraphicFramePr>
            <a:graphicFrameLocks noGrp="1"/>
          </p:cNvGraphicFramePr>
          <p:nvPr>
            <p:extLst>
              <p:ext uri="{D42A27DB-BD31-4B8C-83A1-F6EECF244321}">
                <p14:modId xmlns:p14="http://schemas.microsoft.com/office/powerpoint/2010/main" val="1018216227"/>
              </p:ext>
            </p:extLst>
          </p:nvPr>
        </p:nvGraphicFramePr>
        <p:xfrm>
          <a:off x="900113" y="1412776"/>
          <a:ext cx="7159625" cy="2159003"/>
        </p:xfrm>
        <a:graphic>
          <a:graphicData uri="http://schemas.openxmlformats.org/drawingml/2006/table">
            <a:tbl>
              <a:tblPr firstRow="1" firstCol="1" bandRow="1">
                <a:tableStyleId>{5C22544A-7EE6-4342-B048-85BDC9FD1C3A}</a:tableStyleId>
              </a:tblPr>
              <a:tblGrid>
                <a:gridCol w="1137389"/>
                <a:gridCol w="2107386"/>
                <a:gridCol w="1388159"/>
                <a:gridCol w="2526691"/>
              </a:tblGrid>
              <a:tr h="308429">
                <a:tc>
                  <a:txBody>
                    <a:bodyPr/>
                    <a:lstStyle/>
                    <a:p>
                      <a:pPr algn="ctr">
                        <a:spcAft>
                          <a:spcPts val="0"/>
                        </a:spcAft>
                      </a:pPr>
                      <a:r>
                        <a:rPr lang="en-US" sz="1800" kern="100" dirty="0">
                          <a:effectLst/>
                        </a:rPr>
                        <a:t>Register</a:t>
                      </a:r>
                      <a:endParaRPr lang="zh-TW" sz="1800" kern="100" dirty="0">
                        <a:effectLst/>
                        <a:latin typeface="Calibri"/>
                        <a:ea typeface="新細明體"/>
                        <a:cs typeface="Times New Roman"/>
                      </a:endParaRPr>
                    </a:p>
                  </a:txBody>
                  <a:tcPr marL="68582" marR="68582" marT="0" marB="0" anchor="ctr"/>
                </a:tc>
                <a:tc>
                  <a:txBody>
                    <a:bodyPr/>
                    <a:lstStyle/>
                    <a:p>
                      <a:pPr algn="ctr">
                        <a:spcAft>
                          <a:spcPts val="0"/>
                        </a:spcAft>
                      </a:pPr>
                      <a:r>
                        <a:rPr lang="en-US" sz="1800" kern="100" dirty="0">
                          <a:effectLst/>
                        </a:rPr>
                        <a:t>BCD </a:t>
                      </a:r>
                      <a:r>
                        <a:rPr lang="en-US" sz="1800" kern="100" dirty="0" smtClean="0">
                          <a:effectLst/>
                        </a:rPr>
                        <a:t>Value (</a:t>
                      </a:r>
                      <a:r>
                        <a:rPr lang="en-US" sz="1800" kern="100" dirty="0">
                          <a:effectLst/>
                        </a:rPr>
                        <a:t>24-hour)</a:t>
                      </a:r>
                      <a:endParaRPr lang="zh-TW" sz="1800" kern="100" dirty="0">
                        <a:effectLst/>
                        <a:latin typeface="Calibri"/>
                        <a:ea typeface="新細明體"/>
                        <a:cs typeface="Times New Roman"/>
                      </a:endParaRPr>
                    </a:p>
                  </a:txBody>
                  <a:tcPr marL="68582" marR="68582" marT="0" marB="0" anchor="ctr"/>
                </a:tc>
                <a:tc>
                  <a:txBody>
                    <a:bodyPr/>
                    <a:lstStyle/>
                    <a:p>
                      <a:pPr algn="ctr">
                        <a:spcAft>
                          <a:spcPts val="0"/>
                        </a:spcAft>
                      </a:pPr>
                      <a:r>
                        <a:rPr lang="en-US" sz="1800" kern="100">
                          <a:effectLst/>
                        </a:rPr>
                        <a:t>Written</a:t>
                      </a:r>
                      <a:endParaRPr lang="zh-TW" sz="1800" kern="100">
                        <a:effectLst/>
                        <a:latin typeface="Calibri"/>
                        <a:ea typeface="新細明體"/>
                        <a:cs typeface="Times New Roman"/>
                      </a:endParaRPr>
                    </a:p>
                  </a:txBody>
                  <a:tcPr marL="68582" marR="68582" marT="0" marB="0" anchor="ctr"/>
                </a:tc>
                <a:tc>
                  <a:txBody>
                    <a:bodyPr/>
                    <a:lstStyle/>
                    <a:p>
                      <a:pPr algn="ctr">
                        <a:spcAft>
                          <a:spcPts val="0"/>
                        </a:spcAft>
                      </a:pPr>
                      <a:r>
                        <a:rPr lang="en-US" sz="1800" kern="100" dirty="0">
                          <a:effectLst/>
                        </a:rPr>
                        <a:t>Description</a:t>
                      </a:r>
                      <a:endParaRPr lang="zh-TW" sz="1800" kern="100" dirty="0">
                        <a:effectLst/>
                        <a:latin typeface="Calibri"/>
                        <a:ea typeface="新細明體"/>
                        <a:cs typeface="Times New Roman"/>
                      </a:endParaRPr>
                    </a:p>
                  </a:txBody>
                  <a:tcPr marL="68582" marR="68582" marT="0" marB="0" anchor="ctr"/>
                </a:tc>
              </a:tr>
              <a:tr h="308429">
                <a:tc>
                  <a:txBody>
                    <a:bodyPr/>
                    <a:lstStyle/>
                    <a:p>
                      <a:pPr algn="ctr">
                        <a:spcAft>
                          <a:spcPts val="0"/>
                        </a:spcAft>
                      </a:pPr>
                      <a:r>
                        <a:rPr lang="en-US" sz="1800" kern="100" dirty="0">
                          <a:effectLst/>
                        </a:rPr>
                        <a:t>RTC_TLR</a:t>
                      </a:r>
                      <a:endParaRPr lang="zh-TW" sz="1800" kern="100" dirty="0">
                        <a:effectLst/>
                        <a:latin typeface="Calibri"/>
                        <a:ea typeface="新細明體"/>
                        <a:cs typeface="Times New Roman"/>
                      </a:endParaRPr>
                    </a:p>
                  </a:txBody>
                  <a:tcPr marL="68582" marR="68582" marT="0" marB="0" anchor="ctr"/>
                </a:tc>
                <a:tc>
                  <a:txBody>
                    <a:bodyPr/>
                    <a:lstStyle/>
                    <a:p>
                      <a:pPr algn="ctr">
                        <a:spcAft>
                          <a:spcPts val="0"/>
                        </a:spcAft>
                      </a:pPr>
                      <a:r>
                        <a:rPr lang="en-US" sz="1800" kern="100" dirty="0" smtClean="0">
                          <a:effectLst/>
                        </a:rPr>
                        <a:t>0x00093043</a:t>
                      </a:r>
                      <a:endParaRPr lang="zh-TW" sz="1800" kern="100" dirty="0">
                        <a:effectLst/>
                        <a:latin typeface="Calibri"/>
                        <a:ea typeface="新細明體"/>
                        <a:cs typeface="Times New Roman"/>
                      </a:endParaRPr>
                    </a:p>
                  </a:txBody>
                  <a:tcPr marL="68582" marR="68582" marT="0" marB="0" anchor="ctr"/>
                </a:tc>
                <a:tc>
                  <a:txBody>
                    <a:bodyPr/>
                    <a:lstStyle/>
                    <a:p>
                      <a:pPr algn="ctr">
                        <a:spcAft>
                          <a:spcPts val="0"/>
                        </a:spcAft>
                      </a:pPr>
                      <a:r>
                        <a:rPr lang="en-US" sz="1800" kern="100" dirty="0">
                          <a:effectLst/>
                        </a:rPr>
                        <a:t>AM 09:30:43</a:t>
                      </a:r>
                      <a:endParaRPr lang="zh-TW" sz="1800" kern="100" dirty="0">
                        <a:effectLst/>
                        <a:latin typeface="Calibri"/>
                        <a:ea typeface="新細明體"/>
                        <a:cs typeface="Times New Roman"/>
                      </a:endParaRPr>
                    </a:p>
                  </a:txBody>
                  <a:tcPr marL="68582" marR="68582" marT="0" marB="0" anchor="ctr"/>
                </a:tc>
                <a:tc>
                  <a:txBody>
                    <a:bodyPr/>
                    <a:lstStyle/>
                    <a:p>
                      <a:pPr algn="ctr">
                        <a:spcAft>
                          <a:spcPts val="0"/>
                        </a:spcAft>
                      </a:pPr>
                      <a:r>
                        <a:rPr lang="en-US" sz="1800" kern="100" dirty="0">
                          <a:effectLst/>
                        </a:rPr>
                        <a:t>Time Counter</a:t>
                      </a:r>
                      <a:endParaRPr lang="zh-TW" sz="1800" kern="100" dirty="0">
                        <a:effectLst/>
                        <a:latin typeface="Calibri"/>
                        <a:ea typeface="新細明體"/>
                        <a:cs typeface="Times New Roman"/>
                      </a:endParaRPr>
                    </a:p>
                  </a:txBody>
                  <a:tcPr marL="68582" marR="68582" marT="0" marB="0" anchor="ctr"/>
                </a:tc>
              </a:tr>
              <a:tr h="308429">
                <a:tc>
                  <a:txBody>
                    <a:bodyPr/>
                    <a:lstStyle/>
                    <a:p>
                      <a:pPr algn="ctr">
                        <a:spcAft>
                          <a:spcPts val="0"/>
                        </a:spcAft>
                      </a:pPr>
                      <a:r>
                        <a:rPr lang="en-US" sz="1800" kern="100">
                          <a:effectLst/>
                        </a:rPr>
                        <a:t>RTC_CLR</a:t>
                      </a:r>
                      <a:endParaRPr lang="zh-TW" sz="1800" kern="100">
                        <a:effectLst/>
                        <a:latin typeface="Calibri"/>
                        <a:ea typeface="新細明體"/>
                        <a:cs typeface="Times New Roman"/>
                      </a:endParaRPr>
                    </a:p>
                  </a:txBody>
                  <a:tcPr marL="68582" marR="68582" marT="0" marB="0" anchor="ctr"/>
                </a:tc>
                <a:tc>
                  <a:txBody>
                    <a:bodyPr/>
                    <a:lstStyle/>
                    <a:p>
                      <a:pPr algn="ctr">
                        <a:spcAft>
                          <a:spcPts val="0"/>
                        </a:spcAft>
                      </a:pPr>
                      <a:r>
                        <a:rPr lang="en-US" sz="1800" kern="100" dirty="0" smtClean="0">
                          <a:effectLst/>
                        </a:rPr>
                        <a:t>0x00120229</a:t>
                      </a:r>
                      <a:endParaRPr lang="zh-TW" sz="1800" kern="100" dirty="0">
                        <a:effectLst/>
                        <a:latin typeface="Calibri"/>
                        <a:ea typeface="新細明體"/>
                        <a:cs typeface="Times New Roman"/>
                      </a:endParaRPr>
                    </a:p>
                  </a:txBody>
                  <a:tcPr marL="68582" marR="68582" marT="0" marB="0" anchor="ctr"/>
                </a:tc>
                <a:tc>
                  <a:txBody>
                    <a:bodyPr/>
                    <a:lstStyle/>
                    <a:p>
                      <a:pPr algn="ctr">
                        <a:spcAft>
                          <a:spcPts val="0"/>
                        </a:spcAft>
                      </a:pPr>
                      <a:r>
                        <a:rPr lang="en-US" sz="1800" kern="100" dirty="0">
                          <a:effectLst/>
                        </a:rPr>
                        <a:t>2012/02/29</a:t>
                      </a:r>
                      <a:endParaRPr lang="zh-TW" sz="1800" kern="100" dirty="0">
                        <a:effectLst/>
                        <a:latin typeface="Calibri"/>
                        <a:ea typeface="新細明體"/>
                        <a:cs typeface="Times New Roman"/>
                      </a:endParaRPr>
                    </a:p>
                  </a:txBody>
                  <a:tcPr marL="68582" marR="68582" marT="0" marB="0" anchor="ctr"/>
                </a:tc>
                <a:tc>
                  <a:txBody>
                    <a:bodyPr/>
                    <a:lstStyle/>
                    <a:p>
                      <a:pPr algn="ctr">
                        <a:spcAft>
                          <a:spcPts val="0"/>
                        </a:spcAft>
                      </a:pPr>
                      <a:r>
                        <a:rPr lang="en-US" sz="1800" kern="100" dirty="0">
                          <a:effectLst/>
                        </a:rPr>
                        <a:t>Calendar Counter</a:t>
                      </a:r>
                      <a:endParaRPr lang="zh-TW" sz="1800" kern="100" dirty="0">
                        <a:effectLst/>
                        <a:latin typeface="Calibri"/>
                        <a:ea typeface="新細明體"/>
                        <a:cs typeface="Times New Roman"/>
                      </a:endParaRPr>
                    </a:p>
                  </a:txBody>
                  <a:tcPr marL="68582" marR="68582" marT="0" marB="0" anchor="ctr"/>
                </a:tc>
              </a:tr>
              <a:tr h="308429">
                <a:tc>
                  <a:txBody>
                    <a:bodyPr/>
                    <a:lstStyle/>
                    <a:p>
                      <a:pPr algn="ctr">
                        <a:spcAft>
                          <a:spcPts val="0"/>
                        </a:spcAft>
                      </a:pPr>
                      <a:r>
                        <a:rPr lang="en-US" sz="1800" kern="100">
                          <a:effectLst/>
                        </a:rPr>
                        <a:t>RTC_DWR</a:t>
                      </a:r>
                      <a:endParaRPr lang="zh-TW" sz="1800" kern="100">
                        <a:effectLst/>
                        <a:latin typeface="Calibri"/>
                        <a:ea typeface="新細明體"/>
                        <a:cs typeface="Times New Roman"/>
                      </a:endParaRPr>
                    </a:p>
                  </a:txBody>
                  <a:tcPr marL="68582" marR="68582" marT="0" marB="0" anchor="ctr"/>
                </a:tc>
                <a:tc>
                  <a:txBody>
                    <a:bodyPr/>
                    <a:lstStyle/>
                    <a:p>
                      <a:pPr algn="ctr">
                        <a:spcAft>
                          <a:spcPts val="0"/>
                        </a:spcAft>
                      </a:pPr>
                      <a:r>
                        <a:rPr lang="en-US" sz="1800" kern="100" dirty="0">
                          <a:effectLst/>
                        </a:rPr>
                        <a:t>0x00000003</a:t>
                      </a:r>
                      <a:endParaRPr lang="zh-TW" sz="1800" kern="100" dirty="0">
                        <a:effectLst/>
                        <a:latin typeface="Calibri"/>
                        <a:ea typeface="新細明體"/>
                        <a:cs typeface="Times New Roman"/>
                      </a:endParaRPr>
                    </a:p>
                  </a:txBody>
                  <a:tcPr marL="68582" marR="68582" marT="0" marB="0" anchor="ctr"/>
                </a:tc>
                <a:tc>
                  <a:txBody>
                    <a:bodyPr/>
                    <a:lstStyle/>
                    <a:p>
                      <a:pPr algn="ctr">
                        <a:spcAft>
                          <a:spcPts val="0"/>
                        </a:spcAft>
                      </a:pPr>
                      <a:r>
                        <a:rPr lang="en-US" sz="1800" kern="100" dirty="0">
                          <a:effectLst/>
                        </a:rPr>
                        <a:t>Wednesday</a:t>
                      </a:r>
                      <a:endParaRPr lang="zh-TW" sz="1800" kern="100" dirty="0">
                        <a:effectLst/>
                        <a:latin typeface="Calibri"/>
                        <a:ea typeface="新細明體"/>
                        <a:cs typeface="Times New Roman"/>
                      </a:endParaRPr>
                    </a:p>
                  </a:txBody>
                  <a:tcPr marL="68582" marR="68582" marT="0" marB="0" anchor="ctr"/>
                </a:tc>
                <a:tc>
                  <a:txBody>
                    <a:bodyPr/>
                    <a:lstStyle/>
                    <a:p>
                      <a:pPr algn="ctr">
                        <a:spcAft>
                          <a:spcPts val="0"/>
                        </a:spcAft>
                      </a:pPr>
                      <a:r>
                        <a:rPr lang="en-US" sz="1800" kern="100" dirty="0">
                          <a:effectLst/>
                        </a:rPr>
                        <a:t>Day of the Week Counter</a:t>
                      </a:r>
                      <a:endParaRPr lang="zh-TW" sz="1800" kern="100" dirty="0">
                        <a:effectLst/>
                        <a:latin typeface="Calibri"/>
                        <a:ea typeface="新細明體"/>
                        <a:cs typeface="Times New Roman"/>
                      </a:endParaRPr>
                    </a:p>
                  </a:txBody>
                  <a:tcPr marL="68582" marR="68582" marT="0" marB="0" anchor="ctr"/>
                </a:tc>
              </a:tr>
              <a:tr h="308429">
                <a:tc>
                  <a:txBody>
                    <a:bodyPr/>
                    <a:lstStyle/>
                    <a:p>
                      <a:pPr algn="ctr">
                        <a:spcAft>
                          <a:spcPts val="0"/>
                        </a:spcAft>
                      </a:pPr>
                      <a:r>
                        <a:rPr lang="en-US" sz="1800" kern="100">
                          <a:effectLst/>
                        </a:rPr>
                        <a:t>RTC_LIR</a:t>
                      </a:r>
                      <a:endParaRPr lang="zh-TW" sz="1800" kern="100">
                        <a:effectLst/>
                        <a:latin typeface="Calibri"/>
                        <a:ea typeface="新細明體"/>
                        <a:cs typeface="Times New Roman"/>
                      </a:endParaRPr>
                    </a:p>
                  </a:txBody>
                  <a:tcPr marL="68582" marR="68582" marT="0" marB="0" anchor="ctr"/>
                </a:tc>
                <a:tc>
                  <a:txBody>
                    <a:bodyPr/>
                    <a:lstStyle/>
                    <a:p>
                      <a:pPr algn="ctr">
                        <a:spcAft>
                          <a:spcPts val="0"/>
                        </a:spcAft>
                      </a:pPr>
                      <a:r>
                        <a:rPr lang="en-US" sz="1800" kern="100">
                          <a:effectLst/>
                        </a:rPr>
                        <a:t>0x00000001</a:t>
                      </a:r>
                      <a:endParaRPr lang="zh-TW" sz="1800" kern="100">
                        <a:effectLst/>
                        <a:latin typeface="Calibri"/>
                        <a:ea typeface="新細明體"/>
                        <a:cs typeface="Times New Roman"/>
                      </a:endParaRPr>
                    </a:p>
                  </a:txBody>
                  <a:tcPr marL="68582" marR="68582" marT="0" marB="0" anchor="ctr"/>
                </a:tc>
                <a:tc>
                  <a:txBody>
                    <a:bodyPr/>
                    <a:lstStyle/>
                    <a:p>
                      <a:pPr algn="ctr">
                        <a:spcAft>
                          <a:spcPts val="0"/>
                        </a:spcAft>
                      </a:pPr>
                      <a:r>
                        <a:rPr lang="en-US" sz="1800" kern="100">
                          <a:effectLst/>
                        </a:rPr>
                        <a:t>Leap year</a:t>
                      </a:r>
                      <a:endParaRPr lang="zh-TW" sz="1800" kern="100">
                        <a:effectLst/>
                        <a:latin typeface="Calibri"/>
                        <a:ea typeface="新細明體"/>
                        <a:cs typeface="Times New Roman"/>
                      </a:endParaRPr>
                    </a:p>
                  </a:txBody>
                  <a:tcPr marL="68582" marR="68582" marT="0" marB="0" anchor="ctr"/>
                </a:tc>
                <a:tc>
                  <a:txBody>
                    <a:bodyPr/>
                    <a:lstStyle/>
                    <a:p>
                      <a:pPr algn="ctr">
                        <a:spcAft>
                          <a:spcPts val="0"/>
                        </a:spcAft>
                      </a:pPr>
                      <a:r>
                        <a:rPr lang="en-US" sz="1800" kern="100">
                          <a:effectLst/>
                        </a:rPr>
                        <a:t>Leap Year Indication</a:t>
                      </a:r>
                      <a:endParaRPr lang="zh-TW" sz="1800" kern="100">
                        <a:effectLst/>
                        <a:latin typeface="Calibri"/>
                        <a:ea typeface="新細明體"/>
                        <a:cs typeface="Times New Roman"/>
                      </a:endParaRPr>
                    </a:p>
                  </a:txBody>
                  <a:tcPr marL="68582" marR="68582" marT="0" marB="0" anchor="ctr"/>
                </a:tc>
              </a:tr>
              <a:tr h="308429">
                <a:tc>
                  <a:txBody>
                    <a:bodyPr/>
                    <a:lstStyle/>
                    <a:p>
                      <a:pPr algn="ctr">
                        <a:spcAft>
                          <a:spcPts val="0"/>
                        </a:spcAft>
                      </a:pPr>
                      <a:r>
                        <a:rPr lang="en-US" sz="1800" kern="100">
                          <a:effectLst/>
                        </a:rPr>
                        <a:t>RTC_TAR</a:t>
                      </a:r>
                      <a:endParaRPr lang="zh-TW" sz="1800" kern="100">
                        <a:effectLst/>
                        <a:latin typeface="Calibri"/>
                        <a:ea typeface="新細明體"/>
                        <a:cs typeface="Times New Roman"/>
                      </a:endParaRPr>
                    </a:p>
                  </a:txBody>
                  <a:tcPr marL="68582" marR="68582" marT="0" marB="0" anchor="ctr"/>
                </a:tc>
                <a:tc>
                  <a:txBody>
                    <a:bodyPr/>
                    <a:lstStyle/>
                    <a:p>
                      <a:pPr algn="ctr">
                        <a:spcAft>
                          <a:spcPts val="0"/>
                        </a:spcAft>
                      </a:pPr>
                      <a:r>
                        <a:rPr lang="en-US" sz="1800" kern="100" dirty="0" smtClean="0">
                          <a:effectLst/>
                        </a:rPr>
                        <a:t>0x00100000</a:t>
                      </a:r>
                      <a:endParaRPr lang="zh-TW" sz="1800" kern="100" dirty="0">
                        <a:effectLst/>
                        <a:latin typeface="Calibri"/>
                        <a:ea typeface="新細明體"/>
                        <a:cs typeface="Times New Roman"/>
                      </a:endParaRPr>
                    </a:p>
                  </a:txBody>
                  <a:tcPr marL="68582" marR="68582" marT="0" marB="0" anchor="ctr"/>
                </a:tc>
                <a:tc>
                  <a:txBody>
                    <a:bodyPr/>
                    <a:lstStyle/>
                    <a:p>
                      <a:pPr algn="ctr">
                        <a:spcAft>
                          <a:spcPts val="0"/>
                        </a:spcAft>
                      </a:pPr>
                      <a:r>
                        <a:rPr lang="en-US" sz="1800" kern="100">
                          <a:effectLst/>
                        </a:rPr>
                        <a:t>AM 10:00:00</a:t>
                      </a:r>
                      <a:endParaRPr lang="zh-TW" sz="1800" kern="100">
                        <a:effectLst/>
                        <a:latin typeface="Calibri"/>
                        <a:ea typeface="新細明體"/>
                        <a:cs typeface="Times New Roman"/>
                      </a:endParaRPr>
                    </a:p>
                  </a:txBody>
                  <a:tcPr marL="68582" marR="68582" marT="0" marB="0" anchor="ctr"/>
                </a:tc>
                <a:tc>
                  <a:txBody>
                    <a:bodyPr/>
                    <a:lstStyle/>
                    <a:p>
                      <a:pPr algn="ctr">
                        <a:spcAft>
                          <a:spcPts val="0"/>
                        </a:spcAft>
                      </a:pPr>
                      <a:r>
                        <a:rPr lang="en-US" sz="1800" kern="100">
                          <a:effectLst/>
                        </a:rPr>
                        <a:t>Time Alarm Value</a:t>
                      </a:r>
                      <a:endParaRPr lang="zh-TW" sz="1800" kern="100">
                        <a:effectLst/>
                        <a:latin typeface="Calibri"/>
                        <a:ea typeface="新細明體"/>
                        <a:cs typeface="Times New Roman"/>
                      </a:endParaRPr>
                    </a:p>
                  </a:txBody>
                  <a:tcPr marL="68582" marR="68582" marT="0" marB="0" anchor="ctr"/>
                </a:tc>
              </a:tr>
              <a:tr h="308429">
                <a:tc>
                  <a:txBody>
                    <a:bodyPr/>
                    <a:lstStyle/>
                    <a:p>
                      <a:pPr algn="ctr">
                        <a:spcAft>
                          <a:spcPts val="0"/>
                        </a:spcAft>
                      </a:pPr>
                      <a:r>
                        <a:rPr lang="en-US" sz="1800" kern="100">
                          <a:effectLst/>
                        </a:rPr>
                        <a:t>RTC_CAR</a:t>
                      </a:r>
                      <a:endParaRPr lang="zh-TW" sz="1800" kern="100">
                        <a:effectLst/>
                        <a:latin typeface="Calibri"/>
                        <a:ea typeface="新細明體"/>
                        <a:cs typeface="Times New Roman"/>
                      </a:endParaRPr>
                    </a:p>
                  </a:txBody>
                  <a:tcPr marL="68582" marR="68582" marT="0" marB="0" anchor="ctr"/>
                </a:tc>
                <a:tc>
                  <a:txBody>
                    <a:bodyPr/>
                    <a:lstStyle/>
                    <a:p>
                      <a:pPr algn="ctr">
                        <a:spcAft>
                          <a:spcPts val="0"/>
                        </a:spcAft>
                      </a:pPr>
                      <a:r>
                        <a:rPr lang="en-US" sz="1800" kern="100" dirty="0">
                          <a:effectLst/>
                        </a:rPr>
                        <a:t>0x00120301</a:t>
                      </a:r>
                      <a:endParaRPr lang="zh-TW" sz="1800" kern="100" dirty="0">
                        <a:effectLst/>
                        <a:latin typeface="Calibri"/>
                        <a:ea typeface="新細明體"/>
                        <a:cs typeface="Times New Roman"/>
                      </a:endParaRPr>
                    </a:p>
                  </a:txBody>
                  <a:tcPr marL="68582" marR="68582" marT="0" marB="0" anchor="ctr"/>
                </a:tc>
                <a:tc>
                  <a:txBody>
                    <a:bodyPr/>
                    <a:lstStyle/>
                    <a:p>
                      <a:pPr algn="ctr">
                        <a:spcAft>
                          <a:spcPts val="0"/>
                        </a:spcAft>
                      </a:pPr>
                      <a:r>
                        <a:rPr lang="en-US" sz="1800" kern="100">
                          <a:effectLst/>
                        </a:rPr>
                        <a:t>2012/03/01</a:t>
                      </a:r>
                      <a:endParaRPr lang="zh-TW" sz="1800" kern="100">
                        <a:effectLst/>
                        <a:latin typeface="Calibri"/>
                        <a:ea typeface="新細明體"/>
                        <a:cs typeface="Times New Roman"/>
                      </a:endParaRPr>
                    </a:p>
                  </a:txBody>
                  <a:tcPr marL="68582" marR="68582" marT="0" marB="0" anchor="ctr"/>
                </a:tc>
                <a:tc>
                  <a:txBody>
                    <a:bodyPr/>
                    <a:lstStyle/>
                    <a:p>
                      <a:pPr algn="ctr">
                        <a:spcAft>
                          <a:spcPts val="0"/>
                        </a:spcAft>
                      </a:pPr>
                      <a:r>
                        <a:rPr lang="en-US" sz="1800" kern="100" dirty="0">
                          <a:effectLst/>
                        </a:rPr>
                        <a:t>Calendar Alarm Value</a:t>
                      </a:r>
                      <a:endParaRPr lang="zh-TW" sz="1800" kern="100" dirty="0">
                        <a:effectLst/>
                        <a:latin typeface="Calibri"/>
                        <a:ea typeface="新細明體"/>
                        <a:cs typeface="Times New Roman"/>
                      </a:endParaRPr>
                    </a:p>
                  </a:txBody>
                  <a:tcPr marL="68582" marR="68582" marT="0" marB="0" anchor="ctr"/>
                </a:tc>
              </a:tr>
            </a:tbl>
          </a:graphicData>
        </a:graphic>
      </p:graphicFrame>
    </p:spTree>
    <p:custDataLst>
      <p:tags r:id="rId1"/>
    </p:custDataLst>
  </p:cSld>
  <p:clrMapOvr>
    <a:masterClrMapping/>
  </p:clrMapOvr>
  <p:transition advTm="1727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0963">
                                            <p:txEl>
                                              <p:pRg st="0" end="0"/>
                                            </p:txEl>
                                          </p:spTgt>
                                        </p:tgtEl>
                                        <p:attrNameLst>
                                          <p:attrName>style.visibility</p:attrName>
                                        </p:attrNameLst>
                                      </p:cBhvr>
                                      <p:to>
                                        <p:strVal val="visible"/>
                                      </p:to>
                                    </p:set>
                                    <p:anim calcmode="lin" valueType="num">
                                      <p:cBhvr additive="base">
                                        <p:cTn id="7" dur="500" fill="hold"/>
                                        <p:tgtEl>
                                          <p:spTgt spid="4096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096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0963">
                                            <p:txEl>
                                              <p:pRg st="5" end="5"/>
                                            </p:txEl>
                                          </p:spTgt>
                                        </p:tgtEl>
                                        <p:attrNameLst>
                                          <p:attrName>style.visibility</p:attrName>
                                        </p:attrNameLst>
                                      </p:cBhvr>
                                      <p:to>
                                        <p:strVal val="visible"/>
                                      </p:to>
                                    </p:set>
                                    <p:anim calcmode="lin" valueType="num">
                                      <p:cBhvr additive="base">
                                        <p:cTn id="19" dur="500" fill="hold"/>
                                        <p:tgtEl>
                                          <p:spTgt spid="40963">
                                            <p:txEl>
                                              <p:pRg st="5" end="5"/>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096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0963">
                                            <p:txEl>
                                              <p:pRg st="6" end="6"/>
                                            </p:txEl>
                                          </p:spTgt>
                                        </p:tgtEl>
                                        <p:attrNameLst>
                                          <p:attrName>style.visibility</p:attrName>
                                        </p:attrNameLst>
                                      </p:cBhvr>
                                      <p:to>
                                        <p:strVal val="visible"/>
                                      </p:to>
                                    </p:set>
                                    <p:anim calcmode="lin" valueType="num">
                                      <p:cBhvr additive="base">
                                        <p:cTn id="25" dur="500" fill="hold"/>
                                        <p:tgtEl>
                                          <p:spTgt spid="40963">
                                            <p:txEl>
                                              <p:pRg st="6" end="6"/>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0963">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0963">
                                            <p:txEl>
                                              <p:pRg st="7" end="7"/>
                                            </p:txEl>
                                          </p:spTgt>
                                        </p:tgtEl>
                                        <p:attrNameLst>
                                          <p:attrName>style.visibility</p:attrName>
                                        </p:attrNameLst>
                                      </p:cBhvr>
                                      <p:to>
                                        <p:strVal val="visible"/>
                                      </p:to>
                                    </p:set>
                                    <p:anim calcmode="lin" valueType="num">
                                      <p:cBhvr additive="base">
                                        <p:cTn id="31" dur="500" fill="hold"/>
                                        <p:tgtEl>
                                          <p:spTgt spid="40963">
                                            <p:txEl>
                                              <p:pRg st="7" end="7"/>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0963">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40963">
                                            <p:txEl>
                                              <p:pRg st="8" end="8"/>
                                            </p:txEl>
                                          </p:spTgt>
                                        </p:tgtEl>
                                        <p:attrNameLst>
                                          <p:attrName>style.visibility</p:attrName>
                                        </p:attrNameLst>
                                      </p:cBhvr>
                                      <p:to>
                                        <p:strVal val="visible"/>
                                      </p:to>
                                    </p:set>
                                    <p:anim calcmode="lin" valueType="num">
                                      <p:cBhvr additive="base">
                                        <p:cTn id="37" dur="500" fill="hold"/>
                                        <p:tgtEl>
                                          <p:spTgt spid="40963">
                                            <p:txEl>
                                              <p:pRg st="8" end="8"/>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40963">
                                            <p:txEl>
                                              <p:pRg st="8" end="8"/>
                                            </p:txEl>
                                          </p:spTgt>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40963">
                                            <p:txEl>
                                              <p:pRg st="9" end="9"/>
                                            </p:txEl>
                                          </p:spTgt>
                                        </p:tgtEl>
                                        <p:attrNameLst>
                                          <p:attrName>style.visibility</p:attrName>
                                        </p:attrNameLst>
                                      </p:cBhvr>
                                      <p:to>
                                        <p:strVal val="visible"/>
                                      </p:to>
                                    </p:set>
                                    <p:anim calcmode="lin" valueType="num">
                                      <p:cBhvr additive="base">
                                        <p:cTn id="41" dur="500" fill="hold"/>
                                        <p:tgtEl>
                                          <p:spTgt spid="40963">
                                            <p:txEl>
                                              <p:pRg st="9" end="9"/>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40963">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uiExpand="1"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pPr marL="838200" indent="-838200" eaLnBrk="1" hangingPunct="1"/>
            <a:r>
              <a:rPr lang="en-US" altLang="zh-TW" dirty="0" smtClean="0"/>
              <a:t>RTC </a:t>
            </a:r>
            <a:r>
              <a:rPr lang="zh-CN" altLang="en-US" dirty="0"/>
              <a:t>方块图</a:t>
            </a:r>
            <a:endParaRPr lang="en-US" altLang="zh-TW" dirty="0" smtClean="0"/>
          </a:p>
        </p:txBody>
      </p:sp>
      <p:sp>
        <p:nvSpPr>
          <p:cNvPr id="41987"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B4D349B6-C5D7-4B7D-99D9-0B9ECB00103C}" type="slidenum">
              <a:rPr lang="en-US" altLang="zh-TW" sz="1400" smtClean="0">
                <a:solidFill>
                  <a:schemeClr val="tx1"/>
                </a:solidFill>
                <a:latin typeface="Arial" charset="0"/>
                <a:ea typeface="ＭＳ Ｐゴシック" pitchFamily="34" charset="-128"/>
              </a:rPr>
              <a:pPr fontAlgn="base">
                <a:spcBef>
                  <a:spcPct val="0"/>
                </a:spcBef>
                <a:spcAft>
                  <a:spcPct val="0"/>
                </a:spcAft>
              </a:pPr>
              <a:t>38</a:t>
            </a:fld>
            <a:endParaRPr lang="en-US" altLang="zh-TW" sz="1400" smtClean="0">
              <a:solidFill>
                <a:schemeClr val="tx1"/>
              </a:solidFill>
              <a:latin typeface="Arial" charset="0"/>
              <a:ea typeface="ＭＳ Ｐゴシック" pitchFamily="34" charset="-128"/>
            </a:endParaRPr>
          </a:p>
        </p:txBody>
      </p:sp>
      <p:graphicFrame>
        <p:nvGraphicFramePr>
          <p:cNvPr id="3" name="物件 2"/>
          <p:cNvGraphicFramePr>
            <a:graphicFrameLocks noChangeAspect="1"/>
          </p:cNvGraphicFramePr>
          <p:nvPr>
            <p:extLst>
              <p:ext uri="{D42A27DB-BD31-4B8C-83A1-F6EECF244321}">
                <p14:modId xmlns:p14="http://schemas.microsoft.com/office/powerpoint/2010/main" val="1795565584"/>
              </p:ext>
            </p:extLst>
          </p:nvPr>
        </p:nvGraphicFramePr>
        <p:xfrm>
          <a:off x="956245" y="1556792"/>
          <a:ext cx="8296275" cy="4560887"/>
        </p:xfrm>
        <a:graphic>
          <a:graphicData uri="http://schemas.openxmlformats.org/presentationml/2006/ole">
            <mc:AlternateContent xmlns:mc="http://schemas.openxmlformats.org/markup-compatibility/2006">
              <mc:Choice xmlns:v="urn:schemas-microsoft-com:vml" Requires="v">
                <p:oleObj spid="_x0000_s67657" name="Visio" r:id="rId5" imgW="6637306" imgH="3647612" progId="Visio.Drawing.11">
                  <p:embed/>
                </p:oleObj>
              </mc:Choice>
              <mc:Fallback>
                <p:oleObj name="Visio" r:id="rId5" imgW="6637306" imgH="3647612" progId="Visio.Drawing.11">
                  <p:embed/>
                  <p:pic>
                    <p:nvPicPr>
                      <p:cNvPr id="0" name="Object 5"/>
                      <p:cNvPicPr>
                        <a:picLocks noChangeAspect="1" noChangeArrowheads="1"/>
                      </p:cNvPicPr>
                      <p:nvPr/>
                    </p:nvPicPr>
                    <p:blipFill>
                      <a:blip r:embed="rId6"/>
                      <a:srcRect/>
                      <a:stretch>
                        <a:fillRect/>
                      </a:stretch>
                    </p:blipFill>
                    <p:spPr bwMode="auto">
                      <a:xfrm>
                        <a:off x="956245" y="1556792"/>
                        <a:ext cx="8296275" cy="4560887"/>
                      </a:xfrm>
                      <a:prstGeom prst="rect">
                        <a:avLst/>
                      </a:prstGeom>
                      <a:noFill/>
                    </p:spPr>
                  </p:pic>
                </p:oleObj>
              </mc:Fallback>
            </mc:AlternateContent>
          </a:graphicData>
        </a:graphic>
      </p:graphicFrame>
      <p:sp>
        <p:nvSpPr>
          <p:cNvPr id="23" name="Rectangle 5"/>
          <p:cNvSpPr>
            <a:spLocks noChangeArrowheads="1"/>
          </p:cNvSpPr>
          <p:nvPr/>
        </p:nvSpPr>
        <p:spPr bwMode="auto">
          <a:xfrm>
            <a:off x="585911" y="980728"/>
            <a:ext cx="1368425" cy="93503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lnSpc>
                <a:spcPct val="100000"/>
              </a:lnSpc>
              <a:spcBef>
                <a:spcPct val="0"/>
              </a:spcBef>
              <a:buSzTx/>
              <a:buFontTx/>
              <a:buNone/>
              <a:defRPr/>
            </a:pPr>
            <a:r>
              <a:rPr kumimoji="1" lang="en-US" altLang="zh-TW" sz="2800" dirty="0">
                <a:solidFill>
                  <a:srgbClr val="800000"/>
                </a:solidFill>
                <a:effectLst>
                  <a:outerShdw blurRad="38100" dist="38100" dir="2700000" algn="tl">
                    <a:srgbClr val="000000"/>
                  </a:outerShdw>
                </a:effectLst>
                <a:latin typeface="Arial" pitchFamily="34" charset="0"/>
                <a:ea typeface="新細明體" pitchFamily="18" charset="-120"/>
              </a:rPr>
              <a:t>INIR</a:t>
            </a:r>
          </a:p>
          <a:p>
            <a:pPr algn="ctr">
              <a:lnSpc>
                <a:spcPct val="100000"/>
              </a:lnSpc>
              <a:spcBef>
                <a:spcPct val="0"/>
              </a:spcBef>
              <a:buSzTx/>
              <a:buFontTx/>
              <a:buNone/>
              <a:defRPr/>
            </a:pPr>
            <a:r>
              <a:rPr kumimoji="1" lang="en-US" altLang="zh-TW" sz="1600" dirty="0">
                <a:solidFill>
                  <a:srgbClr val="800000"/>
                </a:solidFill>
                <a:effectLst>
                  <a:outerShdw blurRad="38100" dist="38100" dir="2700000" algn="tl">
                    <a:srgbClr val="000000"/>
                  </a:outerShdw>
                </a:effectLst>
                <a:latin typeface="Arial" pitchFamily="34" charset="0"/>
                <a:ea typeface="新細明體" pitchFamily="18" charset="-120"/>
              </a:rPr>
              <a:t>(</a:t>
            </a:r>
            <a:r>
              <a:rPr kumimoji="1" lang="en-US" altLang="zh-TW" sz="1600" dirty="0">
                <a:solidFill>
                  <a:srgbClr val="333399"/>
                </a:solidFill>
                <a:latin typeface="Arial" pitchFamily="34" charset="0"/>
                <a:ea typeface="新細明體" pitchFamily="18" charset="-120"/>
              </a:rPr>
              <a:t>0xA5EB1357</a:t>
            </a:r>
            <a:r>
              <a:rPr kumimoji="1" lang="en-US" altLang="zh-TW" sz="1600" dirty="0">
                <a:solidFill>
                  <a:srgbClr val="800000"/>
                </a:solidFill>
                <a:effectLst>
                  <a:outerShdw blurRad="38100" dist="38100" dir="2700000" algn="tl">
                    <a:srgbClr val="000000"/>
                  </a:outerShdw>
                </a:effectLst>
                <a:latin typeface="Arial" pitchFamily="34" charset="0"/>
                <a:ea typeface="新細明體" pitchFamily="18" charset="-120"/>
              </a:rPr>
              <a:t>)</a:t>
            </a:r>
          </a:p>
        </p:txBody>
      </p:sp>
      <p:sp>
        <p:nvSpPr>
          <p:cNvPr id="24" name="Rectangle 6"/>
          <p:cNvSpPr>
            <a:spLocks noChangeArrowheads="1"/>
          </p:cNvSpPr>
          <p:nvPr/>
        </p:nvSpPr>
        <p:spPr bwMode="auto">
          <a:xfrm>
            <a:off x="587499" y="1988840"/>
            <a:ext cx="1366837" cy="1152525"/>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lnSpc>
                <a:spcPct val="100000"/>
              </a:lnSpc>
              <a:spcBef>
                <a:spcPct val="0"/>
              </a:spcBef>
              <a:buSzTx/>
              <a:buFontTx/>
              <a:buNone/>
              <a:defRPr/>
            </a:pPr>
            <a:r>
              <a:rPr kumimoji="1" lang="en-US" altLang="zh-TW" sz="2400" dirty="0">
                <a:solidFill>
                  <a:srgbClr val="800000"/>
                </a:solidFill>
                <a:effectLst>
                  <a:outerShdw blurRad="38100" dist="38100" dir="2700000" algn="tl">
                    <a:srgbClr val="000000"/>
                  </a:outerShdw>
                </a:effectLst>
                <a:latin typeface="Arial" pitchFamily="34" charset="0"/>
                <a:ea typeface="新細明體" pitchFamily="18" charset="-120"/>
              </a:rPr>
              <a:t>AER</a:t>
            </a:r>
          </a:p>
          <a:p>
            <a:pPr algn="ctr">
              <a:lnSpc>
                <a:spcPct val="100000"/>
              </a:lnSpc>
              <a:spcBef>
                <a:spcPct val="0"/>
              </a:spcBef>
              <a:buSzTx/>
              <a:buFontTx/>
              <a:buNone/>
              <a:defRPr/>
            </a:pPr>
            <a:r>
              <a:rPr kumimoji="1" lang="en-US" altLang="zh-TW" sz="1800" dirty="0">
                <a:solidFill>
                  <a:srgbClr val="800000"/>
                </a:solidFill>
                <a:effectLst>
                  <a:outerShdw blurRad="38100" dist="38100" dir="2700000" algn="tl">
                    <a:srgbClr val="000000"/>
                  </a:outerShdw>
                </a:effectLst>
                <a:latin typeface="Arial" pitchFamily="34" charset="0"/>
                <a:ea typeface="新細明體" pitchFamily="18" charset="-120"/>
              </a:rPr>
              <a:t>(</a:t>
            </a:r>
            <a:r>
              <a:rPr kumimoji="1" lang="en-US" altLang="zh-TW" sz="2000" dirty="0">
                <a:solidFill>
                  <a:srgbClr val="333399"/>
                </a:solidFill>
                <a:latin typeface="Arial" pitchFamily="34" charset="0"/>
                <a:ea typeface="新細明體" pitchFamily="18" charset="-120"/>
              </a:rPr>
              <a:t>0xA965</a:t>
            </a:r>
            <a:r>
              <a:rPr kumimoji="1" lang="en-US" altLang="zh-TW" sz="1800" dirty="0">
                <a:solidFill>
                  <a:srgbClr val="800000"/>
                </a:solidFill>
                <a:effectLst>
                  <a:outerShdw blurRad="38100" dist="38100" dir="2700000" algn="tl">
                    <a:srgbClr val="000000"/>
                  </a:outerShdw>
                </a:effectLst>
                <a:latin typeface="Arial" pitchFamily="34" charset="0"/>
                <a:ea typeface="新細明體" pitchFamily="18" charset="-120"/>
              </a:rPr>
              <a:t>)</a:t>
            </a:r>
          </a:p>
          <a:p>
            <a:pPr algn="ctr">
              <a:lnSpc>
                <a:spcPct val="100000"/>
              </a:lnSpc>
              <a:spcBef>
                <a:spcPct val="0"/>
              </a:spcBef>
              <a:buSzTx/>
              <a:buFontTx/>
              <a:buNone/>
              <a:defRPr/>
            </a:pPr>
            <a:r>
              <a:rPr kumimoji="1" lang="en-US" altLang="zh-TW" sz="1400" dirty="0">
                <a:solidFill>
                  <a:srgbClr val="800000"/>
                </a:solidFill>
                <a:effectLst>
                  <a:outerShdw blurRad="38100" dist="38100" dir="2700000" algn="tl">
                    <a:srgbClr val="000000"/>
                  </a:outerShdw>
                </a:effectLst>
                <a:latin typeface="Arial" pitchFamily="34" charset="0"/>
                <a:ea typeface="新細明體" pitchFamily="18" charset="-120"/>
              </a:rPr>
              <a:t>512 RTC clock</a:t>
            </a:r>
          </a:p>
          <a:p>
            <a:pPr algn="ctr">
              <a:lnSpc>
                <a:spcPct val="100000"/>
              </a:lnSpc>
              <a:spcBef>
                <a:spcPct val="0"/>
              </a:spcBef>
              <a:buSzTx/>
              <a:buFontTx/>
              <a:buNone/>
              <a:defRPr/>
            </a:pPr>
            <a:r>
              <a:rPr kumimoji="1" lang="en-US" altLang="zh-TW" sz="2000" dirty="0">
                <a:solidFill>
                  <a:schemeClr val="tx1"/>
                </a:solidFill>
                <a:effectLst>
                  <a:outerShdw blurRad="38100" dist="38100" dir="2700000" algn="tl">
                    <a:srgbClr val="FFFFFF"/>
                  </a:outerShdw>
                </a:effectLst>
                <a:latin typeface="Arial" pitchFamily="34" charset="0"/>
                <a:ea typeface="新細明體" pitchFamily="18" charset="-120"/>
              </a:rPr>
              <a:t>≒</a:t>
            </a:r>
            <a:r>
              <a:rPr kumimoji="1" lang="en-US" altLang="zh-TW" sz="1400" dirty="0">
                <a:solidFill>
                  <a:srgbClr val="800000"/>
                </a:solidFill>
                <a:effectLst>
                  <a:outerShdw blurRad="38100" dist="38100" dir="2700000" algn="tl">
                    <a:srgbClr val="000000"/>
                  </a:outerShdw>
                </a:effectLst>
                <a:latin typeface="Arial" pitchFamily="34" charset="0"/>
                <a:ea typeface="新細明體" pitchFamily="18" charset="-120"/>
              </a:rPr>
              <a:t>15msec</a:t>
            </a:r>
          </a:p>
        </p:txBody>
      </p:sp>
      <p:sp>
        <p:nvSpPr>
          <p:cNvPr id="25" name="Freeform 7"/>
          <p:cNvSpPr>
            <a:spLocks/>
          </p:cNvSpPr>
          <p:nvPr/>
        </p:nvSpPr>
        <p:spPr bwMode="auto">
          <a:xfrm>
            <a:off x="298574" y="1407659"/>
            <a:ext cx="648991" cy="3181927"/>
          </a:xfrm>
          <a:custGeom>
            <a:avLst/>
            <a:gdLst>
              <a:gd name="T0" fmla="*/ 2147483647 w 227"/>
              <a:gd name="T1" fmla="*/ 2147483647 h 1767"/>
              <a:gd name="T2" fmla="*/ 2147483647 w 227"/>
              <a:gd name="T3" fmla="*/ 2147483647 h 1767"/>
              <a:gd name="T4" fmla="*/ 0 w 227"/>
              <a:gd name="T5" fmla="*/ 2147483647 h 1767"/>
              <a:gd name="T6" fmla="*/ 2147483647 w 227"/>
              <a:gd name="T7" fmla="*/ 0 h 1767"/>
              <a:gd name="T8" fmla="*/ 0 60000 65536"/>
              <a:gd name="T9" fmla="*/ 0 60000 65536"/>
              <a:gd name="T10" fmla="*/ 0 60000 65536"/>
              <a:gd name="T11" fmla="*/ 0 60000 65536"/>
              <a:gd name="connsiteX0" fmla="*/ 10000 w 10000"/>
              <a:gd name="connsiteY0" fmla="*/ 9976 h 9976"/>
              <a:gd name="connsiteX1" fmla="*/ 396 w 10000"/>
              <a:gd name="connsiteY1" fmla="*/ 9970 h 9976"/>
              <a:gd name="connsiteX2" fmla="*/ 0 w 10000"/>
              <a:gd name="connsiteY2" fmla="*/ 27 h 9976"/>
              <a:gd name="connsiteX3" fmla="*/ 4238 w 10000"/>
              <a:gd name="connsiteY3" fmla="*/ 0 h 9976"/>
              <a:gd name="connsiteX0" fmla="*/ 9604 w 9604"/>
              <a:gd name="connsiteY0" fmla="*/ 10070 h 10070"/>
              <a:gd name="connsiteX1" fmla="*/ 0 w 9604"/>
              <a:gd name="connsiteY1" fmla="*/ 10064 h 10070"/>
              <a:gd name="connsiteX2" fmla="*/ 75 w 9604"/>
              <a:gd name="connsiteY2" fmla="*/ 0 h 10070"/>
              <a:gd name="connsiteX3" fmla="*/ 3842 w 9604"/>
              <a:gd name="connsiteY3" fmla="*/ 70 h 10070"/>
              <a:gd name="connsiteX0" fmla="*/ 10000 w 10000"/>
              <a:gd name="connsiteY0" fmla="*/ 10000 h 10000"/>
              <a:gd name="connsiteX1" fmla="*/ 0 w 10000"/>
              <a:gd name="connsiteY1" fmla="*/ 9994 h 10000"/>
              <a:gd name="connsiteX2" fmla="*/ 78 w 10000"/>
              <a:gd name="connsiteY2" fmla="*/ 0 h 10000"/>
              <a:gd name="connsiteX3" fmla="*/ 4123 w 10000"/>
              <a:gd name="connsiteY3" fmla="*/ 22 h 10000"/>
              <a:gd name="connsiteX0" fmla="*/ 10000 w 10000"/>
              <a:gd name="connsiteY0" fmla="*/ 10000 h 10000"/>
              <a:gd name="connsiteX1" fmla="*/ 0 w 10000"/>
              <a:gd name="connsiteY1" fmla="*/ 9994 h 10000"/>
              <a:gd name="connsiteX2" fmla="*/ 78 w 10000"/>
              <a:gd name="connsiteY2" fmla="*/ 0 h 10000"/>
              <a:gd name="connsiteX3" fmla="*/ 4429 w 10000"/>
              <a:gd name="connsiteY3" fmla="*/ 22 h 10000"/>
              <a:gd name="connsiteX0" fmla="*/ 10000 w 10000"/>
              <a:gd name="connsiteY0" fmla="*/ 10004 h 10004"/>
              <a:gd name="connsiteX1" fmla="*/ 0 w 10000"/>
              <a:gd name="connsiteY1" fmla="*/ 9998 h 10004"/>
              <a:gd name="connsiteX2" fmla="*/ 78 w 10000"/>
              <a:gd name="connsiteY2" fmla="*/ 4 h 10004"/>
              <a:gd name="connsiteX3" fmla="*/ 3737 w 10000"/>
              <a:gd name="connsiteY3" fmla="*/ 0 h 10004"/>
              <a:gd name="connsiteX4" fmla="*/ 4429 w 10000"/>
              <a:gd name="connsiteY4" fmla="*/ 26 h 100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4">
                <a:moveTo>
                  <a:pt x="10000" y="10004"/>
                </a:moveTo>
                <a:lnTo>
                  <a:pt x="0" y="9998"/>
                </a:lnTo>
                <a:cubicBezTo>
                  <a:pt x="26" y="6666"/>
                  <a:pt x="52" y="3336"/>
                  <a:pt x="78" y="4"/>
                </a:cubicBezTo>
                <a:lnTo>
                  <a:pt x="3737" y="0"/>
                </a:lnTo>
                <a:lnTo>
                  <a:pt x="4429" y="26"/>
                </a:lnTo>
              </a:path>
            </a:pathLst>
          </a:custGeom>
          <a:noFill/>
          <a:ln w="25400">
            <a:solidFill>
              <a:srgbClr val="FF0000"/>
            </a:solidFill>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26" name="Line 8"/>
          <p:cNvSpPr>
            <a:spLocks noChangeShapeType="1"/>
          </p:cNvSpPr>
          <p:nvPr/>
        </p:nvSpPr>
        <p:spPr bwMode="auto">
          <a:xfrm>
            <a:off x="298574" y="2564904"/>
            <a:ext cx="288925" cy="0"/>
          </a:xfrm>
          <a:prstGeom prst="line">
            <a:avLst/>
          </a:prstGeom>
          <a:noFill/>
          <a:ln w="254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27" name="AutoShape 9"/>
          <p:cNvSpPr>
            <a:spLocks noChangeArrowheads="1"/>
          </p:cNvSpPr>
          <p:nvPr/>
        </p:nvSpPr>
        <p:spPr bwMode="auto">
          <a:xfrm>
            <a:off x="2027361" y="1844452"/>
            <a:ext cx="360363" cy="647700"/>
          </a:xfrm>
          <a:prstGeom prst="rightArrow">
            <a:avLst>
              <a:gd name="adj1" fmla="val 50000"/>
              <a:gd name="adj2" fmla="val 25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7" name="Rectangle 51"/>
          <p:cNvSpPr>
            <a:spLocks noChangeArrowheads="1"/>
          </p:cNvSpPr>
          <p:nvPr/>
        </p:nvSpPr>
        <p:spPr bwMode="auto">
          <a:xfrm>
            <a:off x="947564" y="4290789"/>
            <a:ext cx="1006772" cy="576263"/>
          </a:xfrm>
          <a:prstGeom prst="rect">
            <a:avLst/>
          </a:prstGeom>
          <a:noFill/>
          <a:ln w="38100" algn="ctr">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4" name="矩形 3"/>
          <p:cNvSpPr/>
          <p:nvPr/>
        </p:nvSpPr>
        <p:spPr>
          <a:xfrm>
            <a:off x="2387724" y="1448246"/>
            <a:ext cx="5976664" cy="1539710"/>
          </a:xfrm>
          <a:custGeom>
            <a:avLst/>
            <a:gdLst>
              <a:gd name="connsiteX0" fmla="*/ 0 w 5976664"/>
              <a:gd name="connsiteY0" fmla="*/ 0 h 1539710"/>
              <a:gd name="connsiteX1" fmla="*/ 5976664 w 5976664"/>
              <a:gd name="connsiteY1" fmla="*/ 0 h 1539710"/>
              <a:gd name="connsiteX2" fmla="*/ 5976664 w 5976664"/>
              <a:gd name="connsiteY2" fmla="*/ 1539710 h 1539710"/>
              <a:gd name="connsiteX3" fmla="*/ 0 w 5976664"/>
              <a:gd name="connsiteY3" fmla="*/ 1539710 h 1539710"/>
              <a:gd name="connsiteX4" fmla="*/ 0 w 5976664"/>
              <a:gd name="connsiteY4" fmla="*/ 0 h 1539710"/>
              <a:gd name="connsiteX0" fmla="*/ 0 w 5980906"/>
              <a:gd name="connsiteY0" fmla="*/ 0 h 1539710"/>
              <a:gd name="connsiteX1" fmla="*/ 5976664 w 5980906"/>
              <a:gd name="connsiteY1" fmla="*/ 0 h 1539710"/>
              <a:gd name="connsiteX2" fmla="*/ 5980906 w 5980906"/>
              <a:gd name="connsiteY2" fmla="*/ 885379 h 1539710"/>
              <a:gd name="connsiteX3" fmla="*/ 5976664 w 5980906"/>
              <a:gd name="connsiteY3" fmla="*/ 1539710 h 1539710"/>
              <a:gd name="connsiteX4" fmla="*/ 0 w 5980906"/>
              <a:gd name="connsiteY4" fmla="*/ 1539710 h 1539710"/>
              <a:gd name="connsiteX5" fmla="*/ 0 w 5980906"/>
              <a:gd name="connsiteY5" fmla="*/ 0 h 1539710"/>
              <a:gd name="connsiteX0" fmla="*/ 0 w 5980906"/>
              <a:gd name="connsiteY0" fmla="*/ 0 h 1542604"/>
              <a:gd name="connsiteX1" fmla="*/ 5976664 w 5980906"/>
              <a:gd name="connsiteY1" fmla="*/ 0 h 1542604"/>
              <a:gd name="connsiteX2" fmla="*/ 5980906 w 5980906"/>
              <a:gd name="connsiteY2" fmla="*/ 885379 h 1542604"/>
              <a:gd name="connsiteX3" fmla="*/ 5976664 w 5980906"/>
              <a:gd name="connsiteY3" fmla="*/ 1539710 h 1542604"/>
              <a:gd name="connsiteX4" fmla="*/ 3561556 w 5980906"/>
              <a:gd name="connsiteY4" fmla="*/ 1542604 h 1542604"/>
              <a:gd name="connsiteX5" fmla="*/ 0 w 5980906"/>
              <a:gd name="connsiteY5" fmla="*/ 1539710 h 1542604"/>
              <a:gd name="connsiteX6" fmla="*/ 0 w 5980906"/>
              <a:gd name="connsiteY6" fmla="*/ 0 h 1542604"/>
              <a:gd name="connsiteX0" fmla="*/ 0 w 5980906"/>
              <a:gd name="connsiteY0" fmla="*/ 0 h 1542604"/>
              <a:gd name="connsiteX1" fmla="*/ 5976664 w 5980906"/>
              <a:gd name="connsiteY1" fmla="*/ 0 h 1542604"/>
              <a:gd name="connsiteX2" fmla="*/ 5980906 w 5980906"/>
              <a:gd name="connsiteY2" fmla="*/ 885379 h 1542604"/>
              <a:gd name="connsiteX3" fmla="*/ 3566839 w 5980906"/>
              <a:gd name="connsiteY3" fmla="*/ 939635 h 1542604"/>
              <a:gd name="connsiteX4" fmla="*/ 3561556 w 5980906"/>
              <a:gd name="connsiteY4" fmla="*/ 1542604 h 1542604"/>
              <a:gd name="connsiteX5" fmla="*/ 0 w 5980906"/>
              <a:gd name="connsiteY5" fmla="*/ 1539710 h 1542604"/>
              <a:gd name="connsiteX6" fmla="*/ 0 w 5980906"/>
              <a:gd name="connsiteY6" fmla="*/ 0 h 1542604"/>
              <a:gd name="connsiteX0" fmla="*/ 0 w 5999956"/>
              <a:gd name="connsiteY0" fmla="*/ 0 h 1542604"/>
              <a:gd name="connsiteX1" fmla="*/ 5976664 w 5999956"/>
              <a:gd name="connsiteY1" fmla="*/ 0 h 1542604"/>
              <a:gd name="connsiteX2" fmla="*/ 5999956 w 5999956"/>
              <a:gd name="connsiteY2" fmla="*/ 933004 h 1542604"/>
              <a:gd name="connsiteX3" fmla="*/ 3566839 w 5999956"/>
              <a:gd name="connsiteY3" fmla="*/ 939635 h 1542604"/>
              <a:gd name="connsiteX4" fmla="*/ 3561556 w 5999956"/>
              <a:gd name="connsiteY4" fmla="*/ 1542604 h 1542604"/>
              <a:gd name="connsiteX5" fmla="*/ 0 w 5999956"/>
              <a:gd name="connsiteY5" fmla="*/ 1539710 h 1542604"/>
              <a:gd name="connsiteX6" fmla="*/ 0 w 5999956"/>
              <a:gd name="connsiteY6" fmla="*/ 0 h 1542604"/>
              <a:gd name="connsiteX0" fmla="*/ 0 w 5976664"/>
              <a:gd name="connsiteY0" fmla="*/ 0 h 1542604"/>
              <a:gd name="connsiteX1" fmla="*/ 5976664 w 5976664"/>
              <a:gd name="connsiteY1" fmla="*/ 0 h 1542604"/>
              <a:gd name="connsiteX2" fmla="*/ 5971381 w 5976664"/>
              <a:gd name="connsiteY2" fmla="*/ 933004 h 1542604"/>
              <a:gd name="connsiteX3" fmla="*/ 3566839 w 5976664"/>
              <a:gd name="connsiteY3" fmla="*/ 939635 h 1542604"/>
              <a:gd name="connsiteX4" fmla="*/ 3561556 w 5976664"/>
              <a:gd name="connsiteY4" fmla="*/ 1542604 h 1542604"/>
              <a:gd name="connsiteX5" fmla="*/ 0 w 5976664"/>
              <a:gd name="connsiteY5" fmla="*/ 1539710 h 1542604"/>
              <a:gd name="connsiteX6" fmla="*/ 0 w 5976664"/>
              <a:gd name="connsiteY6" fmla="*/ 0 h 1542604"/>
              <a:gd name="connsiteX0" fmla="*/ 0 w 5976664"/>
              <a:gd name="connsiteY0" fmla="*/ 0 h 1552129"/>
              <a:gd name="connsiteX1" fmla="*/ 5976664 w 5976664"/>
              <a:gd name="connsiteY1" fmla="*/ 0 h 1552129"/>
              <a:gd name="connsiteX2" fmla="*/ 5971381 w 5976664"/>
              <a:gd name="connsiteY2" fmla="*/ 933004 h 1552129"/>
              <a:gd name="connsiteX3" fmla="*/ 3566839 w 5976664"/>
              <a:gd name="connsiteY3" fmla="*/ 939635 h 1552129"/>
              <a:gd name="connsiteX4" fmla="*/ 3590131 w 5976664"/>
              <a:gd name="connsiteY4" fmla="*/ 1552129 h 1552129"/>
              <a:gd name="connsiteX5" fmla="*/ 0 w 5976664"/>
              <a:gd name="connsiteY5" fmla="*/ 1539710 h 1552129"/>
              <a:gd name="connsiteX6" fmla="*/ 0 w 5976664"/>
              <a:gd name="connsiteY6" fmla="*/ 0 h 1552129"/>
              <a:gd name="connsiteX0" fmla="*/ 0 w 5976664"/>
              <a:gd name="connsiteY0" fmla="*/ 0 h 1539710"/>
              <a:gd name="connsiteX1" fmla="*/ 5976664 w 5976664"/>
              <a:gd name="connsiteY1" fmla="*/ 0 h 1539710"/>
              <a:gd name="connsiteX2" fmla="*/ 5971381 w 5976664"/>
              <a:gd name="connsiteY2" fmla="*/ 933004 h 1539710"/>
              <a:gd name="connsiteX3" fmla="*/ 3566839 w 5976664"/>
              <a:gd name="connsiteY3" fmla="*/ 939635 h 1539710"/>
              <a:gd name="connsiteX4" fmla="*/ 3552031 w 5976664"/>
              <a:gd name="connsiteY4" fmla="*/ 1533079 h 1539710"/>
              <a:gd name="connsiteX5" fmla="*/ 0 w 5976664"/>
              <a:gd name="connsiteY5" fmla="*/ 1539710 h 1539710"/>
              <a:gd name="connsiteX6" fmla="*/ 0 w 5976664"/>
              <a:gd name="connsiteY6" fmla="*/ 0 h 1539710"/>
              <a:gd name="connsiteX0" fmla="*/ 0 w 5976664"/>
              <a:gd name="connsiteY0" fmla="*/ 0 h 1540699"/>
              <a:gd name="connsiteX1" fmla="*/ 5976664 w 5976664"/>
              <a:gd name="connsiteY1" fmla="*/ 0 h 1540699"/>
              <a:gd name="connsiteX2" fmla="*/ 5971381 w 5976664"/>
              <a:gd name="connsiteY2" fmla="*/ 933004 h 1540699"/>
              <a:gd name="connsiteX3" fmla="*/ 3566839 w 5976664"/>
              <a:gd name="connsiteY3" fmla="*/ 939635 h 1540699"/>
              <a:gd name="connsiteX4" fmla="*/ 3582511 w 5976664"/>
              <a:gd name="connsiteY4" fmla="*/ 1540699 h 1540699"/>
              <a:gd name="connsiteX5" fmla="*/ 0 w 5976664"/>
              <a:gd name="connsiteY5" fmla="*/ 1539710 h 1540699"/>
              <a:gd name="connsiteX6" fmla="*/ 0 w 5976664"/>
              <a:gd name="connsiteY6" fmla="*/ 0 h 1540699"/>
              <a:gd name="connsiteX0" fmla="*/ 0 w 5976664"/>
              <a:gd name="connsiteY0" fmla="*/ 0 h 1540699"/>
              <a:gd name="connsiteX1" fmla="*/ 5976664 w 5976664"/>
              <a:gd name="connsiteY1" fmla="*/ 0 h 1540699"/>
              <a:gd name="connsiteX2" fmla="*/ 5971381 w 5976664"/>
              <a:gd name="connsiteY2" fmla="*/ 933004 h 1540699"/>
              <a:gd name="connsiteX3" fmla="*/ 3566839 w 5976664"/>
              <a:gd name="connsiteY3" fmla="*/ 939635 h 1540699"/>
              <a:gd name="connsiteX4" fmla="*/ 3552031 w 5976664"/>
              <a:gd name="connsiteY4" fmla="*/ 1540699 h 1540699"/>
              <a:gd name="connsiteX5" fmla="*/ 0 w 5976664"/>
              <a:gd name="connsiteY5" fmla="*/ 1539710 h 1540699"/>
              <a:gd name="connsiteX6" fmla="*/ 0 w 5976664"/>
              <a:gd name="connsiteY6" fmla="*/ 0 h 1540699"/>
              <a:gd name="connsiteX0" fmla="*/ 0 w 5976664"/>
              <a:gd name="connsiteY0" fmla="*/ 0 h 1540699"/>
              <a:gd name="connsiteX1" fmla="*/ 5976664 w 5976664"/>
              <a:gd name="connsiteY1" fmla="*/ 0 h 1540699"/>
              <a:gd name="connsiteX2" fmla="*/ 5971381 w 5976664"/>
              <a:gd name="connsiteY2" fmla="*/ 933004 h 1540699"/>
              <a:gd name="connsiteX3" fmla="*/ 3566839 w 5976664"/>
              <a:gd name="connsiteY3" fmla="*/ 939635 h 1540699"/>
              <a:gd name="connsiteX4" fmla="*/ 3582511 w 5976664"/>
              <a:gd name="connsiteY4" fmla="*/ 1540699 h 1540699"/>
              <a:gd name="connsiteX5" fmla="*/ 0 w 5976664"/>
              <a:gd name="connsiteY5" fmla="*/ 1539710 h 1540699"/>
              <a:gd name="connsiteX6" fmla="*/ 0 w 5976664"/>
              <a:gd name="connsiteY6" fmla="*/ 0 h 1540699"/>
              <a:gd name="connsiteX0" fmla="*/ 0 w 5976664"/>
              <a:gd name="connsiteY0" fmla="*/ 0 h 1540699"/>
              <a:gd name="connsiteX1" fmla="*/ 5976664 w 5976664"/>
              <a:gd name="connsiteY1" fmla="*/ 0 h 1540699"/>
              <a:gd name="connsiteX2" fmla="*/ 5971381 w 5976664"/>
              <a:gd name="connsiteY2" fmla="*/ 933004 h 1540699"/>
              <a:gd name="connsiteX3" fmla="*/ 3597319 w 5976664"/>
              <a:gd name="connsiteY3" fmla="*/ 939635 h 1540699"/>
              <a:gd name="connsiteX4" fmla="*/ 3582511 w 5976664"/>
              <a:gd name="connsiteY4" fmla="*/ 1540699 h 1540699"/>
              <a:gd name="connsiteX5" fmla="*/ 0 w 5976664"/>
              <a:gd name="connsiteY5" fmla="*/ 1539710 h 1540699"/>
              <a:gd name="connsiteX6" fmla="*/ 0 w 5976664"/>
              <a:gd name="connsiteY6" fmla="*/ 0 h 1540699"/>
              <a:gd name="connsiteX0" fmla="*/ 0 w 5976664"/>
              <a:gd name="connsiteY0" fmla="*/ 0 h 1540699"/>
              <a:gd name="connsiteX1" fmla="*/ 5976664 w 5976664"/>
              <a:gd name="connsiteY1" fmla="*/ 0 h 1540699"/>
              <a:gd name="connsiteX2" fmla="*/ 5971381 w 5976664"/>
              <a:gd name="connsiteY2" fmla="*/ 933004 h 1540699"/>
              <a:gd name="connsiteX3" fmla="*/ 3574459 w 5976664"/>
              <a:gd name="connsiteY3" fmla="*/ 932015 h 1540699"/>
              <a:gd name="connsiteX4" fmla="*/ 3582511 w 5976664"/>
              <a:gd name="connsiteY4" fmla="*/ 1540699 h 1540699"/>
              <a:gd name="connsiteX5" fmla="*/ 0 w 5976664"/>
              <a:gd name="connsiteY5" fmla="*/ 1539710 h 1540699"/>
              <a:gd name="connsiteX6" fmla="*/ 0 w 5976664"/>
              <a:gd name="connsiteY6" fmla="*/ 0 h 1540699"/>
              <a:gd name="connsiteX0" fmla="*/ 0 w 5976664"/>
              <a:gd name="connsiteY0" fmla="*/ 0 h 1550224"/>
              <a:gd name="connsiteX1" fmla="*/ 5976664 w 5976664"/>
              <a:gd name="connsiteY1" fmla="*/ 0 h 1550224"/>
              <a:gd name="connsiteX2" fmla="*/ 5971381 w 5976664"/>
              <a:gd name="connsiteY2" fmla="*/ 933004 h 1550224"/>
              <a:gd name="connsiteX3" fmla="*/ 3574459 w 5976664"/>
              <a:gd name="connsiteY3" fmla="*/ 932015 h 1550224"/>
              <a:gd name="connsiteX4" fmla="*/ 3525361 w 5976664"/>
              <a:gd name="connsiteY4" fmla="*/ 1550224 h 1550224"/>
              <a:gd name="connsiteX5" fmla="*/ 0 w 5976664"/>
              <a:gd name="connsiteY5" fmla="*/ 1539710 h 1550224"/>
              <a:gd name="connsiteX6" fmla="*/ 0 w 5976664"/>
              <a:gd name="connsiteY6" fmla="*/ 0 h 1550224"/>
              <a:gd name="connsiteX0" fmla="*/ 0 w 5976664"/>
              <a:gd name="connsiteY0" fmla="*/ 0 h 1550224"/>
              <a:gd name="connsiteX1" fmla="*/ 5976664 w 5976664"/>
              <a:gd name="connsiteY1" fmla="*/ 0 h 1550224"/>
              <a:gd name="connsiteX2" fmla="*/ 5971381 w 5976664"/>
              <a:gd name="connsiteY2" fmla="*/ 933004 h 1550224"/>
              <a:gd name="connsiteX3" fmla="*/ 3498259 w 5976664"/>
              <a:gd name="connsiteY3" fmla="*/ 932015 h 1550224"/>
              <a:gd name="connsiteX4" fmla="*/ 3525361 w 5976664"/>
              <a:gd name="connsiteY4" fmla="*/ 1550224 h 1550224"/>
              <a:gd name="connsiteX5" fmla="*/ 0 w 5976664"/>
              <a:gd name="connsiteY5" fmla="*/ 1539710 h 1550224"/>
              <a:gd name="connsiteX6" fmla="*/ 0 w 5976664"/>
              <a:gd name="connsiteY6" fmla="*/ 0 h 1550224"/>
              <a:gd name="connsiteX0" fmla="*/ 0 w 5976664"/>
              <a:gd name="connsiteY0" fmla="*/ 0 h 1540699"/>
              <a:gd name="connsiteX1" fmla="*/ 5976664 w 5976664"/>
              <a:gd name="connsiteY1" fmla="*/ 0 h 1540699"/>
              <a:gd name="connsiteX2" fmla="*/ 5971381 w 5976664"/>
              <a:gd name="connsiteY2" fmla="*/ 933004 h 1540699"/>
              <a:gd name="connsiteX3" fmla="*/ 3498259 w 5976664"/>
              <a:gd name="connsiteY3" fmla="*/ 932015 h 1540699"/>
              <a:gd name="connsiteX4" fmla="*/ 3515836 w 5976664"/>
              <a:gd name="connsiteY4" fmla="*/ 1540699 h 1540699"/>
              <a:gd name="connsiteX5" fmla="*/ 0 w 5976664"/>
              <a:gd name="connsiteY5" fmla="*/ 1539710 h 1540699"/>
              <a:gd name="connsiteX6" fmla="*/ 0 w 5976664"/>
              <a:gd name="connsiteY6" fmla="*/ 0 h 1540699"/>
              <a:gd name="connsiteX0" fmla="*/ 0 w 5976664"/>
              <a:gd name="connsiteY0" fmla="*/ 0 h 1539710"/>
              <a:gd name="connsiteX1" fmla="*/ 5976664 w 5976664"/>
              <a:gd name="connsiteY1" fmla="*/ 0 h 1539710"/>
              <a:gd name="connsiteX2" fmla="*/ 5971381 w 5976664"/>
              <a:gd name="connsiteY2" fmla="*/ 933004 h 1539710"/>
              <a:gd name="connsiteX3" fmla="*/ 3498259 w 5976664"/>
              <a:gd name="connsiteY3" fmla="*/ 932015 h 1539710"/>
              <a:gd name="connsiteX4" fmla="*/ 3454876 w 5976664"/>
              <a:gd name="connsiteY4" fmla="*/ 1533079 h 1539710"/>
              <a:gd name="connsiteX5" fmla="*/ 0 w 5976664"/>
              <a:gd name="connsiteY5" fmla="*/ 1539710 h 1539710"/>
              <a:gd name="connsiteX6" fmla="*/ 0 w 5976664"/>
              <a:gd name="connsiteY6" fmla="*/ 0 h 1539710"/>
              <a:gd name="connsiteX0" fmla="*/ 0 w 5976664"/>
              <a:gd name="connsiteY0" fmla="*/ 0 h 1539710"/>
              <a:gd name="connsiteX1" fmla="*/ 5976664 w 5976664"/>
              <a:gd name="connsiteY1" fmla="*/ 0 h 1539710"/>
              <a:gd name="connsiteX2" fmla="*/ 5971381 w 5976664"/>
              <a:gd name="connsiteY2" fmla="*/ 933004 h 1539710"/>
              <a:gd name="connsiteX3" fmla="*/ 3444919 w 5976664"/>
              <a:gd name="connsiteY3" fmla="*/ 932015 h 1539710"/>
              <a:gd name="connsiteX4" fmla="*/ 3454876 w 5976664"/>
              <a:gd name="connsiteY4" fmla="*/ 1533079 h 1539710"/>
              <a:gd name="connsiteX5" fmla="*/ 0 w 5976664"/>
              <a:gd name="connsiteY5" fmla="*/ 1539710 h 1539710"/>
              <a:gd name="connsiteX6" fmla="*/ 0 w 5976664"/>
              <a:gd name="connsiteY6" fmla="*/ 0 h 1539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76664" h="1539710">
                <a:moveTo>
                  <a:pt x="0" y="0"/>
                </a:moveTo>
                <a:lnTo>
                  <a:pt x="5976664" y="0"/>
                </a:lnTo>
                <a:lnTo>
                  <a:pt x="5971381" y="933004"/>
                </a:lnTo>
                <a:lnTo>
                  <a:pt x="3444919" y="932015"/>
                </a:lnTo>
                <a:lnTo>
                  <a:pt x="3454876" y="1533079"/>
                </a:lnTo>
                <a:lnTo>
                  <a:pt x="0" y="1539710"/>
                </a:lnTo>
                <a:lnTo>
                  <a:pt x="0" y="0"/>
                </a:lnTo>
                <a:close/>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矩形 4"/>
          <p:cNvSpPr/>
          <p:nvPr/>
        </p:nvSpPr>
        <p:spPr>
          <a:xfrm>
            <a:off x="2387724" y="3212976"/>
            <a:ext cx="2088232" cy="2952328"/>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0" name="矩形 39"/>
          <p:cNvSpPr/>
          <p:nvPr/>
        </p:nvSpPr>
        <p:spPr>
          <a:xfrm>
            <a:off x="4619972" y="3152774"/>
            <a:ext cx="3744416" cy="2508473"/>
          </a:xfrm>
          <a:custGeom>
            <a:avLst/>
            <a:gdLst>
              <a:gd name="connsiteX0" fmla="*/ 0 w 3744416"/>
              <a:gd name="connsiteY0" fmla="*/ 0 h 2505050"/>
              <a:gd name="connsiteX1" fmla="*/ 3744416 w 3744416"/>
              <a:gd name="connsiteY1" fmla="*/ 0 h 2505050"/>
              <a:gd name="connsiteX2" fmla="*/ 3744416 w 3744416"/>
              <a:gd name="connsiteY2" fmla="*/ 2505050 h 2505050"/>
              <a:gd name="connsiteX3" fmla="*/ 0 w 3744416"/>
              <a:gd name="connsiteY3" fmla="*/ 2505050 h 2505050"/>
              <a:gd name="connsiteX4" fmla="*/ 0 w 3744416"/>
              <a:gd name="connsiteY4" fmla="*/ 0 h 2505050"/>
              <a:gd name="connsiteX0" fmla="*/ 0 w 3744416"/>
              <a:gd name="connsiteY0" fmla="*/ 3423 h 2508473"/>
              <a:gd name="connsiteX1" fmla="*/ 1281683 w 3744416"/>
              <a:gd name="connsiteY1" fmla="*/ 0 h 2508473"/>
              <a:gd name="connsiteX2" fmla="*/ 3744416 w 3744416"/>
              <a:gd name="connsiteY2" fmla="*/ 3423 h 2508473"/>
              <a:gd name="connsiteX3" fmla="*/ 3744416 w 3744416"/>
              <a:gd name="connsiteY3" fmla="*/ 2508473 h 2508473"/>
              <a:gd name="connsiteX4" fmla="*/ 0 w 3744416"/>
              <a:gd name="connsiteY4" fmla="*/ 2508473 h 2508473"/>
              <a:gd name="connsiteX5" fmla="*/ 0 w 3744416"/>
              <a:gd name="connsiteY5" fmla="*/ 3423 h 2508473"/>
              <a:gd name="connsiteX0" fmla="*/ 0 w 3744416"/>
              <a:gd name="connsiteY0" fmla="*/ 3423 h 2508473"/>
              <a:gd name="connsiteX1" fmla="*/ 1281683 w 3744416"/>
              <a:gd name="connsiteY1" fmla="*/ 0 h 2508473"/>
              <a:gd name="connsiteX2" fmla="*/ 3744416 w 3744416"/>
              <a:gd name="connsiteY2" fmla="*/ 3423 h 2508473"/>
              <a:gd name="connsiteX3" fmla="*/ 3739133 w 3744416"/>
              <a:gd name="connsiteY3" fmla="*/ 809626 h 2508473"/>
              <a:gd name="connsiteX4" fmla="*/ 3744416 w 3744416"/>
              <a:gd name="connsiteY4" fmla="*/ 2508473 h 2508473"/>
              <a:gd name="connsiteX5" fmla="*/ 0 w 3744416"/>
              <a:gd name="connsiteY5" fmla="*/ 2508473 h 2508473"/>
              <a:gd name="connsiteX6" fmla="*/ 0 w 3744416"/>
              <a:gd name="connsiteY6" fmla="*/ 3423 h 2508473"/>
              <a:gd name="connsiteX0" fmla="*/ 0 w 3744416"/>
              <a:gd name="connsiteY0" fmla="*/ 3423 h 2508473"/>
              <a:gd name="connsiteX1" fmla="*/ 1281683 w 3744416"/>
              <a:gd name="connsiteY1" fmla="*/ 0 h 2508473"/>
              <a:gd name="connsiteX2" fmla="*/ 1286966 w 3744416"/>
              <a:gd name="connsiteY2" fmla="*/ 803523 h 2508473"/>
              <a:gd name="connsiteX3" fmla="*/ 3739133 w 3744416"/>
              <a:gd name="connsiteY3" fmla="*/ 809626 h 2508473"/>
              <a:gd name="connsiteX4" fmla="*/ 3744416 w 3744416"/>
              <a:gd name="connsiteY4" fmla="*/ 2508473 h 2508473"/>
              <a:gd name="connsiteX5" fmla="*/ 0 w 3744416"/>
              <a:gd name="connsiteY5" fmla="*/ 2508473 h 2508473"/>
              <a:gd name="connsiteX6" fmla="*/ 0 w 3744416"/>
              <a:gd name="connsiteY6" fmla="*/ 3423 h 2508473"/>
              <a:gd name="connsiteX0" fmla="*/ 0 w 3744416"/>
              <a:gd name="connsiteY0" fmla="*/ 11043 h 2516093"/>
              <a:gd name="connsiteX1" fmla="*/ 1190243 w 3744416"/>
              <a:gd name="connsiteY1" fmla="*/ 0 h 2516093"/>
              <a:gd name="connsiteX2" fmla="*/ 1286966 w 3744416"/>
              <a:gd name="connsiteY2" fmla="*/ 811143 h 2516093"/>
              <a:gd name="connsiteX3" fmla="*/ 3739133 w 3744416"/>
              <a:gd name="connsiteY3" fmla="*/ 817246 h 2516093"/>
              <a:gd name="connsiteX4" fmla="*/ 3744416 w 3744416"/>
              <a:gd name="connsiteY4" fmla="*/ 2516093 h 2516093"/>
              <a:gd name="connsiteX5" fmla="*/ 0 w 3744416"/>
              <a:gd name="connsiteY5" fmla="*/ 2516093 h 2516093"/>
              <a:gd name="connsiteX6" fmla="*/ 0 w 3744416"/>
              <a:gd name="connsiteY6" fmla="*/ 11043 h 2516093"/>
              <a:gd name="connsiteX0" fmla="*/ 0 w 3744416"/>
              <a:gd name="connsiteY0" fmla="*/ 11043 h 2516093"/>
              <a:gd name="connsiteX1" fmla="*/ 1190243 w 3744416"/>
              <a:gd name="connsiteY1" fmla="*/ 0 h 2516093"/>
              <a:gd name="connsiteX2" fmla="*/ 1210766 w 3744416"/>
              <a:gd name="connsiteY2" fmla="*/ 811143 h 2516093"/>
              <a:gd name="connsiteX3" fmla="*/ 3739133 w 3744416"/>
              <a:gd name="connsiteY3" fmla="*/ 817246 h 2516093"/>
              <a:gd name="connsiteX4" fmla="*/ 3744416 w 3744416"/>
              <a:gd name="connsiteY4" fmla="*/ 2516093 h 2516093"/>
              <a:gd name="connsiteX5" fmla="*/ 0 w 3744416"/>
              <a:gd name="connsiteY5" fmla="*/ 2516093 h 2516093"/>
              <a:gd name="connsiteX6" fmla="*/ 0 w 3744416"/>
              <a:gd name="connsiteY6" fmla="*/ 11043 h 2516093"/>
              <a:gd name="connsiteX0" fmla="*/ 0 w 3744416"/>
              <a:gd name="connsiteY0" fmla="*/ 3423 h 2508473"/>
              <a:gd name="connsiteX1" fmla="*/ 1213103 w 3744416"/>
              <a:gd name="connsiteY1" fmla="*/ 0 h 2508473"/>
              <a:gd name="connsiteX2" fmla="*/ 1210766 w 3744416"/>
              <a:gd name="connsiteY2" fmla="*/ 803523 h 2508473"/>
              <a:gd name="connsiteX3" fmla="*/ 3739133 w 3744416"/>
              <a:gd name="connsiteY3" fmla="*/ 809626 h 2508473"/>
              <a:gd name="connsiteX4" fmla="*/ 3744416 w 3744416"/>
              <a:gd name="connsiteY4" fmla="*/ 2508473 h 2508473"/>
              <a:gd name="connsiteX5" fmla="*/ 0 w 3744416"/>
              <a:gd name="connsiteY5" fmla="*/ 2508473 h 2508473"/>
              <a:gd name="connsiteX6" fmla="*/ 0 w 3744416"/>
              <a:gd name="connsiteY6" fmla="*/ 3423 h 25084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44416" h="2508473">
                <a:moveTo>
                  <a:pt x="0" y="3423"/>
                </a:moveTo>
                <a:lnTo>
                  <a:pt x="1213103" y="0"/>
                </a:lnTo>
                <a:lnTo>
                  <a:pt x="1210766" y="803523"/>
                </a:lnTo>
                <a:lnTo>
                  <a:pt x="3739133" y="809626"/>
                </a:lnTo>
                <a:lnTo>
                  <a:pt x="3744416" y="2508473"/>
                </a:lnTo>
                <a:lnTo>
                  <a:pt x="0" y="2508473"/>
                </a:lnTo>
                <a:lnTo>
                  <a:pt x="0" y="3423"/>
                </a:lnTo>
                <a:close/>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5916116" y="2490247"/>
            <a:ext cx="3240360" cy="1370801"/>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custDataLst>
      <p:tags r:id="rId2"/>
    </p:custDataLst>
    <p:extLst>
      <p:ext uri="{BB962C8B-B14F-4D97-AF65-F5344CB8AC3E}">
        <p14:creationId xmlns:p14="http://schemas.microsoft.com/office/powerpoint/2010/main" val="2001840269"/>
      </p:ext>
    </p:extLst>
  </p:cSld>
  <p:clrMapOvr>
    <a:masterClrMapping/>
  </p:clrMapOvr>
  <p:transition advTm="5555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xit" presetSubtype="0" fill="hold" grpId="1" nodeType="clickEffect">
                                  <p:stCondLst>
                                    <p:cond delay="0"/>
                                  </p:stCondLst>
                                  <p:childTnLst>
                                    <p:animEffect transition="out" filter="fade">
                                      <p:cBhvr>
                                        <p:cTn id="12" dur="500"/>
                                        <p:tgtEl>
                                          <p:spTgt spid="5"/>
                                        </p:tgtEl>
                                      </p:cBhvr>
                                    </p:animEffect>
                                    <p:set>
                                      <p:cBhvr>
                                        <p:cTn id="13" dur="1" fill="hold">
                                          <p:stCondLst>
                                            <p:cond delay="499"/>
                                          </p:stCondLst>
                                        </p:cTn>
                                        <p:tgtEl>
                                          <p:spTgt spid="5"/>
                                        </p:tgtEl>
                                        <p:attrNameLst>
                                          <p:attrName>style.visibility</p:attrName>
                                        </p:attrNameLst>
                                      </p:cBhvr>
                                      <p:to>
                                        <p:strVal val="hidden"/>
                                      </p:to>
                                    </p:set>
                                  </p:childTnLst>
                                </p:cTn>
                              </p:par>
                              <p:par>
                                <p:cTn id="14" presetID="2" presetClass="entr" presetSubtype="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0-#ppt_w/2"/>
                                          </p:val>
                                        </p:tav>
                                        <p:tav tm="100000">
                                          <p:val>
                                            <p:strVal val="#ppt_x"/>
                                          </p:val>
                                        </p:tav>
                                      </p:tavLst>
                                    </p:anim>
                                    <p:anim calcmode="lin" valueType="num">
                                      <p:cBhvr additive="base">
                                        <p:cTn id="17"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4"/>
                                        </p:tgtEl>
                                      </p:cBhvr>
                                    </p:animEffect>
                                    <p:set>
                                      <p:cBhvr>
                                        <p:cTn id="22" dur="1" fill="hold">
                                          <p:stCondLst>
                                            <p:cond delay="499"/>
                                          </p:stCondLst>
                                        </p:cTn>
                                        <p:tgtEl>
                                          <p:spTgt spid="4"/>
                                        </p:tgtEl>
                                        <p:attrNameLst>
                                          <p:attrName>style.visibility</p:attrName>
                                        </p:attrNameLst>
                                      </p:cBhvr>
                                      <p:to>
                                        <p:strVal val="hidden"/>
                                      </p:to>
                                    </p:set>
                                  </p:childTnLst>
                                </p:cTn>
                              </p:par>
                              <p:par>
                                <p:cTn id="23" presetID="2" presetClass="entr" presetSubtype="8"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 calcmode="lin" valueType="num">
                                      <p:cBhvr additive="base">
                                        <p:cTn id="25" dur="500" fill="hold"/>
                                        <p:tgtEl>
                                          <p:spTgt spid="40"/>
                                        </p:tgtEl>
                                        <p:attrNameLst>
                                          <p:attrName>ppt_x</p:attrName>
                                        </p:attrNameLst>
                                      </p:cBhvr>
                                      <p:tavLst>
                                        <p:tav tm="0">
                                          <p:val>
                                            <p:strVal val="0-#ppt_w/2"/>
                                          </p:val>
                                        </p:tav>
                                        <p:tav tm="100000">
                                          <p:val>
                                            <p:strVal val="#ppt_x"/>
                                          </p:val>
                                        </p:tav>
                                      </p:tavLst>
                                    </p:anim>
                                    <p:anim calcmode="lin" valueType="num">
                                      <p:cBhvr additive="base">
                                        <p:cTn id="26" dur="500" fill="hold"/>
                                        <p:tgtEl>
                                          <p:spTgt spid="40"/>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xit" presetSubtype="0" fill="hold" grpId="1" nodeType="clickEffect">
                                  <p:stCondLst>
                                    <p:cond delay="0"/>
                                  </p:stCondLst>
                                  <p:childTnLst>
                                    <p:animEffect transition="out" filter="fade">
                                      <p:cBhvr>
                                        <p:cTn id="30" dur="500"/>
                                        <p:tgtEl>
                                          <p:spTgt spid="40"/>
                                        </p:tgtEl>
                                      </p:cBhvr>
                                    </p:animEffect>
                                    <p:set>
                                      <p:cBhvr>
                                        <p:cTn id="31" dur="1" fill="hold">
                                          <p:stCondLst>
                                            <p:cond delay="499"/>
                                          </p:stCondLst>
                                        </p:cTn>
                                        <p:tgtEl>
                                          <p:spTgt spid="40"/>
                                        </p:tgtEl>
                                        <p:attrNameLst>
                                          <p:attrName>style.visibility</p:attrName>
                                        </p:attrNameLst>
                                      </p:cBhvr>
                                      <p:to>
                                        <p:strVal val="hidden"/>
                                      </p:to>
                                    </p:set>
                                  </p:childTnLst>
                                </p:cTn>
                              </p:par>
                              <p:par>
                                <p:cTn id="32" presetID="2" presetClass="entr" presetSubtype="8" fill="hold" grpId="0" nodeType="withEffect">
                                  <p:stCondLst>
                                    <p:cond delay="0"/>
                                  </p:stCondLst>
                                  <p:childTnLst>
                                    <p:set>
                                      <p:cBhvr>
                                        <p:cTn id="33" dur="1" fill="hold">
                                          <p:stCondLst>
                                            <p:cond delay="0"/>
                                          </p:stCondLst>
                                        </p:cTn>
                                        <p:tgtEl>
                                          <p:spTgt spid="41"/>
                                        </p:tgtEl>
                                        <p:attrNameLst>
                                          <p:attrName>style.visibility</p:attrName>
                                        </p:attrNameLst>
                                      </p:cBhvr>
                                      <p:to>
                                        <p:strVal val="visible"/>
                                      </p:to>
                                    </p:set>
                                    <p:anim calcmode="lin" valueType="num">
                                      <p:cBhvr additive="base">
                                        <p:cTn id="34" dur="500" fill="hold"/>
                                        <p:tgtEl>
                                          <p:spTgt spid="41"/>
                                        </p:tgtEl>
                                        <p:attrNameLst>
                                          <p:attrName>ppt_x</p:attrName>
                                        </p:attrNameLst>
                                      </p:cBhvr>
                                      <p:tavLst>
                                        <p:tav tm="0">
                                          <p:val>
                                            <p:strVal val="0-#ppt_w/2"/>
                                          </p:val>
                                        </p:tav>
                                        <p:tav tm="100000">
                                          <p:val>
                                            <p:strVal val="#ppt_x"/>
                                          </p:val>
                                        </p:tav>
                                      </p:tavLst>
                                    </p:anim>
                                    <p:anim calcmode="lin" valueType="num">
                                      <p:cBhvr additive="base">
                                        <p:cTn id="35" dur="500" fill="hold"/>
                                        <p:tgtEl>
                                          <p:spTgt spid="41"/>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0" presetClass="exit" presetSubtype="0" fill="hold" grpId="1" nodeType="clickEffect">
                                  <p:stCondLst>
                                    <p:cond delay="0"/>
                                  </p:stCondLst>
                                  <p:childTnLst>
                                    <p:animEffect transition="out" filter="fade">
                                      <p:cBhvr>
                                        <p:cTn id="39" dur="500"/>
                                        <p:tgtEl>
                                          <p:spTgt spid="41"/>
                                        </p:tgtEl>
                                      </p:cBhvr>
                                    </p:animEffect>
                                    <p:set>
                                      <p:cBhvr>
                                        <p:cTn id="40" dur="1" fill="hold">
                                          <p:stCondLst>
                                            <p:cond delay="499"/>
                                          </p:stCondLst>
                                        </p:cTn>
                                        <p:tgtEl>
                                          <p:spTgt spid="41"/>
                                        </p:tgtEl>
                                        <p:attrNameLst>
                                          <p:attrName>style.visibility</p:attrName>
                                        </p:attrNameLst>
                                      </p:cBhvr>
                                      <p:to>
                                        <p:strVal val="hidden"/>
                                      </p:to>
                                    </p:set>
                                  </p:childTnLst>
                                </p:cTn>
                              </p:par>
                              <p:par>
                                <p:cTn id="41" presetID="2" presetClass="entr" presetSubtype="8" fill="hold" grpId="0" nodeType="with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500" fill="hold"/>
                                        <p:tgtEl>
                                          <p:spTgt spid="37"/>
                                        </p:tgtEl>
                                        <p:attrNameLst>
                                          <p:attrName>ppt_x</p:attrName>
                                        </p:attrNameLst>
                                      </p:cBhvr>
                                      <p:tavLst>
                                        <p:tav tm="0">
                                          <p:val>
                                            <p:strVal val="0-#ppt_w/2"/>
                                          </p:val>
                                        </p:tav>
                                        <p:tav tm="100000">
                                          <p:val>
                                            <p:strVal val="#ppt_x"/>
                                          </p:val>
                                        </p:tav>
                                      </p:tavLst>
                                    </p:anim>
                                    <p:anim calcmode="lin" valueType="num">
                                      <p:cBhvr additive="base">
                                        <p:cTn id="44" dur="500" fill="hold"/>
                                        <p:tgtEl>
                                          <p:spTgt spid="37"/>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additive="base">
                                        <p:cTn id="47" dur="500" fill="hold"/>
                                        <p:tgtEl>
                                          <p:spTgt spid="25"/>
                                        </p:tgtEl>
                                        <p:attrNameLst>
                                          <p:attrName>ppt_x</p:attrName>
                                        </p:attrNameLst>
                                      </p:cBhvr>
                                      <p:tavLst>
                                        <p:tav tm="0">
                                          <p:val>
                                            <p:strVal val="0-#ppt_w/2"/>
                                          </p:val>
                                        </p:tav>
                                        <p:tav tm="100000">
                                          <p:val>
                                            <p:strVal val="#ppt_x"/>
                                          </p:val>
                                        </p:tav>
                                      </p:tavLst>
                                    </p:anim>
                                    <p:anim calcmode="lin" valueType="num">
                                      <p:cBhvr additive="base">
                                        <p:cTn id="48" dur="500" fill="hold"/>
                                        <p:tgtEl>
                                          <p:spTgt spid="25"/>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500" fill="hold"/>
                                        <p:tgtEl>
                                          <p:spTgt spid="23"/>
                                        </p:tgtEl>
                                        <p:attrNameLst>
                                          <p:attrName>ppt_x</p:attrName>
                                        </p:attrNameLst>
                                      </p:cBhvr>
                                      <p:tavLst>
                                        <p:tav tm="0">
                                          <p:val>
                                            <p:strVal val="0-#ppt_w/2"/>
                                          </p:val>
                                        </p:tav>
                                        <p:tav tm="100000">
                                          <p:val>
                                            <p:strVal val="#ppt_x"/>
                                          </p:val>
                                        </p:tav>
                                      </p:tavLst>
                                    </p:anim>
                                    <p:anim calcmode="lin" valueType="num">
                                      <p:cBhvr additive="base">
                                        <p:cTn id="52" dur="500" fill="hold"/>
                                        <p:tgtEl>
                                          <p:spTgt spid="23"/>
                                        </p:tgtEl>
                                        <p:attrNameLst>
                                          <p:attrName>ppt_y</p:attrName>
                                        </p:attrNameLst>
                                      </p:cBhvr>
                                      <p:tavLst>
                                        <p:tav tm="0">
                                          <p:val>
                                            <p:strVal val="#ppt_y"/>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8" fill="hold" grpId="0" nodeType="click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additive="base">
                                        <p:cTn id="57" dur="500" fill="hold"/>
                                        <p:tgtEl>
                                          <p:spTgt spid="26"/>
                                        </p:tgtEl>
                                        <p:attrNameLst>
                                          <p:attrName>ppt_x</p:attrName>
                                        </p:attrNameLst>
                                      </p:cBhvr>
                                      <p:tavLst>
                                        <p:tav tm="0">
                                          <p:val>
                                            <p:strVal val="0-#ppt_w/2"/>
                                          </p:val>
                                        </p:tav>
                                        <p:tav tm="100000">
                                          <p:val>
                                            <p:strVal val="#ppt_x"/>
                                          </p:val>
                                        </p:tav>
                                      </p:tavLst>
                                    </p:anim>
                                    <p:anim calcmode="lin" valueType="num">
                                      <p:cBhvr additive="base">
                                        <p:cTn id="58" dur="500" fill="hold"/>
                                        <p:tgtEl>
                                          <p:spTgt spid="2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500" fill="hold"/>
                                        <p:tgtEl>
                                          <p:spTgt spid="24"/>
                                        </p:tgtEl>
                                        <p:attrNameLst>
                                          <p:attrName>ppt_x</p:attrName>
                                        </p:attrNameLst>
                                      </p:cBhvr>
                                      <p:tavLst>
                                        <p:tav tm="0">
                                          <p:val>
                                            <p:strVal val="0-#ppt_w/2"/>
                                          </p:val>
                                        </p:tav>
                                        <p:tav tm="100000">
                                          <p:val>
                                            <p:strVal val="#ppt_x"/>
                                          </p:val>
                                        </p:tav>
                                      </p:tavLst>
                                    </p:anim>
                                    <p:anim calcmode="lin" valueType="num">
                                      <p:cBhvr additive="base">
                                        <p:cTn id="62" dur="500" fill="hold"/>
                                        <p:tgtEl>
                                          <p:spTgt spid="24"/>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500" fill="hold"/>
                                        <p:tgtEl>
                                          <p:spTgt spid="27"/>
                                        </p:tgtEl>
                                        <p:attrNameLst>
                                          <p:attrName>ppt_x</p:attrName>
                                        </p:attrNameLst>
                                      </p:cBhvr>
                                      <p:tavLst>
                                        <p:tav tm="0">
                                          <p:val>
                                            <p:strVal val="0-#ppt_w/2"/>
                                          </p:val>
                                        </p:tav>
                                        <p:tav tm="100000">
                                          <p:val>
                                            <p:strVal val="#ppt_x"/>
                                          </p:val>
                                        </p:tav>
                                      </p:tavLst>
                                    </p:anim>
                                    <p:anim calcmode="lin" valueType="num">
                                      <p:cBhvr additive="base">
                                        <p:cTn id="66"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animBg="1"/>
      <p:bldP spid="37" grpId="0" animBg="1"/>
      <p:bldP spid="4" grpId="0" animBg="1"/>
      <p:bldP spid="4" grpId="1" animBg="1"/>
      <p:bldP spid="5" grpId="0" animBg="1"/>
      <p:bldP spid="5" grpId="1" animBg="1"/>
      <p:bldP spid="40" grpId="0" animBg="1"/>
      <p:bldP spid="40" grpId="1" animBg="1"/>
      <p:bldP spid="41" grpId="0" animBg="1"/>
      <p:bldP spid="41" grpId="1"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marL="838200" indent="-838200" eaLnBrk="1" hangingPunct="1"/>
            <a:r>
              <a:rPr lang="en-US" altLang="zh-TW" dirty="0" smtClean="0"/>
              <a:t>RTC </a:t>
            </a:r>
            <a:r>
              <a:rPr lang="zh-CN" altLang="en-US" dirty="0" smtClean="0"/>
              <a:t>寄存</a:t>
            </a:r>
            <a:r>
              <a:rPr lang="zh-CN" altLang="en-US" dirty="0" smtClean="0"/>
              <a:t>器访问使</a:t>
            </a:r>
            <a:r>
              <a:rPr lang="zh-CN" altLang="en-US" dirty="0" smtClean="0"/>
              <a:t>能</a:t>
            </a:r>
            <a:endParaRPr lang="en-US" altLang="zh-TW" dirty="0" smtClean="0"/>
          </a:p>
        </p:txBody>
      </p:sp>
      <p:sp>
        <p:nvSpPr>
          <p:cNvPr id="43125"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B9B443BE-A972-43FC-B65A-433EDC75185F}" type="slidenum">
              <a:rPr lang="en-US" altLang="zh-TW" sz="1400" smtClean="0">
                <a:solidFill>
                  <a:schemeClr val="tx1"/>
                </a:solidFill>
                <a:latin typeface="Arial" charset="0"/>
                <a:ea typeface="ＭＳ Ｐゴシック" pitchFamily="34" charset="-128"/>
              </a:rPr>
              <a:pPr fontAlgn="base">
                <a:spcBef>
                  <a:spcPct val="0"/>
                </a:spcBef>
                <a:spcAft>
                  <a:spcPct val="0"/>
                </a:spcAft>
              </a:pPr>
              <a:t>39</a:t>
            </a:fld>
            <a:endParaRPr lang="en-US" altLang="zh-TW" sz="1400" smtClean="0">
              <a:solidFill>
                <a:schemeClr val="tx1"/>
              </a:solidFill>
              <a:latin typeface="Arial" charset="0"/>
              <a:ea typeface="ＭＳ Ｐゴシック" pitchFamily="34" charset="-128"/>
            </a:endParaRPr>
          </a:p>
        </p:txBody>
      </p:sp>
      <p:sp>
        <p:nvSpPr>
          <p:cNvPr id="10" name="Rectangle 3"/>
          <p:cNvSpPr txBox="1">
            <a:spLocks noChangeArrowheads="1"/>
          </p:cNvSpPr>
          <p:nvPr/>
        </p:nvSpPr>
        <p:spPr bwMode="auto">
          <a:xfrm>
            <a:off x="457200" y="1268760"/>
            <a:ext cx="8229600" cy="4857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D00600"/>
              </a:buClr>
              <a:buFont typeface="Arial" charset="0"/>
              <a:buChar char="•"/>
              <a:defRPr sz="2800" b="1" kern="1200">
                <a:solidFill>
                  <a:schemeClr val="tx1"/>
                </a:solidFill>
                <a:latin typeface="+mn-lt"/>
                <a:ea typeface="+mn-ea"/>
                <a:cs typeface="Arial" pitchFamily="34" charset="0"/>
              </a:defRPr>
            </a:lvl1pPr>
            <a:lvl2pPr marL="742950" indent="-285750" algn="l" rtl="0" eaLnBrk="0" fontAlgn="base" hangingPunct="0">
              <a:spcBef>
                <a:spcPct val="20000"/>
              </a:spcBef>
              <a:spcAft>
                <a:spcPct val="0"/>
              </a:spcAft>
              <a:buClr>
                <a:srgbClr val="D00600"/>
              </a:buClr>
              <a:buFont typeface="Arial" charset="0"/>
              <a:buChar char="–"/>
              <a:defRPr sz="2400" kern="1200">
                <a:solidFill>
                  <a:schemeClr val="tx1"/>
                </a:solidFill>
                <a:latin typeface="+mn-lt"/>
                <a:ea typeface="+mn-ea"/>
                <a:cs typeface="Arial" pitchFamily="34" charset="0"/>
              </a:defRPr>
            </a:lvl2pPr>
            <a:lvl3pPr marL="1143000" indent="-228600" algn="l" rtl="0" eaLnBrk="0" fontAlgn="base" hangingPunct="0">
              <a:spcBef>
                <a:spcPct val="20000"/>
              </a:spcBef>
              <a:spcAft>
                <a:spcPct val="0"/>
              </a:spcAft>
              <a:buClr>
                <a:srgbClr val="D00600"/>
              </a:buClr>
              <a:buFont typeface="Arial" charset="0"/>
              <a:buChar char="•"/>
              <a:defRPr sz="2400" kern="1200">
                <a:solidFill>
                  <a:schemeClr val="tx1"/>
                </a:solidFill>
                <a:latin typeface="+mn-lt"/>
                <a:ea typeface="+mn-ea"/>
                <a:cs typeface="Arial" pitchFamily="34" charset="0"/>
              </a:defRPr>
            </a:lvl3pPr>
            <a:lvl4pPr marL="1600200" indent="-228600" algn="l" rtl="0" eaLnBrk="0" fontAlgn="base" hangingPunct="0">
              <a:spcBef>
                <a:spcPct val="20000"/>
              </a:spcBef>
              <a:spcAft>
                <a:spcPct val="0"/>
              </a:spcAft>
              <a:buClr>
                <a:srgbClr val="D00600"/>
              </a:buClr>
              <a:buFont typeface="Arial" charset="0"/>
              <a:buChar char="–"/>
              <a:defRPr sz="2400" kern="1200">
                <a:solidFill>
                  <a:schemeClr val="tx1"/>
                </a:solidFill>
                <a:latin typeface="+mn-lt"/>
                <a:ea typeface="+mn-ea"/>
                <a:cs typeface="Arial" pitchFamily="34" charset="0"/>
              </a:defRPr>
            </a:lvl4pPr>
            <a:lvl5pPr marL="2057400" indent="-228600" algn="l" rtl="0" eaLnBrk="0" fontAlgn="base" hangingPunct="0">
              <a:spcBef>
                <a:spcPct val="20000"/>
              </a:spcBef>
              <a:spcAft>
                <a:spcPct val="0"/>
              </a:spcAft>
              <a:buClr>
                <a:srgbClr val="D00600"/>
              </a:buClr>
              <a:buFont typeface="Arial" charset="0"/>
              <a:buChar char="»"/>
              <a:defRPr sz="2400" kern="1200">
                <a:solidFill>
                  <a:schemeClr val="tx1"/>
                </a:solidFill>
                <a:latin typeface="+mn-lt"/>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r>
              <a:rPr lang="zh-CN" altLang="en-US" dirty="0" smtClean="0">
                <a:cs typeface="Arial" charset="0"/>
              </a:rPr>
              <a:t>写</a:t>
            </a:r>
            <a:r>
              <a:rPr lang="en-US" altLang="zh-TW" dirty="0" smtClean="0">
                <a:cs typeface="Arial" charset="0"/>
              </a:rPr>
              <a:t>AER[15:0</a:t>
            </a:r>
            <a:r>
              <a:rPr lang="en-US" altLang="zh-TW" dirty="0" smtClean="0">
                <a:cs typeface="Arial" charset="0"/>
              </a:rPr>
              <a:t>]=0xA965 </a:t>
            </a:r>
            <a:r>
              <a:rPr lang="zh-CN" altLang="en-US" dirty="0" smtClean="0">
                <a:cs typeface="Arial" charset="0"/>
              </a:rPr>
              <a:t>可以访问</a:t>
            </a:r>
            <a:r>
              <a:rPr lang="en-US" altLang="zh-TW" dirty="0" smtClean="0">
                <a:cs typeface="Arial" charset="0"/>
              </a:rPr>
              <a:t>RTC </a:t>
            </a:r>
            <a:r>
              <a:rPr lang="zh-CN" altLang="en-US" dirty="0" smtClean="0">
                <a:cs typeface="Arial" charset="0"/>
              </a:rPr>
              <a:t>寄存器</a:t>
            </a:r>
            <a:endParaRPr lang="en-US" altLang="zh-TW" dirty="0" smtClean="0">
              <a:cs typeface="Arial" charset="0"/>
            </a:endParaRPr>
          </a:p>
        </p:txBody>
      </p:sp>
      <p:graphicFrame>
        <p:nvGraphicFramePr>
          <p:cNvPr id="3" name="表格 2"/>
          <p:cNvGraphicFramePr>
            <a:graphicFrameLocks noGrp="1"/>
          </p:cNvGraphicFramePr>
          <p:nvPr>
            <p:extLst>
              <p:ext uri="{D42A27DB-BD31-4B8C-83A1-F6EECF244321}">
                <p14:modId xmlns:p14="http://schemas.microsoft.com/office/powerpoint/2010/main" val="397249074"/>
              </p:ext>
            </p:extLst>
          </p:nvPr>
        </p:nvGraphicFramePr>
        <p:xfrm>
          <a:off x="650313" y="1745704"/>
          <a:ext cx="7810119" cy="4635630"/>
        </p:xfrm>
        <a:graphic>
          <a:graphicData uri="http://schemas.openxmlformats.org/drawingml/2006/table">
            <a:tbl>
              <a:tblPr firstRow="1" firstCol="1" bandRow="1">
                <a:tableStyleId>{5C22544A-7EE6-4342-B048-85BDC9FD1C3A}</a:tableStyleId>
              </a:tblPr>
              <a:tblGrid>
                <a:gridCol w="1216597"/>
                <a:gridCol w="3356928"/>
                <a:gridCol w="1592897"/>
                <a:gridCol w="1643697"/>
              </a:tblGrid>
              <a:tr h="543487">
                <a:tc>
                  <a:txBody>
                    <a:bodyPr/>
                    <a:lstStyle/>
                    <a:p>
                      <a:pPr algn="ctr">
                        <a:spcAft>
                          <a:spcPts val="0"/>
                        </a:spcAft>
                      </a:pPr>
                      <a:r>
                        <a:rPr lang="en-US" sz="1800" kern="100" dirty="0">
                          <a:effectLst/>
                        </a:rPr>
                        <a:t>Register</a:t>
                      </a:r>
                      <a:endParaRPr lang="zh-TW" sz="1800" kern="100" dirty="0">
                        <a:effectLst/>
                        <a:latin typeface="Calibri"/>
                        <a:ea typeface="新細明體"/>
                        <a:cs typeface="Times New Roman"/>
                      </a:endParaRPr>
                    </a:p>
                  </a:txBody>
                  <a:tcPr marL="68580" marR="68580" marT="0" marB="0" anchor="ctr"/>
                </a:tc>
                <a:tc>
                  <a:txBody>
                    <a:bodyPr/>
                    <a:lstStyle/>
                    <a:p>
                      <a:pPr algn="ctr">
                        <a:spcAft>
                          <a:spcPts val="0"/>
                        </a:spcAft>
                      </a:pPr>
                      <a:r>
                        <a:rPr lang="en-US" sz="1800" kern="100" dirty="0">
                          <a:effectLst/>
                        </a:rPr>
                        <a:t>Description</a:t>
                      </a:r>
                      <a:endParaRPr lang="zh-TW" sz="1800" kern="100" dirty="0">
                        <a:effectLst/>
                        <a:latin typeface="Calibri"/>
                        <a:ea typeface="新細明體"/>
                        <a:cs typeface="Times New Roman"/>
                      </a:endParaRPr>
                    </a:p>
                  </a:txBody>
                  <a:tcPr marL="68580" marR="68580" marT="0" marB="0" anchor="ctr"/>
                </a:tc>
                <a:tc>
                  <a:txBody>
                    <a:bodyPr/>
                    <a:lstStyle/>
                    <a:p>
                      <a:pPr algn="ctr">
                        <a:spcAft>
                          <a:spcPts val="0"/>
                        </a:spcAft>
                      </a:pPr>
                      <a:r>
                        <a:rPr lang="en-US" sz="1800" kern="100" dirty="0">
                          <a:effectLst/>
                        </a:rPr>
                        <a:t>AER[16] = 1</a:t>
                      </a:r>
                      <a:endParaRPr lang="zh-TW" sz="1800" kern="100" dirty="0">
                        <a:effectLst/>
                      </a:endParaRPr>
                    </a:p>
                    <a:p>
                      <a:pPr algn="ctr">
                        <a:spcAft>
                          <a:spcPts val="0"/>
                        </a:spcAft>
                      </a:pPr>
                      <a:r>
                        <a:rPr lang="en-US" sz="1600" kern="100" dirty="0">
                          <a:effectLst/>
                        </a:rPr>
                        <a:t>(Access Enabled)</a:t>
                      </a:r>
                      <a:endParaRPr lang="zh-TW" sz="1600" kern="100" dirty="0">
                        <a:effectLst/>
                        <a:latin typeface="Calibri"/>
                        <a:ea typeface="新細明體"/>
                        <a:cs typeface="Times New Roman"/>
                      </a:endParaRPr>
                    </a:p>
                  </a:txBody>
                  <a:tcPr marL="68580" marR="68580" marT="0" marB="0" anchor="ctr"/>
                </a:tc>
                <a:tc>
                  <a:txBody>
                    <a:bodyPr/>
                    <a:lstStyle/>
                    <a:p>
                      <a:pPr algn="ctr">
                        <a:spcAft>
                          <a:spcPts val="0"/>
                        </a:spcAft>
                      </a:pPr>
                      <a:r>
                        <a:rPr lang="en-US" sz="1800" kern="100" dirty="0">
                          <a:effectLst/>
                        </a:rPr>
                        <a:t>AER[16] = 0</a:t>
                      </a:r>
                      <a:endParaRPr lang="zh-TW" sz="1800" kern="100" dirty="0">
                        <a:effectLst/>
                      </a:endParaRPr>
                    </a:p>
                    <a:p>
                      <a:pPr algn="ctr">
                        <a:spcAft>
                          <a:spcPts val="0"/>
                        </a:spcAft>
                      </a:pPr>
                      <a:r>
                        <a:rPr lang="en-US" sz="1600" kern="100" dirty="0">
                          <a:effectLst/>
                        </a:rPr>
                        <a:t>(Access Disabled)</a:t>
                      </a:r>
                      <a:endParaRPr lang="zh-TW" sz="1600" kern="100" dirty="0">
                        <a:effectLst/>
                        <a:latin typeface="Calibri"/>
                        <a:ea typeface="新細明體"/>
                        <a:cs typeface="Times New Roman"/>
                      </a:endParaRPr>
                    </a:p>
                  </a:txBody>
                  <a:tcPr marL="68580" marR="68580" marT="0" marB="0" anchor="ctr"/>
                </a:tc>
              </a:tr>
              <a:tr h="255759">
                <a:tc>
                  <a:txBody>
                    <a:bodyPr/>
                    <a:lstStyle/>
                    <a:p>
                      <a:pPr algn="just">
                        <a:spcAft>
                          <a:spcPts val="0"/>
                        </a:spcAft>
                      </a:pPr>
                      <a:r>
                        <a:rPr lang="en-US" sz="1600" kern="100" dirty="0">
                          <a:effectLst/>
                        </a:rPr>
                        <a:t>RTC_INIR</a:t>
                      </a:r>
                      <a:endParaRPr lang="zh-TW" sz="1600" kern="100" dirty="0">
                        <a:effectLst/>
                        <a:latin typeface="Calibri"/>
                        <a:ea typeface="新細明體"/>
                        <a:cs typeface="Times New Roman"/>
                      </a:endParaRPr>
                    </a:p>
                  </a:txBody>
                  <a:tcPr marL="68580" marR="68580" marT="0" marB="0" anchor="ctr"/>
                </a:tc>
                <a:tc>
                  <a:txBody>
                    <a:bodyPr/>
                    <a:lstStyle/>
                    <a:p>
                      <a:pPr algn="just">
                        <a:spcAft>
                          <a:spcPts val="0"/>
                        </a:spcAft>
                      </a:pPr>
                      <a:r>
                        <a:rPr lang="en-US" sz="1600" kern="100" dirty="0">
                          <a:effectLst/>
                        </a:rPr>
                        <a:t>RTC Initiation Register </a:t>
                      </a:r>
                      <a:r>
                        <a:rPr lang="en-US" sz="1600" kern="100" dirty="0">
                          <a:solidFill>
                            <a:srgbClr val="FF0000"/>
                          </a:solidFill>
                          <a:effectLst/>
                        </a:rPr>
                        <a:t>(0xA5EB1357)</a:t>
                      </a:r>
                      <a:endParaRPr lang="zh-TW" sz="1600" kern="100" dirty="0">
                        <a:solidFill>
                          <a:srgbClr val="FF0000"/>
                        </a:solidFill>
                        <a:effectLst/>
                        <a:latin typeface="Calibri"/>
                        <a:ea typeface="新細明體"/>
                        <a:cs typeface="Times New Roman"/>
                      </a:endParaRPr>
                    </a:p>
                  </a:txBody>
                  <a:tcPr marL="68580" marR="68580" marT="0" marB="0" anchor="ctr"/>
                </a:tc>
                <a:tc>
                  <a:txBody>
                    <a:bodyPr/>
                    <a:lstStyle/>
                    <a:p>
                      <a:pPr algn="ctr">
                        <a:spcAft>
                          <a:spcPts val="0"/>
                        </a:spcAft>
                      </a:pPr>
                      <a:r>
                        <a:rPr lang="en-US" sz="1600" kern="100" dirty="0">
                          <a:effectLst/>
                        </a:rPr>
                        <a:t>R/W</a:t>
                      </a:r>
                      <a:endParaRPr lang="zh-TW" sz="1600" kern="100" dirty="0">
                        <a:effectLst/>
                        <a:latin typeface="Calibri"/>
                        <a:ea typeface="新細明體"/>
                        <a:cs typeface="Times New Roman"/>
                      </a:endParaRPr>
                    </a:p>
                  </a:txBody>
                  <a:tcPr marL="68580" marR="68580" marT="0" marB="0" anchor="ctr"/>
                </a:tc>
                <a:tc>
                  <a:txBody>
                    <a:bodyPr/>
                    <a:lstStyle/>
                    <a:p>
                      <a:pPr algn="ctr">
                        <a:spcAft>
                          <a:spcPts val="0"/>
                        </a:spcAft>
                      </a:pPr>
                      <a:r>
                        <a:rPr lang="en-US" sz="1600" kern="100">
                          <a:effectLst/>
                        </a:rPr>
                        <a:t>R/W</a:t>
                      </a:r>
                      <a:endParaRPr lang="zh-TW" sz="1600" kern="100">
                        <a:effectLst/>
                        <a:latin typeface="Calibri"/>
                        <a:ea typeface="新細明體"/>
                        <a:cs typeface="Times New Roman"/>
                      </a:endParaRPr>
                    </a:p>
                  </a:txBody>
                  <a:tcPr marL="68580" marR="68580" marT="0" marB="0"/>
                </a:tc>
              </a:tr>
              <a:tr h="255759">
                <a:tc>
                  <a:txBody>
                    <a:bodyPr/>
                    <a:lstStyle/>
                    <a:p>
                      <a:pPr algn="just">
                        <a:spcAft>
                          <a:spcPts val="0"/>
                        </a:spcAft>
                      </a:pPr>
                      <a:r>
                        <a:rPr lang="en-US" sz="1600" kern="100" dirty="0">
                          <a:effectLst/>
                        </a:rPr>
                        <a:t>RTC_AER</a:t>
                      </a:r>
                      <a:endParaRPr lang="zh-TW" sz="1600" kern="100" dirty="0">
                        <a:effectLst/>
                        <a:latin typeface="Calibri"/>
                        <a:ea typeface="新細明體"/>
                        <a:cs typeface="Times New Roman"/>
                      </a:endParaRPr>
                    </a:p>
                  </a:txBody>
                  <a:tcPr marL="68580" marR="68580" marT="0" marB="0" anchor="ctr"/>
                </a:tc>
                <a:tc>
                  <a:txBody>
                    <a:bodyPr/>
                    <a:lstStyle/>
                    <a:p>
                      <a:pPr algn="just">
                        <a:spcAft>
                          <a:spcPts val="0"/>
                        </a:spcAft>
                      </a:pPr>
                      <a:r>
                        <a:rPr lang="en-US" sz="1600" kern="100" dirty="0">
                          <a:effectLst/>
                        </a:rPr>
                        <a:t>RTC Access Enable Register </a:t>
                      </a:r>
                      <a:r>
                        <a:rPr lang="en-US" sz="1600" kern="100" dirty="0">
                          <a:solidFill>
                            <a:srgbClr val="FF0000"/>
                          </a:solidFill>
                          <a:effectLst/>
                        </a:rPr>
                        <a:t>(0xA965)</a:t>
                      </a:r>
                      <a:endParaRPr lang="zh-TW" sz="1600" kern="100" dirty="0">
                        <a:solidFill>
                          <a:srgbClr val="FF0000"/>
                        </a:solidFill>
                        <a:effectLst/>
                        <a:latin typeface="Calibri"/>
                        <a:ea typeface="新細明體"/>
                        <a:cs typeface="Times New Roman"/>
                      </a:endParaRPr>
                    </a:p>
                  </a:txBody>
                  <a:tcPr marL="68580" marR="68580" marT="0" marB="0" anchor="ctr"/>
                </a:tc>
                <a:tc>
                  <a:txBody>
                    <a:bodyPr/>
                    <a:lstStyle/>
                    <a:p>
                      <a:pPr algn="ctr">
                        <a:spcAft>
                          <a:spcPts val="0"/>
                        </a:spcAft>
                      </a:pPr>
                      <a:r>
                        <a:rPr lang="en-US" sz="1600" kern="100" dirty="0">
                          <a:effectLst/>
                        </a:rPr>
                        <a:t>R/W</a:t>
                      </a:r>
                      <a:endParaRPr lang="zh-TW" sz="1600" kern="100" dirty="0">
                        <a:effectLst/>
                        <a:latin typeface="Calibri"/>
                        <a:ea typeface="新細明體"/>
                        <a:cs typeface="Times New Roman"/>
                      </a:endParaRPr>
                    </a:p>
                  </a:txBody>
                  <a:tcPr marL="68580" marR="68580" marT="0" marB="0" anchor="ctr"/>
                </a:tc>
                <a:tc>
                  <a:txBody>
                    <a:bodyPr/>
                    <a:lstStyle/>
                    <a:p>
                      <a:pPr algn="ctr">
                        <a:spcAft>
                          <a:spcPts val="0"/>
                        </a:spcAft>
                      </a:pPr>
                      <a:r>
                        <a:rPr lang="en-US" sz="1600" kern="100" dirty="0">
                          <a:effectLst/>
                        </a:rPr>
                        <a:t>R/W</a:t>
                      </a:r>
                      <a:endParaRPr lang="zh-TW" sz="1600" kern="100" dirty="0">
                        <a:effectLst/>
                        <a:latin typeface="Calibri"/>
                        <a:ea typeface="新細明體"/>
                        <a:cs typeface="Times New Roman"/>
                      </a:endParaRPr>
                    </a:p>
                  </a:txBody>
                  <a:tcPr marL="68580" marR="68580" marT="0" marB="0"/>
                </a:tc>
              </a:tr>
              <a:tr h="255759">
                <a:tc>
                  <a:txBody>
                    <a:bodyPr/>
                    <a:lstStyle/>
                    <a:p>
                      <a:pPr algn="just">
                        <a:spcAft>
                          <a:spcPts val="0"/>
                        </a:spcAft>
                      </a:pPr>
                      <a:r>
                        <a:rPr lang="en-US" sz="1600" kern="100" dirty="0">
                          <a:effectLst/>
                        </a:rPr>
                        <a:t>RTC_FCR</a:t>
                      </a:r>
                      <a:endParaRPr lang="zh-TW" sz="1600" kern="100" dirty="0">
                        <a:effectLst/>
                        <a:latin typeface="Calibri"/>
                        <a:ea typeface="新細明體"/>
                        <a:cs typeface="Times New Roman"/>
                      </a:endParaRPr>
                    </a:p>
                  </a:txBody>
                  <a:tcPr marL="68580" marR="68580" marT="0" marB="0" anchor="ctr"/>
                </a:tc>
                <a:tc>
                  <a:txBody>
                    <a:bodyPr/>
                    <a:lstStyle/>
                    <a:p>
                      <a:pPr algn="just">
                        <a:spcAft>
                          <a:spcPts val="0"/>
                        </a:spcAft>
                      </a:pPr>
                      <a:r>
                        <a:rPr lang="en-US" sz="1600" kern="100" dirty="0">
                          <a:effectLst/>
                        </a:rPr>
                        <a:t>RTC Frequency Compensation Register</a:t>
                      </a:r>
                      <a:endParaRPr lang="zh-TW" sz="1600" kern="100" dirty="0">
                        <a:effectLst/>
                        <a:latin typeface="Calibri"/>
                        <a:ea typeface="新細明體"/>
                        <a:cs typeface="Times New Roman"/>
                      </a:endParaRPr>
                    </a:p>
                  </a:txBody>
                  <a:tcPr marL="68580" marR="68580" marT="0" marB="0" anchor="ctr"/>
                </a:tc>
                <a:tc>
                  <a:txBody>
                    <a:bodyPr/>
                    <a:lstStyle/>
                    <a:p>
                      <a:pPr algn="ctr">
                        <a:spcAft>
                          <a:spcPts val="0"/>
                        </a:spcAft>
                      </a:pPr>
                      <a:r>
                        <a:rPr lang="en-US" sz="1600" kern="100" dirty="0">
                          <a:effectLst/>
                        </a:rPr>
                        <a:t>R/W</a:t>
                      </a:r>
                      <a:endParaRPr lang="zh-TW" sz="1600" kern="100" dirty="0">
                        <a:effectLst/>
                        <a:latin typeface="Calibri"/>
                        <a:ea typeface="新細明體"/>
                        <a:cs typeface="Times New Roman"/>
                      </a:endParaRPr>
                    </a:p>
                  </a:txBody>
                  <a:tcPr marL="68580" marR="68580" marT="0" marB="0" anchor="ctr"/>
                </a:tc>
                <a:tc>
                  <a:txBody>
                    <a:bodyPr/>
                    <a:lstStyle/>
                    <a:p>
                      <a:pPr algn="ctr">
                        <a:spcAft>
                          <a:spcPts val="0"/>
                        </a:spcAft>
                      </a:pPr>
                      <a:r>
                        <a:rPr lang="en-US" sz="1600" kern="100">
                          <a:effectLst/>
                        </a:rPr>
                        <a:t>-</a:t>
                      </a:r>
                      <a:endParaRPr lang="zh-TW" sz="1600" kern="100">
                        <a:effectLst/>
                        <a:latin typeface="Calibri"/>
                        <a:ea typeface="新細明體"/>
                        <a:cs typeface="Times New Roman"/>
                      </a:endParaRPr>
                    </a:p>
                  </a:txBody>
                  <a:tcPr marL="68580" marR="68580" marT="0" marB="0"/>
                </a:tc>
              </a:tr>
              <a:tr h="255759">
                <a:tc>
                  <a:txBody>
                    <a:bodyPr/>
                    <a:lstStyle/>
                    <a:p>
                      <a:pPr algn="just">
                        <a:spcAft>
                          <a:spcPts val="0"/>
                        </a:spcAft>
                      </a:pPr>
                      <a:r>
                        <a:rPr lang="en-US" sz="1600" kern="100" dirty="0">
                          <a:effectLst/>
                        </a:rPr>
                        <a:t>RTC_TLR</a:t>
                      </a:r>
                      <a:endParaRPr lang="zh-TW" sz="1600" kern="100" dirty="0">
                        <a:effectLst/>
                        <a:latin typeface="Calibri"/>
                        <a:ea typeface="新細明體"/>
                        <a:cs typeface="Times New Roman"/>
                      </a:endParaRPr>
                    </a:p>
                  </a:txBody>
                  <a:tcPr marL="68580" marR="68580" marT="0" marB="0" anchor="ctr"/>
                </a:tc>
                <a:tc>
                  <a:txBody>
                    <a:bodyPr/>
                    <a:lstStyle/>
                    <a:p>
                      <a:pPr algn="just">
                        <a:spcAft>
                          <a:spcPts val="0"/>
                        </a:spcAft>
                      </a:pPr>
                      <a:r>
                        <a:rPr lang="en-US" sz="1600" kern="100">
                          <a:effectLst/>
                        </a:rPr>
                        <a:t>Time Loading Register</a:t>
                      </a:r>
                      <a:endParaRPr lang="zh-TW" sz="1600" kern="100">
                        <a:effectLst/>
                        <a:latin typeface="Calibri"/>
                        <a:ea typeface="新細明體"/>
                        <a:cs typeface="Times New Roman"/>
                      </a:endParaRPr>
                    </a:p>
                  </a:txBody>
                  <a:tcPr marL="68580" marR="68580" marT="0" marB="0" anchor="ctr"/>
                </a:tc>
                <a:tc>
                  <a:txBody>
                    <a:bodyPr/>
                    <a:lstStyle/>
                    <a:p>
                      <a:pPr algn="ctr">
                        <a:spcAft>
                          <a:spcPts val="0"/>
                        </a:spcAft>
                      </a:pPr>
                      <a:r>
                        <a:rPr lang="en-US" sz="1600" kern="100" dirty="0">
                          <a:effectLst/>
                        </a:rPr>
                        <a:t>R/W</a:t>
                      </a:r>
                      <a:endParaRPr lang="zh-TW" sz="1600" kern="100" dirty="0">
                        <a:effectLst/>
                        <a:latin typeface="Calibri"/>
                        <a:ea typeface="新細明體"/>
                        <a:cs typeface="Times New Roman"/>
                      </a:endParaRPr>
                    </a:p>
                  </a:txBody>
                  <a:tcPr marL="68580" marR="68580" marT="0" marB="0" anchor="ctr"/>
                </a:tc>
                <a:tc>
                  <a:txBody>
                    <a:bodyPr/>
                    <a:lstStyle/>
                    <a:p>
                      <a:pPr algn="ctr">
                        <a:spcAft>
                          <a:spcPts val="0"/>
                        </a:spcAft>
                      </a:pPr>
                      <a:r>
                        <a:rPr lang="en-US" sz="1600" kern="100">
                          <a:effectLst/>
                        </a:rPr>
                        <a:t>R</a:t>
                      </a:r>
                      <a:endParaRPr lang="zh-TW" sz="1600" kern="100">
                        <a:effectLst/>
                        <a:latin typeface="Calibri"/>
                        <a:ea typeface="新細明體"/>
                        <a:cs typeface="Times New Roman"/>
                      </a:endParaRPr>
                    </a:p>
                  </a:txBody>
                  <a:tcPr marL="68580" marR="68580" marT="0" marB="0"/>
                </a:tc>
              </a:tr>
              <a:tr h="255759">
                <a:tc>
                  <a:txBody>
                    <a:bodyPr/>
                    <a:lstStyle/>
                    <a:p>
                      <a:pPr algn="just">
                        <a:spcAft>
                          <a:spcPts val="0"/>
                        </a:spcAft>
                      </a:pPr>
                      <a:r>
                        <a:rPr lang="en-US" sz="1600" kern="100" dirty="0">
                          <a:effectLst/>
                        </a:rPr>
                        <a:t>RTC_CLR</a:t>
                      </a:r>
                      <a:endParaRPr lang="zh-TW" sz="1600" kern="100" dirty="0">
                        <a:effectLst/>
                        <a:latin typeface="Calibri"/>
                        <a:ea typeface="新細明體"/>
                        <a:cs typeface="Times New Roman"/>
                      </a:endParaRPr>
                    </a:p>
                  </a:txBody>
                  <a:tcPr marL="68580" marR="68580" marT="0" marB="0" anchor="ctr"/>
                </a:tc>
                <a:tc>
                  <a:txBody>
                    <a:bodyPr/>
                    <a:lstStyle/>
                    <a:p>
                      <a:pPr algn="just">
                        <a:spcAft>
                          <a:spcPts val="0"/>
                        </a:spcAft>
                      </a:pPr>
                      <a:r>
                        <a:rPr lang="en-US" sz="1600" kern="100">
                          <a:effectLst/>
                        </a:rPr>
                        <a:t>Calendar Loading Register</a:t>
                      </a:r>
                      <a:endParaRPr lang="zh-TW" sz="1600" kern="100">
                        <a:effectLst/>
                        <a:latin typeface="Calibri"/>
                        <a:ea typeface="新細明體"/>
                        <a:cs typeface="Times New Roman"/>
                      </a:endParaRPr>
                    </a:p>
                  </a:txBody>
                  <a:tcPr marL="68580" marR="68580" marT="0" marB="0" anchor="ctr"/>
                </a:tc>
                <a:tc>
                  <a:txBody>
                    <a:bodyPr/>
                    <a:lstStyle/>
                    <a:p>
                      <a:pPr algn="ctr">
                        <a:spcAft>
                          <a:spcPts val="0"/>
                        </a:spcAft>
                      </a:pPr>
                      <a:r>
                        <a:rPr lang="en-US" sz="1600" kern="100" dirty="0">
                          <a:effectLst/>
                        </a:rPr>
                        <a:t>R/W</a:t>
                      </a:r>
                      <a:endParaRPr lang="zh-TW" sz="1600" kern="100" dirty="0">
                        <a:effectLst/>
                        <a:latin typeface="Calibri"/>
                        <a:ea typeface="新細明體"/>
                        <a:cs typeface="Times New Roman"/>
                      </a:endParaRPr>
                    </a:p>
                  </a:txBody>
                  <a:tcPr marL="68580" marR="68580" marT="0" marB="0" anchor="ctr"/>
                </a:tc>
                <a:tc>
                  <a:txBody>
                    <a:bodyPr/>
                    <a:lstStyle/>
                    <a:p>
                      <a:pPr algn="ctr">
                        <a:spcAft>
                          <a:spcPts val="0"/>
                        </a:spcAft>
                      </a:pPr>
                      <a:r>
                        <a:rPr lang="en-US" sz="1600" kern="100" dirty="0">
                          <a:effectLst/>
                        </a:rPr>
                        <a:t>R</a:t>
                      </a:r>
                      <a:endParaRPr lang="zh-TW" sz="1600" kern="100" dirty="0">
                        <a:effectLst/>
                        <a:latin typeface="Calibri"/>
                        <a:ea typeface="新細明體"/>
                        <a:cs typeface="Times New Roman"/>
                      </a:endParaRPr>
                    </a:p>
                  </a:txBody>
                  <a:tcPr marL="68580" marR="68580" marT="0" marB="0"/>
                </a:tc>
              </a:tr>
              <a:tr h="255759">
                <a:tc>
                  <a:txBody>
                    <a:bodyPr/>
                    <a:lstStyle/>
                    <a:p>
                      <a:pPr algn="just">
                        <a:spcAft>
                          <a:spcPts val="0"/>
                        </a:spcAft>
                      </a:pPr>
                      <a:r>
                        <a:rPr lang="en-US" sz="1600" kern="100" dirty="0">
                          <a:effectLst/>
                        </a:rPr>
                        <a:t>RTC_TSSR</a:t>
                      </a:r>
                      <a:endParaRPr lang="zh-TW" sz="1600" kern="100" dirty="0">
                        <a:effectLst/>
                        <a:latin typeface="Calibri"/>
                        <a:ea typeface="新細明體"/>
                        <a:cs typeface="Times New Roman"/>
                      </a:endParaRPr>
                    </a:p>
                  </a:txBody>
                  <a:tcPr marL="68580" marR="68580" marT="0" marB="0" anchor="ctr"/>
                </a:tc>
                <a:tc>
                  <a:txBody>
                    <a:bodyPr/>
                    <a:lstStyle/>
                    <a:p>
                      <a:pPr algn="just">
                        <a:spcAft>
                          <a:spcPts val="0"/>
                        </a:spcAft>
                      </a:pPr>
                      <a:r>
                        <a:rPr lang="en-US" sz="1600" kern="100">
                          <a:effectLst/>
                        </a:rPr>
                        <a:t>Time Scale Selection Register</a:t>
                      </a:r>
                      <a:endParaRPr lang="zh-TW" sz="1600" kern="100">
                        <a:effectLst/>
                        <a:latin typeface="Calibri"/>
                        <a:ea typeface="新細明體"/>
                        <a:cs typeface="Times New Roman"/>
                      </a:endParaRPr>
                    </a:p>
                  </a:txBody>
                  <a:tcPr marL="68580" marR="68580" marT="0" marB="0" anchor="ctr"/>
                </a:tc>
                <a:tc>
                  <a:txBody>
                    <a:bodyPr/>
                    <a:lstStyle/>
                    <a:p>
                      <a:pPr algn="ctr">
                        <a:spcAft>
                          <a:spcPts val="0"/>
                        </a:spcAft>
                      </a:pPr>
                      <a:r>
                        <a:rPr lang="en-US" sz="1600" kern="100" dirty="0">
                          <a:effectLst/>
                        </a:rPr>
                        <a:t>R/W</a:t>
                      </a:r>
                      <a:endParaRPr lang="zh-TW" sz="1600" kern="100" dirty="0">
                        <a:effectLst/>
                        <a:latin typeface="Calibri"/>
                        <a:ea typeface="新細明體"/>
                        <a:cs typeface="Times New Roman"/>
                      </a:endParaRPr>
                    </a:p>
                  </a:txBody>
                  <a:tcPr marL="68580" marR="68580" marT="0" marB="0" anchor="ctr"/>
                </a:tc>
                <a:tc>
                  <a:txBody>
                    <a:bodyPr/>
                    <a:lstStyle/>
                    <a:p>
                      <a:pPr algn="ctr">
                        <a:spcAft>
                          <a:spcPts val="0"/>
                        </a:spcAft>
                      </a:pPr>
                      <a:r>
                        <a:rPr lang="en-US" sz="1600" kern="100">
                          <a:effectLst/>
                        </a:rPr>
                        <a:t>R/W</a:t>
                      </a:r>
                      <a:endParaRPr lang="zh-TW" sz="1600" kern="100">
                        <a:effectLst/>
                        <a:latin typeface="Calibri"/>
                        <a:ea typeface="新細明體"/>
                        <a:cs typeface="Times New Roman"/>
                      </a:endParaRPr>
                    </a:p>
                  </a:txBody>
                  <a:tcPr marL="68580" marR="68580" marT="0" marB="0"/>
                </a:tc>
              </a:tr>
              <a:tr h="255759">
                <a:tc>
                  <a:txBody>
                    <a:bodyPr/>
                    <a:lstStyle/>
                    <a:p>
                      <a:pPr algn="just">
                        <a:spcAft>
                          <a:spcPts val="0"/>
                        </a:spcAft>
                      </a:pPr>
                      <a:r>
                        <a:rPr lang="en-US" sz="1600" kern="100" dirty="0">
                          <a:effectLst/>
                        </a:rPr>
                        <a:t>RTC_DWR</a:t>
                      </a:r>
                      <a:endParaRPr lang="zh-TW" sz="1600" kern="100" dirty="0">
                        <a:effectLst/>
                        <a:latin typeface="Calibri"/>
                        <a:ea typeface="新細明體"/>
                        <a:cs typeface="Times New Roman"/>
                      </a:endParaRPr>
                    </a:p>
                  </a:txBody>
                  <a:tcPr marL="68580" marR="68580" marT="0" marB="0" anchor="ctr"/>
                </a:tc>
                <a:tc>
                  <a:txBody>
                    <a:bodyPr/>
                    <a:lstStyle/>
                    <a:p>
                      <a:pPr algn="just">
                        <a:spcAft>
                          <a:spcPts val="0"/>
                        </a:spcAft>
                      </a:pPr>
                      <a:r>
                        <a:rPr lang="en-US" sz="1600" kern="100">
                          <a:effectLst/>
                        </a:rPr>
                        <a:t>Day of the Week Register</a:t>
                      </a:r>
                      <a:endParaRPr lang="zh-TW" sz="1600" kern="100">
                        <a:effectLst/>
                        <a:latin typeface="Calibri"/>
                        <a:ea typeface="新細明體"/>
                        <a:cs typeface="Times New Roman"/>
                      </a:endParaRPr>
                    </a:p>
                  </a:txBody>
                  <a:tcPr marL="68580" marR="68580" marT="0" marB="0" anchor="ctr"/>
                </a:tc>
                <a:tc>
                  <a:txBody>
                    <a:bodyPr/>
                    <a:lstStyle/>
                    <a:p>
                      <a:pPr algn="ctr">
                        <a:spcAft>
                          <a:spcPts val="0"/>
                        </a:spcAft>
                      </a:pPr>
                      <a:r>
                        <a:rPr lang="en-US" sz="1600" kern="100" dirty="0">
                          <a:effectLst/>
                        </a:rPr>
                        <a:t>R/W</a:t>
                      </a:r>
                      <a:endParaRPr lang="zh-TW" sz="1600" kern="100" dirty="0">
                        <a:effectLst/>
                        <a:latin typeface="Calibri"/>
                        <a:ea typeface="新細明體"/>
                        <a:cs typeface="Times New Roman"/>
                      </a:endParaRPr>
                    </a:p>
                  </a:txBody>
                  <a:tcPr marL="68580" marR="68580" marT="0" marB="0" anchor="ctr"/>
                </a:tc>
                <a:tc>
                  <a:txBody>
                    <a:bodyPr/>
                    <a:lstStyle/>
                    <a:p>
                      <a:pPr algn="ctr">
                        <a:spcAft>
                          <a:spcPts val="0"/>
                        </a:spcAft>
                      </a:pPr>
                      <a:r>
                        <a:rPr lang="en-US" sz="1600" kern="100">
                          <a:effectLst/>
                        </a:rPr>
                        <a:t>R</a:t>
                      </a:r>
                      <a:endParaRPr lang="zh-TW" sz="1600" kern="100">
                        <a:effectLst/>
                        <a:latin typeface="Calibri"/>
                        <a:ea typeface="新細明體"/>
                        <a:cs typeface="Times New Roman"/>
                      </a:endParaRPr>
                    </a:p>
                  </a:txBody>
                  <a:tcPr marL="68580" marR="68580" marT="0" marB="0"/>
                </a:tc>
              </a:tr>
              <a:tr h="255759">
                <a:tc>
                  <a:txBody>
                    <a:bodyPr/>
                    <a:lstStyle/>
                    <a:p>
                      <a:pPr algn="just">
                        <a:spcAft>
                          <a:spcPts val="0"/>
                        </a:spcAft>
                      </a:pPr>
                      <a:r>
                        <a:rPr lang="en-US" sz="1600" kern="100" dirty="0">
                          <a:effectLst/>
                        </a:rPr>
                        <a:t>RTC_TAR</a:t>
                      </a:r>
                      <a:endParaRPr lang="zh-TW" sz="1600" kern="100" dirty="0">
                        <a:effectLst/>
                        <a:latin typeface="Calibri"/>
                        <a:ea typeface="新細明體"/>
                        <a:cs typeface="Times New Roman"/>
                      </a:endParaRPr>
                    </a:p>
                  </a:txBody>
                  <a:tcPr marL="68580" marR="68580" marT="0" marB="0" anchor="ctr"/>
                </a:tc>
                <a:tc>
                  <a:txBody>
                    <a:bodyPr/>
                    <a:lstStyle/>
                    <a:p>
                      <a:pPr algn="just">
                        <a:spcAft>
                          <a:spcPts val="0"/>
                        </a:spcAft>
                      </a:pPr>
                      <a:r>
                        <a:rPr lang="en-US" sz="1600" kern="100">
                          <a:effectLst/>
                        </a:rPr>
                        <a:t>Time Alarm Register</a:t>
                      </a:r>
                      <a:endParaRPr lang="zh-TW" sz="1600" kern="100">
                        <a:effectLst/>
                        <a:latin typeface="Calibri"/>
                        <a:ea typeface="新細明體"/>
                        <a:cs typeface="Times New Roman"/>
                      </a:endParaRPr>
                    </a:p>
                  </a:txBody>
                  <a:tcPr marL="68580" marR="68580" marT="0" marB="0" anchor="ctr"/>
                </a:tc>
                <a:tc>
                  <a:txBody>
                    <a:bodyPr/>
                    <a:lstStyle/>
                    <a:p>
                      <a:pPr algn="ctr">
                        <a:spcAft>
                          <a:spcPts val="0"/>
                        </a:spcAft>
                      </a:pPr>
                      <a:r>
                        <a:rPr lang="en-US" sz="1600" kern="100" dirty="0">
                          <a:effectLst/>
                        </a:rPr>
                        <a:t>R/W</a:t>
                      </a:r>
                      <a:endParaRPr lang="zh-TW" sz="1600" kern="100" dirty="0">
                        <a:effectLst/>
                        <a:latin typeface="Calibri"/>
                        <a:ea typeface="新細明體"/>
                        <a:cs typeface="Times New Roman"/>
                      </a:endParaRPr>
                    </a:p>
                  </a:txBody>
                  <a:tcPr marL="68580" marR="68580" marT="0" marB="0" anchor="ctr"/>
                </a:tc>
                <a:tc>
                  <a:txBody>
                    <a:bodyPr/>
                    <a:lstStyle/>
                    <a:p>
                      <a:pPr algn="ctr">
                        <a:spcAft>
                          <a:spcPts val="0"/>
                        </a:spcAft>
                      </a:pPr>
                      <a:r>
                        <a:rPr lang="en-US" sz="1600" kern="100">
                          <a:effectLst/>
                        </a:rPr>
                        <a:t>-</a:t>
                      </a:r>
                      <a:endParaRPr lang="zh-TW" sz="1600" kern="100">
                        <a:effectLst/>
                        <a:latin typeface="Calibri"/>
                        <a:ea typeface="新細明體"/>
                        <a:cs typeface="Times New Roman"/>
                      </a:endParaRPr>
                    </a:p>
                  </a:txBody>
                  <a:tcPr marL="68580" marR="68580" marT="0" marB="0"/>
                </a:tc>
              </a:tr>
              <a:tr h="255759">
                <a:tc>
                  <a:txBody>
                    <a:bodyPr/>
                    <a:lstStyle/>
                    <a:p>
                      <a:pPr algn="just">
                        <a:spcAft>
                          <a:spcPts val="0"/>
                        </a:spcAft>
                      </a:pPr>
                      <a:r>
                        <a:rPr lang="en-US" sz="1600" kern="100" dirty="0">
                          <a:effectLst/>
                        </a:rPr>
                        <a:t>RTC_CAR</a:t>
                      </a:r>
                      <a:endParaRPr lang="zh-TW" sz="1600" kern="100" dirty="0">
                        <a:effectLst/>
                        <a:latin typeface="Calibri"/>
                        <a:ea typeface="新細明體"/>
                        <a:cs typeface="Times New Roman"/>
                      </a:endParaRPr>
                    </a:p>
                  </a:txBody>
                  <a:tcPr marL="68580" marR="68580" marT="0" marB="0" anchor="ctr"/>
                </a:tc>
                <a:tc>
                  <a:txBody>
                    <a:bodyPr/>
                    <a:lstStyle/>
                    <a:p>
                      <a:pPr algn="just">
                        <a:spcAft>
                          <a:spcPts val="0"/>
                        </a:spcAft>
                      </a:pPr>
                      <a:r>
                        <a:rPr lang="en-US" sz="1600" kern="100">
                          <a:effectLst/>
                        </a:rPr>
                        <a:t>Calendar Alarm Register</a:t>
                      </a:r>
                      <a:endParaRPr lang="zh-TW" sz="1600" kern="100">
                        <a:effectLst/>
                        <a:latin typeface="Calibri"/>
                        <a:ea typeface="新細明體"/>
                        <a:cs typeface="Times New Roman"/>
                      </a:endParaRPr>
                    </a:p>
                  </a:txBody>
                  <a:tcPr marL="68580" marR="68580" marT="0" marB="0" anchor="ctr"/>
                </a:tc>
                <a:tc>
                  <a:txBody>
                    <a:bodyPr/>
                    <a:lstStyle/>
                    <a:p>
                      <a:pPr algn="ctr">
                        <a:spcAft>
                          <a:spcPts val="0"/>
                        </a:spcAft>
                      </a:pPr>
                      <a:r>
                        <a:rPr lang="en-US" sz="1600" kern="100" dirty="0">
                          <a:effectLst/>
                        </a:rPr>
                        <a:t>R/W</a:t>
                      </a:r>
                      <a:endParaRPr lang="zh-TW" sz="1600" kern="100" dirty="0">
                        <a:effectLst/>
                        <a:latin typeface="Calibri"/>
                        <a:ea typeface="新細明體"/>
                        <a:cs typeface="Times New Roman"/>
                      </a:endParaRPr>
                    </a:p>
                  </a:txBody>
                  <a:tcPr marL="68580" marR="68580" marT="0" marB="0" anchor="ctr"/>
                </a:tc>
                <a:tc>
                  <a:txBody>
                    <a:bodyPr/>
                    <a:lstStyle/>
                    <a:p>
                      <a:pPr algn="ctr">
                        <a:spcAft>
                          <a:spcPts val="0"/>
                        </a:spcAft>
                      </a:pPr>
                      <a:r>
                        <a:rPr lang="en-US" sz="1600" kern="100">
                          <a:effectLst/>
                        </a:rPr>
                        <a:t>-</a:t>
                      </a:r>
                      <a:endParaRPr lang="zh-TW" sz="1600" kern="100">
                        <a:effectLst/>
                        <a:latin typeface="Calibri"/>
                        <a:ea typeface="新細明體"/>
                        <a:cs typeface="Times New Roman"/>
                      </a:endParaRPr>
                    </a:p>
                  </a:txBody>
                  <a:tcPr marL="68580" marR="68580" marT="0" marB="0"/>
                </a:tc>
              </a:tr>
              <a:tr h="255759">
                <a:tc>
                  <a:txBody>
                    <a:bodyPr/>
                    <a:lstStyle/>
                    <a:p>
                      <a:pPr algn="just">
                        <a:spcAft>
                          <a:spcPts val="0"/>
                        </a:spcAft>
                      </a:pPr>
                      <a:r>
                        <a:rPr lang="en-US" sz="1600" kern="100" dirty="0">
                          <a:effectLst/>
                        </a:rPr>
                        <a:t>RTC_LIR</a:t>
                      </a:r>
                      <a:endParaRPr lang="zh-TW" sz="1600" kern="100" dirty="0">
                        <a:effectLst/>
                        <a:latin typeface="Calibri"/>
                        <a:ea typeface="新細明體"/>
                        <a:cs typeface="Times New Roman"/>
                      </a:endParaRPr>
                    </a:p>
                  </a:txBody>
                  <a:tcPr marL="68580" marR="68580" marT="0" marB="0" anchor="ctr"/>
                </a:tc>
                <a:tc>
                  <a:txBody>
                    <a:bodyPr/>
                    <a:lstStyle/>
                    <a:p>
                      <a:pPr algn="just">
                        <a:spcAft>
                          <a:spcPts val="0"/>
                        </a:spcAft>
                      </a:pPr>
                      <a:r>
                        <a:rPr lang="en-US" sz="1600" kern="100">
                          <a:effectLst/>
                        </a:rPr>
                        <a:t>Leap Year Indicator Register</a:t>
                      </a:r>
                      <a:endParaRPr lang="zh-TW" sz="1600" kern="100">
                        <a:effectLst/>
                        <a:latin typeface="Calibri"/>
                        <a:ea typeface="新細明體"/>
                        <a:cs typeface="Times New Roman"/>
                      </a:endParaRPr>
                    </a:p>
                  </a:txBody>
                  <a:tcPr marL="68580" marR="68580" marT="0" marB="0" anchor="ctr"/>
                </a:tc>
                <a:tc>
                  <a:txBody>
                    <a:bodyPr/>
                    <a:lstStyle/>
                    <a:p>
                      <a:pPr algn="ctr">
                        <a:spcAft>
                          <a:spcPts val="0"/>
                        </a:spcAft>
                      </a:pPr>
                      <a:r>
                        <a:rPr lang="en-US" sz="1600" kern="100" dirty="0">
                          <a:effectLst/>
                        </a:rPr>
                        <a:t>R</a:t>
                      </a:r>
                      <a:endParaRPr lang="zh-TW" sz="1600" kern="100" dirty="0">
                        <a:effectLst/>
                        <a:latin typeface="Calibri"/>
                        <a:ea typeface="新細明體"/>
                        <a:cs typeface="Times New Roman"/>
                      </a:endParaRPr>
                    </a:p>
                  </a:txBody>
                  <a:tcPr marL="68580" marR="68580" marT="0" marB="0" anchor="ctr"/>
                </a:tc>
                <a:tc>
                  <a:txBody>
                    <a:bodyPr/>
                    <a:lstStyle/>
                    <a:p>
                      <a:pPr algn="ctr">
                        <a:spcAft>
                          <a:spcPts val="0"/>
                        </a:spcAft>
                      </a:pPr>
                      <a:r>
                        <a:rPr lang="en-US" sz="1600" kern="100" dirty="0">
                          <a:effectLst/>
                        </a:rPr>
                        <a:t>R</a:t>
                      </a:r>
                      <a:endParaRPr lang="zh-TW" sz="1600" kern="100" dirty="0">
                        <a:effectLst/>
                        <a:latin typeface="Calibri"/>
                        <a:ea typeface="新細明體"/>
                        <a:cs typeface="Times New Roman"/>
                      </a:endParaRPr>
                    </a:p>
                  </a:txBody>
                  <a:tcPr marL="68580" marR="68580" marT="0" marB="0"/>
                </a:tc>
              </a:tr>
              <a:tr h="255759">
                <a:tc>
                  <a:txBody>
                    <a:bodyPr/>
                    <a:lstStyle/>
                    <a:p>
                      <a:pPr algn="just">
                        <a:spcAft>
                          <a:spcPts val="0"/>
                        </a:spcAft>
                      </a:pPr>
                      <a:r>
                        <a:rPr lang="en-US" sz="1600" kern="100" dirty="0">
                          <a:effectLst/>
                        </a:rPr>
                        <a:t>RTC_RIER</a:t>
                      </a:r>
                      <a:endParaRPr lang="zh-TW" sz="1600" kern="100" dirty="0">
                        <a:effectLst/>
                        <a:latin typeface="Calibri"/>
                        <a:ea typeface="新細明體"/>
                        <a:cs typeface="Times New Roman"/>
                      </a:endParaRPr>
                    </a:p>
                  </a:txBody>
                  <a:tcPr marL="68580" marR="68580" marT="0" marB="0" anchor="ctr"/>
                </a:tc>
                <a:tc>
                  <a:txBody>
                    <a:bodyPr/>
                    <a:lstStyle/>
                    <a:p>
                      <a:pPr algn="just">
                        <a:spcAft>
                          <a:spcPts val="0"/>
                        </a:spcAft>
                      </a:pPr>
                      <a:r>
                        <a:rPr lang="en-US" sz="1600" kern="100">
                          <a:effectLst/>
                        </a:rPr>
                        <a:t>RTC Interrupt Enable Register</a:t>
                      </a:r>
                      <a:endParaRPr lang="zh-TW" sz="1600" kern="100">
                        <a:effectLst/>
                        <a:latin typeface="Calibri"/>
                        <a:ea typeface="新細明體"/>
                        <a:cs typeface="Times New Roman"/>
                      </a:endParaRPr>
                    </a:p>
                  </a:txBody>
                  <a:tcPr marL="68580" marR="68580" marT="0" marB="0" anchor="ctr"/>
                </a:tc>
                <a:tc>
                  <a:txBody>
                    <a:bodyPr/>
                    <a:lstStyle/>
                    <a:p>
                      <a:pPr algn="ctr">
                        <a:spcAft>
                          <a:spcPts val="0"/>
                        </a:spcAft>
                      </a:pPr>
                      <a:r>
                        <a:rPr lang="en-US" sz="1600" kern="100">
                          <a:effectLst/>
                        </a:rPr>
                        <a:t>R/W</a:t>
                      </a:r>
                      <a:endParaRPr lang="zh-TW" sz="1600" kern="100">
                        <a:effectLst/>
                        <a:latin typeface="Calibri"/>
                        <a:ea typeface="新細明體"/>
                        <a:cs typeface="Times New Roman"/>
                      </a:endParaRPr>
                    </a:p>
                  </a:txBody>
                  <a:tcPr marL="68580" marR="68580" marT="0" marB="0" anchor="ctr"/>
                </a:tc>
                <a:tc>
                  <a:txBody>
                    <a:bodyPr/>
                    <a:lstStyle/>
                    <a:p>
                      <a:pPr algn="ctr">
                        <a:spcAft>
                          <a:spcPts val="0"/>
                        </a:spcAft>
                      </a:pPr>
                      <a:r>
                        <a:rPr lang="en-US" sz="1600" kern="100" dirty="0">
                          <a:effectLst/>
                        </a:rPr>
                        <a:t>R/W</a:t>
                      </a:r>
                      <a:endParaRPr lang="zh-TW" sz="1600" kern="100" dirty="0">
                        <a:effectLst/>
                        <a:latin typeface="Calibri"/>
                        <a:ea typeface="新細明體"/>
                        <a:cs typeface="Times New Roman"/>
                      </a:endParaRPr>
                    </a:p>
                  </a:txBody>
                  <a:tcPr marL="68580" marR="68580" marT="0" marB="0"/>
                </a:tc>
              </a:tr>
              <a:tr h="255759">
                <a:tc>
                  <a:txBody>
                    <a:bodyPr/>
                    <a:lstStyle/>
                    <a:p>
                      <a:pPr algn="just">
                        <a:spcAft>
                          <a:spcPts val="0"/>
                        </a:spcAft>
                      </a:pPr>
                      <a:r>
                        <a:rPr lang="en-US" sz="1600" kern="100" dirty="0">
                          <a:effectLst/>
                        </a:rPr>
                        <a:t>RTC_RIIR</a:t>
                      </a:r>
                      <a:endParaRPr lang="zh-TW" sz="1600" kern="100" dirty="0">
                        <a:effectLst/>
                        <a:latin typeface="Calibri"/>
                        <a:ea typeface="新細明體"/>
                        <a:cs typeface="Times New Roman"/>
                      </a:endParaRPr>
                    </a:p>
                  </a:txBody>
                  <a:tcPr marL="68580" marR="68580" marT="0" marB="0" anchor="ctr"/>
                </a:tc>
                <a:tc>
                  <a:txBody>
                    <a:bodyPr/>
                    <a:lstStyle/>
                    <a:p>
                      <a:pPr algn="just">
                        <a:spcAft>
                          <a:spcPts val="0"/>
                        </a:spcAft>
                      </a:pPr>
                      <a:r>
                        <a:rPr lang="en-US" sz="1600" kern="100">
                          <a:effectLst/>
                        </a:rPr>
                        <a:t>RTC Interrupt Indication Register</a:t>
                      </a:r>
                      <a:endParaRPr lang="zh-TW" sz="1600" kern="100">
                        <a:effectLst/>
                        <a:latin typeface="Calibri"/>
                        <a:ea typeface="新細明體"/>
                        <a:cs typeface="Times New Roman"/>
                      </a:endParaRPr>
                    </a:p>
                  </a:txBody>
                  <a:tcPr marL="68580" marR="68580" marT="0" marB="0" anchor="ctr"/>
                </a:tc>
                <a:tc>
                  <a:txBody>
                    <a:bodyPr/>
                    <a:lstStyle/>
                    <a:p>
                      <a:pPr algn="ctr">
                        <a:spcAft>
                          <a:spcPts val="0"/>
                        </a:spcAft>
                      </a:pPr>
                      <a:r>
                        <a:rPr lang="en-US" sz="1600" kern="100">
                          <a:effectLst/>
                        </a:rPr>
                        <a:t>R/W</a:t>
                      </a:r>
                      <a:endParaRPr lang="zh-TW" sz="1600" kern="100">
                        <a:effectLst/>
                        <a:latin typeface="Calibri"/>
                        <a:ea typeface="新細明體"/>
                        <a:cs typeface="Times New Roman"/>
                      </a:endParaRPr>
                    </a:p>
                  </a:txBody>
                  <a:tcPr marL="68580" marR="68580" marT="0" marB="0" anchor="ctr"/>
                </a:tc>
                <a:tc>
                  <a:txBody>
                    <a:bodyPr/>
                    <a:lstStyle/>
                    <a:p>
                      <a:pPr algn="ctr">
                        <a:spcAft>
                          <a:spcPts val="0"/>
                        </a:spcAft>
                      </a:pPr>
                      <a:r>
                        <a:rPr lang="en-US" sz="1600" kern="100" dirty="0">
                          <a:effectLst/>
                        </a:rPr>
                        <a:t>R/W</a:t>
                      </a:r>
                      <a:endParaRPr lang="zh-TW" sz="1600" kern="100" dirty="0">
                        <a:effectLst/>
                        <a:latin typeface="Calibri"/>
                        <a:ea typeface="新細明體"/>
                        <a:cs typeface="Times New Roman"/>
                      </a:endParaRPr>
                    </a:p>
                  </a:txBody>
                  <a:tcPr marL="68580" marR="68580" marT="0" marB="0"/>
                </a:tc>
              </a:tr>
              <a:tr h="255759">
                <a:tc>
                  <a:txBody>
                    <a:bodyPr/>
                    <a:lstStyle/>
                    <a:p>
                      <a:pPr algn="just">
                        <a:spcAft>
                          <a:spcPts val="0"/>
                        </a:spcAft>
                      </a:pPr>
                      <a:r>
                        <a:rPr lang="en-US" sz="1600" kern="100" dirty="0">
                          <a:effectLst/>
                        </a:rPr>
                        <a:t>RTC_TTR</a:t>
                      </a:r>
                      <a:endParaRPr lang="zh-TW" sz="1600" kern="100" dirty="0">
                        <a:effectLst/>
                        <a:latin typeface="Calibri"/>
                        <a:ea typeface="新細明體"/>
                        <a:cs typeface="Times New Roman"/>
                      </a:endParaRPr>
                    </a:p>
                  </a:txBody>
                  <a:tcPr marL="68580" marR="68580" marT="0" marB="0" anchor="ctr"/>
                </a:tc>
                <a:tc>
                  <a:txBody>
                    <a:bodyPr/>
                    <a:lstStyle/>
                    <a:p>
                      <a:pPr algn="just">
                        <a:spcAft>
                          <a:spcPts val="0"/>
                        </a:spcAft>
                      </a:pPr>
                      <a:r>
                        <a:rPr lang="en-US" sz="1600" kern="100">
                          <a:effectLst/>
                        </a:rPr>
                        <a:t>RTC Time Tick Register</a:t>
                      </a:r>
                      <a:endParaRPr lang="zh-TW" sz="1600" kern="100">
                        <a:effectLst/>
                        <a:latin typeface="Calibri"/>
                        <a:ea typeface="新細明體"/>
                        <a:cs typeface="Times New Roman"/>
                      </a:endParaRPr>
                    </a:p>
                  </a:txBody>
                  <a:tcPr marL="68580" marR="68580" marT="0" marB="0" anchor="ctr"/>
                </a:tc>
                <a:tc>
                  <a:txBody>
                    <a:bodyPr/>
                    <a:lstStyle/>
                    <a:p>
                      <a:pPr algn="ctr">
                        <a:spcAft>
                          <a:spcPts val="0"/>
                        </a:spcAft>
                      </a:pPr>
                      <a:r>
                        <a:rPr lang="en-US" sz="1600" kern="100">
                          <a:effectLst/>
                        </a:rPr>
                        <a:t>R/W</a:t>
                      </a:r>
                      <a:endParaRPr lang="zh-TW" sz="1600" kern="100">
                        <a:effectLst/>
                        <a:latin typeface="Calibri"/>
                        <a:ea typeface="新細明體"/>
                        <a:cs typeface="Times New Roman"/>
                      </a:endParaRPr>
                    </a:p>
                  </a:txBody>
                  <a:tcPr marL="68580" marR="68580" marT="0" marB="0" anchor="ctr"/>
                </a:tc>
                <a:tc>
                  <a:txBody>
                    <a:bodyPr/>
                    <a:lstStyle/>
                    <a:p>
                      <a:pPr algn="ctr">
                        <a:spcAft>
                          <a:spcPts val="0"/>
                        </a:spcAft>
                      </a:pPr>
                      <a:r>
                        <a:rPr lang="en-US" sz="1600" kern="100" dirty="0">
                          <a:effectLst/>
                        </a:rPr>
                        <a:t>-</a:t>
                      </a:r>
                      <a:endParaRPr lang="zh-TW" sz="1600" kern="100" dirty="0">
                        <a:effectLst/>
                        <a:latin typeface="Calibri"/>
                        <a:ea typeface="新細明體"/>
                        <a:cs typeface="Times New Roman"/>
                      </a:endParaRPr>
                    </a:p>
                  </a:txBody>
                  <a:tcPr marL="68580" marR="68580" marT="0" marB="0"/>
                </a:tc>
              </a:tr>
              <a:tr h="255759">
                <a:tc>
                  <a:txBody>
                    <a:bodyPr/>
                    <a:lstStyle/>
                    <a:p>
                      <a:pPr algn="just">
                        <a:spcAft>
                          <a:spcPts val="0"/>
                        </a:spcAft>
                      </a:pPr>
                      <a:r>
                        <a:rPr lang="en-US" sz="1600" kern="100" dirty="0">
                          <a:effectLst/>
                        </a:rPr>
                        <a:t>RTC_SPRCTL</a:t>
                      </a:r>
                      <a:endParaRPr lang="zh-TW" sz="1600" kern="100" dirty="0">
                        <a:effectLst/>
                        <a:latin typeface="Calibri"/>
                        <a:ea typeface="新細明體"/>
                        <a:cs typeface="Times New Roman"/>
                      </a:endParaRPr>
                    </a:p>
                  </a:txBody>
                  <a:tcPr marL="68580" marR="68580" marT="0" marB="0" anchor="ctr"/>
                </a:tc>
                <a:tc>
                  <a:txBody>
                    <a:bodyPr/>
                    <a:lstStyle/>
                    <a:p>
                      <a:pPr algn="just">
                        <a:spcAft>
                          <a:spcPts val="0"/>
                        </a:spcAft>
                      </a:pPr>
                      <a:r>
                        <a:rPr lang="en-US" sz="1600" kern="100">
                          <a:effectLst/>
                        </a:rPr>
                        <a:t>RTC Spare Functional Control Register</a:t>
                      </a:r>
                      <a:endParaRPr lang="zh-TW" sz="1600" kern="100">
                        <a:effectLst/>
                        <a:latin typeface="Calibri"/>
                        <a:ea typeface="新細明體"/>
                        <a:cs typeface="Times New Roman"/>
                      </a:endParaRPr>
                    </a:p>
                  </a:txBody>
                  <a:tcPr marL="68580" marR="68580" marT="0" marB="0" anchor="ctr"/>
                </a:tc>
                <a:tc>
                  <a:txBody>
                    <a:bodyPr/>
                    <a:lstStyle/>
                    <a:p>
                      <a:pPr algn="ctr">
                        <a:spcAft>
                          <a:spcPts val="0"/>
                        </a:spcAft>
                      </a:pPr>
                      <a:r>
                        <a:rPr lang="en-US" sz="1600" kern="100">
                          <a:effectLst/>
                        </a:rPr>
                        <a:t>R/W</a:t>
                      </a:r>
                      <a:endParaRPr lang="zh-TW" sz="1600" kern="100">
                        <a:effectLst/>
                        <a:latin typeface="Calibri"/>
                        <a:ea typeface="新細明體"/>
                        <a:cs typeface="Times New Roman"/>
                      </a:endParaRPr>
                    </a:p>
                  </a:txBody>
                  <a:tcPr marL="68580" marR="68580" marT="0" marB="0" anchor="ctr"/>
                </a:tc>
                <a:tc>
                  <a:txBody>
                    <a:bodyPr/>
                    <a:lstStyle/>
                    <a:p>
                      <a:pPr algn="ctr">
                        <a:spcAft>
                          <a:spcPts val="0"/>
                        </a:spcAft>
                      </a:pPr>
                      <a:r>
                        <a:rPr lang="en-US" sz="1600" kern="100" dirty="0">
                          <a:effectLst/>
                        </a:rPr>
                        <a:t>-</a:t>
                      </a:r>
                      <a:endParaRPr lang="zh-TW" sz="1600" kern="100" dirty="0">
                        <a:effectLst/>
                        <a:latin typeface="Calibri"/>
                        <a:ea typeface="新細明體"/>
                        <a:cs typeface="Times New Roman"/>
                      </a:endParaRPr>
                    </a:p>
                  </a:txBody>
                  <a:tcPr marL="68580" marR="68580" marT="0" marB="0" anchor="ctr"/>
                </a:tc>
              </a:tr>
              <a:tr h="511517">
                <a:tc>
                  <a:txBody>
                    <a:bodyPr/>
                    <a:lstStyle/>
                    <a:p>
                      <a:pPr algn="just">
                        <a:spcAft>
                          <a:spcPts val="0"/>
                        </a:spcAft>
                      </a:pPr>
                      <a:r>
                        <a:rPr lang="en-US" sz="1600" kern="100" dirty="0">
                          <a:effectLst/>
                        </a:rPr>
                        <a:t>RTC_SPR0 ~ </a:t>
                      </a:r>
                      <a:endParaRPr lang="zh-TW" sz="1600" kern="100" dirty="0">
                        <a:effectLst/>
                      </a:endParaRPr>
                    </a:p>
                    <a:p>
                      <a:pPr algn="just">
                        <a:spcAft>
                          <a:spcPts val="0"/>
                        </a:spcAft>
                      </a:pPr>
                      <a:r>
                        <a:rPr lang="en-US" sz="1600" kern="100" dirty="0">
                          <a:effectLst/>
                        </a:rPr>
                        <a:t>RTC_SPR19</a:t>
                      </a:r>
                      <a:endParaRPr lang="zh-TW" sz="1600" kern="100" dirty="0">
                        <a:effectLst/>
                        <a:latin typeface="Calibri"/>
                        <a:ea typeface="新細明體"/>
                        <a:cs typeface="Times New Roman"/>
                      </a:endParaRPr>
                    </a:p>
                  </a:txBody>
                  <a:tcPr marL="68580" marR="68580" marT="0" marB="0" anchor="ctr"/>
                </a:tc>
                <a:tc>
                  <a:txBody>
                    <a:bodyPr/>
                    <a:lstStyle/>
                    <a:p>
                      <a:pPr algn="just">
                        <a:spcAft>
                          <a:spcPts val="0"/>
                        </a:spcAft>
                      </a:pPr>
                      <a:r>
                        <a:rPr lang="en-US" sz="1600" kern="100">
                          <a:effectLst/>
                        </a:rPr>
                        <a:t>RTC Spare Register 0 ~ 19</a:t>
                      </a:r>
                      <a:endParaRPr lang="zh-TW" sz="1600" kern="100">
                        <a:effectLst/>
                        <a:latin typeface="Calibri"/>
                        <a:ea typeface="新細明體"/>
                        <a:cs typeface="Times New Roman"/>
                      </a:endParaRPr>
                    </a:p>
                  </a:txBody>
                  <a:tcPr marL="68580" marR="68580" marT="0" marB="0" anchor="ctr"/>
                </a:tc>
                <a:tc>
                  <a:txBody>
                    <a:bodyPr/>
                    <a:lstStyle/>
                    <a:p>
                      <a:pPr algn="ctr">
                        <a:spcAft>
                          <a:spcPts val="0"/>
                        </a:spcAft>
                      </a:pPr>
                      <a:r>
                        <a:rPr lang="en-US" sz="1600" kern="100">
                          <a:effectLst/>
                        </a:rPr>
                        <a:t>R/W</a:t>
                      </a:r>
                      <a:endParaRPr lang="zh-TW" sz="1600" kern="100">
                        <a:effectLst/>
                        <a:latin typeface="Calibri"/>
                        <a:ea typeface="新細明體"/>
                        <a:cs typeface="Times New Roman"/>
                      </a:endParaRPr>
                    </a:p>
                  </a:txBody>
                  <a:tcPr marL="68580" marR="68580" marT="0" marB="0" anchor="ctr"/>
                </a:tc>
                <a:tc>
                  <a:txBody>
                    <a:bodyPr/>
                    <a:lstStyle/>
                    <a:p>
                      <a:pPr algn="ctr">
                        <a:spcAft>
                          <a:spcPts val="0"/>
                        </a:spcAft>
                      </a:pPr>
                      <a:r>
                        <a:rPr lang="en-US" sz="1600" kern="100" dirty="0">
                          <a:effectLst/>
                        </a:rPr>
                        <a:t>-</a:t>
                      </a:r>
                      <a:endParaRPr lang="zh-TW" sz="1600" kern="100" dirty="0">
                        <a:effectLst/>
                        <a:latin typeface="Calibri"/>
                        <a:ea typeface="新細明體"/>
                        <a:cs typeface="Times New Roman"/>
                      </a:endParaRPr>
                    </a:p>
                  </a:txBody>
                  <a:tcPr marL="68580" marR="68580" marT="0" marB="0" anchor="ctr"/>
                </a:tc>
              </a:tr>
            </a:tbl>
          </a:graphicData>
        </a:graphic>
      </p:graphicFrame>
    </p:spTree>
    <p:custDataLst>
      <p:tags r:id="rId1"/>
    </p:custDataLst>
    <p:extLst>
      <p:ext uri="{BB962C8B-B14F-4D97-AF65-F5344CB8AC3E}">
        <p14:creationId xmlns:p14="http://schemas.microsoft.com/office/powerpoint/2010/main" val="1319581473"/>
      </p:ext>
    </p:extLst>
  </p:cSld>
  <p:clrMapOvr>
    <a:masterClrMapping/>
  </p:clrMapOvr>
  <p:transition advTm="5745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r>
              <a:rPr lang="en-US" altLang="zh-TW" dirty="0" smtClean="0"/>
              <a:t>RTC </a:t>
            </a:r>
            <a:r>
              <a:rPr lang="zh-CN" altLang="en-US" dirty="0" smtClean="0"/>
              <a:t>频率补偿寄存器</a:t>
            </a:r>
            <a:endParaRPr lang="en-US" altLang="zh-TW" dirty="0" smtClean="0"/>
          </a:p>
        </p:txBody>
      </p:sp>
      <p:sp>
        <p:nvSpPr>
          <p:cNvPr id="45059" name="Rectangle 3"/>
          <p:cNvSpPr>
            <a:spLocks noGrp="1" noChangeArrowheads="1"/>
          </p:cNvSpPr>
          <p:nvPr>
            <p:ph idx="1"/>
          </p:nvPr>
        </p:nvSpPr>
        <p:spPr/>
        <p:txBody>
          <a:bodyPr/>
          <a:lstStyle/>
          <a:p>
            <a:pPr eaLnBrk="1" hangingPunct="1"/>
            <a:r>
              <a:rPr lang="zh-CN" altLang="en-US" dirty="0" smtClean="0">
                <a:cs typeface="Arial" charset="0"/>
              </a:rPr>
              <a:t>对输入的</a:t>
            </a:r>
            <a:r>
              <a:rPr lang="en-US" altLang="zh-TW" dirty="0" smtClean="0">
                <a:cs typeface="Arial" charset="0"/>
              </a:rPr>
              <a:t> 32kHz crystal </a:t>
            </a:r>
            <a:r>
              <a:rPr lang="zh-CN" altLang="en-US" dirty="0">
                <a:cs typeface="Arial" charset="0"/>
              </a:rPr>
              <a:t>做数</a:t>
            </a:r>
            <a:r>
              <a:rPr lang="zh-CN" altLang="en-US" dirty="0" smtClean="0">
                <a:cs typeface="Arial" charset="0"/>
              </a:rPr>
              <a:t>字补偿</a:t>
            </a:r>
            <a:endParaRPr lang="en-US" altLang="zh-TW" dirty="0" smtClean="0">
              <a:cs typeface="Arial" charset="0"/>
            </a:endParaRPr>
          </a:p>
          <a:p>
            <a:pPr lvl="1" eaLnBrk="1" hangingPunct="1">
              <a:buFont typeface="Arial" charset="0"/>
              <a:buChar char="•"/>
            </a:pPr>
            <a:r>
              <a:rPr lang="zh-CN" altLang="en-US" dirty="0" smtClean="0">
                <a:cs typeface="Arial" charset="0"/>
              </a:rPr>
              <a:t>输入晶振频率范围</a:t>
            </a:r>
            <a:r>
              <a:rPr lang="en-US" altLang="zh-TW" dirty="0" smtClean="0">
                <a:cs typeface="Arial" charset="0"/>
              </a:rPr>
              <a:t>: 32776 Hz to 32761 Hz</a:t>
            </a:r>
          </a:p>
          <a:p>
            <a:pPr lvl="1" eaLnBrk="1" hangingPunct="1">
              <a:buFont typeface="Arial" charset="0"/>
              <a:buChar char="•"/>
            </a:pPr>
            <a:r>
              <a:rPr lang="zh-CN" altLang="en-US" dirty="0" smtClean="0">
                <a:cs typeface="Arial" charset="0"/>
              </a:rPr>
              <a:t>频率补偿精度</a:t>
            </a:r>
            <a:r>
              <a:rPr lang="en-US" altLang="zh-TW" dirty="0" smtClean="0">
                <a:cs typeface="Arial" charset="0"/>
              </a:rPr>
              <a:t>: ±0.4768 ppm</a:t>
            </a:r>
          </a:p>
          <a:p>
            <a:pPr eaLnBrk="1" hangingPunct="1"/>
            <a:r>
              <a:rPr lang="en-US" altLang="zh-TW" dirty="0" smtClean="0">
                <a:cs typeface="Arial" charset="0"/>
              </a:rPr>
              <a:t>RTC_FCR </a:t>
            </a:r>
            <a:r>
              <a:rPr lang="zh-CN" altLang="en-US" dirty="0" smtClean="0">
                <a:cs typeface="Arial" charset="0"/>
              </a:rPr>
              <a:t>寄存</a:t>
            </a:r>
            <a:r>
              <a:rPr lang="zh-CN" altLang="en-US" dirty="0" smtClean="0">
                <a:cs typeface="Arial" charset="0"/>
              </a:rPr>
              <a:t>器</a:t>
            </a:r>
            <a:r>
              <a:rPr lang="en-US" altLang="zh-TW" dirty="0" smtClean="0">
                <a:cs typeface="Arial" charset="0"/>
              </a:rPr>
              <a:t>, </a:t>
            </a:r>
            <a:r>
              <a:rPr lang="zh-CN" altLang="en-US" dirty="0" smtClean="0">
                <a:cs typeface="Arial" charset="0"/>
              </a:rPr>
              <a:t>设定</a:t>
            </a:r>
            <a:r>
              <a:rPr lang="en-US" altLang="zh-TW" dirty="0" err="1" smtClean="0">
                <a:cs typeface="Arial" charset="0"/>
              </a:rPr>
              <a:t>Input_Clock</a:t>
            </a:r>
            <a:r>
              <a:rPr lang="en-US" altLang="zh-TW" dirty="0" smtClean="0">
                <a:cs typeface="Arial" charset="0"/>
              </a:rPr>
              <a:t> </a:t>
            </a:r>
            <a:r>
              <a:rPr lang="zh-CN" altLang="en-US" dirty="0" smtClean="0">
                <a:cs typeface="Arial" charset="0"/>
              </a:rPr>
              <a:t>值</a:t>
            </a:r>
            <a:endParaRPr lang="en-US" altLang="zh-TW" dirty="0" smtClean="0">
              <a:cs typeface="Arial" charset="0"/>
            </a:endParaRPr>
          </a:p>
          <a:p>
            <a:pPr lvl="1" eaLnBrk="1" hangingPunct="1">
              <a:buFont typeface="Arial" charset="0"/>
              <a:buChar char="•"/>
            </a:pPr>
            <a:r>
              <a:rPr lang="en-US" altLang="zh-TW" dirty="0" smtClean="0">
                <a:cs typeface="Arial" charset="0"/>
              </a:rPr>
              <a:t>RTC_FCR.INTEGER = [</a:t>
            </a:r>
            <a:r>
              <a:rPr lang="en-US" altLang="zh-TW" dirty="0" err="1" smtClean="0">
                <a:cs typeface="Arial" charset="0"/>
              </a:rPr>
              <a:t>Input_Clock</a:t>
            </a:r>
            <a:r>
              <a:rPr lang="en-US" altLang="zh-TW" dirty="0" smtClean="0">
                <a:cs typeface="Arial" charset="0"/>
              </a:rPr>
              <a:t>(integer part) – 32768] +7</a:t>
            </a:r>
          </a:p>
          <a:p>
            <a:pPr lvl="1" eaLnBrk="1" hangingPunct="1">
              <a:buFont typeface="Arial" charset="0"/>
              <a:buChar char="•"/>
            </a:pPr>
            <a:r>
              <a:rPr lang="en-US" altLang="zh-TW" dirty="0" smtClean="0">
                <a:cs typeface="Arial" charset="0"/>
              </a:rPr>
              <a:t>RTC_RCR.FRACTION = </a:t>
            </a:r>
            <a:r>
              <a:rPr lang="en-US" altLang="zh-TW" dirty="0" err="1" smtClean="0">
                <a:cs typeface="Arial" charset="0"/>
              </a:rPr>
              <a:t>Input_Clock</a:t>
            </a:r>
            <a:r>
              <a:rPr lang="en-US" altLang="zh-TW" dirty="0" smtClean="0">
                <a:cs typeface="Arial" charset="0"/>
              </a:rPr>
              <a:t>(fraction part) × 64</a:t>
            </a:r>
          </a:p>
          <a:p>
            <a:pPr eaLnBrk="1" hangingPunct="1"/>
            <a:r>
              <a:rPr lang="zh-CN" altLang="en-US" dirty="0">
                <a:cs typeface="Arial" charset="0"/>
              </a:rPr>
              <a:t>范例</a:t>
            </a:r>
            <a:endParaRPr lang="en-US" altLang="zh-TW" dirty="0" smtClean="0">
              <a:cs typeface="Arial" charset="0"/>
            </a:endParaRPr>
          </a:p>
          <a:p>
            <a:pPr lvl="1" eaLnBrk="1" hangingPunct="1">
              <a:buFont typeface="Arial" charset="0"/>
              <a:buChar char="•"/>
            </a:pPr>
            <a:r>
              <a:rPr lang="zh-CN" altLang="en-US" dirty="0" smtClean="0">
                <a:cs typeface="Arial" charset="0"/>
              </a:rPr>
              <a:t>外部晶振经测量</a:t>
            </a:r>
            <a:r>
              <a:rPr lang="en-US" altLang="zh-TW" dirty="0" smtClean="0">
                <a:cs typeface="Arial" charset="0"/>
              </a:rPr>
              <a:t>: 32773.66 Hz</a:t>
            </a:r>
          </a:p>
          <a:p>
            <a:pPr lvl="1" eaLnBrk="1" hangingPunct="1">
              <a:buFont typeface="Arial" charset="0"/>
              <a:buChar char="•"/>
            </a:pPr>
            <a:r>
              <a:rPr lang="en-US" altLang="zh-TW" dirty="0" smtClean="0">
                <a:cs typeface="Arial" charset="0"/>
              </a:rPr>
              <a:t>RTC_FCR.INTEGER = (32773 – 32768) + 7 = 12 =&gt; 0x0C</a:t>
            </a:r>
          </a:p>
          <a:p>
            <a:pPr lvl="1" eaLnBrk="1" hangingPunct="1">
              <a:buFont typeface="Arial" charset="0"/>
              <a:buChar char="•"/>
            </a:pPr>
            <a:r>
              <a:rPr lang="en-US" altLang="zh-TW" dirty="0" smtClean="0">
                <a:cs typeface="Arial" charset="0"/>
              </a:rPr>
              <a:t>RTC_RCR.FRACTION = 0.66 × 64 = 39.6 =&gt; 0x27</a:t>
            </a:r>
          </a:p>
        </p:txBody>
      </p:sp>
      <p:sp>
        <p:nvSpPr>
          <p:cNvPr id="45060"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974447AE-2AF9-4985-991D-01CF70985F93}" type="slidenum">
              <a:rPr lang="en-US" altLang="zh-TW" sz="1400" smtClean="0">
                <a:solidFill>
                  <a:schemeClr val="tx1"/>
                </a:solidFill>
                <a:latin typeface="Arial" charset="0"/>
                <a:ea typeface="ＭＳ Ｐゴシック" pitchFamily="34" charset="-128"/>
              </a:rPr>
              <a:pPr fontAlgn="base">
                <a:spcBef>
                  <a:spcPct val="0"/>
                </a:spcBef>
                <a:spcAft>
                  <a:spcPct val="0"/>
                </a:spcAft>
              </a:pPr>
              <a:t>40</a:t>
            </a:fld>
            <a:endParaRPr lang="en-US" altLang="zh-TW" sz="1400" smtClean="0">
              <a:solidFill>
                <a:schemeClr val="tx1"/>
              </a:solidFill>
              <a:latin typeface="Arial" charset="0"/>
              <a:ea typeface="ＭＳ Ｐゴシック"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5059">
                                            <p:txEl>
                                              <p:pRg st="0" end="0"/>
                                            </p:txEl>
                                          </p:spTgt>
                                        </p:tgtEl>
                                        <p:attrNameLst>
                                          <p:attrName>style.visibility</p:attrName>
                                        </p:attrNameLst>
                                      </p:cBhvr>
                                      <p:to>
                                        <p:strVal val="visible"/>
                                      </p:to>
                                    </p:set>
                                    <p:anim calcmode="lin" valueType="num">
                                      <p:cBhvr additive="base">
                                        <p:cTn id="7" dur="500" fill="hold"/>
                                        <p:tgtEl>
                                          <p:spTgt spid="4505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5059">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5059">
                                            <p:txEl>
                                              <p:pRg st="1" end="1"/>
                                            </p:txEl>
                                          </p:spTgt>
                                        </p:tgtEl>
                                        <p:attrNameLst>
                                          <p:attrName>style.visibility</p:attrName>
                                        </p:attrNameLst>
                                      </p:cBhvr>
                                      <p:to>
                                        <p:strVal val="visible"/>
                                      </p:to>
                                    </p:set>
                                    <p:anim calcmode="lin" valueType="num">
                                      <p:cBhvr additive="base">
                                        <p:cTn id="11" dur="500" fill="hold"/>
                                        <p:tgtEl>
                                          <p:spTgt spid="45059">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45059">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45059">
                                            <p:txEl>
                                              <p:pRg st="2" end="2"/>
                                            </p:txEl>
                                          </p:spTgt>
                                        </p:tgtEl>
                                        <p:attrNameLst>
                                          <p:attrName>style.visibility</p:attrName>
                                        </p:attrNameLst>
                                      </p:cBhvr>
                                      <p:to>
                                        <p:strVal val="visible"/>
                                      </p:to>
                                    </p:set>
                                    <p:anim calcmode="lin" valueType="num">
                                      <p:cBhvr additive="base">
                                        <p:cTn id="15" dur="500" fill="hold"/>
                                        <p:tgtEl>
                                          <p:spTgt spid="45059">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4505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grpId="0" nodeType="clickEffect">
                                  <p:stCondLst>
                                    <p:cond delay="0"/>
                                  </p:stCondLst>
                                  <p:childTnLst>
                                    <p:set>
                                      <p:cBhvr>
                                        <p:cTn id="20" dur="1" fill="hold">
                                          <p:stCondLst>
                                            <p:cond delay="0"/>
                                          </p:stCondLst>
                                        </p:cTn>
                                        <p:tgtEl>
                                          <p:spTgt spid="45059">
                                            <p:txEl>
                                              <p:pRg st="3" end="3"/>
                                            </p:txEl>
                                          </p:spTgt>
                                        </p:tgtEl>
                                        <p:attrNameLst>
                                          <p:attrName>style.visibility</p:attrName>
                                        </p:attrNameLst>
                                      </p:cBhvr>
                                      <p:to>
                                        <p:strVal val="visible"/>
                                      </p:to>
                                    </p:set>
                                    <p:anim calcmode="lin" valueType="num">
                                      <p:cBhvr additive="base">
                                        <p:cTn id="21" dur="500" fill="hold"/>
                                        <p:tgtEl>
                                          <p:spTgt spid="45059">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45059">
                                            <p:txEl>
                                              <p:pRg st="3" end="3"/>
                                            </p:txEl>
                                          </p:spTgt>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45059">
                                            <p:txEl>
                                              <p:pRg st="4" end="4"/>
                                            </p:txEl>
                                          </p:spTgt>
                                        </p:tgtEl>
                                        <p:attrNameLst>
                                          <p:attrName>style.visibility</p:attrName>
                                        </p:attrNameLst>
                                      </p:cBhvr>
                                      <p:to>
                                        <p:strVal val="visible"/>
                                      </p:to>
                                    </p:set>
                                    <p:anim calcmode="lin" valueType="num">
                                      <p:cBhvr additive="base">
                                        <p:cTn id="25" dur="500" fill="hold"/>
                                        <p:tgtEl>
                                          <p:spTgt spid="45059">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5059">
                                            <p:txEl>
                                              <p:pRg st="4" end="4"/>
                                            </p:txEl>
                                          </p:spTgt>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45059">
                                            <p:txEl>
                                              <p:pRg st="5" end="5"/>
                                            </p:txEl>
                                          </p:spTgt>
                                        </p:tgtEl>
                                        <p:attrNameLst>
                                          <p:attrName>style.visibility</p:attrName>
                                        </p:attrNameLst>
                                      </p:cBhvr>
                                      <p:to>
                                        <p:strVal val="visible"/>
                                      </p:to>
                                    </p:set>
                                    <p:anim calcmode="lin" valueType="num">
                                      <p:cBhvr additive="base">
                                        <p:cTn id="29" dur="500" fill="hold"/>
                                        <p:tgtEl>
                                          <p:spTgt spid="45059">
                                            <p:txEl>
                                              <p:pRg st="5" end="5"/>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45059">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45059">
                                            <p:txEl>
                                              <p:pRg st="6" end="6"/>
                                            </p:txEl>
                                          </p:spTgt>
                                        </p:tgtEl>
                                        <p:attrNameLst>
                                          <p:attrName>style.visibility</p:attrName>
                                        </p:attrNameLst>
                                      </p:cBhvr>
                                      <p:to>
                                        <p:strVal val="visible"/>
                                      </p:to>
                                    </p:set>
                                    <p:anim calcmode="lin" valueType="num">
                                      <p:cBhvr additive="base">
                                        <p:cTn id="35" dur="500" fill="hold"/>
                                        <p:tgtEl>
                                          <p:spTgt spid="45059">
                                            <p:txEl>
                                              <p:pRg st="6" end="6"/>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45059">
                                            <p:txEl>
                                              <p:pRg st="6" end="6"/>
                                            </p:txEl>
                                          </p:spTgt>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45059">
                                            <p:txEl>
                                              <p:pRg st="7" end="7"/>
                                            </p:txEl>
                                          </p:spTgt>
                                        </p:tgtEl>
                                        <p:attrNameLst>
                                          <p:attrName>style.visibility</p:attrName>
                                        </p:attrNameLst>
                                      </p:cBhvr>
                                      <p:to>
                                        <p:strVal val="visible"/>
                                      </p:to>
                                    </p:set>
                                    <p:anim calcmode="lin" valueType="num">
                                      <p:cBhvr additive="base">
                                        <p:cTn id="39" dur="500" fill="hold"/>
                                        <p:tgtEl>
                                          <p:spTgt spid="45059">
                                            <p:txEl>
                                              <p:pRg st="7" end="7"/>
                                            </p:tx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45059">
                                            <p:txEl>
                                              <p:pRg st="7" end="7"/>
                                            </p:txEl>
                                          </p:spTgt>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45059">
                                            <p:txEl>
                                              <p:pRg st="8" end="8"/>
                                            </p:txEl>
                                          </p:spTgt>
                                        </p:tgtEl>
                                        <p:attrNameLst>
                                          <p:attrName>style.visibility</p:attrName>
                                        </p:attrNameLst>
                                      </p:cBhvr>
                                      <p:to>
                                        <p:strVal val="visible"/>
                                      </p:to>
                                    </p:set>
                                    <p:anim calcmode="lin" valueType="num">
                                      <p:cBhvr additive="base">
                                        <p:cTn id="43" dur="500" fill="hold"/>
                                        <p:tgtEl>
                                          <p:spTgt spid="45059">
                                            <p:txEl>
                                              <p:pRg st="8" end="8"/>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45059">
                                            <p:txEl>
                                              <p:pRg st="8" end="8"/>
                                            </p:tx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45059">
                                            <p:txEl>
                                              <p:pRg st="9" end="9"/>
                                            </p:txEl>
                                          </p:spTgt>
                                        </p:tgtEl>
                                        <p:attrNameLst>
                                          <p:attrName>style.visibility</p:attrName>
                                        </p:attrNameLst>
                                      </p:cBhvr>
                                      <p:to>
                                        <p:strVal val="visible"/>
                                      </p:to>
                                    </p:set>
                                    <p:anim calcmode="lin" valueType="num">
                                      <p:cBhvr additive="base">
                                        <p:cTn id="47" dur="500" fill="hold"/>
                                        <p:tgtEl>
                                          <p:spTgt spid="45059">
                                            <p:txEl>
                                              <p:pRg st="9" end="9"/>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45059">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pPr eaLnBrk="1" hangingPunct="1"/>
            <a:r>
              <a:rPr lang="en-US" altLang="zh-TW" dirty="0" smtClean="0"/>
              <a:t>RTC </a:t>
            </a:r>
            <a:r>
              <a:rPr lang="zh-CN" altLang="en-US" dirty="0" smtClean="0"/>
              <a:t>范例</a:t>
            </a:r>
            <a:endParaRPr lang="en-US" altLang="zh-TW" dirty="0" smtClean="0"/>
          </a:p>
        </p:txBody>
      </p:sp>
      <p:sp>
        <p:nvSpPr>
          <p:cNvPr id="46083" name="Rectangle 3"/>
          <p:cNvSpPr>
            <a:spLocks noGrp="1" noChangeArrowheads="1"/>
          </p:cNvSpPr>
          <p:nvPr>
            <p:ph idx="1"/>
          </p:nvPr>
        </p:nvSpPr>
        <p:spPr/>
        <p:txBody>
          <a:bodyPr/>
          <a:lstStyle/>
          <a:p>
            <a:pPr eaLnBrk="1" hangingPunct="1"/>
            <a:r>
              <a:rPr lang="en-US" altLang="zh-TW" dirty="0" smtClean="0">
                <a:cs typeface="Arial" charset="0"/>
              </a:rPr>
              <a:t>RTC </a:t>
            </a:r>
            <a:r>
              <a:rPr lang="zh-CN" altLang="en-US" dirty="0" smtClean="0">
                <a:cs typeface="Arial" charset="0"/>
              </a:rPr>
              <a:t>代码</a:t>
            </a:r>
            <a:endParaRPr lang="en-US" altLang="zh-TW" dirty="0" smtClean="0">
              <a:cs typeface="Arial" charset="0"/>
            </a:endParaRPr>
          </a:p>
          <a:p>
            <a:pPr lvl="1" eaLnBrk="1" hangingPunct="1">
              <a:buFont typeface="Arial" charset="0"/>
              <a:buChar char="•"/>
            </a:pPr>
            <a:r>
              <a:rPr lang="zh-CN" altLang="en-US" dirty="0" smtClean="0">
                <a:cs typeface="Arial" charset="0"/>
              </a:rPr>
              <a:t>使能</a:t>
            </a:r>
            <a:r>
              <a:rPr lang="en-US" altLang="zh-TW" dirty="0" smtClean="0">
                <a:cs typeface="Arial" charset="0"/>
              </a:rPr>
              <a:t>RTC </a:t>
            </a:r>
            <a:r>
              <a:rPr lang="zh-CN" altLang="en-US" dirty="0" smtClean="0">
                <a:cs typeface="Arial" charset="0"/>
              </a:rPr>
              <a:t>并设定时间和日期</a:t>
            </a:r>
            <a:endParaRPr lang="en-US" altLang="zh-TW" dirty="0" smtClean="0">
              <a:cs typeface="Arial" charset="0"/>
            </a:endParaRPr>
          </a:p>
          <a:p>
            <a:pPr lvl="2" eaLnBrk="1" hangingPunct="1"/>
            <a:r>
              <a:rPr lang="en-US" altLang="zh-TW" dirty="0" smtClean="0">
                <a:cs typeface="Arial" charset="0"/>
              </a:rPr>
              <a:t>Date: 2012 / 7 / 1</a:t>
            </a:r>
          </a:p>
          <a:p>
            <a:pPr lvl="2" eaLnBrk="1" hangingPunct="1"/>
            <a:r>
              <a:rPr lang="en-US" altLang="zh-TW" dirty="0" smtClean="0">
                <a:cs typeface="Arial" charset="0"/>
              </a:rPr>
              <a:t>Time: 13:20:00</a:t>
            </a:r>
          </a:p>
          <a:p>
            <a:pPr lvl="1" eaLnBrk="1" hangingPunct="1">
              <a:buFont typeface="Arial" charset="0"/>
              <a:buChar char="•"/>
            </a:pPr>
            <a:r>
              <a:rPr lang="zh-CN" altLang="en-US" dirty="0" smtClean="0">
                <a:cs typeface="Arial" charset="0"/>
              </a:rPr>
              <a:t>使能</a:t>
            </a:r>
            <a:r>
              <a:rPr lang="en-US" altLang="zh-TW" dirty="0" smtClean="0">
                <a:cs typeface="Arial" charset="0"/>
              </a:rPr>
              <a:t>alarm </a:t>
            </a:r>
            <a:r>
              <a:rPr lang="zh-CN" altLang="en-US" dirty="0" smtClean="0">
                <a:cs typeface="Arial" charset="0"/>
              </a:rPr>
              <a:t>中断并设定</a:t>
            </a:r>
            <a:r>
              <a:rPr lang="en-US" altLang="zh-TW" dirty="0" smtClean="0">
                <a:cs typeface="Arial" charset="0"/>
              </a:rPr>
              <a:t>alarm </a:t>
            </a:r>
            <a:r>
              <a:rPr lang="en-US" altLang="zh-TW" dirty="0" smtClean="0">
                <a:cs typeface="Arial" charset="0"/>
              </a:rPr>
              <a:t>date and time</a:t>
            </a:r>
          </a:p>
          <a:p>
            <a:pPr lvl="2" eaLnBrk="1" hangingPunct="1"/>
            <a:r>
              <a:rPr lang="en-US" altLang="zh-TW" dirty="0" smtClean="0">
                <a:cs typeface="Arial" charset="0"/>
              </a:rPr>
              <a:t>Alarm date</a:t>
            </a:r>
            <a:r>
              <a:rPr lang="en-US" altLang="zh-TW" dirty="0">
                <a:cs typeface="Arial" charset="0"/>
              </a:rPr>
              <a:t>: 2012 / 7 / 1</a:t>
            </a:r>
            <a:endParaRPr lang="en-US" altLang="zh-TW" dirty="0" smtClean="0">
              <a:cs typeface="Arial" charset="0"/>
            </a:endParaRPr>
          </a:p>
          <a:p>
            <a:pPr lvl="2" eaLnBrk="1" hangingPunct="1"/>
            <a:r>
              <a:rPr lang="en-US" altLang="zh-TW" dirty="0" smtClean="0">
                <a:cs typeface="Arial" charset="0"/>
              </a:rPr>
              <a:t>Alarm time: 13:20:10</a:t>
            </a:r>
          </a:p>
          <a:p>
            <a:pPr lvl="1" eaLnBrk="1" hangingPunct="1"/>
            <a:r>
              <a:rPr lang="zh-CN" altLang="en-US" dirty="0" smtClean="0">
                <a:cs typeface="Arial" charset="0"/>
              </a:rPr>
              <a:t>使能</a:t>
            </a:r>
            <a:r>
              <a:rPr lang="en-US" altLang="zh-TW" dirty="0" smtClean="0">
                <a:cs typeface="Arial" charset="0"/>
              </a:rPr>
              <a:t>time </a:t>
            </a:r>
            <a:r>
              <a:rPr lang="en-US" altLang="zh-TW" dirty="0" smtClean="0">
                <a:cs typeface="Arial" charset="0"/>
              </a:rPr>
              <a:t>tick </a:t>
            </a:r>
            <a:r>
              <a:rPr lang="zh-CN" altLang="en-US" dirty="0" smtClean="0">
                <a:cs typeface="Arial" charset="0"/>
              </a:rPr>
              <a:t>中断</a:t>
            </a:r>
            <a:endParaRPr lang="en-US" altLang="zh-TW" dirty="0" smtClean="0">
              <a:cs typeface="Arial" charset="0"/>
            </a:endParaRPr>
          </a:p>
          <a:p>
            <a:pPr lvl="1" eaLnBrk="1" hangingPunct="1"/>
            <a:r>
              <a:rPr lang="zh-CN" altLang="en-US" dirty="0" smtClean="0">
                <a:cs typeface="Arial" charset="0"/>
              </a:rPr>
              <a:t>在</a:t>
            </a:r>
            <a:r>
              <a:rPr lang="en-US" altLang="zh-CN" dirty="0" smtClean="0">
                <a:cs typeface="Arial" charset="0"/>
              </a:rPr>
              <a:t>Tick </a:t>
            </a:r>
            <a:r>
              <a:rPr lang="zh-CN" altLang="en-US" dirty="0" smtClean="0">
                <a:cs typeface="Arial" charset="0"/>
              </a:rPr>
              <a:t>中断中显示</a:t>
            </a:r>
            <a:r>
              <a:rPr lang="en-US" altLang="zh-TW" dirty="0" smtClean="0">
                <a:cs typeface="Arial" charset="0"/>
              </a:rPr>
              <a:t>RTC </a:t>
            </a:r>
            <a:r>
              <a:rPr lang="zh-CN" altLang="en-US" dirty="0" smtClean="0">
                <a:cs typeface="Arial" charset="0"/>
              </a:rPr>
              <a:t>当前时间</a:t>
            </a:r>
            <a:endParaRPr lang="en-US" altLang="zh-TW" dirty="0" smtClean="0">
              <a:cs typeface="Arial" charset="0"/>
            </a:endParaRPr>
          </a:p>
        </p:txBody>
      </p:sp>
      <p:sp>
        <p:nvSpPr>
          <p:cNvPr id="46084"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B3ACEA62-FC4B-4FFB-AE6C-B0960B20A6F1}" type="slidenum">
              <a:rPr lang="en-US" altLang="zh-TW" sz="1400" smtClean="0">
                <a:solidFill>
                  <a:schemeClr val="tx1"/>
                </a:solidFill>
                <a:latin typeface="Arial" charset="0"/>
                <a:ea typeface="ＭＳ Ｐゴシック" pitchFamily="34" charset="-128"/>
              </a:rPr>
              <a:pPr fontAlgn="base">
                <a:spcBef>
                  <a:spcPct val="0"/>
                </a:spcBef>
                <a:spcAft>
                  <a:spcPct val="0"/>
                </a:spcAft>
              </a:pPr>
              <a:t>41</a:t>
            </a:fld>
            <a:endParaRPr lang="en-US" altLang="zh-TW" sz="1400" smtClean="0">
              <a:solidFill>
                <a:schemeClr val="tx1"/>
              </a:solidFill>
              <a:latin typeface="Arial" charset="0"/>
              <a:ea typeface="ＭＳ Ｐゴシック" pitchFamily="34" charset="-128"/>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eaLnBrk="1" hangingPunct="1"/>
            <a:r>
              <a:rPr lang="en-US" altLang="zh-TW" dirty="0" smtClean="0"/>
              <a:t>RTC </a:t>
            </a:r>
            <a:r>
              <a:rPr lang="zh-CN" altLang="en-US" dirty="0" smtClean="0"/>
              <a:t>代码</a:t>
            </a:r>
            <a:r>
              <a:rPr lang="en-US" altLang="zh-TW" dirty="0" smtClean="0"/>
              <a:t>(1/2)</a:t>
            </a:r>
          </a:p>
        </p:txBody>
      </p:sp>
      <p:sp>
        <p:nvSpPr>
          <p:cNvPr id="47107" name="Rectangle 3"/>
          <p:cNvSpPr>
            <a:spLocks noGrp="1" noChangeArrowheads="1"/>
          </p:cNvSpPr>
          <p:nvPr>
            <p:ph idx="1"/>
          </p:nvPr>
        </p:nvSpPr>
        <p:spPr>
          <a:solidFill>
            <a:srgbClr val="FFFF66"/>
          </a:solidFill>
        </p:spPr>
        <p:txBody>
          <a:bodyPr/>
          <a:lstStyle/>
          <a:p>
            <a:pPr eaLnBrk="1" hangingPunct="1">
              <a:lnSpc>
                <a:spcPct val="80000"/>
              </a:lnSpc>
              <a:buFont typeface="Arial" charset="0"/>
              <a:buNone/>
            </a:pPr>
            <a:r>
              <a:rPr lang="en-US" altLang="zh-TW" sz="1200" i="1" dirty="0" smtClean="0">
                <a:solidFill>
                  <a:srgbClr val="006600"/>
                </a:solidFill>
                <a:latin typeface="Arial" charset="0"/>
                <a:ea typeface="Arial Unicode MS" pitchFamily="34" charset="-120"/>
                <a:cs typeface="Arial Unicode MS" pitchFamily="34" charset="-120"/>
              </a:rPr>
              <a:t>//----------------------------------------------------------------------------</a:t>
            </a:r>
          </a:p>
          <a:p>
            <a:pPr eaLnBrk="1" hangingPunct="1">
              <a:lnSpc>
                <a:spcPct val="80000"/>
              </a:lnSpc>
              <a:buFont typeface="Arial" charset="0"/>
              <a:buNone/>
            </a:pPr>
            <a:r>
              <a:rPr lang="en-US" altLang="zh-TW" sz="1200" i="1" dirty="0" smtClean="0">
                <a:solidFill>
                  <a:srgbClr val="006600"/>
                </a:solidFill>
                <a:latin typeface="Arial" charset="0"/>
                <a:ea typeface="Arial Unicode MS" pitchFamily="34" charset="-120"/>
                <a:cs typeface="Arial Unicode MS" pitchFamily="34" charset="-120"/>
              </a:rPr>
              <a:t>//  MAIN function</a:t>
            </a:r>
          </a:p>
          <a:p>
            <a:pPr eaLnBrk="1" hangingPunct="1">
              <a:lnSpc>
                <a:spcPct val="80000"/>
              </a:lnSpc>
              <a:buFont typeface="Arial" charset="0"/>
              <a:buNone/>
            </a:pPr>
            <a:r>
              <a:rPr lang="en-US" altLang="zh-TW" sz="1200" i="1" dirty="0" smtClean="0">
                <a:solidFill>
                  <a:srgbClr val="006600"/>
                </a:solidFill>
                <a:latin typeface="Arial" charset="0"/>
                <a:ea typeface="Arial Unicode MS" pitchFamily="34" charset="-120"/>
                <a:cs typeface="Arial Unicode MS" pitchFamily="34" charset="-120"/>
              </a:rPr>
              <a:t>//----------------------------------------------------------------------------</a:t>
            </a:r>
          </a:p>
          <a:p>
            <a:pPr eaLnBrk="1" hangingPunct="1">
              <a:lnSpc>
                <a:spcPct val="80000"/>
              </a:lnSpc>
              <a:buFont typeface="Arial" charset="0"/>
              <a:buNone/>
            </a:pPr>
            <a:r>
              <a:rPr lang="en-US" altLang="zh-TW" sz="1200" dirty="0" smtClean="0">
                <a:latin typeface="Lucida Console" pitchFamily="49" charset="0"/>
                <a:ea typeface="Arial Unicode MS" pitchFamily="34" charset="-120"/>
                <a:cs typeface="Arial Unicode MS" pitchFamily="34" charset="-120"/>
              </a:rPr>
              <a:t>int32_t main (void)</a:t>
            </a:r>
          </a:p>
          <a:p>
            <a:pPr eaLnBrk="1" hangingPunct="1">
              <a:lnSpc>
                <a:spcPct val="80000"/>
              </a:lnSpc>
              <a:buFont typeface="Arial" charset="0"/>
              <a:buNone/>
            </a:pPr>
            <a:r>
              <a:rPr lang="en-US" altLang="zh-TW" sz="1200" dirty="0" smtClean="0">
                <a:latin typeface="Lucida Console" pitchFamily="49" charset="0"/>
                <a:ea typeface="Arial Unicode MS" pitchFamily="34" charset="-120"/>
                <a:cs typeface="Arial Unicode MS" pitchFamily="34" charset="-120"/>
              </a:rPr>
              <a:t>{</a:t>
            </a:r>
          </a:p>
          <a:p>
            <a:pPr eaLnBrk="1" hangingPunct="1">
              <a:lnSpc>
                <a:spcPct val="80000"/>
              </a:lnSpc>
              <a:buNone/>
            </a:pPr>
            <a:r>
              <a:rPr lang="en-US" altLang="zh-TW" sz="1200" dirty="0" smtClean="0">
                <a:latin typeface="Lucida Console" pitchFamily="49" charset="0"/>
                <a:ea typeface="Arial Unicode MS" pitchFamily="34" charset="-120"/>
                <a:cs typeface="Arial Unicode MS" pitchFamily="34" charset="-120"/>
              </a:rPr>
              <a:t>	S_DRVRTC_TIME_DATA_T </a:t>
            </a:r>
            <a:r>
              <a:rPr lang="en-US" altLang="zh-TW" sz="1200" dirty="0" err="1" smtClean="0">
                <a:latin typeface="Lucida Console" pitchFamily="49" charset="0"/>
                <a:ea typeface="Arial Unicode MS" pitchFamily="34" charset="-120"/>
                <a:cs typeface="Arial Unicode MS" pitchFamily="34" charset="-120"/>
              </a:rPr>
              <a:t>sInitTime</a:t>
            </a:r>
            <a:r>
              <a:rPr lang="en-US" altLang="zh-TW" sz="1200" dirty="0">
                <a:latin typeface="Lucida Console" pitchFamily="49" charset="0"/>
                <a:ea typeface="Arial Unicode MS" pitchFamily="34" charset="-120"/>
                <a:cs typeface="Arial Unicode MS" pitchFamily="34" charset="-120"/>
              </a:rPr>
              <a:t>, </a:t>
            </a:r>
            <a:r>
              <a:rPr lang="en-US" altLang="zh-TW" sz="1200" dirty="0" err="1">
                <a:latin typeface="Lucida Console" pitchFamily="49" charset="0"/>
                <a:ea typeface="Arial Unicode MS" pitchFamily="34" charset="-120"/>
                <a:cs typeface="Arial Unicode MS" pitchFamily="34" charset="-120"/>
              </a:rPr>
              <a:t>sCurTime</a:t>
            </a:r>
            <a:r>
              <a:rPr lang="en-US" altLang="zh-TW" sz="1200" dirty="0">
                <a:latin typeface="Lucida Console" pitchFamily="49" charset="0"/>
                <a:ea typeface="Arial Unicode MS" pitchFamily="34" charset="-120"/>
                <a:cs typeface="Arial Unicode MS" pitchFamily="34" charset="-120"/>
              </a:rPr>
              <a:t>;</a:t>
            </a:r>
            <a:endParaRPr lang="en-US" altLang="zh-TW" sz="1200" dirty="0" smtClean="0">
              <a:latin typeface="Lucida Console" pitchFamily="49" charset="0"/>
              <a:ea typeface="Arial Unicode MS" pitchFamily="34" charset="-120"/>
              <a:cs typeface="Arial Unicode MS" pitchFamily="34" charset="-120"/>
            </a:endParaRPr>
          </a:p>
          <a:p>
            <a:pPr eaLnBrk="1" hangingPunct="1">
              <a:lnSpc>
                <a:spcPct val="80000"/>
              </a:lnSpc>
              <a:buFont typeface="Arial" charset="0"/>
              <a:buNone/>
            </a:pPr>
            <a:endParaRPr lang="en-US" altLang="zh-TW" sz="1200" dirty="0" smtClean="0">
              <a:latin typeface="Lucida Console" pitchFamily="49" charset="0"/>
              <a:ea typeface="Arial Unicode MS" pitchFamily="34" charset="-120"/>
              <a:cs typeface="Arial Unicode MS" pitchFamily="34" charset="-120"/>
            </a:endParaRPr>
          </a:p>
          <a:p>
            <a:pPr eaLnBrk="1" hangingPunct="1">
              <a:lnSpc>
                <a:spcPct val="80000"/>
              </a:lnSpc>
              <a:buNone/>
            </a:pPr>
            <a:r>
              <a:rPr lang="en-US" altLang="zh-TW" sz="1200" dirty="0" smtClean="0">
                <a:latin typeface="Lucida Console" pitchFamily="49" charset="0"/>
                <a:ea typeface="Arial Unicode MS" pitchFamily="34" charset="-120"/>
                <a:cs typeface="Arial Unicode MS" pitchFamily="34" charset="-120"/>
              </a:rPr>
              <a:t>	</a:t>
            </a:r>
            <a:r>
              <a:rPr lang="en-US" altLang="zh-TW" sz="1200" dirty="0" err="1" smtClean="0">
                <a:latin typeface="Lucida Console" pitchFamily="49" charset="0"/>
                <a:ea typeface="Arial Unicode MS" pitchFamily="34" charset="-120"/>
                <a:cs typeface="Arial Unicode MS" pitchFamily="34" charset="-120"/>
              </a:rPr>
              <a:t>RTC_Init</a:t>
            </a:r>
            <a:r>
              <a:rPr lang="en-US" altLang="zh-TW" sz="1200" dirty="0" smtClean="0">
                <a:latin typeface="Lucida Console" pitchFamily="49" charset="0"/>
                <a:ea typeface="Arial Unicode MS" pitchFamily="34" charset="-120"/>
                <a:cs typeface="Arial Unicode MS" pitchFamily="34" charset="-120"/>
              </a:rPr>
              <a:t>();</a:t>
            </a:r>
            <a:r>
              <a:rPr lang="en-US" altLang="zh-TW" sz="1200" dirty="0" smtClean="0">
                <a:latin typeface="Arial" charset="0"/>
                <a:ea typeface="Arial Unicode MS" pitchFamily="34" charset="-120"/>
                <a:cs typeface="Arial Unicode MS" pitchFamily="34" charset="-120"/>
              </a:rPr>
              <a:t>	</a:t>
            </a:r>
            <a:r>
              <a:rPr lang="en-US" altLang="zh-TW" sz="1200" i="1" dirty="0" smtClean="0">
                <a:solidFill>
                  <a:srgbClr val="006600"/>
                </a:solidFill>
                <a:latin typeface="Arial" charset="0"/>
                <a:ea typeface="Arial Unicode MS" pitchFamily="34" charset="-120"/>
                <a:cs typeface="Arial Unicode MS" pitchFamily="34" charset="-120"/>
              </a:rPr>
              <a:t>// </a:t>
            </a:r>
            <a:r>
              <a:rPr lang="en-US" altLang="zh-TW" sz="1200" i="1" dirty="0">
                <a:solidFill>
                  <a:srgbClr val="006600"/>
                </a:solidFill>
                <a:latin typeface="Arial" charset="0"/>
                <a:ea typeface="Arial Unicode MS" pitchFamily="34" charset="-120"/>
                <a:cs typeface="Arial Unicode MS" pitchFamily="34" charset="-120"/>
              </a:rPr>
              <a:t>RTC Initialize</a:t>
            </a:r>
            <a:endParaRPr lang="en-US" altLang="zh-TW" sz="1200" dirty="0" smtClean="0">
              <a:latin typeface="Arial" charset="0"/>
              <a:ea typeface="Arial Unicode MS" pitchFamily="34" charset="-120"/>
              <a:cs typeface="Arial Unicode MS" pitchFamily="34" charset="-120"/>
            </a:endParaRPr>
          </a:p>
          <a:p>
            <a:pPr eaLnBrk="1" hangingPunct="1">
              <a:lnSpc>
                <a:spcPct val="80000"/>
              </a:lnSpc>
              <a:buFont typeface="Arial" charset="0"/>
              <a:buNone/>
            </a:pPr>
            <a:endParaRPr lang="en-US" altLang="zh-TW" sz="1200" dirty="0" smtClean="0">
              <a:latin typeface="Arial" charset="0"/>
              <a:ea typeface="Arial Unicode MS" pitchFamily="34" charset="-120"/>
              <a:cs typeface="Arial Unicode MS" pitchFamily="34" charset="-120"/>
            </a:endParaRPr>
          </a:p>
          <a:p>
            <a:pPr eaLnBrk="1" hangingPunct="1">
              <a:lnSpc>
                <a:spcPct val="80000"/>
              </a:lnSpc>
              <a:buFont typeface="Arial" charset="0"/>
              <a:buNone/>
            </a:pPr>
            <a:r>
              <a:rPr lang="en-US" altLang="zh-TW" sz="1200" dirty="0" smtClean="0">
                <a:latin typeface="Arial" charset="0"/>
                <a:ea typeface="Arial Unicode MS" pitchFamily="34" charset="-120"/>
                <a:cs typeface="Arial Unicode MS" pitchFamily="34" charset="-120"/>
              </a:rPr>
              <a:t>	</a:t>
            </a:r>
            <a:r>
              <a:rPr lang="en-US" altLang="zh-TW" sz="1200" i="1" dirty="0" smtClean="0">
                <a:solidFill>
                  <a:srgbClr val="006600"/>
                </a:solidFill>
                <a:latin typeface="Arial" charset="0"/>
                <a:ea typeface="Arial Unicode MS" pitchFamily="34" charset="-120"/>
                <a:cs typeface="Arial Unicode MS" pitchFamily="34" charset="-120"/>
              </a:rPr>
              <a:t>// Time Setting</a:t>
            </a:r>
          </a:p>
          <a:p>
            <a:pPr eaLnBrk="1" hangingPunct="1">
              <a:lnSpc>
                <a:spcPct val="80000"/>
              </a:lnSpc>
              <a:buFont typeface="Arial" charset="0"/>
              <a:buNone/>
            </a:pPr>
            <a:r>
              <a:rPr lang="en-US" altLang="zh-TW" sz="1200" dirty="0" smtClean="0">
                <a:latin typeface="Lucida Console" pitchFamily="49" charset="0"/>
                <a:ea typeface="Arial Unicode MS" pitchFamily="34" charset="-120"/>
                <a:cs typeface="Arial Unicode MS" pitchFamily="34" charset="-120"/>
              </a:rPr>
              <a:t>	sInitTime.u32Year 	= 2012;</a:t>
            </a:r>
          </a:p>
          <a:p>
            <a:pPr eaLnBrk="1" hangingPunct="1">
              <a:lnSpc>
                <a:spcPct val="80000"/>
              </a:lnSpc>
              <a:buFont typeface="Arial" charset="0"/>
              <a:buNone/>
            </a:pPr>
            <a:r>
              <a:rPr lang="en-US" altLang="zh-TW" sz="1200" dirty="0" smtClean="0">
                <a:latin typeface="Lucida Console" pitchFamily="49" charset="0"/>
                <a:ea typeface="Arial Unicode MS" pitchFamily="34" charset="-120"/>
                <a:cs typeface="Arial Unicode MS" pitchFamily="34" charset="-120"/>
              </a:rPr>
              <a:t>	sInitTime.u32cMonth 	= 7;	</a:t>
            </a:r>
          </a:p>
          <a:p>
            <a:pPr eaLnBrk="1" hangingPunct="1">
              <a:lnSpc>
                <a:spcPct val="80000"/>
              </a:lnSpc>
              <a:buFont typeface="Arial" charset="0"/>
              <a:buNone/>
            </a:pPr>
            <a:r>
              <a:rPr lang="en-US" altLang="zh-TW" sz="1200" dirty="0" smtClean="0">
                <a:latin typeface="Lucida Console" pitchFamily="49" charset="0"/>
                <a:ea typeface="Arial Unicode MS" pitchFamily="34" charset="-120"/>
                <a:cs typeface="Arial Unicode MS" pitchFamily="34" charset="-120"/>
              </a:rPr>
              <a:t>	sInitTime.u32cDay 	= 1;</a:t>
            </a:r>
          </a:p>
          <a:p>
            <a:pPr eaLnBrk="1" hangingPunct="1">
              <a:lnSpc>
                <a:spcPct val="80000"/>
              </a:lnSpc>
              <a:buFont typeface="Arial" charset="0"/>
              <a:buNone/>
            </a:pPr>
            <a:r>
              <a:rPr lang="en-US" altLang="zh-TW" sz="1200" dirty="0" smtClean="0">
                <a:latin typeface="Lucida Console" pitchFamily="49" charset="0"/>
                <a:ea typeface="Arial Unicode MS" pitchFamily="34" charset="-120"/>
                <a:cs typeface="Arial Unicode MS" pitchFamily="34" charset="-120"/>
              </a:rPr>
              <a:t>	sInitTime.u32cHour 	= 13;</a:t>
            </a:r>
          </a:p>
          <a:p>
            <a:pPr eaLnBrk="1" hangingPunct="1">
              <a:lnSpc>
                <a:spcPct val="80000"/>
              </a:lnSpc>
              <a:buFont typeface="Arial" charset="0"/>
              <a:buNone/>
            </a:pPr>
            <a:r>
              <a:rPr lang="en-US" altLang="zh-TW" sz="1200" dirty="0" smtClean="0">
                <a:latin typeface="Lucida Console" pitchFamily="49" charset="0"/>
                <a:ea typeface="Arial Unicode MS" pitchFamily="34" charset="-120"/>
                <a:cs typeface="Arial Unicode MS" pitchFamily="34" charset="-120"/>
              </a:rPr>
              <a:t>	sInitTime.u32cMinute 	= 20;</a:t>
            </a:r>
          </a:p>
          <a:p>
            <a:pPr eaLnBrk="1" hangingPunct="1">
              <a:lnSpc>
                <a:spcPct val="80000"/>
              </a:lnSpc>
              <a:buFont typeface="Arial" charset="0"/>
              <a:buNone/>
            </a:pPr>
            <a:r>
              <a:rPr lang="en-US" altLang="zh-TW" sz="1200" dirty="0" smtClean="0">
                <a:latin typeface="Lucida Console" pitchFamily="49" charset="0"/>
                <a:ea typeface="Arial Unicode MS" pitchFamily="34" charset="-120"/>
                <a:cs typeface="Arial Unicode MS" pitchFamily="34" charset="-120"/>
              </a:rPr>
              <a:t>	sInitTime.u32cSecond 	= 0;</a:t>
            </a:r>
          </a:p>
          <a:p>
            <a:pPr eaLnBrk="1" hangingPunct="1">
              <a:lnSpc>
                <a:spcPct val="80000"/>
              </a:lnSpc>
              <a:buNone/>
            </a:pPr>
            <a:r>
              <a:rPr lang="en-US" altLang="zh-TW" sz="1200" dirty="0" smtClean="0">
                <a:latin typeface="Lucida Console" pitchFamily="49" charset="0"/>
                <a:ea typeface="Arial Unicode MS" pitchFamily="34" charset="-120"/>
                <a:cs typeface="Arial Unicode MS" pitchFamily="34" charset="-120"/>
              </a:rPr>
              <a:t>	sInitTime.u32cDayOfWeek	= </a:t>
            </a:r>
            <a:r>
              <a:rPr lang="en-US" altLang="zh-TW" sz="1200" dirty="0">
                <a:latin typeface="Lucida Console" pitchFamily="49" charset="0"/>
                <a:ea typeface="Arial Unicode MS" pitchFamily="34" charset="-120"/>
                <a:cs typeface="Arial Unicode MS" pitchFamily="34" charset="-120"/>
              </a:rPr>
              <a:t>DRVRTC_TUESDAY;</a:t>
            </a:r>
            <a:endParaRPr lang="en-US" altLang="zh-TW" sz="1200" dirty="0" smtClean="0">
              <a:latin typeface="Lucida Console" pitchFamily="49" charset="0"/>
              <a:ea typeface="Arial Unicode MS" pitchFamily="34" charset="-120"/>
              <a:cs typeface="Arial Unicode MS" pitchFamily="34" charset="-120"/>
            </a:endParaRPr>
          </a:p>
          <a:p>
            <a:pPr eaLnBrk="1" hangingPunct="1">
              <a:lnSpc>
                <a:spcPct val="80000"/>
              </a:lnSpc>
              <a:buFont typeface="Arial" charset="0"/>
              <a:buNone/>
            </a:pPr>
            <a:r>
              <a:rPr lang="en-US" altLang="zh-TW" sz="1200" dirty="0" smtClean="0">
                <a:latin typeface="Lucida Console" pitchFamily="49" charset="0"/>
                <a:ea typeface="Arial Unicode MS" pitchFamily="34" charset="-120"/>
                <a:cs typeface="Arial Unicode MS" pitchFamily="34" charset="-120"/>
              </a:rPr>
              <a:t>	sInitTime.u8cClockDisplay = DRVRTC_CLOCK_24;			</a:t>
            </a:r>
          </a:p>
          <a:p>
            <a:pPr eaLnBrk="1" hangingPunct="1">
              <a:lnSpc>
                <a:spcPct val="80000"/>
              </a:lnSpc>
              <a:buNone/>
            </a:pPr>
            <a:r>
              <a:rPr lang="en-US" altLang="zh-TW" sz="1200" dirty="0" smtClean="0">
                <a:latin typeface="Lucida Console" pitchFamily="49" charset="0"/>
                <a:ea typeface="Arial Unicode MS" pitchFamily="34" charset="-120"/>
                <a:cs typeface="Arial Unicode MS" pitchFamily="34" charset="-120"/>
              </a:rPr>
              <a:t>	while(</a:t>
            </a:r>
            <a:r>
              <a:rPr lang="en-US" altLang="zh-TW" sz="1200" dirty="0" err="1" smtClean="0">
                <a:latin typeface="Lucida Console" pitchFamily="49" charset="0"/>
                <a:ea typeface="Arial Unicode MS" pitchFamily="34" charset="-120"/>
                <a:cs typeface="Arial Unicode MS" pitchFamily="34" charset="-120"/>
              </a:rPr>
              <a:t>RTC_Open</a:t>
            </a:r>
            <a:r>
              <a:rPr lang="en-US" altLang="zh-TW" sz="1200" dirty="0" smtClean="0">
                <a:latin typeface="Lucida Console" pitchFamily="49" charset="0"/>
                <a:ea typeface="Arial Unicode MS" pitchFamily="34" charset="-120"/>
                <a:cs typeface="Arial Unicode MS" pitchFamily="34" charset="-120"/>
              </a:rPr>
              <a:t>(&amp;</a:t>
            </a:r>
            <a:r>
              <a:rPr lang="en-US" altLang="zh-TW" sz="1200" dirty="0" err="1" smtClean="0">
                <a:latin typeface="Lucida Console" pitchFamily="49" charset="0"/>
                <a:ea typeface="Arial Unicode MS" pitchFamily="34" charset="-120"/>
                <a:cs typeface="Arial Unicode MS" pitchFamily="34" charset="-120"/>
              </a:rPr>
              <a:t>sInitTime</a:t>
            </a:r>
            <a:r>
              <a:rPr lang="en-US" altLang="zh-TW" sz="1200" dirty="0" smtClean="0">
                <a:latin typeface="Lucida Console" pitchFamily="49" charset="0"/>
                <a:ea typeface="Arial Unicode MS" pitchFamily="34" charset="-120"/>
                <a:cs typeface="Arial Unicode MS" pitchFamily="34" charset="-120"/>
              </a:rPr>
              <a:t>) != E_SUCCESS);	</a:t>
            </a:r>
            <a:r>
              <a:rPr lang="en-US" altLang="zh-TW" sz="1200" i="1" dirty="0" smtClean="0">
                <a:solidFill>
                  <a:srgbClr val="006600"/>
                </a:solidFill>
                <a:latin typeface="Arial" charset="0"/>
                <a:ea typeface="Arial Unicode MS" pitchFamily="34" charset="-120"/>
                <a:cs typeface="Arial Unicode MS" pitchFamily="34" charset="-120"/>
              </a:rPr>
              <a:t>// Initial </a:t>
            </a:r>
            <a:r>
              <a:rPr lang="en-US" altLang="zh-TW" sz="1200" i="1" dirty="0">
                <a:solidFill>
                  <a:srgbClr val="006600"/>
                </a:solidFill>
                <a:latin typeface="Arial" charset="0"/>
                <a:ea typeface="Arial Unicode MS" pitchFamily="34" charset="-120"/>
                <a:cs typeface="Arial Unicode MS" pitchFamily="34" charset="-120"/>
              </a:rPr>
              <a:t>RTC </a:t>
            </a:r>
            <a:r>
              <a:rPr lang="en-US" altLang="zh-TW" sz="1200" i="1" dirty="0" smtClean="0">
                <a:solidFill>
                  <a:srgbClr val="006600"/>
                </a:solidFill>
                <a:latin typeface="Arial" charset="0"/>
                <a:ea typeface="Arial Unicode MS" pitchFamily="34" charset="-120"/>
                <a:cs typeface="Arial Unicode MS" pitchFamily="34" charset="-120"/>
              </a:rPr>
              <a:t>current time</a:t>
            </a:r>
            <a:endParaRPr lang="en-US" altLang="zh-TW" sz="1200" dirty="0" smtClean="0">
              <a:latin typeface="Lucida Console" pitchFamily="49" charset="0"/>
              <a:ea typeface="Arial Unicode MS" pitchFamily="34" charset="-120"/>
              <a:cs typeface="Arial Unicode MS" pitchFamily="34" charset="-120"/>
            </a:endParaRPr>
          </a:p>
          <a:p>
            <a:pPr eaLnBrk="1" hangingPunct="1">
              <a:lnSpc>
                <a:spcPct val="80000"/>
              </a:lnSpc>
              <a:buFont typeface="Arial" charset="0"/>
              <a:buNone/>
            </a:pPr>
            <a:endParaRPr lang="en-US" altLang="zh-TW" sz="1200" dirty="0" smtClean="0">
              <a:latin typeface="Lucida Console" pitchFamily="49" charset="0"/>
              <a:ea typeface="Arial Unicode MS" pitchFamily="34" charset="-120"/>
              <a:cs typeface="Arial Unicode MS" pitchFamily="34" charset="-120"/>
            </a:endParaRPr>
          </a:p>
          <a:p>
            <a:pPr eaLnBrk="1" hangingPunct="1">
              <a:lnSpc>
                <a:spcPct val="80000"/>
              </a:lnSpc>
              <a:buNone/>
            </a:pPr>
            <a:r>
              <a:rPr lang="en-US" altLang="zh-TW" sz="1200" dirty="0">
                <a:latin typeface="Arial" charset="0"/>
                <a:ea typeface="Arial Unicode MS" pitchFamily="34" charset="-120"/>
                <a:cs typeface="Arial Unicode MS" pitchFamily="34" charset="-120"/>
              </a:rPr>
              <a:t>	</a:t>
            </a:r>
            <a:r>
              <a:rPr lang="en-US" altLang="zh-TW" sz="1200" dirty="0" smtClean="0">
                <a:latin typeface="Arial" charset="0"/>
                <a:ea typeface="Arial Unicode MS" pitchFamily="34" charset="-120"/>
                <a:cs typeface="Arial Unicode MS" pitchFamily="34" charset="-120"/>
              </a:rPr>
              <a:t>/</a:t>
            </a:r>
            <a:r>
              <a:rPr lang="en-US" altLang="zh-TW" sz="1200" i="1" dirty="0" smtClean="0">
                <a:solidFill>
                  <a:srgbClr val="006600"/>
                </a:solidFill>
                <a:latin typeface="Arial" charset="0"/>
                <a:ea typeface="Arial Unicode MS" pitchFamily="34" charset="-120"/>
                <a:cs typeface="Arial Unicode MS" pitchFamily="34" charset="-120"/>
              </a:rPr>
              <a:t>/ </a:t>
            </a:r>
            <a:r>
              <a:rPr lang="en-US" altLang="zh-TW" sz="1200" i="1" dirty="0">
                <a:solidFill>
                  <a:srgbClr val="006600"/>
                </a:solidFill>
                <a:latin typeface="Arial" charset="0"/>
                <a:ea typeface="Arial Unicode MS" pitchFamily="34" charset="-120"/>
                <a:cs typeface="Arial Unicode MS" pitchFamily="34" charset="-120"/>
              </a:rPr>
              <a:t>The alarm time </a:t>
            </a:r>
            <a:r>
              <a:rPr lang="en-US" altLang="zh-TW" sz="1200" i="1" dirty="0" smtClean="0">
                <a:solidFill>
                  <a:srgbClr val="006600"/>
                </a:solidFill>
                <a:latin typeface="Arial" charset="0"/>
                <a:ea typeface="Arial Unicode MS" pitchFamily="34" charset="-120"/>
                <a:cs typeface="Arial Unicode MS" pitchFamily="34" charset="-120"/>
              </a:rPr>
              <a:t>setting</a:t>
            </a:r>
            <a:endParaRPr lang="en-US" altLang="zh-TW" sz="1200" i="1" dirty="0">
              <a:solidFill>
                <a:srgbClr val="006600"/>
              </a:solidFill>
              <a:latin typeface="Arial" charset="0"/>
              <a:ea typeface="Arial Unicode MS" pitchFamily="34" charset="-120"/>
              <a:cs typeface="Arial Unicode MS" pitchFamily="34" charset="-120"/>
            </a:endParaRPr>
          </a:p>
          <a:p>
            <a:pPr eaLnBrk="1" hangingPunct="1">
              <a:lnSpc>
                <a:spcPct val="80000"/>
              </a:lnSpc>
              <a:buNone/>
            </a:pPr>
            <a:r>
              <a:rPr lang="en-US" altLang="zh-TW" sz="1200" dirty="0">
                <a:latin typeface="Lucida Console" pitchFamily="49" charset="0"/>
                <a:ea typeface="Arial Unicode MS" pitchFamily="34" charset="-120"/>
                <a:cs typeface="Arial Unicode MS" pitchFamily="34" charset="-120"/>
              </a:rPr>
              <a:t>	sCurTime.u32cSecond = sCurTime.u32cSecond + 10;</a:t>
            </a:r>
            <a:r>
              <a:rPr lang="en-US" altLang="zh-TW" sz="1200" dirty="0">
                <a:latin typeface="Arial" charset="0"/>
                <a:ea typeface="Arial Unicode MS" pitchFamily="34" charset="-120"/>
                <a:cs typeface="Arial Unicode MS" pitchFamily="34" charset="-120"/>
              </a:rPr>
              <a:t> 		</a:t>
            </a:r>
          </a:p>
          <a:p>
            <a:pPr eaLnBrk="1" hangingPunct="1">
              <a:lnSpc>
                <a:spcPct val="80000"/>
              </a:lnSpc>
              <a:buNone/>
            </a:pPr>
            <a:r>
              <a:rPr lang="en-US" altLang="zh-TW" sz="1200" dirty="0">
                <a:latin typeface="Lucida Console" pitchFamily="49" charset="0"/>
                <a:ea typeface="Arial Unicode MS" pitchFamily="34" charset="-120"/>
                <a:cs typeface="Arial Unicode MS" pitchFamily="34" charset="-120"/>
              </a:rPr>
              <a:t>	</a:t>
            </a:r>
            <a:r>
              <a:rPr lang="en-US" altLang="zh-TW" sz="1200" dirty="0" err="1">
                <a:latin typeface="Lucida Console" pitchFamily="49" charset="0"/>
                <a:ea typeface="Arial Unicode MS" pitchFamily="34" charset="-120"/>
                <a:cs typeface="Arial Unicode MS" pitchFamily="34" charset="-120"/>
              </a:rPr>
              <a:t>RTC_WriteAlarm</a:t>
            </a:r>
            <a:r>
              <a:rPr lang="en-US" altLang="zh-TW" sz="1200" dirty="0">
                <a:latin typeface="Lucida Console" pitchFamily="49" charset="0"/>
                <a:ea typeface="Arial Unicode MS" pitchFamily="34" charset="-120"/>
                <a:cs typeface="Arial Unicode MS" pitchFamily="34" charset="-120"/>
              </a:rPr>
              <a:t>(&amp;</a:t>
            </a:r>
            <a:r>
              <a:rPr lang="en-US" altLang="zh-TW" sz="1200" dirty="0" err="1">
                <a:latin typeface="Lucida Console" pitchFamily="49" charset="0"/>
                <a:ea typeface="Arial Unicode MS" pitchFamily="34" charset="-120"/>
                <a:cs typeface="Arial Unicode MS" pitchFamily="34" charset="-120"/>
              </a:rPr>
              <a:t>sCurTime</a:t>
            </a:r>
            <a:r>
              <a:rPr lang="en-US" altLang="zh-TW" sz="1200" dirty="0">
                <a:latin typeface="Lucida Console" pitchFamily="49" charset="0"/>
                <a:ea typeface="Arial Unicode MS" pitchFamily="34" charset="-120"/>
                <a:cs typeface="Arial Unicode MS" pitchFamily="34" charset="-120"/>
              </a:rPr>
              <a:t>);			</a:t>
            </a:r>
            <a:r>
              <a:rPr lang="en-US" altLang="zh-TW" sz="1200" i="1" dirty="0">
                <a:solidFill>
                  <a:srgbClr val="006600"/>
                </a:solidFill>
                <a:latin typeface="Arial" charset="0"/>
                <a:ea typeface="Arial Unicode MS" pitchFamily="34" charset="-120"/>
                <a:cs typeface="Arial Unicode MS" pitchFamily="34" charset="-120"/>
              </a:rPr>
              <a:t>// Set the alarm time</a:t>
            </a:r>
            <a:endParaRPr lang="en-US" altLang="zh-TW" sz="1200" dirty="0">
              <a:latin typeface="Lucida Console" pitchFamily="49" charset="0"/>
              <a:ea typeface="Arial Unicode MS" pitchFamily="34" charset="-120"/>
              <a:cs typeface="Arial Unicode MS" pitchFamily="34" charset="-120"/>
            </a:endParaRPr>
          </a:p>
          <a:p>
            <a:pPr eaLnBrk="1" hangingPunct="1">
              <a:lnSpc>
                <a:spcPct val="80000"/>
              </a:lnSpc>
              <a:buNone/>
            </a:pPr>
            <a:r>
              <a:rPr lang="en-US" altLang="zh-TW" sz="1200" i="1" dirty="0">
                <a:solidFill>
                  <a:srgbClr val="006600"/>
                </a:solidFill>
                <a:latin typeface="Arial" charset="0"/>
                <a:ea typeface="Arial Unicode MS" pitchFamily="34" charset="-120"/>
                <a:cs typeface="Arial Unicode MS" pitchFamily="34" charset="-120"/>
              </a:rPr>
              <a:t>	</a:t>
            </a:r>
            <a:r>
              <a:rPr lang="en-US" altLang="zh-TW" sz="1200" dirty="0" err="1">
                <a:latin typeface="Lucida Console" pitchFamily="49" charset="0"/>
                <a:ea typeface="Arial Unicode MS" pitchFamily="34" charset="-120"/>
                <a:cs typeface="Arial Unicode MS" pitchFamily="34" charset="-120"/>
              </a:rPr>
              <a:t>RTC_EnableInt</a:t>
            </a:r>
            <a:r>
              <a:rPr lang="en-US" altLang="zh-TW" sz="1200" dirty="0">
                <a:latin typeface="Lucida Console" pitchFamily="49" charset="0"/>
                <a:ea typeface="Arial Unicode MS" pitchFamily="34" charset="-120"/>
                <a:cs typeface="Arial Unicode MS" pitchFamily="34" charset="-120"/>
              </a:rPr>
              <a:t>(RTC_RIER_AIER);</a:t>
            </a:r>
            <a:r>
              <a:rPr lang="en-US" altLang="zh-TW" sz="1200" i="1" dirty="0">
                <a:solidFill>
                  <a:srgbClr val="006600"/>
                </a:solidFill>
                <a:latin typeface="Arial" charset="0"/>
                <a:ea typeface="Arial Unicode MS" pitchFamily="34" charset="-120"/>
                <a:cs typeface="Arial Unicode MS" pitchFamily="34" charset="-120"/>
              </a:rPr>
              <a:t>		// Enable RTC Alarm Interrupt</a:t>
            </a:r>
          </a:p>
          <a:p>
            <a:pPr eaLnBrk="1" hangingPunct="1">
              <a:lnSpc>
                <a:spcPct val="80000"/>
              </a:lnSpc>
              <a:buNone/>
            </a:pPr>
            <a:r>
              <a:rPr lang="en-US" altLang="zh-TW" sz="1200" i="1" dirty="0">
                <a:solidFill>
                  <a:srgbClr val="006600"/>
                </a:solidFill>
                <a:latin typeface="Arial" charset="0"/>
                <a:ea typeface="Arial Unicode MS" pitchFamily="34" charset="-120"/>
                <a:cs typeface="Arial Unicode MS" pitchFamily="34" charset="-120"/>
              </a:rPr>
              <a:t>	</a:t>
            </a:r>
            <a:r>
              <a:rPr lang="en-US" altLang="zh-TW" sz="1200" dirty="0" err="1">
                <a:latin typeface="Lucida Console" pitchFamily="49" charset="0"/>
                <a:ea typeface="Arial Unicode MS" pitchFamily="34" charset="-120"/>
                <a:cs typeface="Arial Unicode MS" pitchFamily="34" charset="-120"/>
              </a:rPr>
              <a:t>RTC_EnableInt</a:t>
            </a:r>
            <a:r>
              <a:rPr lang="en-US" altLang="zh-TW" sz="1200" dirty="0">
                <a:latin typeface="Lucida Console" pitchFamily="49" charset="0"/>
                <a:ea typeface="Arial Unicode MS" pitchFamily="34" charset="-120"/>
                <a:cs typeface="Arial Unicode MS" pitchFamily="34" charset="-120"/>
              </a:rPr>
              <a:t>(RTC_RIER_TIER);</a:t>
            </a:r>
            <a:r>
              <a:rPr lang="en-US" altLang="zh-TW" sz="1200" i="1" dirty="0">
                <a:solidFill>
                  <a:srgbClr val="006600"/>
                </a:solidFill>
                <a:latin typeface="Arial" charset="0"/>
                <a:ea typeface="Arial Unicode MS" pitchFamily="34" charset="-120"/>
                <a:cs typeface="Arial Unicode MS" pitchFamily="34" charset="-120"/>
              </a:rPr>
              <a:t>		// Enable RTC Tick Interrupt</a:t>
            </a:r>
          </a:p>
          <a:p>
            <a:pPr eaLnBrk="1" hangingPunct="1">
              <a:lnSpc>
                <a:spcPct val="80000"/>
              </a:lnSpc>
              <a:buNone/>
            </a:pPr>
            <a:endParaRPr lang="en-US" altLang="zh-TW" sz="1200" dirty="0">
              <a:latin typeface="Lucida Console" pitchFamily="49" charset="0"/>
              <a:ea typeface="Arial Unicode MS" pitchFamily="34" charset="-120"/>
              <a:cs typeface="Arial Unicode MS" pitchFamily="34" charset="-120"/>
            </a:endParaRPr>
          </a:p>
          <a:p>
            <a:pPr eaLnBrk="1" hangingPunct="1">
              <a:lnSpc>
                <a:spcPct val="80000"/>
              </a:lnSpc>
              <a:buNone/>
            </a:pPr>
            <a:r>
              <a:rPr lang="en-US" altLang="zh-TW" sz="1200" dirty="0">
                <a:latin typeface="Lucida Console" pitchFamily="49" charset="0"/>
                <a:ea typeface="Arial Unicode MS" pitchFamily="34" charset="-120"/>
                <a:cs typeface="Arial Unicode MS" pitchFamily="34" charset="-120"/>
              </a:rPr>
              <a:t>	while(1);</a:t>
            </a:r>
          </a:p>
          <a:p>
            <a:pPr eaLnBrk="1" hangingPunct="1">
              <a:lnSpc>
                <a:spcPct val="80000"/>
              </a:lnSpc>
              <a:buNone/>
            </a:pPr>
            <a:r>
              <a:rPr lang="en-US" altLang="zh-TW" sz="1200" dirty="0">
                <a:latin typeface="Lucida Console" pitchFamily="49" charset="0"/>
                <a:ea typeface="Arial Unicode MS" pitchFamily="34" charset="-120"/>
                <a:cs typeface="Arial Unicode MS" pitchFamily="34" charset="-120"/>
              </a:rPr>
              <a:t>}</a:t>
            </a:r>
          </a:p>
          <a:p>
            <a:pPr eaLnBrk="1" hangingPunct="1">
              <a:lnSpc>
                <a:spcPct val="80000"/>
              </a:lnSpc>
              <a:buFont typeface="Arial" charset="0"/>
              <a:buNone/>
            </a:pPr>
            <a:endParaRPr lang="en-US" altLang="zh-TW" sz="1200" dirty="0" smtClean="0">
              <a:latin typeface="Lucida Console" pitchFamily="49" charset="0"/>
              <a:ea typeface="Arial Unicode MS" pitchFamily="34" charset="-120"/>
              <a:cs typeface="Arial Unicode MS" pitchFamily="34" charset="-120"/>
            </a:endParaRPr>
          </a:p>
        </p:txBody>
      </p:sp>
      <p:sp>
        <p:nvSpPr>
          <p:cNvPr id="47108"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A7E5A144-7DA0-485A-811E-827DECFE8942}" type="slidenum">
              <a:rPr lang="en-US" altLang="zh-TW" sz="1400" smtClean="0">
                <a:solidFill>
                  <a:schemeClr val="tx1"/>
                </a:solidFill>
                <a:latin typeface="Arial" charset="0"/>
                <a:ea typeface="ＭＳ Ｐゴシック" pitchFamily="34" charset="-128"/>
              </a:rPr>
              <a:pPr fontAlgn="base">
                <a:spcBef>
                  <a:spcPct val="0"/>
                </a:spcBef>
                <a:spcAft>
                  <a:spcPct val="0"/>
                </a:spcAft>
              </a:pPr>
              <a:t>42</a:t>
            </a:fld>
            <a:endParaRPr lang="en-US" altLang="zh-TW" sz="1400" smtClean="0">
              <a:solidFill>
                <a:schemeClr val="tx1"/>
              </a:solidFill>
              <a:latin typeface="Arial" charset="0"/>
              <a:ea typeface="ＭＳ Ｐゴシック" pitchFamily="34" charset="-128"/>
            </a:endParaRPr>
          </a:p>
        </p:txBody>
      </p:sp>
      <p:sp>
        <p:nvSpPr>
          <p:cNvPr id="5" name="橢圓 4"/>
          <p:cNvSpPr/>
          <p:nvPr/>
        </p:nvSpPr>
        <p:spPr>
          <a:xfrm>
            <a:off x="323528" y="2564904"/>
            <a:ext cx="4680520" cy="1944216"/>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6" name="Text Box 19"/>
          <p:cNvSpPr txBox="1">
            <a:spLocks noChangeArrowheads="1"/>
          </p:cNvSpPr>
          <p:nvPr/>
        </p:nvSpPr>
        <p:spPr bwMode="auto">
          <a:xfrm>
            <a:off x="5292080" y="3596794"/>
            <a:ext cx="1872208" cy="3145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marL="0" eaLnBrk="1" hangingPunct="1"/>
            <a:r>
              <a:rPr lang="en-US" altLang="zh-TW" sz="1800" dirty="0" smtClean="0">
                <a:solidFill>
                  <a:srgbClr val="FF0000"/>
                </a:solidFill>
              </a:rPr>
              <a:t>Initial RTC</a:t>
            </a:r>
            <a:endParaRPr lang="en-US" altLang="zh-TW" sz="1800" dirty="0">
              <a:solidFill>
                <a:srgbClr val="FF0000"/>
              </a:solidFill>
            </a:endParaRPr>
          </a:p>
        </p:txBody>
      </p:sp>
      <p:sp>
        <p:nvSpPr>
          <p:cNvPr id="7" name="橢圓 6"/>
          <p:cNvSpPr/>
          <p:nvPr/>
        </p:nvSpPr>
        <p:spPr>
          <a:xfrm>
            <a:off x="323528" y="4509120"/>
            <a:ext cx="4680520" cy="1346463"/>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8" name="Text Box 19"/>
          <p:cNvSpPr txBox="1">
            <a:spLocks noChangeArrowheads="1"/>
          </p:cNvSpPr>
          <p:nvPr/>
        </p:nvSpPr>
        <p:spPr bwMode="auto">
          <a:xfrm>
            <a:off x="3419872" y="5851372"/>
            <a:ext cx="4361817" cy="313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marL="0" eaLnBrk="1" hangingPunct="1"/>
            <a:r>
              <a:rPr lang="en-US" altLang="zh-TW" sz="1800" dirty="0" smtClean="0">
                <a:solidFill>
                  <a:srgbClr val="FF0000"/>
                </a:solidFill>
              </a:rPr>
              <a:t>Enable </a:t>
            </a:r>
            <a:r>
              <a:rPr lang="en-US" altLang="zh-TW" sz="1800" dirty="0">
                <a:solidFill>
                  <a:srgbClr val="FF0000"/>
                </a:solidFill>
              </a:rPr>
              <a:t>RTC alarm and time tick interrupt</a:t>
            </a:r>
          </a:p>
        </p:txBody>
      </p:sp>
    </p:spTree>
    <p:custDataLst>
      <p:tags r:id="rId1"/>
    </p:custDataLst>
  </p:cSld>
  <p:clrMapOvr>
    <a:masterClrMapping/>
  </p:clrMapOvr>
  <p:transition advTm="2044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6"/>
                                        </p:tgtEl>
                                      </p:cBhvr>
                                    </p:animEffect>
                                    <p:set>
                                      <p:cBhvr>
                                        <p:cTn id="20" dur="1" fill="hold">
                                          <p:stCondLst>
                                            <p:cond delay="499"/>
                                          </p:stCondLst>
                                        </p:cTn>
                                        <p:tgtEl>
                                          <p:spTgt spid="6"/>
                                        </p:tgtEl>
                                        <p:attrNameLst>
                                          <p:attrName>style.visibility</p:attrName>
                                        </p:attrNameLst>
                                      </p:cBhvr>
                                      <p:to>
                                        <p:strVal val="hidden"/>
                                      </p:to>
                                    </p:set>
                                  </p:childTnLst>
                                </p:cTn>
                              </p:par>
                              <p:par>
                                <p:cTn id="21" presetID="2" presetClass="entr" presetSubtype="8"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0-#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0-#ppt_w/2"/>
                                          </p:val>
                                        </p:tav>
                                        <p:tav tm="100000">
                                          <p:val>
                                            <p:strVal val="#ppt_x"/>
                                          </p:val>
                                        </p:tav>
                                      </p:tavLst>
                                    </p:anim>
                                    <p:anim calcmode="lin" valueType="num">
                                      <p:cBhvr additive="base">
                                        <p:cTn id="2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P spid="6" grpId="1"/>
      <p:bldP spid="7" grpId="0" animBg="1"/>
      <p:bldP spid="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pPr eaLnBrk="1" hangingPunct="1"/>
            <a:r>
              <a:rPr lang="en-US" altLang="zh-TW" dirty="0" smtClean="0"/>
              <a:t>RTC </a:t>
            </a:r>
            <a:r>
              <a:rPr lang="zh-CN" altLang="en-US" dirty="0" smtClean="0"/>
              <a:t>代码</a:t>
            </a:r>
            <a:r>
              <a:rPr lang="en-US" altLang="zh-TW" dirty="0" smtClean="0"/>
              <a:t>(2/2)</a:t>
            </a:r>
          </a:p>
        </p:txBody>
      </p:sp>
      <p:sp>
        <p:nvSpPr>
          <p:cNvPr id="48131" name="Rectangle 3"/>
          <p:cNvSpPr>
            <a:spLocks noGrp="1" noChangeArrowheads="1"/>
          </p:cNvSpPr>
          <p:nvPr>
            <p:ph idx="1"/>
          </p:nvPr>
        </p:nvSpPr>
        <p:spPr>
          <a:solidFill>
            <a:srgbClr val="FFFF66"/>
          </a:solidFill>
        </p:spPr>
        <p:txBody>
          <a:bodyPr/>
          <a:lstStyle/>
          <a:p>
            <a:pPr eaLnBrk="1" hangingPunct="1">
              <a:lnSpc>
                <a:spcPct val="80000"/>
              </a:lnSpc>
              <a:buNone/>
            </a:pPr>
            <a:r>
              <a:rPr lang="en-US" altLang="zh-TW" sz="1200" i="1" dirty="0">
                <a:solidFill>
                  <a:srgbClr val="006600"/>
                </a:solidFill>
                <a:latin typeface="Arial" charset="0"/>
                <a:cs typeface="Arial" charset="0"/>
              </a:rPr>
              <a:t>//----------------------------------------------------------------------------</a:t>
            </a:r>
          </a:p>
          <a:p>
            <a:pPr eaLnBrk="1" hangingPunct="1">
              <a:lnSpc>
                <a:spcPct val="80000"/>
              </a:lnSpc>
              <a:buNone/>
            </a:pPr>
            <a:r>
              <a:rPr lang="en-US" altLang="zh-TW" sz="1200" dirty="0">
                <a:solidFill>
                  <a:srgbClr val="008000"/>
                </a:solidFill>
                <a:latin typeface="Arial" charset="0"/>
                <a:ea typeface="Arial Unicode MS" pitchFamily="34" charset="-120"/>
                <a:cs typeface="Arial Unicode MS" pitchFamily="34" charset="-120"/>
              </a:rPr>
              <a:t>// </a:t>
            </a:r>
            <a:r>
              <a:rPr lang="en-US" altLang="zh-TW" sz="1200" dirty="0" smtClean="0">
                <a:solidFill>
                  <a:srgbClr val="008000"/>
                </a:solidFill>
                <a:latin typeface="Arial" charset="0"/>
                <a:ea typeface="Arial Unicode MS" pitchFamily="34" charset="-120"/>
                <a:cs typeface="Arial Unicode MS" pitchFamily="34" charset="-120"/>
              </a:rPr>
              <a:t>RTC IRQ </a:t>
            </a:r>
            <a:r>
              <a:rPr lang="en-US" altLang="zh-TW" sz="1200" dirty="0">
                <a:solidFill>
                  <a:srgbClr val="008000"/>
                </a:solidFill>
                <a:latin typeface="Arial" charset="0"/>
                <a:ea typeface="Arial Unicode MS" pitchFamily="34" charset="-120"/>
                <a:cs typeface="Arial Unicode MS" pitchFamily="34" charset="-120"/>
              </a:rPr>
              <a:t>handler</a:t>
            </a:r>
          </a:p>
          <a:p>
            <a:pPr eaLnBrk="1" hangingPunct="1">
              <a:lnSpc>
                <a:spcPct val="80000"/>
              </a:lnSpc>
              <a:buNone/>
            </a:pPr>
            <a:r>
              <a:rPr lang="en-US" altLang="zh-TW" sz="1200" i="1" dirty="0">
                <a:solidFill>
                  <a:srgbClr val="006600"/>
                </a:solidFill>
                <a:latin typeface="Arial" charset="0"/>
                <a:cs typeface="Arial" charset="0"/>
              </a:rPr>
              <a:t>//----------------------------------------------------------------------------</a:t>
            </a:r>
          </a:p>
          <a:p>
            <a:pPr eaLnBrk="1" hangingPunct="1">
              <a:lnSpc>
                <a:spcPct val="80000"/>
              </a:lnSpc>
              <a:buNone/>
            </a:pPr>
            <a:r>
              <a:rPr lang="en-US" altLang="zh-TW" sz="1200" dirty="0" smtClean="0">
                <a:latin typeface="Lucida Console" pitchFamily="49" charset="0"/>
                <a:ea typeface="Arial Unicode MS" pitchFamily="34" charset="-120"/>
                <a:cs typeface="Arial Unicode MS" pitchFamily="34" charset="-120"/>
              </a:rPr>
              <a:t>void </a:t>
            </a:r>
            <a:r>
              <a:rPr lang="en-US" altLang="zh-TW" sz="1200" dirty="0" err="1" smtClean="0">
                <a:latin typeface="Lucida Console" pitchFamily="49" charset="0"/>
                <a:ea typeface="Arial Unicode MS" pitchFamily="34" charset="-120"/>
                <a:cs typeface="Arial Unicode MS" pitchFamily="34" charset="-120"/>
              </a:rPr>
              <a:t>RTC_IRQHandler</a:t>
            </a:r>
            <a:r>
              <a:rPr lang="en-US" altLang="zh-TW" sz="1200" dirty="0" smtClean="0">
                <a:latin typeface="Lucida Console" pitchFamily="49" charset="0"/>
                <a:ea typeface="Arial Unicode MS" pitchFamily="34" charset="-120"/>
                <a:cs typeface="Arial Unicode MS" pitchFamily="34" charset="-120"/>
              </a:rPr>
              <a:t>(void)</a:t>
            </a:r>
          </a:p>
          <a:p>
            <a:pPr eaLnBrk="1" hangingPunct="1">
              <a:lnSpc>
                <a:spcPct val="80000"/>
              </a:lnSpc>
              <a:buFont typeface="Arial" charset="0"/>
              <a:buNone/>
            </a:pPr>
            <a:r>
              <a:rPr lang="en-US" altLang="zh-TW" sz="1200" dirty="0" smtClean="0">
                <a:latin typeface="Lucida Console" pitchFamily="49" charset="0"/>
                <a:ea typeface="Arial Unicode MS" pitchFamily="34" charset="-120"/>
                <a:cs typeface="Arial Unicode MS" pitchFamily="34" charset="-120"/>
              </a:rPr>
              <a:t>{</a:t>
            </a:r>
          </a:p>
          <a:p>
            <a:pPr eaLnBrk="1" hangingPunct="1">
              <a:lnSpc>
                <a:spcPct val="80000"/>
              </a:lnSpc>
              <a:buNone/>
            </a:pPr>
            <a:r>
              <a:rPr lang="en-US" altLang="zh-TW" sz="1200" dirty="0">
                <a:latin typeface="Lucida Console" pitchFamily="49" charset="0"/>
                <a:ea typeface="Arial Unicode MS" pitchFamily="34" charset="-120"/>
                <a:cs typeface="Arial Unicode MS" pitchFamily="34" charset="-120"/>
              </a:rPr>
              <a:t>	S_DRVRTC_TIME_DATA_T </a:t>
            </a:r>
            <a:r>
              <a:rPr lang="en-US" altLang="zh-TW" sz="1200" dirty="0" err="1">
                <a:latin typeface="Lucida Console" pitchFamily="49" charset="0"/>
                <a:ea typeface="Arial Unicode MS" pitchFamily="34" charset="-120"/>
                <a:cs typeface="Arial Unicode MS" pitchFamily="34" charset="-120"/>
              </a:rPr>
              <a:t>sInitTime</a:t>
            </a:r>
            <a:r>
              <a:rPr lang="en-US" altLang="zh-TW" sz="1200" dirty="0">
                <a:latin typeface="Lucida Console" pitchFamily="49" charset="0"/>
                <a:ea typeface="Arial Unicode MS" pitchFamily="34" charset="-120"/>
                <a:cs typeface="Arial Unicode MS" pitchFamily="34" charset="-120"/>
              </a:rPr>
              <a:t>, </a:t>
            </a:r>
            <a:r>
              <a:rPr lang="en-US" altLang="zh-TW" sz="1200" dirty="0" err="1">
                <a:latin typeface="Lucida Console" pitchFamily="49" charset="0"/>
                <a:ea typeface="Arial Unicode MS" pitchFamily="34" charset="-120"/>
                <a:cs typeface="Arial Unicode MS" pitchFamily="34" charset="-120"/>
              </a:rPr>
              <a:t>sCurTime</a:t>
            </a:r>
            <a:r>
              <a:rPr lang="en-US" altLang="zh-TW" sz="1200" dirty="0">
                <a:latin typeface="Lucida Console" pitchFamily="49" charset="0"/>
                <a:ea typeface="Arial Unicode MS" pitchFamily="34" charset="-120"/>
                <a:cs typeface="Arial Unicode MS" pitchFamily="34" charset="-120"/>
              </a:rPr>
              <a:t>;</a:t>
            </a:r>
          </a:p>
          <a:p>
            <a:pPr eaLnBrk="1" hangingPunct="1">
              <a:lnSpc>
                <a:spcPct val="80000"/>
              </a:lnSpc>
              <a:buNone/>
            </a:pPr>
            <a:endParaRPr lang="en-US" altLang="zh-TW" sz="1200" dirty="0" smtClean="0">
              <a:latin typeface="Lucida Console" pitchFamily="49" charset="0"/>
              <a:ea typeface="Arial Unicode MS" pitchFamily="34" charset="-120"/>
              <a:cs typeface="Arial Unicode MS" pitchFamily="34" charset="-120"/>
            </a:endParaRPr>
          </a:p>
          <a:p>
            <a:pPr eaLnBrk="1" hangingPunct="1">
              <a:lnSpc>
                <a:spcPct val="80000"/>
              </a:lnSpc>
              <a:buNone/>
            </a:pPr>
            <a:r>
              <a:rPr lang="en-US" altLang="zh-TW" sz="1200" dirty="0">
                <a:latin typeface="Lucida Console" pitchFamily="49" charset="0"/>
                <a:ea typeface="Arial Unicode MS" pitchFamily="34" charset="-120"/>
                <a:cs typeface="Arial Unicode MS" pitchFamily="34" charset="-120"/>
              </a:rPr>
              <a:t>	if (RTC-&gt;RIIR &amp; RTC_RIIR_AIS)	</a:t>
            </a:r>
            <a:r>
              <a:rPr lang="en-US" altLang="zh-TW" sz="1200" dirty="0" smtClean="0">
                <a:latin typeface="Lucida Console" pitchFamily="49" charset="0"/>
                <a:ea typeface="Arial Unicode MS" pitchFamily="34" charset="-120"/>
                <a:cs typeface="Arial Unicode MS" pitchFamily="34" charset="-120"/>
              </a:rPr>
              <a:t>	</a:t>
            </a:r>
            <a:r>
              <a:rPr lang="en-US" altLang="zh-TW" sz="1200" dirty="0" smtClean="0">
                <a:solidFill>
                  <a:srgbClr val="008000"/>
                </a:solidFill>
                <a:latin typeface="Lucida Console" pitchFamily="49" charset="0"/>
                <a:ea typeface="Arial Unicode MS" pitchFamily="34" charset="-120"/>
                <a:cs typeface="Arial Unicode MS" pitchFamily="34" charset="-120"/>
              </a:rPr>
              <a:t>// Alarm interrupt</a:t>
            </a:r>
            <a:endParaRPr lang="en-US" altLang="zh-TW" sz="1200" dirty="0">
              <a:solidFill>
                <a:srgbClr val="008000"/>
              </a:solidFill>
              <a:latin typeface="Lucida Console" pitchFamily="49" charset="0"/>
              <a:ea typeface="Arial Unicode MS" pitchFamily="34" charset="-120"/>
              <a:cs typeface="Arial Unicode MS" pitchFamily="34" charset="-120"/>
            </a:endParaRPr>
          </a:p>
          <a:p>
            <a:pPr eaLnBrk="1" hangingPunct="1">
              <a:lnSpc>
                <a:spcPct val="80000"/>
              </a:lnSpc>
              <a:buNone/>
            </a:pPr>
            <a:r>
              <a:rPr lang="en-US" altLang="zh-TW" sz="1200" dirty="0">
                <a:latin typeface="Lucida Console" pitchFamily="49" charset="0"/>
                <a:ea typeface="Arial Unicode MS" pitchFamily="34" charset="-120"/>
                <a:cs typeface="Arial Unicode MS" pitchFamily="34" charset="-120"/>
              </a:rPr>
              <a:t>	{</a:t>
            </a:r>
          </a:p>
          <a:p>
            <a:pPr eaLnBrk="1" hangingPunct="1">
              <a:lnSpc>
                <a:spcPct val="80000"/>
              </a:lnSpc>
              <a:buNone/>
            </a:pPr>
            <a:r>
              <a:rPr lang="en-US" altLang="zh-TW" sz="1200" dirty="0">
                <a:latin typeface="Lucida Console" pitchFamily="49" charset="0"/>
                <a:ea typeface="Arial Unicode MS" pitchFamily="34" charset="-120"/>
                <a:cs typeface="Arial Unicode MS" pitchFamily="34" charset="-120"/>
              </a:rPr>
              <a:t>		RTC-&gt;RIIR </a:t>
            </a:r>
            <a:r>
              <a:rPr lang="en-US" altLang="zh-TW" sz="1200" dirty="0" smtClean="0">
                <a:latin typeface="Lucida Console" pitchFamily="49" charset="0"/>
                <a:ea typeface="Arial Unicode MS" pitchFamily="34" charset="-120"/>
                <a:cs typeface="Arial Unicode MS" pitchFamily="34" charset="-120"/>
              </a:rPr>
              <a:t>|= </a:t>
            </a:r>
            <a:r>
              <a:rPr lang="en-US" altLang="zh-TW" sz="1200" dirty="0">
                <a:latin typeface="Lucida Console" pitchFamily="49" charset="0"/>
                <a:ea typeface="Arial Unicode MS" pitchFamily="34" charset="-120"/>
                <a:cs typeface="Arial Unicode MS" pitchFamily="34" charset="-120"/>
              </a:rPr>
              <a:t>RTC_RIIR_AIS</a:t>
            </a:r>
            <a:r>
              <a:rPr lang="en-US" altLang="zh-TW" sz="1200" dirty="0" smtClean="0">
                <a:latin typeface="Lucida Console" pitchFamily="49" charset="0"/>
                <a:ea typeface="Arial Unicode MS" pitchFamily="34" charset="-120"/>
                <a:cs typeface="Arial Unicode MS" pitchFamily="34" charset="-120"/>
              </a:rPr>
              <a:t>;</a:t>
            </a:r>
            <a:endParaRPr lang="en-US" altLang="zh-TW" sz="1200" dirty="0">
              <a:latin typeface="Lucida Console" pitchFamily="49" charset="0"/>
              <a:ea typeface="Arial Unicode MS" pitchFamily="34" charset="-120"/>
              <a:cs typeface="Arial Unicode MS" pitchFamily="34" charset="-120"/>
            </a:endParaRPr>
          </a:p>
          <a:p>
            <a:pPr eaLnBrk="1" hangingPunct="1">
              <a:lnSpc>
                <a:spcPct val="80000"/>
              </a:lnSpc>
              <a:buNone/>
            </a:pPr>
            <a:r>
              <a:rPr lang="en-US" altLang="zh-TW" sz="1200" dirty="0">
                <a:latin typeface="Lucida Console" pitchFamily="49" charset="0"/>
                <a:ea typeface="Arial Unicode MS" pitchFamily="34" charset="-120"/>
                <a:cs typeface="Arial Unicode MS" pitchFamily="34" charset="-120"/>
              </a:rPr>
              <a:t>		</a:t>
            </a:r>
            <a:r>
              <a:rPr lang="en-US" altLang="zh-TW" sz="1200" dirty="0" err="1">
                <a:latin typeface="Lucida Console" pitchFamily="49" charset="0"/>
                <a:ea typeface="Arial Unicode MS" pitchFamily="34" charset="-120"/>
                <a:cs typeface="Arial Unicode MS" pitchFamily="34" charset="-120"/>
              </a:rPr>
              <a:t>printf</a:t>
            </a:r>
            <a:r>
              <a:rPr lang="en-US" altLang="zh-TW" sz="1200" dirty="0">
                <a:latin typeface="Lucida Console" pitchFamily="49" charset="0"/>
                <a:ea typeface="Arial Unicode MS" pitchFamily="34" charset="-120"/>
                <a:cs typeface="Arial Unicode MS" pitchFamily="34" charset="-120"/>
              </a:rPr>
              <a:t>("Alarm!!\n");</a:t>
            </a:r>
          </a:p>
          <a:p>
            <a:pPr eaLnBrk="1" hangingPunct="1">
              <a:lnSpc>
                <a:spcPct val="80000"/>
              </a:lnSpc>
              <a:buNone/>
            </a:pPr>
            <a:r>
              <a:rPr lang="en-US" altLang="zh-TW" sz="1200" dirty="0">
                <a:latin typeface="Lucida Console" pitchFamily="49" charset="0"/>
                <a:ea typeface="Arial Unicode MS" pitchFamily="34" charset="-120"/>
                <a:cs typeface="Arial Unicode MS" pitchFamily="34" charset="-120"/>
              </a:rPr>
              <a:t>	}</a:t>
            </a:r>
          </a:p>
          <a:p>
            <a:pPr eaLnBrk="1" hangingPunct="1">
              <a:lnSpc>
                <a:spcPct val="80000"/>
              </a:lnSpc>
              <a:buNone/>
            </a:pPr>
            <a:endParaRPr lang="en-US" altLang="zh-TW" sz="1200" dirty="0" smtClean="0">
              <a:latin typeface="Lucida Console" pitchFamily="49" charset="0"/>
              <a:ea typeface="Arial Unicode MS" pitchFamily="34" charset="-120"/>
              <a:cs typeface="Arial Unicode MS" pitchFamily="34" charset="-120"/>
            </a:endParaRPr>
          </a:p>
          <a:p>
            <a:pPr eaLnBrk="1" hangingPunct="1">
              <a:lnSpc>
                <a:spcPct val="80000"/>
              </a:lnSpc>
              <a:buNone/>
            </a:pPr>
            <a:r>
              <a:rPr lang="en-US" altLang="zh-TW" sz="1200" dirty="0">
                <a:latin typeface="Lucida Console" pitchFamily="49" charset="0"/>
                <a:ea typeface="Arial Unicode MS" pitchFamily="34" charset="-120"/>
                <a:cs typeface="Arial Unicode MS" pitchFamily="34" charset="-120"/>
              </a:rPr>
              <a:t>	if (RTC-&gt;RIIR &amp; RTC_RIIR_TIS)	</a:t>
            </a:r>
            <a:r>
              <a:rPr lang="en-US" altLang="zh-TW" sz="1200" dirty="0" smtClean="0">
                <a:latin typeface="Lucida Console" pitchFamily="49" charset="0"/>
                <a:ea typeface="Arial Unicode MS" pitchFamily="34" charset="-120"/>
                <a:cs typeface="Arial Unicode MS" pitchFamily="34" charset="-120"/>
              </a:rPr>
              <a:t>	</a:t>
            </a:r>
            <a:r>
              <a:rPr lang="en-US" altLang="zh-TW" sz="1200" dirty="0" smtClean="0">
                <a:solidFill>
                  <a:srgbClr val="008000"/>
                </a:solidFill>
                <a:latin typeface="Lucida Console" pitchFamily="49" charset="0"/>
                <a:ea typeface="Arial Unicode MS" pitchFamily="34" charset="-120"/>
                <a:cs typeface="Arial Unicode MS" pitchFamily="34" charset="-120"/>
              </a:rPr>
              <a:t>// Tick interrupt</a:t>
            </a:r>
            <a:endParaRPr lang="en-US" altLang="zh-TW" sz="1200" dirty="0">
              <a:solidFill>
                <a:srgbClr val="008000"/>
              </a:solidFill>
              <a:latin typeface="Lucida Console" pitchFamily="49" charset="0"/>
              <a:ea typeface="Arial Unicode MS" pitchFamily="34" charset="-120"/>
              <a:cs typeface="Arial Unicode MS" pitchFamily="34" charset="-120"/>
            </a:endParaRPr>
          </a:p>
          <a:p>
            <a:pPr eaLnBrk="1" hangingPunct="1">
              <a:lnSpc>
                <a:spcPct val="80000"/>
              </a:lnSpc>
              <a:buNone/>
            </a:pPr>
            <a:r>
              <a:rPr lang="en-US" altLang="zh-TW" sz="1200" dirty="0">
                <a:latin typeface="Lucida Console" pitchFamily="49" charset="0"/>
                <a:ea typeface="Arial Unicode MS" pitchFamily="34" charset="-120"/>
                <a:cs typeface="Arial Unicode MS" pitchFamily="34" charset="-120"/>
              </a:rPr>
              <a:t>	{</a:t>
            </a:r>
          </a:p>
          <a:p>
            <a:pPr eaLnBrk="1" hangingPunct="1">
              <a:lnSpc>
                <a:spcPct val="80000"/>
              </a:lnSpc>
              <a:buNone/>
            </a:pPr>
            <a:r>
              <a:rPr lang="en-US" altLang="zh-TW" sz="1200" dirty="0">
                <a:latin typeface="Lucida Console" pitchFamily="49" charset="0"/>
                <a:ea typeface="Arial Unicode MS" pitchFamily="34" charset="-120"/>
                <a:cs typeface="Arial Unicode MS" pitchFamily="34" charset="-120"/>
              </a:rPr>
              <a:t>		RTC-&gt;RIIR |= RTC_RIIR_TIS;</a:t>
            </a:r>
          </a:p>
          <a:p>
            <a:pPr eaLnBrk="1" hangingPunct="1">
              <a:lnSpc>
                <a:spcPct val="80000"/>
              </a:lnSpc>
              <a:buNone/>
            </a:pPr>
            <a:r>
              <a:rPr lang="en-US" altLang="zh-TW" sz="1200" dirty="0">
                <a:latin typeface="Lucida Console" pitchFamily="49" charset="0"/>
                <a:ea typeface="Arial Unicode MS" pitchFamily="34" charset="-120"/>
                <a:cs typeface="Arial Unicode MS" pitchFamily="34" charset="-120"/>
              </a:rPr>
              <a:t>		</a:t>
            </a:r>
            <a:r>
              <a:rPr lang="en-US" altLang="zh-TW" sz="1200" dirty="0" err="1">
                <a:latin typeface="Lucida Console" pitchFamily="49" charset="0"/>
                <a:ea typeface="Arial Unicode MS" pitchFamily="34" charset="-120"/>
                <a:cs typeface="Arial Unicode MS" pitchFamily="34" charset="-120"/>
              </a:rPr>
              <a:t>RTC_Read</a:t>
            </a:r>
            <a:r>
              <a:rPr lang="en-US" altLang="zh-TW" sz="1200" dirty="0">
                <a:latin typeface="Lucida Console" pitchFamily="49" charset="0"/>
                <a:ea typeface="Arial Unicode MS" pitchFamily="34" charset="-120"/>
                <a:cs typeface="Arial Unicode MS" pitchFamily="34" charset="-120"/>
              </a:rPr>
              <a:t>(&amp;</a:t>
            </a:r>
            <a:r>
              <a:rPr lang="en-US" altLang="zh-TW" sz="1200" dirty="0" err="1">
                <a:latin typeface="Lucida Console" pitchFamily="49" charset="0"/>
                <a:ea typeface="Arial Unicode MS" pitchFamily="34" charset="-120"/>
                <a:cs typeface="Arial Unicode MS" pitchFamily="34" charset="-120"/>
              </a:rPr>
              <a:t>sCurTime</a:t>
            </a:r>
            <a:r>
              <a:rPr lang="en-US" altLang="zh-TW" sz="1200" dirty="0" smtClean="0">
                <a:latin typeface="Lucida Console" pitchFamily="49" charset="0"/>
                <a:ea typeface="Arial Unicode MS" pitchFamily="34" charset="-120"/>
                <a:cs typeface="Arial Unicode MS" pitchFamily="34" charset="-120"/>
              </a:rPr>
              <a:t>);		</a:t>
            </a:r>
            <a:r>
              <a:rPr lang="en-US" altLang="zh-TW" sz="1200" dirty="0" smtClean="0">
                <a:solidFill>
                  <a:srgbClr val="008000"/>
                </a:solidFill>
                <a:latin typeface="Lucida Console" pitchFamily="49" charset="0"/>
                <a:ea typeface="Arial Unicode MS" pitchFamily="34" charset="-120"/>
                <a:cs typeface="Arial Unicode MS" pitchFamily="34" charset="-120"/>
              </a:rPr>
              <a:t>// Read current time</a:t>
            </a:r>
          </a:p>
          <a:p>
            <a:pPr eaLnBrk="1" hangingPunct="1">
              <a:lnSpc>
                <a:spcPct val="80000"/>
              </a:lnSpc>
              <a:buNone/>
            </a:pPr>
            <a:endParaRPr lang="en-US" altLang="zh-TW" sz="1200" dirty="0">
              <a:latin typeface="Lucida Console" pitchFamily="49" charset="0"/>
              <a:ea typeface="Arial Unicode MS" pitchFamily="34" charset="-120"/>
              <a:cs typeface="Arial Unicode MS" pitchFamily="34" charset="-120"/>
            </a:endParaRPr>
          </a:p>
          <a:p>
            <a:pPr eaLnBrk="1" hangingPunct="1">
              <a:lnSpc>
                <a:spcPct val="80000"/>
              </a:lnSpc>
              <a:buNone/>
            </a:pPr>
            <a:r>
              <a:rPr lang="en-US" altLang="zh-TW" sz="1200" dirty="0" smtClean="0">
                <a:solidFill>
                  <a:srgbClr val="008000"/>
                </a:solidFill>
                <a:latin typeface="Lucida Console" pitchFamily="49" charset="0"/>
                <a:ea typeface="Arial Unicode MS" pitchFamily="34" charset="-120"/>
                <a:cs typeface="Arial Unicode MS" pitchFamily="34" charset="-120"/>
              </a:rPr>
              <a:t>		// Display current time</a:t>
            </a:r>
            <a:endParaRPr lang="en-US" altLang="zh-TW" sz="1200" dirty="0">
              <a:solidFill>
                <a:srgbClr val="008000"/>
              </a:solidFill>
              <a:latin typeface="Lucida Console" pitchFamily="49" charset="0"/>
              <a:ea typeface="Arial Unicode MS" pitchFamily="34" charset="-120"/>
              <a:cs typeface="Arial Unicode MS" pitchFamily="34" charset="-120"/>
            </a:endParaRPr>
          </a:p>
          <a:p>
            <a:pPr eaLnBrk="1" hangingPunct="1">
              <a:lnSpc>
                <a:spcPct val="80000"/>
              </a:lnSpc>
              <a:buNone/>
            </a:pPr>
            <a:r>
              <a:rPr lang="en-US" altLang="zh-TW" sz="1200" dirty="0">
                <a:latin typeface="Lucida Console" pitchFamily="49" charset="0"/>
                <a:ea typeface="Arial Unicode MS" pitchFamily="34" charset="-120"/>
                <a:cs typeface="Arial Unicode MS" pitchFamily="34" charset="-120"/>
              </a:rPr>
              <a:t>		</a:t>
            </a:r>
            <a:r>
              <a:rPr lang="en-US" altLang="zh-TW" sz="1200" dirty="0" err="1">
                <a:latin typeface="Lucida Console" pitchFamily="49" charset="0"/>
                <a:ea typeface="Arial Unicode MS" pitchFamily="34" charset="-120"/>
                <a:cs typeface="Arial Unicode MS" pitchFamily="34" charset="-120"/>
              </a:rPr>
              <a:t>printf</a:t>
            </a:r>
            <a:r>
              <a:rPr lang="en-US" altLang="zh-TW" sz="1200" dirty="0">
                <a:latin typeface="Lucida Console" pitchFamily="49" charset="0"/>
                <a:ea typeface="Arial Unicode MS" pitchFamily="34" charset="-120"/>
                <a:cs typeface="Arial Unicode MS" pitchFamily="34" charset="-120"/>
              </a:rPr>
              <a:t>("Current Time</a:t>
            </a:r>
            <a:r>
              <a:rPr lang="en-US" altLang="zh-TW" sz="1200" dirty="0" smtClean="0">
                <a:latin typeface="Lucida Console" pitchFamily="49" charset="0"/>
                <a:ea typeface="Arial Unicode MS" pitchFamily="34" charset="-120"/>
                <a:cs typeface="Arial Unicode MS" pitchFamily="34" charset="-120"/>
              </a:rPr>
              <a:t>: %</a:t>
            </a:r>
            <a:r>
              <a:rPr lang="en-US" altLang="zh-TW" sz="1200" dirty="0">
                <a:latin typeface="Lucida Console" pitchFamily="49" charset="0"/>
                <a:ea typeface="Arial Unicode MS" pitchFamily="34" charset="-120"/>
                <a:cs typeface="Arial Unicode MS" pitchFamily="34" charset="-120"/>
              </a:rPr>
              <a:t>d/%02d/%02d %02d:%02d:%02d\n",</a:t>
            </a:r>
          </a:p>
          <a:p>
            <a:pPr eaLnBrk="1" hangingPunct="1">
              <a:lnSpc>
                <a:spcPct val="80000"/>
              </a:lnSpc>
              <a:buNone/>
            </a:pPr>
            <a:r>
              <a:rPr lang="en-US" altLang="zh-TW" sz="1200" dirty="0">
                <a:latin typeface="Lucida Console" pitchFamily="49" charset="0"/>
                <a:ea typeface="Arial Unicode MS" pitchFamily="34" charset="-120"/>
                <a:cs typeface="Arial Unicode MS" pitchFamily="34" charset="-120"/>
              </a:rPr>
              <a:t>			sCurTime.u32Year</a:t>
            </a:r>
            <a:r>
              <a:rPr lang="en-US" altLang="zh-TW" sz="1200" dirty="0" smtClean="0">
                <a:latin typeface="Lucida Console" pitchFamily="49" charset="0"/>
                <a:ea typeface="Arial Unicode MS" pitchFamily="34" charset="-120"/>
                <a:cs typeface="Arial Unicode MS" pitchFamily="34" charset="-120"/>
              </a:rPr>
              <a:t>, sCurTime.u32cMonth, sCurTime.u32cDay</a:t>
            </a:r>
            <a:r>
              <a:rPr lang="en-US" altLang="zh-TW" sz="1200" dirty="0">
                <a:latin typeface="Lucida Console" pitchFamily="49" charset="0"/>
                <a:ea typeface="Arial Unicode MS" pitchFamily="34" charset="-120"/>
                <a:cs typeface="Arial Unicode MS" pitchFamily="34" charset="-120"/>
              </a:rPr>
              <a:t>,</a:t>
            </a:r>
          </a:p>
          <a:p>
            <a:pPr eaLnBrk="1" hangingPunct="1">
              <a:lnSpc>
                <a:spcPct val="80000"/>
              </a:lnSpc>
              <a:buNone/>
            </a:pPr>
            <a:r>
              <a:rPr lang="en-US" altLang="zh-TW" sz="1200" dirty="0">
                <a:latin typeface="Lucida Console" pitchFamily="49" charset="0"/>
                <a:ea typeface="Arial Unicode MS" pitchFamily="34" charset="-120"/>
                <a:cs typeface="Arial Unicode MS" pitchFamily="34" charset="-120"/>
              </a:rPr>
              <a:t>			</a:t>
            </a:r>
            <a:r>
              <a:rPr lang="en-US" altLang="zh-TW" sz="1200" dirty="0" smtClean="0">
                <a:latin typeface="Lucida Console" pitchFamily="49" charset="0"/>
                <a:ea typeface="Arial Unicode MS" pitchFamily="34" charset="-120"/>
                <a:cs typeface="Arial Unicode MS" pitchFamily="34" charset="-120"/>
              </a:rPr>
              <a:t>sCurTime.u32cHour, sCurTime.u32cMinute, sCurTime.u32cSecond);</a:t>
            </a:r>
            <a:endParaRPr lang="en-US" altLang="zh-TW" sz="1200" dirty="0">
              <a:latin typeface="Lucida Console" pitchFamily="49" charset="0"/>
              <a:ea typeface="Arial Unicode MS" pitchFamily="34" charset="-120"/>
              <a:cs typeface="Arial Unicode MS" pitchFamily="34" charset="-120"/>
            </a:endParaRPr>
          </a:p>
          <a:p>
            <a:pPr eaLnBrk="1" hangingPunct="1">
              <a:lnSpc>
                <a:spcPct val="80000"/>
              </a:lnSpc>
              <a:buNone/>
            </a:pPr>
            <a:r>
              <a:rPr lang="en-US" altLang="zh-TW" sz="1200" dirty="0">
                <a:latin typeface="Lucida Console" pitchFamily="49" charset="0"/>
                <a:ea typeface="Arial Unicode MS" pitchFamily="34" charset="-120"/>
                <a:cs typeface="Arial Unicode MS" pitchFamily="34" charset="-120"/>
              </a:rPr>
              <a:t>	}</a:t>
            </a:r>
          </a:p>
          <a:p>
            <a:pPr eaLnBrk="1" hangingPunct="1">
              <a:lnSpc>
                <a:spcPct val="80000"/>
              </a:lnSpc>
              <a:buFont typeface="Arial" charset="0"/>
              <a:buNone/>
            </a:pPr>
            <a:r>
              <a:rPr lang="en-US" altLang="zh-TW" sz="1200" dirty="0" smtClean="0">
                <a:latin typeface="Lucida Console" pitchFamily="49" charset="0"/>
                <a:ea typeface="Arial Unicode MS" pitchFamily="34" charset="-120"/>
                <a:cs typeface="Arial Unicode MS" pitchFamily="34" charset="-120"/>
              </a:rPr>
              <a:t>}	</a:t>
            </a:r>
            <a:r>
              <a:rPr lang="en-US" altLang="zh-TW" sz="1200" dirty="0" smtClean="0">
                <a:latin typeface="Arial" charset="0"/>
                <a:ea typeface="Arial Unicode MS" pitchFamily="34" charset="-120"/>
                <a:cs typeface="Arial Unicode MS" pitchFamily="34" charset="-120"/>
              </a:rPr>
              <a:t>						</a:t>
            </a:r>
          </a:p>
        </p:txBody>
      </p:sp>
      <p:sp>
        <p:nvSpPr>
          <p:cNvPr id="48132"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5625F218-D620-40D4-9BA8-2F82A1A99617}" type="slidenum">
              <a:rPr lang="en-US" altLang="zh-TW" sz="1400" smtClean="0">
                <a:solidFill>
                  <a:schemeClr val="tx1"/>
                </a:solidFill>
                <a:latin typeface="Arial" charset="0"/>
                <a:ea typeface="ＭＳ Ｐゴシック" pitchFamily="34" charset="-128"/>
              </a:rPr>
              <a:pPr fontAlgn="base">
                <a:spcBef>
                  <a:spcPct val="0"/>
                </a:spcBef>
                <a:spcAft>
                  <a:spcPct val="0"/>
                </a:spcAft>
              </a:pPr>
              <a:t>43</a:t>
            </a:fld>
            <a:endParaRPr lang="en-US" altLang="zh-TW" sz="1400" smtClean="0">
              <a:solidFill>
                <a:schemeClr val="tx1"/>
              </a:solidFill>
              <a:latin typeface="Arial" charset="0"/>
              <a:ea typeface="ＭＳ Ｐゴシック" pitchFamily="34" charset="-128"/>
            </a:endParaRPr>
          </a:p>
        </p:txBody>
      </p:sp>
      <p:sp>
        <p:nvSpPr>
          <p:cNvPr id="5" name="Oval 22"/>
          <p:cNvSpPr>
            <a:spLocks noChangeArrowheads="1"/>
          </p:cNvSpPr>
          <p:nvPr/>
        </p:nvSpPr>
        <p:spPr bwMode="auto">
          <a:xfrm>
            <a:off x="395536" y="2204864"/>
            <a:ext cx="7416824" cy="936104"/>
          </a:xfrm>
          <a:prstGeom prst="ellipse">
            <a:avLst/>
          </a:prstGeom>
          <a:noFill/>
          <a:ln w="1905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6" name="Oval 22"/>
          <p:cNvSpPr>
            <a:spLocks noChangeArrowheads="1"/>
          </p:cNvSpPr>
          <p:nvPr/>
        </p:nvSpPr>
        <p:spPr bwMode="auto">
          <a:xfrm>
            <a:off x="359968" y="3284984"/>
            <a:ext cx="7416824" cy="1715243"/>
          </a:xfrm>
          <a:prstGeom prst="ellipse">
            <a:avLst/>
          </a:prstGeom>
          <a:noFill/>
          <a:ln w="1905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7" name="Text Box 25"/>
          <p:cNvSpPr txBox="1">
            <a:spLocks noChangeArrowheads="1"/>
          </p:cNvSpPr>
          <p:nvPr/>
        </p:nvSpPr>
        <p:spPr bwMode="auto">
          <a:xfrm>
            <a:off x="5868144" y="1988840"/>
            <a:ext cx="2952328" cy="313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marL="0" eaLnBrk="1" hangingPunct="1"/>
            <a:r>
              <a:rPr lang="en-US" altLang="zh-TW" sz="1800" dirty="0" smtClean="0">
                <a:solidFill>
                  <a:srgbClr val="FF0000"/>
                </a:solidFill>
              </a:rPr>
              <a:t>When RTC alarm interrupt</a:t>
            </a:r>
            <a:endParaRPr lang="en-US" altLang="zh-TW" sz="1800" dirty="0">
              <a:solidFill>
                <a:srgbClr val="FF0000"/>
              </a:solidFill>
            </a:endParaRPr>
          </a:p>
        </p:txBody>
      </p:sp>
      <p:sp>
        <p:nvSpPr>
          <p:cNvPr id="8" name="Text Box 25"/>
          <p:cNvSpPr txBox="1">
            <a:spLocks noChangeArrowheads="1"/>
          </p:cNvSpPr>
          <p:nvPr/>
        </p:nvSpPr>
        <p:spPr bwMode="auto">
          <a:xfrm>
            <a:off x="5652120" y="5000227"/>
            <a:ext cx="3152292" cy="5361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marL="0" eaLnBrk="1" hangingPunct="1"/>
            <a:r>
              <a:rPr lang="en-US" altLang="zh-TW" sz="1800" dirty="0" smtClean="0">
                <a:solidFill>
                  <a:srgbClr val="FF0000"/>
                </a:solidFill>
              </a:rPr>
              <a:t>When RTC time tick interrupt, print RTC current time</a:t>
            </a:r>
            <a:endParaRPr lang="en-US" altLang="zh-TW" sz="1800" dirty="0">
              <a:solidFill>
                <a:srgbClr val="FF0000"/>
              </a:solidFill>
            </a:endParaRPr>
          </a:p>
        </p:txBody>
      </p:sp>
    </p:spTree>
    <p:custDataLst>
      <p:tags r:id="rId1"/>
    </p:custDataLst>
  </p:cSld>
  <p:clrMapOvr>
    <a:masterClrMapping/>
  </p:clrMapOvr>
  <p:transition advTm="1499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0-#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7"/>
                                        </p:tgtEl>
                                      </p:cBhvr>
                                    </p:animEffect>
                                    <p:set>
                                      <p:cBhvr>
                                        <p:cTn id="20" dur="1" fill="hold">
                                          <p:stCondLst>
                                            <p:cond delay="499"/>
                                          </p:stCondLst>
                                        </p:cTn>
                                        <p:tgtEl>
                                          <p:spTgt spid="7"/>
                                        </p:tgtEl>
                                        <p:attrNameLst>
                                          <p:attrName>style.visibility</p:attrName>
                                        </p:attrNameLst>
                                      </p:cBhvr>
                                      <p:to>
                                        <p:strVal val="hidden"/>
                                      </p:to>
                                    </p:set>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ppt_x"/>
                                          </p:val>
                                        </p:tav>
                                        <p:tav tm="100000">
                                          <p:val>
                                            <p:strVal val="#ppt_x"/>
                                          </p:val>
                                        </p:tav>
                                      </p:tavLst>
                                    </p:anim>
                                    <p:anim calcmode="lin" valueType="num">
                                      <p:cBhvr additive="base">
                                        <p:cTn id="2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7" grpId="0"/>
      <p:bldP spid="7" grpId="1"/>
      <p:bldP spid="8" grpId="0"/>
    </p:bld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pPr eaLnBrk="1" hangingPunct="1"/>
            <a:r>
              <a:rPr lang="en-US" altLang="zh-TW" dirty="0" smtClean="0"/>
              <a:t>UART </a:t>
            </a:r>
            <a:r>
              <a:rPr lang="zh-CN" altLang="en-US" dirty="0" smtClean="0"/>
              <a:t>特性</a:t>
            </a:r>
            <a:r>
              <a:rPr lang="en-US" altLang="zh-TW" dirty="0" smtClean="0"/>
              <a:t> </a:t>
            </a:r>
          </a:p>
        </p:txBody>
      </p:sp>
      <p:sp>
        <p:nvSpPr>
          <p:cNvPr id="230404" name="Rectangle 4"/>
          <p:cNvSpPr>
            <a:spLocks noGrp="1" noChangeArrowheads="1"/>
          </p:cNvSpPr>
          <p:nvPr>
            <p:ph idx="1"/>
          </p:nvPr>
        </p:nvSpPr>
        <p:spPr/>
        <p:txBody>
          <a:bodyPr/>
          <a:lstStyle/>
          <a:p>
            <a:pPr eaLnBrk="1" hangingPunct="1"/>
            <a:r>
              <a:rPr lang="en-US" altLang="zh-CN" dirty="0" smtClean="0">
                <a:cs typeface="Arial" charset="0"/>
              </a:rPr>
              <a:t>2</a:t>
            </a:r>
            <a:r>
              <a:rPr lang="zh-CN" altLang="en-US" dirty="0" smtClean="0">
                <a:cs typeface="Arial" charset="0"/>
              </a:rPr>
              <a:t>组完全可编程</a:t>
            </a:r>
            <a:r>
              <a:rPr lang="en-US" altLang="zh-TW" dirty="0" smtClean="0">
                <a:cs typeface="Arial" charset="0"/>
              </a:rPr>
              <a:t> UART </a:t>
            </a:r>
            <a:r>
              <a:rPr lang="zh-CN" altLang="en-US" dirty="0" smtClean="0">
                <a:cs typeface="Arial" charset="0"/>
              </a:rPr>
              <a:t>通道</a:t>
            </a:r>
            <a:endParaRPr lang="en-US" altLang="zh-TW" dirty="0" smtClean="0">
              <a:cs typeface="Arial" charset="0"/>
            </a:endParaRPr>
          </a:p>
          <a:p>
            <a:pPr eaLnBrk="1" hangingPunct="1"/>
            <a:r>
              <a:rPr lang="zh-CN" altLang="en-US" dirty="0" smtClean="0">
                <a:cs typeface="Arial" charset="0"/>
              </a:rPr>
              <a:t>支持波特率发生器和自动波特率检测</a:t>
            </a:r>
            <a:endParaRPr lang="en-US" altLang="zh-TW" dirty="0" smtClean="0">
              <a:cs typeface="Arial" charset="0"/>
            </a:endParaRPr>
          </a:p>
          <a:p>
            <a:pPr eaLnBrk="1" hangingPunct="1"/>
            <a:r>
              <a:rPr lang="zh-CN" altLang="en-US" dirty="0" smtClean="0">
                <a:cs typeface="Arial" charset="0"/>
              </a:rPr>
              <a:t>支持自动流控</a:t>
            </a:r>
            <a:r>
              <a:rPr lang="en-US" altLang="zh-TW" dirty="0" smtClean="0">
                <a:cs typeface="Arial" charset="0"/>
              </a:rPr>
              <a:t> </a:t>
            </a:r>
            <a:r>
              <a:rPr lang="en-US" altLang="zh-TW" dirty="0">
                <a:cs typeface="Arial" charset="0"/>
              </a:rPr>
              <a:t>(/CTS, /RTS)</a:t>
            </a:r>
          </a:p>
          <a:p>
            <a:pPr eaLnBrk="1" hangingPunct="1"/>
            <a:r>
              <a:rPr lang="en-US" altLang="zh-TW" dirty="0">
                <a:cs typeface="Arial" charset="0"/>
              </a:rPr>
              <a:t>16-bytes </a:t>
            </a:r>
            <a:r>
              <a:rPr lang="en-US" altLang="zh-TW" dirty="0" smtClean="0">
                <a:cs typeface="Arial" charset="0"/>
              </a:rPr>
              <a:t>FIFO </a:t>
            </a:r>
            <a:r>
              <a:rPr lang="zh-CN" altLang="en-US" dirty="0" smtClean="0">
                <a:cs typeface="Arial" charset="0"/>
              </a:rPr>
              <a:t>用于</a:t>
            </a:r>
            <a:r>
              <a:rPr lang="en-US" altLang="zh-TW" dirty="0" smtClean="0">
                <a:cs typeface="Arial" charset="0"/>
              </a:rPr>
              <a:t>TX/RX </a:t>
            </a:r>
            <a:r>
              <a:rPr lang="zh-CN" altLang="en-US" dirty="0" smtClean="0">
                <a:cs typeface="Arial" charset="0"/>
              </a:rPr>
              <a:t>数据缓存</a:t>
            </a:r>
            <a:endParaRPr lang="en-US" altLang="zh-TW" dirty="0">
              <a:cs typeface="Arial" charset="0"/>
            </a:endParaRPr>
          </a:p>
          <a:p>
            <a:pPr eaLnBrk="1" hangingPunct="1"/>
            <a:r>
              <a:rPr lang="zh-CN" altLang="en-US" dirty="0" smtClean="0">
                <a:cs typeface="Arial" charset="0"/>
              </a:rPr>
              <a:t>收到数据或者</a:t>
            </a:r>
            <a:r>
              <a:rPr lang="en-US" altLang="zh-TW" dirty="0" smtClean="0">
                <a:cs typeface="Arial" charset="0"/>
              </a:rPr>
              <a:t>/CTS </a:t>
            </a:r>
            <a:r>
              <a:rPr lang="zh-CN" altLang="en-US" dirty="0">
                <a:cs typeface="Arial" charset="0"/>
              </a:rPr>
              <a:t>引</a:t>
            </a:r>
            <a:r>
              <a:rPr lang="zh-CN" altLang="en-US" dirty="0" smtClean="0">
                <a:cs typeface="Arial" charset="0"/>
              </a:rPr>
              <a:t>脚电平变化可以唤醒</a:t>
            </a:r>
            <a:r>
              <a:rPr lang="en-US" altLang="zh-CN" dirty="0" smtClean="0">
                <a:cs typeface="Arial" charset="0"/>
              </a:rPr>
              <a:t>CPU</a:t>
            </a:r>
            <a:endParaRPr lang="en-US" altLang="zh-TW" dirty="0" smtClean="0">
              <a:cs typeface="Arial" charset="0"/>
            </a:endParaRPr>
          </a:p>
          <a:p>
            <a:pPr eaLnBrk="1" hangingPunct="1"/>
            <a:r>
              <a:rPr lang="zh-CN" altLang="en-US" dirty="0" smtClean="0">
                <a:cs typeface="Arial" charset="0"/>
              </a:rPr>
              <a:t>支持</a:t>
            </a:r>
            <a:r>
              <a:rPr lang="en-US" altLang="zh-CN" dirty="0" smtClean="0">
                <a:cs typeface="Arial" charset="0"/>
              </a:rPr>
              <a:t>PDMA</a:t>
            </a:r>
            <a:r>
              <a:rPr lang="zh-CN" altLang="en-US" dirty="0" smtClean="0">
                <a:cs typeface="Arial" charset="0"/>
              </a:rPr>
              <a:t>收</a:t>
            </a:r>
            <a:r>
              <a:rPr lang="en-US" altLang="zh-CN" dirty="0" smtClean="0">
                <a:cs typeface="Arial" charset="0"/>
              </a:rPr>
              <a:t>/</a:t>
            </a:r>
            <a:r>
              <a:rPr lang="zh-CN" altLang="en-US" dirty="0" smtClean="0">
                <a:cs typeface="Arial" charset="0"/>
              </a:rPr>
              <a:t>发</a:t>
            </a:r>
            <a:r>
              <a:rPr lang="en-US" altLang="zh-CN" dirty="0" smtClean="0">
                <a:cs typeface="Arial" charset="0"/>
              </a:rPr>
              <a:t>UART</a:t>
            </a:r>
            <a:r>
              <a:rPr lang="zh-CN" altLang="en-US" dirty="0" smtClean="0">
                <a:cs typeface="Arial" charset="0"/>
              </a:rPr>
              <a:t>数据</a:t>
            </a:r>
            <a:endParaRPr lang="en-US" altLang="zh-TW" dirty="0" smtClean="0">
              <a:cs typeface="Arial" charset="0"/>
            </a:endParaRPr>
          </a:p>
          <a:p>
            <a:pPr eaLnBrk="1" hangingPunct="1"/>
            <a:r>
              <a:rPr lang="en-US" altLang="zh-TW" dirty="0" smtClean="0">
                <a:cs typeface="Arial" charset="0"/>
              </a:rPr>
              <a:t>UART </a:t>
            </a:r>
            <a:r>
              <a:rPr lang="zh-CN" altLang="en-US" dirty="0" smtClean="0">
                <a:cs typeface="Arial" charset="0"/>
              </a:rPr>
              <a:t>功能选择</a:t>
            </a:r>
            <a:endParaRPr lang="en-US" altLang="zh-TW" dirty="0" smtClean="0">
              <a:cs typeface="Arial" charset="0"/>
            </a:endParaRPr>
          </a:p>
          <a:p>
            <a:pPr lvl="1" eaLnBrk="1" hangingPunct="1"/>
            <a:r>
              <a:rPr lang="zh-CN" altLang="en-US" dirty="0" smtClean="0">
                <a:cs typeface="Arial" charset="0"/>
              </a:rPr>
              <a:t>支持</a:t>
            </a:r>
            <a:r>
              <a:rPr lang="en-US" altLang="zh-TW" dirty="0" smtClean="0">
                <a:cs typeface="Arial" charset="0"/>
              </a:rPr>
              <a:t>UART, IrDA, LIN </a:t>
            </a:r>
            <a:r>
              <a:rPr lang="zh-CN" altLang="en-US" dirty="0" smtClean="0">
                <a:cs typeface="Arial" charset="0"/>
              </a:rPr>
              <a:t>和</a:t>
            </a:r>
            <a:r>
              <a:rPr lang="en-US" altLang="zh-TW" dirty="0" smtClean="0">
                <a:cs typeface="Arial" charset="0"/>
              </a:rPr>
              <a:t>RS-485 </a:t>
            </a:r>
            <a:r>
              <a:rPr lang="zh-CN" altLang="en-US" dirty="0" smtClean="0">
                <a:cs typeface="Arial" charset="0"/>
              </a:rPr>
              <a:t>功能</a:t>
            </a:r>
            <a:endParaRPr lang="en-US" altLang="zh-TW" dirty="0" smtClean="0">
              <a:cs typeface="Arial" charset="0"/>
            </a:endParaRPr>
          </a:p>
        </p:txBody>
      </p:sp>
      <p:sp>
        <p:nvSpPr>
          <p:cNvPr id="52228"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328A3908-F934-470E-8C10-D92C5F99E8F6}" type="slidenum">
              <a:rPr lang="en-US" altLang="zh-TW" sz="1400" smtClean="0">
                <a:solidFill>
                  <a:schemeClr val="tx1"/>
                </a:solidFill>
                <a:latin typeface="Arial" charset="0"/>
                <a:ea typeface="ＭＳ Ｐゴシック" pitchFamily="34" charset="-128"/>
              </a:rPr>
              <a:pPr fontAlgn="base">
                <a:spcBef>
                  <a:spcPct val="0"/>
                </a:spcBef>
                <a:spcAft>
                  <a:spcPct val="0"/>
                </a:spcAft>
              </a:pPr>
              <a:t>44</a:t>
            </a:fld>
            <a:endParaRPr lang="en-US" altLang="zh-TW" sz="1400" smtClean="0">
              <a:solidFill>
                <a:schemeClr val="tx1"/>
              </a:solidFill>
              <a:latin typeface="Arial" charset="0"/>
              <a:ea typeface="ＭＳ Ｐゴシック" pitchFamily="34" charset="-128"/>
            </a:endParaRPr>
          </a:p>
        </p:txBody>
      </p:sp>
    </p:spTree>
    <p:custDataLst>
      <p:tags r:id="rId1"/>
    </p:custDataLst>
  </p:cSld>
  <p:clrMapOvr>
    <a:masterClrMapping/>
  </p:clrMapOvr>
  <p:transition advTm="4546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30404">
                                            <p:txEl>
                                              <p:pRg st="0" end="0"/>
                                            </p:txEl>
                                          </p:spTgt>
                                        </p:tgtEl>
                                        <p:attrNameLst>
                                          <p:attrName>style.visibility</p:attrName>
                                        </p:attrNameLst>
                                      </p:cBhvr>
                                      <p:to>
                                        <p:strVal val="visible"/>
                                      </p:to>
                                    </p:set>
                                    <p:animEffect transition="in" filter="box(in)">
                                      <p:cBhvr>
                                        <p:cTn id="7" dur="500"/>
                                        <p:tgtEl>
                                          <p:spTgt spid="23040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230404">
                                            <p:txEl>
                                              <p:pRg st="1" end="1"/>
                                            </p:txEl>
                                          </p:spTgt>
                                        </p:tgtEl>
                                        <p:attrNameLst>
                                          <p:attrName>style.visibility</p:attrName>
                                        </p:attrNameLst>
                                      </p:cBhvr>
                                      <p:to>
                                        <p:strVal val="visible"/>
                                      </p:to>
                                    </p:set>
                                    <p:animEffect transition="in" filter="box(in)">
                                      <p:cBhvr>
                                        <p:cTn id="12" dur="500"/>
                                        <p:tgtEl>
                                          <p:spTgt spid="23040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230404">
                                            <p:txEl>
                                              <p:pRg st="2" end="2"/>
                                            </p:txEl>
                                          </p:spTgt>
                                        </p:tgtEl>
                                        <p:attrNameLst>
                                          <p:attrName>style.visibility</p:attrName>
                                        </p:attrNameLst>
                                      </p:cBhvr>
                                      <p:to>
                                        <p:strVal val="visible"/>
                                      </p:to>
                                    </p:set>
                                    <p:animEffect transition="in" filter="box(in)">
                                      <p:cBhvr>
                                        <p:cTn id="17" dur="500"/>
                                        <p:tgtEl>
                                          <p:spTgt spid="23040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230404">
                                            <p:txEl>
                                              <p:pRg st="3" end="3"/>
                                            </p:txEl>
                                          </p:spTgt>
                                        </p:tgtEl>
                                        <p:attrNameLst>
                                          <p:attrName>style.visibility</p:attrName>
                                        </p:attrNameLst>
                                      </p:cBhvr>
                                      <p:to>
                                        <p:strVal val="visible"/>
                                      </p:to>
                                    </p:set>
                                    <p:animEffect transition="in" filter="box(in)">
                                      <p:cBhvr>
                                        <p:cTn id="22" dur="500"/>
                                        <p:tgtEl>
                                          <p:spTgt spid="23040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230404">
                                            <p:txEl>
                                              <p:pRg st="4" end="4"/>
                                            </p:txEl>
                                          </p:spTgt>
                                        </p:tgtEl>
                                        <p:attrNameLst>
                                          <p:attrName>style.visibility</p:attrName>
                                        </p:attrNameLst>
                                      </p:cBhvr>
                                      <p:to>
                                        <p:strVal val="visible"/>
                                      </p:to>
                                    </p:set>
                                    <p:animEffect transition="in" filter="box(in)">
                                      <p:cBhvr>
                                        <p:cTn id="27" dur="500"/>
                                        <p:tgtEl>
                                          <p:spTgt spid="23040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230404">
                                            <p:txEl>
                                              <p:pRg st="5" end="5"/>
                                            </p:txEl>
                                          </p:spTgt>
                                        </p:tgtEl>
                                        <p:attrNameLst>
                                          <p:attrName>style.visibility</p:attrName>
                                        </p:attrNameLst>
                                      </p:cBhvr>
                                      <p:to>
                                        <p:strVal val="visible"/>
                                      </p:to>
                                    </p:set>
                                    <p:animEffect transition="in" filter="box(in)">
                                      <p:cBhvr>
                                        <p:cTn id="32" dur="500"/>
                                        <p:tgtEl>
                                          <p:spTgt spid="230404">
                                            <p:txEl>
                                              <p:pRg st="5" end="5"/>
                                            </p:txEl>
                                          </p:spTgt>
                                        </p:tgtEl>
                                      </p:cBhvr>
                                    </p:animEffect>
                                  </p:childTnLst>
                                </p:cTn>
                              </p:par>
                              <p:par>
                                <p:cTn id="33" presetID="4" presetClass="entr" presetSubtype="16" fill="hold" grpId="0" nodeType="withEffect">
                                  <p:stCondLst>
                                    <p:cond delay="0"/>
                                  </p:stCondLst>
                                  <p:childTnLst>
                                    <p:set>
                                      <p:cBhvr>
                                        <p:cTn id="34" dur="1" fill="hold">
                                          <p:stCondLst>
                                            <p:cond delay="0"/>
                                          </p:stCondLst>
                                        </p:cTn>
                                        <p:tgtEl>
                                          <p:spTgt spid="230404">
                                            <p:txEl>
                                              <p:pRg st="6" end="6"/>
                                            </p:txEl>
                                          </p:spTgt>
                                        </p:tgtEl>
                                        <p:attrNameLst>
                                          <p:attrName>style.visibility</p:attrName>
                                        </p:attrNameLst>
                                      </p:cBhvr>
                                      <p:to>
                                        <p:strVal val="visible"/>
                                      </p:to>
                                    </p:set>
                                    <p:animEffect transition="in" filter="box(in)">
                                      <p:cBhvr>
                                        <p:cTn id="35" dur="500"/>
                                        <p:tgtEl>
                                          <p:spTgt spid="230404">
                                            <p:txEl>
                                              <p:pRg st="6" end="6"/>
                                            </p:txEl>
                                          </p:spTgt>
                                        </p:tgtEl>
                                      </p:cBhvr>
                                    </p:animEffect>
                                  </p:childTnLst>
                                </p:cTn>
                              </p:par>
                              <p:par>
                                <p:cTn id="36" presetID="4" presetClass="entr" presetSubtype="16" fill="hold" grpId="0" nodeType="withEffect">
                                  <p:stCondLst>
                                    <p:cond delay="0"/>
                                  </p:stCondLst>
                                  <p:childTnLst>
                                    <p:set>
                                      <p:cBhvr>
                                        <p:cTn id="37" dur="1" fill="hold">
                                          <p:stCondLst>
                                            <p:cond delay="0"/>
                                          </p:stCondLst>
                                        </p:cTn>
                                        <p:tgtEl>
                                          <p:spTgt spid="230404">
                                            <p:txEl>
                                              <p:pRg st="7" end="7"/>
                                            </p:txEl>
                                          </p:spTgt>
                                        </p:tgtEl>
                                        <p:attrNameLst>
                                          <p:attrName>style.visibility</p:attrName>
                                        </p:attrNameLst>
                                      </p:cBhvr>
                                      <p:to>
                                        <p:strVal val="visible"/>
                                      </p:to>
                                    </p:set>
                                    <p:animEffect transition="in" filter="box(in)">
                                      <p:cBhvr>
                                        <p:cTn id="38" dur="500"/>
                                        <p:tgtEl>
                                          <p:spTgt spid="23040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0404" grpId="0" uiExpand="1"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pPr eaLnBrk="1" hangingPunct="1"/>
            <a:r>
              <a:rPr lang="en-US" altLang="zh-TW" dirty="0" smtClean="0"/>
              <a:t>UART </a:t>
            </a:r>
            <a:r>
              <a:rPr lang="zh-CN" altLang="en-US" dirty="0" smtClean="0"/>
              <a:t>时钟源</a:t>
            </a:r>
            <a:endParaRPr lang="en-US" altLang="zh-TW" dirty="0" smtClean="0"/>
          </a:p>
        </p:txBody>
      </p:sp>
      <p:sp>
        <p:nvSpPr>
          <p:cNvPr id="53251"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30CBBE8F-0152-40B1-B11A-C1280232CFC3}" type="slidenum">
              <a:rPr lang="en-US" altLang="zh-TW" sz="1400" smtClean="0">
                <a:solidFill>
                  <a:schemeClr val="tx1"/>
                </a:solidFill>
                <a:latin typeface="Arial" charset="0"/>
                <a:ea typeface="ＭＳ Ｐゴシック" pitchFamily="34" charset="-128"/>
              </a:rPr>
              <a:pPr fontAlgn="base">
                <a:spcBef>
                  <a:spcPct val="0"/>
                </a:spcBef>
                <a:spcAft>
                  <a:spcPct val="0"/>
                </a:spcAft>
              </a:pPr>
              <a:t>45</a:t>
            </a:fld>
            <a:endParaRPr lang="en-US" altLang="zh-TW" sz="1400" smtClean="0">
              <a:solidFill>
                <a:schemeClr val="tx1"/>
              </a:solidFill>
              <a:latin typeface="Arial" charset="0"/>
              <a:ea typeface="ＭＳ Ｐゴシック" pitchFamily="34" charset="-128"/>
            </a:endParaRPr>
          </a:p>
        </p:txBody>
      </p:sp>
      <p:graphicFrame>
        <p:nvGraphicFramePr>
          <p:cNvPr id="53253" name="Object 4"/>
          <p:cNvGraphicFramePr>
            <a:graphicFrameLocks noChangeAspect="1"/>
          </p:cNvGraphicFramePr>
          <p:nvPr>
            <p:extLst>
              <p:ext uri="{D42A27DB-BD31-4B8C-83A1-F6EECF244321}">
                <p14:modId xmlns:p14="http://schemas.microsoft.com/office/powerpoint/2010/main" val="1837404302"/>
              </p:ext>
            </p:extLst>
          </p:nvPr>
        </p:nvGraphicFramePr>
        <p:xfrm>
          <a:off x="1110234" y="1451450"/>
          <a:ext cx="6923088" cy="3228975"/>
        </p:xfrm>
        <a:graphic>
          <a:graphicData uri="http://schemas.openxmlformats.org/presentationml/2006/ole">
            <mc:AlternateContent xmlns:mc="http://schemas.openxmlformats.org/markup-compatibility/2006">
              <mc:Choice xmlns:v="urn:schemas-microsoft-com:vml" Requires="v">
                <p:oleObj spid="_x0000_s53379" name="Visio" r:id="rId4" imgW="4061800" imgH="1888995" progId="Visio.Drawing.11">
                  <p:embed/>
                </p:oleObj>
              </mc:Choice>
              <mc:Fallback>
                <p:oleObj name="Visio" r:id="rId4" imgW="4061800" imgH="1888995" progId="Visio.Drawing.11">
                  <p:embed/>
                  <p:pic>
                    <p:nvPicPr>
                      <p:cNvPr id="0" name="Object 4"/>
                      <p:cNvPicPr>
                        <a:picLocks noChangeAspect="1" noChangeArrowheads="1"/>
                      </p:cNvPicPr>
                      <p:nvPr/>
                    </p:nvPicPr>
                    <p:blipFill>
                      <a:blip r:embed="rId5"/>
                      <a:srcRect/>
                      <a:stretch>
                        <a:fillRect/>
                      </a:stretch>
                    </p:blipFill>
                    <p:spPr bwMode="auto">
                      <a:xfrm>
                        <a:off x="1110234" y="1451450"/>
                        <a:ext cx="6923088"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32453" name="Text Box 5"/>
          <p:cNvSpPr txBox="1">
            <a:spLocks noChangeArrowheads="1"/>
          </p:cNvSpPr>
          <p:nvPr/>
        </p:nvSpPr>
        <p:spPr bwMode="auto">
          <a:xfrm>
            <a:off x="1475359" y="4763818"/>
            <a:ext cx="6769049" cy="609398"/>
          </a:xfrm>
          <a:prstGeom prst="rect">
            <a:avLst/>
          </a:prstGeom>
          <a:solidFill>
            <a:srgbClr val="FFFF00"/>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spcBef>
                <a:spcPct val="50000"/>
              </a:spcBef>
            </a:pPr>
            <a:r>
              <a:rPr lang="en-US" altLang="zh-TW" sz="1600" dirty="0">
                <a:solidFill>
                  <a:srgbClr val="FF0000"/>
                </a:solidFill>
              </a:rPr>
              <a:t>HIRC </a:t>
            </a:r>
            <a:r>
              <a:rPr lang="en-US" altLang="zh-TW" sz="1600" dirty="0" smtClean="0">
                <a:solidFill>
                  <a:srgbClr val="FF0000"/>
                </a:solidFill>
              </a:rPr>
              <a:t>support </a:t>
            </a:r>
            <a:r>
              <a:rPr lang="en-US" altLang="zh-TW" sz="1600" dirty="0">
                <a:solidFill>
                  <a:srgbClr val="FF0000"/>
                </a:solidFill>
              </a:rPr>
              <a:t>hardware </a:t>
            </a:r>
            <a:r>
              <a:rPr lang="en-US" altLang="zh-TW" sz="1600" dirty="0" smtClean="0">
                <a:solidFill>
                  <a:srgbClr val="FF0000"/>
                </a:solidFill>
              </a:rPr>
              <a:t>auto </a:t>
            </a:r>
            <a:r>
              <a:rPr lang="en-US" altLang="zh-TW" sz="1600" dirty="0">
                <a:solidFill>
                  <a:srgbClr val="FF0000"/>
                </a:solidFill>
              </a:rPr>
              <a:t>trim function </a:t>
            </a:r>
            <a:r>
              <a:rPr lang="en-US" altLang="zh-TW" sz="1600" dirty="0" smtClean="0">
                <a:solidFill>
                  <a:srgbClr val="FF0000"/>
                </a:solidFill>
              </a:rPr>
              <a:t>(need 32 kHz external crystal)</a:t>
            </a:r>
          </a:p>
          <a:p>
            <a:pPr eaLnBrk="1" hangingPunct="1">
              <a:spcBef>
                <a:spcPct val="50000"/>
              </a:spcBef>
            </a:pPr>
            <a:r>
              <a:rPr lang="en-US" altLang="zh-TW" sz="1600" dirty="0" smtClean="0">
                <a:solidFill>
                  <a:srgbClr val="FF0000"/>
                </a:solidFill>
              </a:rPr>
              <a:t>and three target frequency (11.0592 MHz / 12 MHz / 12.288 MHz)</a:t>
            </a:r>
            <a:endParaRPr lang="en-US" altLang="zh-TW" sz="1600" dirty="0">
              <a:solidFill>
                <a:srgbClr val="FF0000"/>
              </a:solidFill>
            </a:endParaRPr>
          </a:p>
        </p:txBody>
      </p:sp>
      <p:sp>
        <p:nvSpPr>
          <p:cNvPr id="232454" name="Freeform 6"/>
          <p:cNvSpPr>
            <a:spLocks/>
          </p:cNvSpPr>
          <p:nvPr/>
        </p:nvSpPr>
        <p:spPr bwMode="auto">
          <a:xfrm>
            <a:off x="773684" y="2717109"/>
            <a:ext cx="685800" cy="2351696"/>
          </a:xfrm>
          <a:custGeom>
            <a:avLst/>
            <a:gdLst>
              <a:gd name="T0" fmla="*/ 2147483647 w 432"/>
              <a:gd name="T1" fmla="*/ 2147483647 h 1936"/>
              <a:gd name="T2" fmla="*/ 0 w 432"/>
              <a:gd name="T3" fmla="*/ 2147483647 h 1936"/>
              <a:gd name="T4" fmla="*/ 2147483647 w 432"/>
              <a:gd name="T5" fmla="*/ 2147483647 h 1936"/>
              <a:gd name="T6" fmla="*/ 2147483647 w 432"/>
              <a:gd name="T7" fmla="*/ 0 h 193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32" h="1936">
                <a:moveTo>
                  <a:pt x="432" y="1936"/>
                </a:moveTo>
                <a:lnTo>
                  <a:pt x="0" y="1936"/>
                </a:lnTo>
                <a:lnTo>
                  <a:pt x="8" y="6"/>
                </a:lnTo>
                <a:lnTo>
                  <a:pt x="338" y="0"/>
                </a:lnTo>
              </a:path>
            </a:pathLst>
          </a:custGeom>
          <a:noFill/>
          <a:ln w="50800" cap="flat" cmpd="sng">
            <a:solidFill>
              <a:srgbClr val="FF0000"/>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spTree>
  </p:cSld>
  <p:clrMapOvr>
    <a:masterClrMapping/>
  </p:clrMapOvr>
  <p:transition advTm="1963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32453"/>
                                        </p:tgtEl>
                                        <p:attrNameLst>
                                          <p:attrName>style.visibility</p:attrName>
                                        </p:attrNameLst>
                                      </p:cBhvr>
                                      <p:to>
                                        <p:strVal val="visible"/>
                                      </p:to>
                                    </p:set>
                                    <p:anim calcmode="lin" valueType="num">
                                      <p:cBhvr additive="base">
                                        <p:cTn id="7" dur="500" fill="hold"/>
                                        <p:tgtEl>
                                          <p:spTgt spid="232453"/>
                                        </p:tgtEl>
                                        <p:attrNameLst>
                                          <p:attrName>ppt_x</p:attrName>
                                        </p:attrNameLst>
                                      </p:cBhvr>
                                      <p:tavLst>
                                        <p:tav tm="0">
                                          <p:val>
                                            <p:strVal val="0-#ppt_w/2"/>
                                          </p:val>
                                        </p:tav>
                                        <p:tav tm="100000">
                                          <p:val>
                                            <p:strVal val="#ppt_x"/>
                                          </p:val>
                                        </p:tav>
                                      </p:tavLst>
                                    </p:anim>
                                    <p:anim calcmode="lin" valueType="num">
                                      <p:cBhvr additive="base">
                                        <p:cTn id="8" dur="500" fill="hold"/>
                                        <p:tgtEl>
                                          <p:spTgt spid="23245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32454"/>
                                        </p:tgtEl>
                                        <p:attrNameLst>
                                          <p:attrName>style.visibility</p:attrName>
                                        </p:attrNameLst>
                                      </p:cBhvr>
                                      <p:to>
                                        <p:strVal val="visible"/>
                                      </p:to>
                                    </p:set>
                                    <p:anim calcmode="lin" valueType="num">
                                      <p:cBhvr additive="base">
                                        <p:cTn id="11" dur="500" fill="hold"/>
                                        <p:tgtEl>
                                          <p:spTgt spid="232454"/>
                                        </p:tgtEl>
                                        <p:attrNameLst>
                                          <p:attrName>ppt_x</p:attrName>
                                        </p:attrNameLst>
                                      </p:cBhvr>
                                      <p:tavLst>
                                        <p:tav tm="0">
                                          <p:val>
                                            <p:strVal val="0-#ppt_w/2"/>
                                          </p:val>
                                        </p:tav>
                                        <p:tav tm="100000">
                                          <p:val>
                                            <p:strVal val="#ppt_x"/>
                                          </p:val>
                                        </p:tav>
                                      </p:tavLst>
                                    </p:anim>
                                    <p:anim calcmode="lin" valueType="num">
                                      <p:cBhvr additive="base">
                                        <p:cTn id="12" dur="500" fill="hold"/>
                                        <p:tgtEl>
                                          <p:spTgt spid="2324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2453" grpId="0" animBg="1"/>
      <p:bldP spid="23245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pPr eaLnBrk="1" hangingPunct="1"/>
            <a:r>
              <a:rPr lang="en-US" altLang="zh-TW" dirty="0" smtClean="0"/>
              <a:t>UART </a:t>
            </a:r>
            <a:r>
              <a:rPr lang="zh-CN" altLang="en-US" dirty="0" smtClean="0"/>
              <a:t>方块图</a:t>
            </a:r>
            <a:endParaRPr lang="en-US" altLang="zh-TW" dirty="0" smtClean="0"/>
          </a:p>
        </p:txBody>
      </p:sp>
      <p:sp>
        <p:nvSpPr>
          <p:cNvPr id="54276"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6BFC83AD-964A-49DD-A00B-BCC2EBECEF32}" type="slidenum">
              <a:rPr lang="en-US" altLang="zh-TW" sz="1400" smtClean="0">
                <a:solidFill>
                  <a:schemeClr val="tx1"/>
                </a:solidFill>
                <a:latin typeface="Arial" charset="0"/>
                <a:ea typeface="ＭＳ Ｐゴシック" pitchFamily="34" charset="-128"/>
              </a:rPr>
              <a:pPr fontAlgn="base">
                <a:spcBef>
                  <a:spcPct val="0"/>
                </a:spcBef>
                <a:spcAft>
                  <a:spcPct val="0"/>
                </a:spcAft>
              </a:pPr>
              <a:t>46</a:t>
            </a:fld>
            <a:endParaRPr lang="en-US" altLang="zh-TW" sz="1400" smtClean="0">
              <a:solidFill>
                <a:schemeClr val="tx1"/>
              </a:solidFill>
              <a:latin typeface="Arial" charset="0"/>
              <a:ea typeface="ＭＳ Ｐゴシック" pitchFamily="34" charset="-128"/>
            </a:endParaRPr>
          </a:p>
        </p:txBody>
      </p:sp>
      <p:graphicFrame>
        <p:nvGraphicFramePr>
          <p:cNvPr id="6" name="物件 5"/>
          <p:cNvGraphicFramePr>
            <a:graphicFrameLocks noChangeAspect="1"/>
          </p:cNvGraphicFramePr>
          <p:nvPr>
            <p:extLst>
              <p:ext uri="{D42A27DB-BD31-4B8C-83A1-F6EECF244321}">
                <p14:modId xmlns:p14="http://schemas.microsoft.com/office/powerpoint/2010/main" val="836208124"/>
              </p:ext>
            </p:extLst>
          </p:nvPr>
        </p:nvGraphicFramePr>
        <p:xfrm>
          <a:off x="1448238" y="980728"/>
          <a:ext cx="6508138" cy="5075901"/>
        </p:xfrm>
        <a:graphic>
          <a:graphicData uri="http://schemas.openxmlformats.org/presentationml/2006/ole">
            <mc:AlternateContent xmlns:mc="http://schemas.openxmlformats.org/markup-compatibility/2006">
              <mc:Choice xmlns:v="urn:schemas-microsoft-com:vml" Requires="v">
                <p:oleObj spid="_x0000_s54404" name="Visio" r:id="rId4" imgW="5003402" imgH="3902310" progId="Visio.Drawing.11">
                  <p:embed/>
                </p:oleObj>
              </mc:Choice>
              <mc:Fallback>
                <p:oleObj name="Visio" r:id="rId4" imgW="5003402" imgH="3902310" progId="Visio.Drawing.11">
                  <p:embed/>
                  <p:pic>
                    <p:nvPicPr>
                      <p:cNvPr id="0" name="Object 5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48238" y="980728"/>
                        <a:ext cx="6508138" cy="5075901"/>
                      </a:xfrm>
                      <a:prstGeom prst="rect">
                        <a:avLst/>
                      </a:prstGeom>
                      <a:noFill/>
                    </p:spPr>
                  </p:pic>
                </p:oleObj>
              </mc:Fallback>
            </mc:AlternateContent>
          </a:graphicData>
        </a:graphic>
      </p:graphicFrame>
      <p:sp>
        <p:nvSpPr>
          <p:cNvPr id="12" name="Text Box 60"/>
          <p:cNvSpPr txBox="1">
            <a:spLocks noChangeArrowheads="1"/>
          </p:cNvSpPr>
          <p:nvPr/>
        </p:nvSpPr>
        <p:spPr bwMode="auto">
          <a:xfrm>
            <a:off x="1692895" y="6235456"/>
            <a:ext cx="5759425" cy="28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spcBef>
                <a:spcPct val="50000"/>
              </a:spcBef>
            </a:pPr>
            <a:r>
              <a:rPr lang="en-US" altLang="zh-TW" sz="1600" dirty="0" smtClean="0">
                <a:solidFill>
                  <a:srgbClr val="2C0ABE"/>
                </a:solidFill>
              </a:rPr>
              <a:t>Note: 16-bytes TX_FIFO </a:t>
            </a:r>
            <a:r>
              <a:rPr lang="en-US" altLang="zh-TW" sz="1600" dirty="0">
                <a:solidFill>
                  <a:srgbClr val="2C0ABE"/>
                </a:solidFill>
              </a:rPr>
              <a:t>and 16-bytes </a:t>
            </a:r>
            <a:r>
              <a:rPr lang="en-US" altLang="zh-TW" sz="1600" dirty="0" smtClean="0">
                <a:solidFill>
                  <a:srgbClr val="2C0ABE"/>
                </a:solidFill>
              </a:rPr>
              <a:t>RX_FIFO</a:t>
            </a:r>
            <a:endParaRPr lang="en-US" altLang="zh-TW" sz="1600" dirty="0">
              <a:solidFill>
                <a:srgbClr val="2C0ABE"/>
              </a:solidFill>
            </a:endParaRPr>
          </a:p>
        </p:txBody>
      </p:sp>
    </p:spTree>
  </p:cSld>
  <p:clrMapOvr>
    <a:masterClrMapping/>
  </p:clrMapOvr>
  <p:transition advTm="2465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UART </a:t>
            </a:r>
            <a:r>
              <a:rPr lang="zh-CN" altLang="en-US" dirty="0" smtClean="0"/>
              <a:t>波特率设定</a:t>
            </a:r>
            <a:r>
              <a:rPr lang="en-US" altLang="zh-TW" dirty="0" smtClean="0"/>
              <a:t>(1/2)</a:t>
            </a:r>
            <a:endParaRPr lang="zh-TW" altLang="en-US" dirty="0"/>
          </a:p>
        </p:txBody>
      </p:sp>
      <p:sp>
        <p:nvSpPr>
          <p:cNvPr id="3" name="內容版面配置區 2"/>
          <p:cNvSpPr>
            <a:spLocks noGrp="1"/>
          </p:cNvSpPr>
          <p:nvPr>
            <p:ph idx="1"/>
          </p:nvPr>
        </p:nvSpPr>
        <p:spPr/>
        <p:txBody>
          <a:bodyPr/>
          <a:lstStyle/>
          <a:p>
            <a:r>
              <a:rPr lang="en-US" altLang="zh-TW" dirty="0" smtClean="0"/>
              <a:t>Fully programmable serial interface </a:t>
            </a:r>
          </a:p>
          <a:p>
            <a:endParaRPr lang="en-US" altLang="zh-TW" dirty="0" smtClean="0"/>
          </a:p>
          <a:p>
            <a:endParaRPr lang="en-US" altLang="zh-TW" dirty="0" smtClean="0"/>
          </a:p>
          <a:p>
            <a:endParaRPr lang="en-US" altLang="zh-TW" dirty="0" smtClean="0"/>
          </a:p>
          <a:p>
            <a:endParaRPr lang="en-US" altLang="zh-TW" dirty="0" smtClean="0"/>
          </a:p>
          <a:p>
            <a:r>
              <a:rPr lang="en-US" altLang="zh-TW" dirty="0" smtClean="0"/>
              <a:t>Baud rate generator (</a:t>
            </a:r>
            <a:r>
              <a:rPr lang="en-US" altLang="zh-TW" dirty="0" err="1" smtClean="0"/>
              <a:t>UARTx_BAUD</a:t>
            </a:r>
            <a:r>
              <a:rPr lang="en-US" altLang="zh-TW" dirty="0" smtClean="0"/>
              <a:t> register)</a:t>
            </a:r>
          </a:p>
          <a:p>
            <a:endParaRPr lang="en-US" altLang="zh-TW" dirty="0" smtClean="0"/>
          </a:p>
          <a:p>
            <a:endParaRPr lang="zh-TW" altLang="en-US" dirty="0"/>
          </a:p>
        </p:txBody>
      </p:sp>
      <p:sp>
        <p:nvSpPr>
          <p:cNvPr id="4" name="投影片編號版面配置區 3"/>
          <p:cNvSpPr>
            <a:spLocks noGrp="1"/>
          </p:cNvSpPr>
          <p:nvPr>
            <p:ph type="sldNum" sz="quarter" idx="11"/>
          </p:nvPr>
        </p:nvSpPr>
        <p:spPr/>
        <p:txBody>
          <a:bodyPr/>
          <a:lstStyle/>
          <a:p>
            <a:pPr>
              <a:defRPr/>
            </a:pPr>
            <a:fld id="{4DE34AC9-4CC4-4FC9-BA68-FF0B907429F6}" type="slidenum">
              <a:rPr lang="zh-TW" altLang="en-US" smtClean="0"/>
              <a:pPr>
                <a:defRPr/>
              </a:pPr>
              <a:t>47</a:t>
            </a:fld>
            <a:endParaRPr lang="zh-TW" altLang="en-US" dirty="0"/>
          </a:p>
        </p:txBody>
      </p:sp>
      <p:graphicFrame>
        <p:nvGraphicFramePr>
          <p:cNvPr id="17" name="Object 4"/>
          <p:cNvGraphicFramePr>
            <a:graphicFrameLocks noChangeAspect="1"/>
          </p:cNvGraphicFramePr>
          <p:nvPr>
            <p:extLst>
              <p:ext uri="{D42A27DB-BD31-4B8C-83A1-F6EECF244321}">
                <p14:modId xmlns:p14="http://schemas.microsoft.com/office/powerpoint/2010/main" val="493788459"/>
              </p:ext>
            </p:extLst>
          </p:nvPr>
        </p:nvGraphicFramePr>
        <p:xfrm>
          <a:off x="901802" y="2289667"/>
          <a:ext cx="5470398" cy="419253"/>
        </p:xfrm>
        <a:graphic>
          <a:graphicData uri="http://schemas.openxmlformats.org/presentationml/2006/ole">
            <mc:AlternateContent xmlns:mc="http://schemas.openxmlformats.org/markup-compatibility/2006">
              <mc:Choice xmlns:v="urn:schemas-microsoft-com:vml" Requires="v">
                <p:oleObj spid="_x0000_s68655" name="Visio" r:id="rId3" imgW="3646932" imgH="279502" progId="Visio.Drawing.11">
                  <p:embed/>
                </p:oleObj>
              </mc:Choice>
              <mc:Fallback>
                <p:oleObj name="Visio" r:id="rId3" imgW="3646932" imgH="279502" progId="Visio.Drawing.11">
                  <p:embed/>
                  <p:pic>
                    <p:nvPicPr>
                      <p:cNvPr id="0" name=""/>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1802" y="2289667"/>
                        <a:ext cx="5470398" cy="4192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pic>
        <p:nvPicPr>
          <p:cNvPr id="18"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60232" y="980728"/>
            <a:ext cx="2378075" cy="2592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9" name="Rectangle 43"/>
          <p:cNvSpPr>
            <a:spLocks noChangeArrowheads="1"/>
          </p:cNvSpPr>
          <p:nvPr/>
        </p:nvSpPr>
        <p:spPr bwMode="auto">
          <a:xfrm>
            <a:off x="6947569" y="1845915"/>
            <a:ext cx="1873250" cy="719138"/>
          </a:xfrm>
          <a:prstGeom prst="rect">
            <a:avLst/>
          </a:prstGeom>
          <a:noFill/>
          <a:ln w="22225" algn="ctr">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20" name="Rectangle 44"/>
          <p:cNvSpPr>
            <a:spLocks noChangeArrowheads="1"/>
          </p:cNvSpPr>
          <p:nvPr/>
        </p:nvSpPr>
        <p:spPr bwMode="auto">
          <a:xfrm>
            <a:off x="6947569" y="1556990"/>
            <a:ext cx="1873250" cy="217488"/>
          </a:xfrm>
          <a:prstGeom prst="rect">
            <a:avLst/>
          </a:prstGeom>
          <a:noFill/>
          <a:ln w="22225" algn="ctr">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21" name="Rectangle 48"/>
          <p:cNvSpPr>
            <a:spLocks noChangeArrowheads="1"/>
          </p:cNvSpPr>
          <p:nvPr/>
        </p:nvSpPr>
        <p:spPr bwMode="auto">
          <a:xfrm>
            <a:off x="2007322" y="3069679"/>
            <a:ext cx="960437" cy="287338"/>
          </a:xfrm>
          <a:prstGeom prst="rect">
            <a:avLst/>
          </a:prstGeom>
          <a:solidFill>
            <a:srgbClr val="FFFF99"/>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marL="342900" indent="-342900"/>
            <a:r>
              <a:rPr lang="en-US" altLang="zh-TW" sz="1600" dirty="0">
                <a:solidFill>
                  <a:srgbClr val="FF0000"/>
                </a:solidFill>
              </a:rPr>
              <a:t>5 ~ 8bits</a:t>
            </a:r>
          </a:p>
        </p:txBody>
      </p:sp>
      <p:sp>
        <p:nvSpPr>
          <p:cNvPr id="22" name="Line 49"/>
          <p:cNvSpPr>
            <a:spLocks noChangeShapeType="1"/>
          </p:cNvSpPr>
          <p:nvPr/>
        </p:nvSpPr>
        <p:spPr bwMode="auto">
          <a:xfrm flipV="1">
            <a:off x="2583584" y="2710904"/>
            <a:ext cx="0" cy="350838"/>
          </a:xfrm>
          <a:prstGeom prst="line">
            <a:avLst/>
          </a:prstGeom>
          <a:noFill/>
          <a:ln w="25400">
            <a:solidFill>
              <a:srgbClr val="FF0000"/>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sp>
        <p:nvSpPr>
          <p:cNvPr id="23" name="Rectangle 50"/>
          <p:cNvSpPr>
            <a:spLocks noChangeArrowheads="1"/>
          </p:cNvSpPr>
          <p:nvPr/>
        </p:nvSpPr>
        <p:spPr bwMode="auto">
          <a:xfrm>
            <a:off x="2653434" y="1556792"/>
            <a:ext cx="2185988" cy="287337"/>
          </a:xfrm>
          <a:prstGeom prst="rect">
            <a:avLst/>
          </a:prstGeom>
          <a:solidFill>
            <a:srgbClr val="FFFF99"/>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marL="342900" indent="-342900"/>
            <a:r>
              <a:rPr lang="en-US" altLang="zh-TW" sz="1600" dirty="0">
                <a:solidFill>
                  <a:srgbClr val="FF0000"/>
                </a:solidFill>
              </a:rPr>
              <a:t>Even, odd or no-parity</a:t>
            </a:r>
          </a:p>
        </p:txBody>
      </p:sp>
      <p:sp>
        <p:nvSpPr>
          <p:cNvPr id="24" name="Line 51"/>
          <p:cNvSpPr>
            <a:spLocks noChangeShapeType="1"/>
          </p:cNvSpPr>
          <p:nvPr/>
        </p:nvSpPr>
        <p:spPr bwMode="auto">
          <a:xfrm>
            <a:off x="3688484" y="1844129"/>
            <a:ext cx="0" cy="431800"/>
          </a:xfrm>
          <a:prstGeom prst="line">
            <a:avLst/>
          </a:prstGeom>
          <a:noFill/>
          <a:ln w="25400">
            <a:solidFill>
              <a:srgbClr val="FF0000"/>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sp>
        <p:nvSpPr>
          <p:cNvPr id="25" name="Rectangle 52"/>
          <p:cNvSpPr>
            <a:spLocks noChangeArrowheads="1"/>
          </p:cNvSpPr>
          <p:nvPr/>
        </p:nvSpPr>
        <p:spPr bwMode="auto">
          <a:xfrm>
            <a:off x="3807547" y="3068092"/>
            <a:ext cx="960437" cy="287337"/>
          </a:xfrm>
          <a:prstGeom prst="rect">
            <a:avLst/>
          </a:prstGeom>
          <a:solidFill>
            <a:srgbClr val="FFFF99"/>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marL="342900" indent="-342900"/>
            <a:r>
              <a:rPr lang="en-US" altLang="zh-TW" sz="1600" dirty="0">
                <a:solidFill>
                  <a:srgbClr val="FF0000"/>
                </a:solidFill>
              </a:rPr>
              <a:t>1 ~ 2bits</a:t>
            </a:r>
          </a:p>
        </p:txBody>
      </p:sp>
      <p:sp>
        <p:nvSpPr>
          <p:cNvPr id="26" name="Line 53"/>
          <p:cNvSpPr>
            <a:spLocks noChangeShapeType="1"/>
          </p:cNvSpPr>
          <p:nvPr/>
        </p:nvSpPr>
        <p:spPr bwMode="auto">
          <a:xfrm flipV="1">
            <a:off x="4383809" y="2709317"/>
            <a:ext cx="0" cy="350837"/>
          </a:xfrm>
          <a:prstGeom prst="line">
            <a:avLst/>
          </a:prstGeom>
          <a:noFill/>
          <a:ln w="25400">
            <a:solidFill>
              <a:srgbClr val="FF0000"/>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graphicFrame>
        <p:nvGraphicFramePr>
          <p:cNvPr id="27" name="表格 26"/>
          <p:cNvGraphicFramePr>
            <a:graphicFrameLocks noGrp="1"/>
          </p:cNvGraphicFramePr>
          <p:nvPr>
            <p:extLst>
              <p:ext uri="{D42A27DB-BD31-4B8C-83A1-F6EECF244321}">
                <p14:modId xmlns:p14="http://schemas.microsoft.com/office/powerpoint/2010/main" val="660726228"/>
              </p:ext>
            </p:extLst>
          </p:nvPr>
        </p:nvGraphicFramePr>
        <p:xfrm>
          <a:off x="752126" y="4077072"/>
          <a:ext cx="7420274" cy="1112520"/>
        </p:xfrm>
        <a:graphic>
          <a:graphicData uri="http://schemas.openxmlformats.org/drawingml/2006/table">
            <a:tbl>
              <a:tblPr firstRow="1" bandRow="1">
                <a:tableStyleId>{5C22544A-7EE6-4342-B048-85BDC9FD1C3A}</a:tableStyleId>
              </a:tblPr>
              <a:tblGrid>
                <a:gridCol w="1299594"/>
                <a:gridCol w="1872208"/>
                <a:gridCol w="4248472"/>
              </a:tblGrid>
              <a:tr h="370840">
                <a:tc>
                  <a:txBody>
                    <a:bodyPr/>
                    <a:lstStyle/>
                    <a:p>
                      <a:pPr algn="ctr"/>
                      <a:r>
                        <a:rPr lang="en-US" altLang="zh-TW" dirty="0" smtClean="0"/>
                        <a:t>Mode</a:t>
                      </a:r>
                      <a:endParaRPr lang="zh-TW" altLang="en-US" dirty="0"/>
                    </a:p>
                  </a:txBody>
                  <a:tcPr anchor="ctr"/>
                </a:tc>
                <a:tc>
                  <a:txBody>
                    <a:bodyPr/>
                    <a:lstStyle/>
                    <a:p>
                      <a:pPr algn="ctr"/>
                      <a:r>
                        <a:rPr lang="en-US" altLang="zh-TW" dirty="0" smtClean="0"/>
                        <a:t>DIV_16_EN</a:t>
                      </a:r>
                      <a:r>
                        <a:rPr lang="en-US" altLang="zh-TW" sz="1800" b="1" kern="100" dirty="0" smtClean="0">
                          <a:solidFill>
                            <a:schemeClr val="bg1"/>
                          </a:solidFill>
                          <a:effectLst/>
                        </a:rPr>
                        <a:t> *</a:t>
                      </a:r>
                      <a:r>
                        <a:rPr lang="en-US" altLang="zh-TW" sz="1800" b="1" kern="100" baseline="30000" dirty="0" smtClean="0">
                          <a:solidFill>
                            <a:schemeClr val="bg1"/>
                          </a:solidFill>
                          <a:effectLst/>
                        </a:rPr>
                        <a:t>1</a:t>
                      </a:r>
                      <a:endParaRPr lang="zh-TW" altLang="en-US"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dirty="0" smtClean="0"/>
                        <a:t>Baud rate equation</a:t>
                      </a:r>
                      <a:endParaRPr lang="zh-TW" altLang="zh-TW" sz="1800" kern="100" baseline="30000" dirty="0" smtClean="0">
                        <a:effectLst/>
                        <a:latin typeface="+mn-lt"/>
                        <a:ea typeface="+mn-ea"/>
                        <a:cs typeface="Times New Roman"/>
                      </a:endParaRPr>
                    </a:p>
                  </a:txBody>
                  <a:tcPr anchor="ctr"/>
                </a:tc>
              </a:tr>
              <a:tr h="370840">
                <a:tc>
                  <a:txBody>
                    <a:bodyPr/>
                    <a:lstStyle/>
                    <a:p>
                      <a:pPr algn="ctr"/>
                      <a:r>
                        <a:rPr lang="en-US" altLang="zh-TW" dirty="0" smtClean="0"/>
                        <a:t>Mode 0</a:t>
                      </a:r>
                      <a:endParaRPr lang="zh-TW" altLang="en-US" dirty="0"/>
                    </a:p>
                  </a:txBody>
                  <a:tcPr anchor="ctr"/>
                </a:tc>
                <a:tc>
                  <a:txBody>
                    <a:bodyPr/>
                    <a:lstStyle/>
                    <a:p>
                      <a:pPr algn="ctr"/>
                      <a:r>
                        <a:rPr lang="en-US" altLang="zh-TW" dirty="0" smtClean="0"/>
                        <a:t>0 (Disable)</a:t>
                      </a:r>
                      <a:endParaRPr lang="zh-TW" altLang="en-US" dirty="0"/>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dirty="0" smtClean="0"/>
                        <a:t>UART_CLK / (BRD + 1), BRD must &gt; 8</a:t>
                      </a:r>
                      <a:r>
                        <a:rPr lang="en-US" altLang="zh-TW" baseline="0" dirty="0" smtClean="0"/>
                        <a:t> </a:t>
                      </a:r>
                      <a:r>
                        <a:rPr lang="en-US" altLang="zh-TW" dirty="0" smtClean="0"/>
                        <a:t> </a:t>
                      </a:r>
                      <a:r>
                        <a:rPr lang="en-US" altLang="zh-TW" sz="1800" kern="100" dirty="0" smtClean="0">
                          <a:effectLst/>
                        </a:rPr>
                        <a:t>*</a:t>
                      </a:r>
                      <a:r>
                        <a:rPr lang="en-US" altLang="zh-TW" sz="1800" kern="100" baseline="30000" dirty="0" smtClean="0">
                          <a:effectLst/>
                        </a:rPr>
                        <a:t>2</a:t>
                      </a:r>
                      <a:endParaRPr lang="zh-TW" altLang="zh-TW" sz="1800" kern="100" baseline="30000" dirty="0" smtClean="0">
                        <a:effectLst/>
                        <a:latin typeface="+mn-lt"/>
                        <a:ea typeface="+mn-ea"/>
                        <a:cs typeface="Times New Roman"/>
                      </a:endParaRPr>
                    </a:p>
                  </a:txBody>
                  <a:tcPr anchor="ctr"/>
                </a:tc>
              </a:tr>
              <a:tr h="370840">
                <a:tc>
                  <a:txBody>
                    <a:bodyPr/>
                    <a:lstStyle/>
                    <a:p>
                      <a:pPr algn="ctr"/>
                      <a:r>
                        <a:rPr lang="en-US" altLang="zh-TW" dirty="0" smtClean="0"/>
                        <a:t>Mode 1</a:t>
                      </a:r>
                      <a:endParaRPr lang="zh-TW" altLang="en-US" dirty="0"/>
                    </a:p>
                  </a:txBody>
                  <a:tcPr anchor="ctr"/>
                </a:tc>
                <a:tc>
                  <a:txBody>
                    <a:bodyPr/>
                    <a:lstStyle/>
                    <a:p>
                      <a:pPr algn="ctr"/>
                      <a:r>
                        <a:rPr lang="en-US" altLang="zh-TW" dirty="0" smtClean="0"/>
                        <a:t>1 (Enable)</a:t>
                      </a:r>
                      <a:endParaRPr lang="zh-TW" altLang="en-US" dirty="0"/>
                    </a:p>
                  </a:txBody>
                  <a:tcPr anchor="ctr"/>
                </a:tc>
                <a:tc>
                  <a:txBody>
                    <a:bodyPr/>
                    <a:lstStyle/>
                    <a:p>
                      <a:pPr algn="l"/>
                      <a:r>
                        <a:rPr lang="en-US" altLang="zh-TW" dirty="0" smtClean="0"/>
                        <a:t>UART_CLK / [(BRD + 1) × 16]</a:t>
                      </a:r>
                      <a:endParaRPr lang="zh-TW" altLang="en-US" dirty="0"/>
                    </a:p>
                  </a:txBody>
                  <a:tcPr anchor="ctr"/>
                </a:tc>
              </a:tr>
            </a:tbl>
          </a:graphicData>
        </a:graphic>
      </p:graphicFrame>
      <p:sp>
        <p:nvSpPr>
          <p:cNvPr id="28" name="Text Box 60"/>
          <p:cNvSpPr txBox="1">
            <a:spLocks noChangeArrowheads="1"/>
          </p:cNvSpPr>
          <p:nvPr/>
        </p:nvSpPr>
        <p:spPr bwMode="auto">
          <a:xfrm>
            <a:off x="683568" y="5301208"/>
            <a:ext cx="7560840" cy="6093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spcBef>
                <a:spcPct val="50000"/>
              </a:spcBef>
            </a:pPr>
            <a:r>
              <a:rPr lang="en-US" altLang="zh-TW" sz="1600" dirty="0">
                <a:solidFill>
                  <a:srgbClr val="2C0ABE"/>
                </a:solidFill>
              </a:rPr>
              <a:t>*1 </a:t>
            </a:r>
            <a:r>
              <a:rPr lang="en-US" altLang="zh-TW" sz="1600" dirty="0" smtClean="0">
                <a:solidFill>
                  <a:srgbClr val="2C0ABE"/>
                </a:solidFill>
              </a:rPr>
              <a:t>DIV_16_EN </a:t>
            </a:r>
            <a:r>
              <a:rPr lang="en-US" altLang="zh-TW" sz="1600" dirty="0">
                <a:solidFill>
                  <a:srgbClr val="2C0ABE"/>
                </a:solidFill>
              </a:rPr>
              <a:t>is baud rate divider </a:t>
            </a:r>
            <a:r>
              <a:rPr lang="en-US" altLang="zh-TW" sz="1600" dirty="0" smtClean="0">
                <a:solidFill>
                  <a:srgbClr val="2C0ABE"/>
                </a:solidFill>
              </a:rPr>
              <a:t>base number at </a:t>
            </a:r>
            <a:r>
              <a:rPr lang="en-US" altLang="zh-TW" sz="1600" dirty="0">
                <a:solidFill>
                  <a:srgbClr val="2C0ABE"/>
                </a:solidFill>
              </a:rPr>
              <a:t>register </a:t>
            </a:r>
            <a:r>
              <a:rPr lang="en-US" altLang="zh-TW" sz="1600" dirty="0" err="1" smtClean="0">
                <a:solidFill>
                  <a:srgbClr val="2C0ABE"/>
                </a:solidFill>
              </a:rPr>
              <a:t>UARTx_BAUD</a:t>
            </a:r>
            <a:r>
              <a:rPr lang="en-US" altLang="zh-TW" sz="1600" dirty="0" smtClean="0">
                <a:solidFill>
                  <a:srgbClr val="2C0ABE"/>
                </a:solidFill>
              </a:rPr>
              <a:t>[31] bit</a:t>
            </a:r>
          </a:p>
          <a:p>
            <a:pPr eaLnBrk="1" hangingPunct="1">
              <a:spcBef>
                <a:spcPct val="50000"/>
              </a:spcBef>
            </a:pPr>
            <a:r>
              <a:rPr lang="en-US" altLang="zh-TW" sz="1600" dirty="0" smtClean="0">
                <a:solidFill>
                  <a:srgbClr val="2C0ABE"/>
                </a:solidFill>
              </a:rPr>
              <a:t>*2 </a:t>
            </a:r>
            <a:r>
              <a:rPr lang="en-US" altLang="zh-TW" sz="1600" dirty="0">
                <a:solidFill>
                  <a:srgbClr val="2C0ABE"/>
                </a:solidFill>
              </a:rPr>
              <a:t>BRD is baud rate divider number at register </a:t>
            </a:r>
            <a:r>
              <a:rPr lang="en-US" altLang="zh-TW" sz="1600" dirty="0" err="1">
                <a:solidFill>
                  <a:srgbClr val="2C0ABE"/>
                </a:solidFill>
              </a:rPr>
              <a:t>UARTx_BAUD</a:t>
            </a:r>
            <a:r>
              <a:rPr lang="en-US" altLang="zh-TW" sz="1600" dirty="0">
                <a:solidFill>
                  <a:srgbClr val="2C0ABE"/>
                </a:solidFill>
              </a:rPr>
              <a:t>[15:0] </a:t>
            </a:r>
            <a:r>
              <a:rPr lang="en-US" altLang="zh-TW" sz="1600" dirty="0" smtClean="0">
                <a:solidFill>
                  <a:srgbClr val="2C0ABE"/>
                </a:solidFill>
              </a:rPr>
              <a:t>bits</a:t>
            </a:r>
            <a:endParaRPr lang="en-US" altLang="zh-TW" sz="1600" dirty="0">
              <a:solidFill>
                <a:srgbClr val="2C0ABE"/>
              </a:solidFill>
            </a:endParaRPr>
          </a:p>
        </p:txBody>
      </p:sp>
    </p:spTree>
    <p:extLst>
      <p:ext uri="{BB962C8B-B14F-4D97-AF65-F5344CB8AC3E}">
        <p14:creationId xmlns:p14="http://schemas.microsoft.com/office/powerpoint/2010/main" val="610476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500"/>
                                        <p:tgtEl>
                                          <p:spTgt spid="3">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circle(in)">
                                      <p:cBhvr>
                                        <p:cTn id="10" dur="500"/>
                                        <p:tgtEl>
                                          <p:spTgt spid="17"/>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circle(in)">
                                      <p:cBhvr>
                                        <p:cTn id="13" dur="500"/>
                                        <p:tgtEl>
                                          <p:spTgt spid="19"/>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grpId="0" nodeType="click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circle(in)">
                                      <p:cBhvr>
                                        <p:cTn id="18" dur="500"/>
                                        <p:tgtEl>
                                          <p:spTgt spid="21"/>
                                        </p:tgtEl>
                                      </p:cBhvr>
                                    </p:animEffect>
                                  </p:childTnLst>
                                </p:cTn>
                              </p:par>
                              <p:par>
                                <p:cTn id="19" presetID="6" presetClass="entr" presetSubtype="16" fill="hold" grpId="0" nodeType="with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circle(in)">
                                      <p:cBhvr>
                                        <p:cTn id="21" dur="500"/>
                                        <p:tgtEl>
                                          <p:spTgt spid="22"/>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grpId="0" nodeType="click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circle(in)">
                                      <p:cBhvr>
                                        <p:cTn id="26" dur="500"/>
                                        <p:tgtEl>
                                          <p:spTgt spid="23"/>
                                        </p:tgtEl>
                                      </p:cBhvr>
                                    </p:animEffect>
                                  </p:childTnLst>
                                </p:cTn>
                              </p:par>
                              <p:par>
                                <p:cTn id="27" presetID="6" presetClass="entr" presetSubtype="16"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circle(in)">
                                      <p:cBhvr>
                                        <p:cTn id="29" dur="500"/>
                                        <p:tgtEl>
                                          <p:spTgt spid="24"/>
                                        </p:tgtEl>
                                      </p:cBhvr>
                                    </p:animEffect>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grpId="0" nodeType="click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circle(in)">
                                      <p:cBhvr>
                                        <p:cTn id="34" dur="500"/>
                                        <p:tgtEl>
                                          <p:spTgt spid="25"/>
                                        </p:tgtEl>
                                      </p:cBhvr>
                                    </p:animEffect>
                                  </p:childTnLst>
                                </p:cTn>
                              </p:par>
                              <p:par>
                                <p:cTn id="35" presetID="6" presetClass="entr" presetSubtype="16"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circle(in)">
                                      <p:cBhvr>
                                        <p:cTn id="37" dur="500"/>
                                        <p:tgtEl>
                                          <p:spTgt spid="26"/>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circle(in)">
                                      <p:cBhvr>
                                        <p:cTn id="42" dur="500"/>
                                        <p:tgtEl>
                                          <p:spTgt spid="3">
                                            <p:txEl>
                                              <p:pRg st="5" end="5"/>
                                            </p:txEl>
                                          </p:spTgt>
                                        </p:tgtEl>
                                      </p:cBhvr>
                                    </p:animEffect>
                                  </p:childTnLst>
                                </p:cTn>
                              </p:par>
                              <p:par>
                                <p:cTn id="43" presetID="6" presetClass="entr" presetSubtype="16" fill="hold" nodeType="with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circle(in)">
                                      <p:cBhvr>
                                        <p:cTn id="45" dur="500"/>
                                        <p:tgtEl>
                                          <p:spTgt spid="27"/>
                                        </p:tgtEl>
                                      </p:cBhvr>
                                    </p:animEffect>
                                  </p:childTnLst>
                                </p:cTn>
                              </p:par>
                              <p:par>
                                <p:cTn id="46" presetID="6" presetClass="entr" presetSubtype="16" fill="hold" grpId="0" nodeType="with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circle(in)">
                                      <p:cBhvr>
                                        <p:cTn id="48" dur="500"/>
                                        <p:tgtEl>
                                          <p:spTgt spid="20"/>
                                        </p:tgtEl>
                                      </p:cBhvr>
                                    </p:animEffect>
                                  </p:childTnLst>
                                </p:cTn>
                              </p:par>
                              <p:par>
                                <p:cTn id="49" presetID="6" presetClass="entr" presetSubtype="16" fill="hold" grpId="0" nodeType="with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circle(in)">
                                      <p:cBhvr>
                                        <p:cTn id="5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19" grpId="0" uiExpand="1" animBg="1"/>
      <p:bldP spid="20" grpId="0" animBg="1"/>
      <p:bldP spid="21" grpId="0" uiExpand="1" animBg="1"/>
      <p:bldP spid="22" grpId="0" uiExpand="1" animBg="1"/>
      <p:bldP spid="23" grpId="0" uiExpand="1" animBg="1"/>
      <p:bldP spid="24" grpId="0" uiExpand="1" animBg="1"/>
      <p:bldP spid="25" grpId="0" uiExpand="1" animBg="1"/>
      <p:bldP spid="26" grpId="0" uiExpand="1" animBg="1"/>
      <p:bldP spid="28"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61"/>
          <p:cNvSpPr>
            <a:spLocks noGrp="1" noChangeArrowheads="1"/>
          </p:cNvSpPr>
          <p:nvPr>
            <p:ph type="title"/>
          </p:nvPr>
        </p:nvSpPr>
        <p:spPr>
          <a:noFill/>
        </p:spPr>
        <p:txBody>
          <a:bodyPr/>
          <a:lstStyle/>
          <a:p>
            <a:pPr eaLnBrk="1" hangingPunct="1"/>
            <a:r>
              <a:rPr lang="en-US" altLang="zh-TW" dirty="0" smtClean="0"/>
              <a:t>UART</a:t>
            </a:r>
            <a:r>
              <a:rPr lang="zh-CN" altLang="en-US" dirty="0"/>
              <a:t>波特率设定</a:t>
            </a:r>
            <a:r>
              <a:rPr lang="en-US" altLang="zh-TW" dirty="0" smtClean="0"/>
              <a:t>(</a:t>
            </a:r>
            <a:r>
              <a:rPr lang="en-US" altLang="zh-TW" dirty="0"/>
              <a:t>2/2</a:t>
            </a:r>
            <a:r>
              <a:rPr lang="en-US" altLang="zh-TW" dirty="0" smtClean="0"/>
              <a:t>)</a:t>
            </a:r>
          </a:p>
        </p:txBody>
      </p:sp>
      <p:sp>
        <p:nvSpPr>
          <p:cNvPr id="56382" name="Slide Number Placeholder 6"/>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1DF30EE5-B58B-4DA0-B79C-C785B158B713}" type="slidenum">
              <a:rPr lang="en-US" altLang="zh-TW" sz="1400" smtClean="0">
                <a:solidFill>
                  <a:schemeClr val="tx1"/>
                </a:solidFill>
                <a:latin typeface="Arial" charset="0"/>
                <a:ea typeface="ＭＳ Ｐゴシック" pitchFamily="34" charset="-128"/>
              </a:rPr>
              <a:pPr fontAlgn="base">
                <a:spcBef>
                  <a:spcPct val="0"/>
                </a:spcBef>
                <a:spcAft>
                  <a:spcPct val="0"/>
                </a:spcAft>
              </a:pPr>
              <a:t>48</a:t>
            </a:fld>
            <a:endParaRPr lang="en-US" altLang="zh-TW" sz="1400" smtClean="0">
              <a:solidFill>
                <a:schemeClr val="tx1"/>
              </a:solidFill>
              <a:latin typeface="Arial" charset="0"/>
              <a:ea typeface="ＭＳ Ｐゴシック" pitchFamily="34" charset="-128"/>
            </a:endParaRPr>
          </a:p>
        </p:txBody>
      </p:sp>
      <p:graphicFrame>
        <p:nvGraphicFramePr>
          <p:cNvPr id="3" name="表格 2"/>
          <p:cNvGraphicFramePr>
            <a:graphicFrameLocks noGrp="1"/>
          </p:cNvGraphicFramePr>
          <p:nvPr>
            <p:extLst>
              <p:ext uri="{D42A27DB-BD31-4B8C-83A1-F6EECF244321}">
                <p14:modId xmlns:p14="http://schemas.microsoft.com/office/powerpoint/2010/main" val="1029446660"/>
              </p:ext>
            </p:extLst>
          </p:nvPr>
        </p:nvGraphicFramePr>
        <p:xfrm>
          <a:off x="1115616" y="1052736"/>
          <a:ext cx="6912768" cy="4668230"/>
        </p:xfrm>
        <a:graphic>
          <a:graphicData uri="http://schemas.openxmlformats.org/drawingml/2006/table">
            <a:tbl>
              <a:tblPr firstRow="1" bandRow="1">
                <a:tableStyleId>{5C22544A-7EE6-4342-B048-85BDC9FD1C3A}</a:tableStyleId>
              </a:tblPr>
              <a:tblGrid>
                <a:gridCol w="2304256"/>
                <a:gridCol w="2304256"/>
                <a:gridCol w="2304256"/>
              </a:tblGrid>
              <a:tr h="405863">
                <a:tc gridSpan="3">
                  <a:txBody>
                    <a:bodyPr/>
                    <a:lstStyle/>
                    <a:p>
                      <a:pPr algn="ctr">
                        <a:spcAft>
                          <a:spcPts val="0"/>
                        </a:spcAft>
                      </a:pPr>
                      <a:r>
                        <a:rPr lang="en-US" altLang="zh-TW" sz="2000" kern="100" dirty="0" smtClean="0">
                          <a:effectLst/>
                          <a:latin typeface="+mn-lt"/>
                          <a:ea typeface="+mn-ea"/>
                          <a:cs typeface="Times New Roman"/>
                        </a:rPr>
                        <a:t>UART clock source = 12 MHz</a:t>
                      </a:r>
                      <a:endParaRPr lang="zh-TW" sz="2000" kern="100" dirty="0">
                        <a:effectLst/>
                        <a:latin typeface="Calibri"/>
                        <a:ea typeface="新細明體"/>
                        <a:cs typeface="Times New Roman"/>
                      </a:endParaRPr>
                    </a:p>
                  </a:txBody>
                  <a:tcPr marL="68580" marR="68580" marT="0" marB="0" anchor="ctr"/>
                </a:tc>
                <a:tc hMerge="1">
                  <a:txBody>
                    <a:bodyPr/>
                    <a:lstStyle/>
                    <a:p>
                      <a:pPr algn="ctr">
                        <a:spcAft>
                          <a:spcPts val="0"/>
                        </a:spcAft>
                      </a:pPr>
                      <a:endParaRPr lang="zh-TW" sz="2000" kern="100" dirty="0">
                        <a:effectLst/>
                        <a:latin typeface="Calibri"/>
                        <a:ea typeface="新細明體"/>
                        <a:cs typeface="Times New Roman"/>
                      </a:endParaRPr>
                    </a:p>
                  </a:txBody>
                  <a:tcPr marL="68580" marR="68580" marT="0" marB="0" anchor="ctr"/>
                </a:tc>
                <a:tc hMerge="1">
                  <a:txBody>
                    <a:bodyPr/>
                    <a:lstStyle/>
                    <a:p>
                      <a:pPr algn="ctr">
                        <a:spcAft>
                          <a:spcPts val="0"/>
                        </a:spcAft>
                      </a:pPr>
                      <a:endParaRPr lang="zh-TW" sz="2000" kern="100" dirty="0">
                        <a:effectLst/>
                        <a:latin typeface="Calibri"/>
                        <a:ea typeface="新細明體"/>
                        <a:cs typeface="Times New Roman"/>
                      </a:endParaRPr>
                    </a:p>
                  </a:txBody>
                  <a:tcPr marL="68580" marR="68580" marT="0" marB="0" anchor="ctr"/>
                </a:tc>
              </a:tr>
              <a:tr h="405863">
                <a:tc>
                  <a:txBody>
                    <a:bodyPr/>
                    <a:lstStyle/>
                    <a:p>
                      <a:pPr algn="ctr">
                        <a:spcAft>
                          <a:spcPts val="0"/>
                        </a:spcAft>
                      </a:pPr>
                      <a:r>
                        <a:rPr lang="en-US" sz="2000" b="1" kern="100" dirty="0" smtClean="0">
                          <a:solidFill>
                            <a:schemeClr val="bg1"/>
                          </a:solidFill>
                          <a:effectLst/>
                        </a:rPr>
                        <a:t>Baud rate</a:t>
                      </a:r>
                      <a:endParaRPr lang="zh-TW" sz="2000" b="1" kern="100" dirty="0">
                        <a:solidFill>
                          <a:schemeClr val="bg1"/>
                        </a:solidFill>
                        <a:effectLst/>
                        <a:latin typeface="Calibri"/>
                        <a:ea typeface="新細明體"/>
                        <a:cs typeface="Times New Roman"/>
                      </a:endParaRPr>
                    </a:p>
                  </a:txBody>
                  <a:tcPr marL="68580" marR="68580" marT="0" marB="0" anchor="ctr">
                    <a:solidFill>
                      <a:schemeClr val="accent1"/>
                    </a:solidFill>
                  </a:tcPr>
                </a:tc>
                <a:tc>
                  <a:txBody>
                    <a:bodyPr/>
                    <a:lstStyle/>
                    <a:p>
                      <a:pPr algn="ctr">
                        <a:spcAft>
                          <a:spcPts val="0"/>
                        </a:spcAft>
                      </a:pPr>
                      <a:r>
                        <a:rPr lang="en-US" sz="2000" b="1" kern="100" dirty="0">
                          <a:solidFill>
                            <a:schemeClr val="bg1"/>
                          </a:solidFill>
                          <a:effectLst/>
                        </a:rPr>
                        <a:t>Mode </a:t>
                      </a:r>
                      <a:r>
                        <a:rPr lang="en-US" sz="2000" b="1" kern="100" dirty="0" smtClean="0">
                          <a:solidFill>
                            <a:schemeClr val="bg1"/>
                          </a:solidFill>
                          <a:effectLst/>
                        </a:rPr>
                        <a:t>0</a:t>
                      </a:r>
                      <a:br>
                        <a:rPr lang="en-US" sz="2000" b="1" kern="100" dirty="0" smtClean="0">
                          <a:solidFill>
                            <a:schemeClr val="bg1"/>
                          </a:solidFill>
                          <a:effectLst/>
                        </a:rPr>
                      </a:br>
                      <a:r>
                        <a:rPr lang="en-US" sz="2000" b="1" kern="100" dirty="0" smtClean="0">
                          <a:solidFill>
                            <a:schemeClr val="bg1"/>
                          </a:solidFill>
                          <a:effectLst/>
                        </a:rPr>
                        <a:t>(DIV_16_EN=0) *</a:t>
                      </a:r>
                      <a:r>
                        <a:rPr lang="en-US" sz="2000" b="1" kern="100" baseline="30000" dirty="0" smtClean="0">
                          <a:solidFill>
                            <a:schemeClr val="bg1"/>
                          </a:solidFill>
                          <a:effectLst/>
                        </a:rPr>
                        <a:t>1</a:t>
                      </a:r>
                      <a:endParaRPr lang="zh-TW" sz="2000" b="1" kern="100" baseline="30000" dirty="0">
                        <a:solidFill>
                          <a:schemeClr val="bg1"/>
                        </a:solidFill>
                        <a:effectLst/>
                        <a:latin typeface="Calibri"/>
                        <a:ea typeface="新細明體"/>
                        <a:cs typeface="Times New Roman"/>
                      </a:endParaRPr>
                    </a:p>
                  </a:txBody>
                  <a:tcPr marL="68580" marR="68580" marT="0" marB="0" anchor="ctr">
                    <a:solidFill>
                      <a:schemeClr val="accent1"/>
                    </a:solidFill>
                  </a:tcPr>
                </a:tc>
                <a:tc>
                  <a:txBody>
                    <a:bodyPr/>
                    <a:lstStyle/>
                    <a:p>
                      <a:pPr algn="ctr">
                        <a:spcAft>
                          <a:spcPts val="0"/>
                        </a:spcAft>
                      </a:pPr>
                      <a:r>
                        <a:rPr lang="en-US" sz="2000" b="1" kern="100" dirty="0">
                          <a:solidFill>
                            <a:schemeClr val="bg1"/>
                          </a:solidFill>
                          <a:effectLst/>
                        </a:rPr>
                        <a:t>Mode </a:t>
                      </a:r>
                      <a:r>
                        <a:rPr lang="en-US" sz="2000" b="1" kern="100" dirty="0" smtClean="0">
                          <a:solidFill>
                            <a:schemeClr val="bg1"/>
                          </a:solidFill>
                          <a:effectLst/>
                        </a:rPr>
                        <a:t>1</a:t>
                      </a:r>
                    </a:p>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2000" b="1" kern="100" dirty="0" smtClean="0">
                          <a:solidFill>
                            <a:schemeClr val="bg1"/>
                          </a:solidFill>
                          <a:effectLst/>
                        </a:rPr>
                        <a:t>(DIV_16_EN=1)</a:t>
                      </a:r>
                      <a:endParaRPr lang="zh-TW" altLang="zh-TW" sz="2000" b="1" kern="100" dirty="0" smtClean="0">
                        <a:solidFill>
                          <a:schemeClr val="bg1"/>
                        </a:solidFill>
                        <a:effectLst/>
                        <a:latin typeface="+mn-lt"/>
                        <a:ea typeface="+mn-ea"/>
                        <a:cs typeface="Times New Roman"/>
                      </a:endParaRPr>
                    </a:p>
                  </a:txBody>
                  <a:tcPr marL="68580" marR="68580" marT="0" marB="0" anchor="ctr">
                    <a:solidFill>
                      <a:schemeClr val="accent1"/>
                    </a:solidFill>
                  </a:tcPr>
                </a:tc>
              </a:tr>
              <a:tr h="405863">
                <a:tc>
                  <a:txBody>
                    <a:bodyPr/>
                    <a:lstStyle/>
                    <a:p>
                      <a:pPr algn="ctr">
                        <a:spcAft>
                          <a:spcPts val="0"/>
                        </a:spcAft>
                      </a:pPr>
                      <a:r>
                        <a:rPr lang="en-US" sz="2000" kern="100">
                          <a:effectLst/>
                        </a:rPr>
                        <a:t>921600</a:t>
                      </a:r>
                      <a:endParaRPr lang="zh-TW" sz="2000" kern="100">
                        <a:effectLst/>
                        <a:latin typeface="Calibri"/>
                        <a:ea typeface="新細明體"/>
                        <a:cs typeface="Times New Roman"/>
                      </a:endParaRPr>
                    </a:p>
                  </a:txBody>
                  <a:tcPr marL="68580" marR="68580" marT="0" marB="0" anchor="ctr"/>
                </a:tc>
                <a:tc>
                  <a:txBody>
                    <a:bodyPr/>
                    <a:lstStyle/>
                    <a:p>
                      <a:pPr algn="ctr">
                        <a:spcAft>
                          <a:spcPts val="0"/>
                        </a:spcAft>
                      </a:pPr>
                      <a:r>
                        <a:rPr lang="en-US" sz="2000" kern="100" dirty="0" smtClean="0">
                          <a:effectLst/>
                        </a:rPr>
                        <a:t>BRD=12 *</a:t>
                      </a:r>
                      <a:r>
                        <a:rPr lang="en-US" sz="2000" kern="100" baseline="30000" dirty="0" smtClean="0">
                          <a:effectLst/>
                        </a:rPr>
                        <a:t>2</a:t>
                      </a:r>
                      <a:endParaRPr lang="zh-TW" sz="2000" kern="100" baseline="30000" dirty="0">
                        <a:effectLst/>
                        <a:latin typeface="Calibri"/>
                        <a:ea typeface="新細明體"/>
                        <a:cs typeface="Times New Roman"/>
                      </a:endParaRPr>
                    </a:p>
                  </a:txBody>
                  <a:tcPr marL="68580" marR="68580" marT="0" marB="0" anchor="ctr"/>
                </a:tc>
                <a:tc>
                  <a:txBody>
                    <a:bodyPr/>
                    <a:lstStyle/>
                    <a:p>
                      <a:pPr algn="ctr" latinLnBrk="1">
                        <a:spcAft>
                          <a:spcPts val="0"/>
                        </a:spcAft>
                      </a:pPr>
                      <a:r>
                        <a:rPr lang="en-US" sz="2000" kern="100" dirty="0">
                          <a:effectLst/>
                        </a:rPr>
                        <a:t>Not Supported</a:t>
                      </a:r>
                      <a:endParaRPr lang="zh-TW" sz="2000" kern="100" dirty="0">
                        <a:effectLst/>
                        <a:latin typeface="Calibri"/>
                        <a:ea typeface="新細明體"/>
                        <a:cs typeface="Times New Roman"/>
                      </a:endParaRPr>
                    </a:p>
                  </a:txBody>
                  <a:tcPr marL="68580" marR="68580" marT="0" marB="0" anchor="ctr"/>
                </a:tc>
              </a:tr>
              <a:tr h="405863">
                <a:tc>
                  <a:txBody>
                    <a:bodyPr/>
                    <a:lstStyle/>
                    <a:p>
                      <a:pPr algn="ctr">
                        <a:spcAft>
                          <a:spcPts val="0"/>
                        </a:spcAft>
                      </a:pPr>
                      <a:r>
                        <a:rPr lang="en-US" sz="2000" kern="100">
                          <a:effectLst/>
                        </a:rPr>
                        <a:t>460800</a:t>
                      </a:r>
                      <a:endParaRPr lang="zh-TW" sz="2000" kern="100">
                        <a:effectLst/>
                        <a:latin typeface="Calibri"/>
                        <a:ea typeface="新細明體"/>
                        <a:cs typeface="Times New Roman"/>
                      </a:endParaRPr>
                    </a:p>
                  </a:txBody>
                  <a:tcPr marL="68580" marR="68580" marT="0" marB="0" anchor="ctr"/>
                </a:tc>
                <a:tc>
                  <a:txBody>
                    <a:bodyPr/>
                    <a:lstStyle/>
                    <a:p>
                      <a:pPr algn="ctr">
                        <a:spcAft>
                          <a:spcPts val="0"/>
                        </a:spcAft>
                      </a:pPr>
                      <a:r>
                        <a:rPr lang="en-US" altLang="zh-TW" sz="2000" kern="100" dirty="0" smtClean="0">
                          <a:effectLst/>
                        </a:rPr>
                        <a:t>BRD=</a:t>
                      </a:r>
                      <a:r>
                        <a:rPr lang="en-US" sz="2000" kern="100" dirty="0" smtClean="0">
                          <a:effectLst/>
                        </a:rPr>
                        <a:t>25</a:t>
                      </a:r>
                      <a:endParaRPr lang="zh-TW" sz="2000" kern="100" dirty="0">
                        <a:effectLst/>
                        <a:latin typeface="Calibri"/>
                        <a:ea typeface="新細明體"/>
                        <a:cs typeface="Times New Roman"/>
                      </a:endParaRPr>
                    </a:p>
                  </a:txBody>
                  <a:tcPr marL="68580" marR="68580" marT="0" marB="0" anchor="ctr"/>
                </a:tc>
                <a:tc>
                  <a:txBody>
                    <a:bodyPr/>
                    <a:lstStyle/>
                    <a:p>
                      <a:pPr algn="ctr" latinLnBrk="1">
                        <a:spcAft>
                          <a:spcPts val="0"/>
                        </a:spcAft>
                      </a:pPr>
                      <a:r>
                        <a:rPr lang="en-US" sz="2000" kern="100">
                          <a:effectLst/>
                        </a:rPr>
                        <a:t>Not Supported</a:t>
                      </a:r>
                      <a:endParaRPr lang="zh-TW" sz="2000" kern="100">
                        <a:effectLst/>
                        <a:latin typeface="Calibri"/>
                        <a:ea typeface="新細明體"/>
                        <a:cs typeface="Times New Roman"/>
                      </a:endParaRPr>
                    </a:p>
                  </a:txBody>
                  <a:tcPr marL="68580" marR="68580" marT="0" marB="0" anchor="ctr"/>
                </a:tc>
              </a:tr>
              <a:tr h="405863">
                <a:tc>
                  <a:txBody>
                    <a:bodyPr/>
                    <a:lstStyle/>
                    <a:p>
                      <a:pPr algn="ctr">
                        <a:spcAft>
                          <a:spcPts val="0"/>
                        </a:spcAft>
                      </a:pPr>
                      <a:r>
                        <a:rPr lang="en-US" sz="2000" kern="100">
                          <a:effectLst/>
                        </a:rPr>
                        <a:t>230400</a:t>
                      </a:r>
                      <a:endParaRPr lang="zh-TW" sz="2000" kern="100">
                        <a:effectLst/>
                        <a:latin typeface="Calibri"/>
                        <a:ea typeface="新細明體"/>
                        <a:cs typeface="Times New Roman"/>
                      </a:endParaRPr>
                    </a:p>
                  </a:txBody>
                  <a:tcPr marL="68580" marR="68580" marT="0" marB="0" anchor="ctr"/>
                </a:tc>
                <a:tc>
                  <a:txBody>
                    <a:bodyPr/>
                    <a:lstStyle/>
                    <a:p>
                      <a:pPr algn="ctr">
                        <a:spcAft>
                          <a:spcPts val="0"/>
                        </a:spcAft>
                      </a:pPr>
                      <a:r>
                        <a:rPr lang="en-US" altLang="zh-TW" sz="2000" kern="100" dirty="0" smtClean="0">
                          <a:effectLst/>
                        </a:rPr>
                        <a:t>BRD=</a:t>
                      </a:r>
                      <a:r>
                        <a:rPr lang="en-US" sz="2000" kern="100" dirty="0" smtClean="0">
                          <a:effectLst/>
                        </a:rPr>
                        <a:t>51</a:t>
                      </a:r>
                      <a:endParaRPr lang="zh-TW" sz="2000" kern="100" dirty="0">
                        <a:effectLst/>
                        <a:latin typeface="Calibri"/>
                        <a:ea typeface="新細明體"/>
                        <a:cs typeface="Times New Roman"/>
                      </a:endParaRPr>
                    </a:p>
                  </a:txBody>
                  <a:tcPr marL="68580" marR="68580" marT="0" marB="0" anchor="ctr"/>
                </a:tc>
                <a:tc>
                  <a:txBody>
                    <a:bodyPr/>
                    <a:lstStyle/>
                    <a:p>
                      <a:pPr algn="ctr">
                        <a:spcAft>
                          <a:spcPts val="0"/>
                        </a:spcAft>
                      </a:pPr>
                      <a:r>
                        <a:rPr lang="en-US" altLang="zh-TW" sz="2000" kern="100" dirty="0" smtClean="0">
                          <a:effectLst/>
                        </a:rPr>
                        <a:t>BRD=</a:t>
                      </a:r>
                      <a:r>
                        <a:rPr lang="en-US" sz="2000" kern="100" dirty="0" smtClean="0">
                          <a:effectLst/>
                        </a:rPr>
                        <a:t>2</a:t>
                      </a:r>
                      <a:endParaRPr lang="zh-TW" sz="2000" kern="100" dirty="0">
                        <a:effectLst/>
                        <a:latin typeface="Calibri"/>
                        <a:ea typeface="新細明體"/>
                        <a:cs typeface="Times New Roman"/>
                      </a:endParaRPr>
                    </a:p>
                  </a:txBody>
                  <a:tcPr marL="68580" marR="68580" marT="0" marB="0" anchor="ctr"/>
                </a:tc>
              </a:tr>
              <a:tr h="405863">
                <a:tc>
                  <a:txBody>
                    <a:bodyPr/>
                    <a:lstStyle/>
                    <a:p>
                      <a:pPr algn="ctr">
                        <a:spcAft>
                          <a:spcPts val="0"/>
                        </a:spcAft>
                      </a:pPr>
                      <a:r>
                        <a:rPr lang="en-US" sz="2000" kern="100">
                          <a:effectLst/>
                        </a:rPr>
                        <a:t>115200</a:t>
                      </a:r>
                      <a:endParaRPr lang="zh-TW" sz="2000" kern="100">
                        <a:effectLst/>
                        <a:latin typeface="Calibri"/>
                        <a:ea typeface="新細明體"/>
                        <a:cs typeface="Times New Roman"/>
                      </a:endParaRPr>
                    </a:p>
                  </a:txBody>
                  <a:tcPr marL="68580" marR="68580" marT="0" marB="0" anchor="ctr"/>
                </a:tc>
                <a:tc>
                  <a:txBody>
                    <a:bodyPr/>
                    <a:lstStyle/>
                    <a:p>
                      <a:pPr algn="ctr">
                        <a:spcAft>
                          <a:spcPts val="0"/>
                        </a:spcAft>
                      </a:pPr>
                      <a:r>
                        <a:rPr lang="en-US" altLang="zh-TW" sz="2000" kern="100" dirty="0" smtClean="0">
                          <a:effectLst/>
                        </a:rPr>
                        <a:t>BRD=</a:t>
                      </a:r>
                      <a:r>
                        <a:rPr lang="en-US" sz="2000" kern="100" dirty="0" smtClean="0">
                          <a:effectLst/>
                        </a:rPr>
                        <a:t>103</a:t>
                      </a:r>
                      <a:endParaRPr lang="zh-TW" sz="2000" kern="100" dirty="0">
                        <a:effectLst/>
                        <a:latin typeface="Calibri"/>
                        <a:ea typeface="新細明體"/>
                        <a:cs typeface="Times New Roman"/>
                      </a:endParaRPr>
                    </a:p>
                  </a:txBody>
                  <a:tcPr marL="68580" marR="68580" marT="0" marB="0" anchor="ctr"/>
                </a:tc>
                <a:tc>
                  <a:txBody>
                    <a:bodyPr/>
                    <a:lstStyle/>
                    <a:p>
                      <a:pPr algn="ctr">
                        <a:spcAft>
                          <a:spcPts val="0"/>
                        </a:spcAft>
                      </a:pPr>
                      <a:r>
                        <a:rPr lang="en-US" altLang="zh-TW" sz="2000" kern="100" dirty="0" smtClean="0">
                          <a:effectLst/>
                        </a:rPr>
                        <a:t>BRD=</a:t>
                      </a:r>
                      <a:r>
                        <a:rPr lang="en-US" sz="2000" kern="100" dirty="0" smtClean="0">
                          <a:effectLst/>
                        </a:rPr>
                        <a:t>6</a:t>
                      </a:r>
                      <a:endParaRPr lang="zh-TW" sz="2000" kern="100" dirty="0">
                        <a:effectLst/>
                        <a:latin typeface="Calibri"/>
                        <a:ea typeface="新細明體"/>
                        <a:cs typeface="Times New Roman"/>
                      </a:endParaRPr>
                    </a:p>
                  </a:txBody>
                  <a:tcPr marL="68580" marR="68580" marT="0" marB="0" anchor="ctr"/>
                </a:tc>
              </a:tr>
              <a:tr h="405863">
                <a:tc>
                  <a:txBody>
                    <a:bodyPr/>
                    <a:lstStyle/>
                    <a:p>
                      <a:pPr algn="ctr">
                        <a:spcAft>
                          <a:spcPts val="0"/>
                        </a:spcAft>
                      </a:pPr>
                      <a:r>
                        <a:rPr lang="en-US" sz="2000" kern="100">
                          <a:effectLst/>
                        </a:rPr>
                        <a:t>57600</a:t>
                      </a:r>
                      <a:endParaRPr lang="zh-TW" sz="2000" kern="100">
                        <a:effectLst/>
                        <a:latin typeface="Calibri"/>
                        <a:ea typeface="新細明體"/>
                        <a:cs typeface="Times New Roman"/>
                      </a:endParaRPr>
                    </a:p>
                  </a:txBody>
                  <a:tcPr marL="68580" marR="68580" marT="0" marB="0" anchor="ctr"/>
                </a:tc>
                <a:tc>
                  <a:txBody>
                    <a:bodyPr/>
                    <a:lstStyle/>
                    <a:p>
                      <a:pPr algn="ctr">
                        <a:spcAft>
                          <a:spcPts val="0"/>
                        </a:spcAft>
                      </a:pPr>
                      <a:r>
                        <a:rPr lang="en-US" altLang="zh-TW" sz="2000" kern="100" dirty="0" smtClean="0">
                          <a:effectLst/>
                        </a:rPr>
                        <a:t>BRD=</a:t>
                      </a:r>
                      <a:r>
                        <a:rPr lang="en-US" sz="2000" kern="100" dirty="0" smtClean="0">
                          <a:effectLst/>
                        </a:rPr>
                        <a:t>207</a:t>
                      </a:r>
                      <a:endParaRPr lang="zh-TW" sz="2000" kern="100" dirty="0">
                        <a:effectLst/>
                        <a:latin typeface="Calibri"/>
                        <a:ea typeface="新細明體"/>
                        <a:cs typeface="Times New Roman"/>
                      </a:endParaRPr>
                    </a:p>
                  </a:txBody>
                  <a:tcPr marL="68580" marR="68580" marT="0" marB="0" anchor="ctr"/>
                </a:tc>
                <a:tc>
                  <a:txBody>
                    <a:bodyPr/>
                    <a:lstStyle/>
                    <a:p>
                      <a:pPr algn="ctr">
                        <a:spcAft>
                          <a:spcPts val="0"/>
                        </a:spcAft>
                      </a:pPr>
                      <a:r>
                        <a:rPr lang="en-US" altLang="zh-TW" sz="2000" kern="100" dirty="0" smtClean="0">
                          <a:effectLst/>
                        </a:rPr>
                        <a:t>BRD=</a:t>
                      </a:r>
                      <a:r>
                        <a:rPr lang="en-US" sz="2000" kern="100" dirty="0" smtClean="0">
                          <a:effectLst/>
                        </a:rPr>
                        <a:t>12</a:t>
                      </a:r>
                      <a:endParaRPr lang="zh-TW" sz="2000" kern="100" dirty="0">
                        <a:effectLst/>
                        <a:latin typeface="Calibri"/>
                        <a:ea typeface="新細明體"/>
                        <a:cs typeface="Times New Roman"/>
                      </a:endParaRPr>
                    </a:p>
                  </a:txBody>
                  <a:tcPr marL="68580" marR="68580" marT="0" marB="0" anchor="ctr"/>
                </a:tc>
              </a:tr>
              <a:tr h="405863">
                <a:tc>
                  <a:txBody>
                    <a:bodyPr/>
                    <a:lstStyle/>
                    <a:p>
                      <a:pPr algn="ctr">
                        <a:spcAft>
                          <a:spcPts val="0"/>
                        </a:spcAft>
                      </a:pPr>
                      <a:r>
                        <a:rPr lang="en-US" sz="2000" kern="100">
                          <a:effectLst/>
                        </a:rPr>
                        <a:t>38400</a:t>
                      </a:r>
                      <a:endParaRPr lang="zh-TW" sz="2000" kern="100">
                        <a:effectLst/>
                        <a:latin typeface="Calibri"/>
                        <a:ea typeface="新細明體"/>
                        <a:cs typeface="Times New Roman"/>
                      </a:endParaRPr>
                    </a:p>
                  </a:txBody>
                  <a:tcPr marL="68580" marR="68580" marT="0" marB="0" anchor="ctr"/>
                </a:tc>
                <a:tc>
                  <a:txBody>
                    <a:bodyPr/>
                    <a:lstStyle/>
                    <a:p>
                      <a:pPr algn="ctr">
                        <a:spcAft>
                          <a:spcPts val="0"/>
                        </a:spcAft>
                      </a:pPr>
                      <a:r>
                        <a:rPr lang="en-US" altLang="zh-TW" sz="2000" kern="100" dirty="0" smtClean="0">
                          <a:effectLst/>
                        </a:rPr>
                        <a:t>BRD=</a:t>
                      </a:r>
                      <a:r>
                        <a:rPr lang="en-US" sz="2000" kern="100" dirty="0" smtClean="0">
                          <a:effectLst/>
                        </a:rPr>
                        <a:t>311</a:t>
                      </a:r>
                      <a:endParaRPr lang="zh-TW" sz="2000" kern="100" dirty="0">
                        <a:effectLst/>
                        <a:latin typeface="Calibri"/>
                        <a:ea typeface="新細明體"/>
                        <a:cs typeface="Times New Roman"/>
                      </a:endParaRPr>
                    </a:p>
                  </a:txBody>
                  <a:tcPr marL="68580" marR="68580" marT="0" marB="0" anchor="ctr"/>
                </a:tc>
                <a:tc>
                  <a:txBody>
                    <a:bodyPr/>
                    <a:lstStyle/>
                    <a:p>
                      <a:pPr algn="ctr">
                        <a:spcAft>
                          <a:spcPts val="0"/>
                        </a:spcAft>
                      </a:pPr>
                      <a:r>
                        <a:rPr lang="en-US" altLang="zh-TW" sz="2000" kern="100" dirty="0" smtClean="0">
                          <a:effectLst/>
                        </a:rPr>
                        <a:t>BRD=</a:t>
                      </a:r>
                      <a:r>
                        <a:rPr lang="en-US" sz="2000" kern="100" dirty="0" smtClean="0">
                          <a:effectLst/>
                        </a:rPr>
                        <a:t>19</a:t>
                      </a:r>
                      <a:endParaRPr lang="zh-TW" sz="2000" kern="100" dirty="0">
                        <a:effectLst/>
                        <a:latin typeface="Calibri"/>
                        <a:ea typeface="新細明體"/>
                        <a:cs typeface="Times New Roman"/>
                      </a:endParaRPr>
                    </a:p>
                  </a:txBody>
                  <a:tcPr marL="68580" marR="68580" marT="0" marB="0" anchor="ctr"/>
                </a:tc>
              </a:tr>
              <a:tr h="405863">
                <a:tc>
                  <a:txBody>
                    <a:bodyPr/>
                    <a:lstStyle/>
                    <a:p>
                      <a:pPr algn="ctr">
                        <a:spcAft>
                          <a:spcPts val="0"/>
                        </a:spcAft>
                      </a:pPr>
                      <a:r>
                        <a:rPr lang="en-US" sz="2000" kern="100">
                          <a:effectLst/>
                        </a:rPr>
                        <a:t>19200</a:t>
                      </a:r>
                      <a:endParaRPr lang="zh-TW" sz="2000" kern="100">
                        <a:effectLst/>
                        <a:latin typeface="Calibri"/>
                        <a:ea typeface="新細明體"/>
                        <a:cs typeface="Times New Roman"/>
                      </a:endParaRPr>
                    </a:p>
                  </a:txBody>
                  <a:tcPr marL="68580" marR="68580" marT="0" marB="0" anchor="ctr"/>
                </a:tc>
                <a:tc>
                  <a:txBody>
                    <a:bodyPr/>
                    <a:lstStyle/>
                    <a:p>
                      <a:pPr algn="ctr">
                        <a:spcAft>
                          <a:spcPts val="0"/>
                        </a:spcAft>
                      </a:pPr>
                      <a:r>
                        <a:rPr lang="en-US" altLang="zh-TW" sz="2000" kern="100" dirty="0" smtClean="0">
                          <a:effectLst/>
                        </a:rPr>
                        <a:t>BRD=</a:t>
                      </a:r>
                      <a:r>
                        <a:rPr lang="en-US" sz="2000" kern="100" dirty="0" smtClean="0">
                          <a:effectLst/>
                        </a:rPr>
                        <a:t>624</a:t>
                      </a:r>
                      <a:endParaRPr lang="zh-TW" sz="2000" kern="100" dirty="0">
                        <a:effectLst/>
                        <a:latin typeface="Calibri"/>
                        <a:ea typeface="新細明體"/>
                        <a:cs typeface="Times New Roman"/>
                      </a:endParaRPr>
                    </a:p>
                  </a:txBody>
                  <a:tcPr marL="68580" marR="68580" marT="0" marB="0" anchor="ctr"/>
                </a:tc>
                <a:tc>
                  <a:txBody>
                    <a:bodyPr/>
                    <a:lstStyle/>
                    <a:p>
                      <a:pPr algn="ctr">
                        <a:spcAft>
                          <a:spcPts val="0"/>
                        </a:spcAft>
                      </a:pPr>
                      <a:r>
                        <a:rPr lang="en-US" altLang="zh-TW" sz="2000" kern="100" dirty="0" smtClean="0">
                          <a:effectLst/>
                        </a:rPr>
                        <a:t>BRD=</a:t>
                      </a:r>
                      <a:r>
                        <a:rPr lang="en-US" sz="2000" kern="100" dirty="0" smtClean="0">
                          <a:effectLst/>
                        </a:rPr>
                        <a:t>38</a:t>
                      </a:r>
                      <a:endParaRPr lang="zh-TW" sz="2000" kern="100" dirty="0">
                        <a:effectLst/>
                        <a:latin typeface="Calibri"/>
                        <a:ea typeface="新細明體"/>
                        <a:cs typeface="Times New Roman"/>
                      </a:endParaRPr>
                    </a:p>
                  </a:txBody>
                  <a:tcPr marL="68580" marR="68580" marT="0" marB="0" anchor="ctr"/>
                </a:tc>
              </a:tr>
              <a:tr h="405863">
                <a:tc>
                  <a:txBody>
                    <a:bodyPr/>
                    <a:lstStyle/>
                    <a:p>
                      <a:pPr algn="ctr">
                        <a:spcAft>
                          <a:spcPts val="0"/>
                        </a:spcAft>
                      </a:pPr>
                      <a:r>
                        <a:rPr lang="en-US" sz="2000" kern="100">
                          <a:effectLst/>
                        </a:rPr>
                        <a:t>9600</a:t>
                      </a:r>
                      <a:endParaRPr lang="zh-TW" sz="2000" kern="100">
                        <a:effectLst/>
                        <a:latin typeface="Calibri"/>
                        <a:ea typeface="新細明體"/>
                        <a:cs typeface="Times New Roman"/>
                      </a:endParaRPr>
                    </a:p>
                  </a:txBody>
                  <a:tcPr marL="68580" marR="68580" marT="0" marB="0" anchor="ctr"/>
                </a:tc>
                <a:tc>
                  <a:txBody>
                    <a:bodyPr/>
                    <a:lstStyle/>
                    <a:p>
                      <a:pPr algn="ctr">
                        <a:spcAft>
                          <a:spcPts val="0"/>
                        </a:spcAft>
                      </a:pPr>
                      <a:r>
                        <a:rPr lang="en-US" altLang="zh-TW" sz="2000" kern="100" dirty="0" smtClean="0">
                          <a:effectLst/>
                        </a:rPr>
                        <a:t>BRD=</a:t>
                      </a:r>
                      <a:r>
                        <a:rPr lang="en-US" sz="2000" kern="100" dirty="0" smtClean="0">
                          <a:effectLst/>
                        </a:rPr>
                        <a:t>1249</a:t>
                      </a:r>
                      <a:endParaRPr lang="zh-TW" sz="2000" kern="100" dirty="0">
                        <a:effectLst/>
                        <a:latin typeface="Calibri"/>
                        <a:ea typeface="新細明體"/>
                        <a:cs typeface="Times New Roman"/>
                      </a:endParaRPr>
                    </a:p>
                  </a:txBody>
                  <a:tcPr marL="68580" marR="68580" marT="0" marB="0" anchor="ctr"/>
                </a:tc>
                <a:tc>
                  <a:txBody>
                    <a:bodyPr/>
                    <a:lstStyle/>
                    <a:p>
                      <a:pPr algn="ctr">
                        <a:spcAft>
                          <a:spcPts val="0"/>
                        </a:spcAft>
                      </a:pPr>
                      <a:r>
                        <a:rPr lang="en-US" altLang="zh-TW" sz="2000" kern="100" dirty="0" smtClean="0">
                          <a:effectLst/>
                        </a:rPr>
                        <a:t>BRD=</a:t>
                      </a:r>
                      <a:r>
                        <a:rPr lang="en-US" sz="2000" kern="100" dirty="0" smtClean="0">
                          <a:effectLst/>
                        </a:rPr>
                        <a:t>77</a:t>
                      </a:r>
                      <a:endParaRPr lang="zh-TW" sz="2000" kern="100" dirty="0">
                        <a:effectLst/>
                        <a:latin typeface="Calibri"/>
                        <a:ea typeface="新細明體"/>
                        <a:cs typeface="Times New Roman"/>
                      </a:endParaRPr>
                    </a:p>
                  </a:txBody>
                  <a:tcPr marL="68580" marR="68580" marT="0" marB="0" anchor="ctr"/>
                </a:tc>
              </a:tr>
              <a:tr h="405863">
                <a:tc>
                  <a:txBody>
                    <a:bodyPr/>
                    <a:lstStyle/>
                    <a:p>
                      <a:pPr algn="ctr">
                        <a:spcAft>
                          <a:spcPts val="0"/>
                        </a:spcAft>
                      </a:pPr>
                      <a:r>
                        <a:rPr lang="en-US" sz="2000" kern="100">
                          <a:effectLst/>
                        </a:rPr>
                        <a:t>4800</a:t>
                      </a:r>
                      <a:endParaRPr lang="zh-TW" sz="2000" kern="100">
                        <a:effectLst/>
                        <a:latin typeface="Calibri"/>
                        <a:ea typeface="新細明體"/>
                        <a:cs typeface="Times New Roman"/>
                      </a:endParaRPr>
                    </a:p>
                  </a:txBody>
                  <a:tcPr marL="68580" marR="68580" marT="0" marB="0" anchor="ctr"/>
                </a:tc>
                <a:tc>
                  <a:txBody>
                    <a:bodyPr/>
                    <a:lstStyle/>
                    <a:p>
                      <a:pPr algn="ctr">
                        <a:spcAft>
                          <a:spcPts val="0"/>
                        </a:spcAft>
                      </a:pPr>
                      <a:r>
                        <a:rPr lang="en-US" altLang="zh-TW" sz="2000" kern="100" dirty="0" smtClean="0">
                          <a:effectLst/>
                        </a:rPr>
                        <a:t>BRD=</a:t>
                      </a:r>
                      <a:r>
                        <a:rPr lang="en-US" sz="2000" kern="100" dirty="0" smtClean="0">
                          <a:effectLst/>
                        </a:rPr>
                        <a:t>2499</a:t>
                      </a:r>
                      <a:endParaRPr lang="zh-TW" sz="2000" kern="100" dirty="0">
                        <a:effectLst/>
                        <a:latin typeface="Calibri"/>
                        <a:ea typeface="新細明體"/>
                        <a:cs typeface="Times New Roman"/>
                      </a:endParaRPr>
                    </a:p>
                  </a:txBody>
                  <a:tcPr marL="68580" marR="68580" marT="0" marB="0" anchor="ctr"/>
                </a:tc>
                <a:tc>
                  <a:txBody>
                    <a:bodyPr/>
                    <a:lstStyle/>
                    <a:p>
                      <a:pPr algn="ctr">
                        <a:spcAft>
                          <a:spcPts val="0"/>
                        </a:spcAft>
                      </a:pPr>
                      <a:r>
                        <a:rPr lang="en-US" altLang="zh-TW" sz="2000" kern="100" dirty="0" smtClean="0">
                          <a:effectLst/>
                        </a:rPr>
                        <a:t>BRD=</a:t>
                      </a:r>
                      <a:r>
                        <a:rPr lang="en-US" sz="2000" kern="100" dirty="0" smtClean="0">
                          <a:effectLst/>
                        </a:rPr>
                        <a:t>155</a:t>
                      </a:r>
                      <a:endParaRPr lang="zh-TW" sz="2000" kern="100" dirty="0">
                        <a:effectLst/>
                        <a:latin typeface="Calibri"/>
                        <a:ea typeface="新細明體"/>
                        <a:cs typeface="Times New Roman"/>
                      </a:endParaRPr>
                    </a:p>
                  </a:txBody>
                  <a:tcPr marL="68580" marR="68580" marT="0" marB="0" anchor="ctr"/>
                </a:tc>
              </a:tr>
            </a:tbl>
          </a:graphicData>
        </a:graphic>
      </p:graphicFrame>
      <p:sp>
        <p:nvSpPr>
          <p:cNvPr id="5" name="Text Box 60"/>
          <p:cNvSpPr txBox="1">
            <a:spLocks noChangeArrowheads="1"/>
          </p:cNvSpPr>
          <p:nvPr/>
        </p:nvSpPr>
        <p:spPr bwMode="auto">
          <a:xfrm>
            <a:off x="683568" y="5805264"/>
            <a:ext cx="7560840" cy="6093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spcBef>
                <a:spcPct val="50000"/>
              </a:spcBef>
            </a:pPr>
            <a:r>
              <a:rPr lang="en-US" altLang="zh-TW" sz="1600" dirty="0">
                <a:solidFill>
                  <a:srgbClr val="2C0ABE"/>
                </a:solidFill>
              </a:rPr>
              <a:t>*1 </a:t>
            </a:r>
            <a:r>
              <a:rPr lang="en-US" altLang="zh-TW" sz="1600" dirty="0" smtClean="0">
                <a:solidFill>
                  <a:srgbClr val="2C0ABE"/>
                </a:solidFill>
              </a:rPr>
              <a:t>DIV_16_EN </a:t>
            </a:r>
            <a:r>
              <a:rPr lang="en-US" altLang="zh-TW" sz="1600" dirty="0">
                <a:solidFill>
                  <a:srgbClr val="2C0ABE"/>
                </a:solidFill>
              </a:rPr>
              <a:t>is baud rate divider </a:t>
            </a:r>
            <a:r>
              <a:rPr lang="en-US" altLang="zh-TW" sz="1600" dirty="0" smtClean="0">
                <a:solidFill>
                  <a:srgbClr val="2C0ABE"/>
                </a:solidFill>
              </a:rPr>
              <a:t>base number </a:t>
            </a:r>
            <a:r>
              <a:rPr lang="en-US" altLang="zh-TW" sz="1600" dirty="0">
                <a:solidFill>
                  <a:srgbClr val="2C0ABE"/>
                </a:solidFill>
              </a:rPr>
              <a:t>at register </a:t>
            </a:r>
            <a:r>
              <a:rPr lang="en-US" altLang="zh-TW" sz="1600" dirty="0" err="1" smtClean="0">
                <a:solidFill>
                  <a:srgbClr val="2C0ABE"/>
                </a:solidFill>
              </a:rPr>
              <a:t>UARTx_BAUD</a:t>
            </a:r>
            <a:r>
              <a:rPr lang="en-US" altLang="zh-TW" sz="1600" dirty="0" smtClean="0">
                <a:solidFill>
                  <a:srgbClr val="2C0ABE"/>
                </a:solidFill>
              </a:rPr>
              <a:t>[31] bit</a:t>
            </a:r>
          </a:p>
          <a:p>
            <a:pPr eaLnBrk="1" hangingPunct="1">
              <a:spcBef>
                <a:spcPct val="50000"/>
              </a:spcBef>
            </a:pPr>
            <a:r>
              <a:rPr lang="en-US" altLang="zh-TW" sz="1600" dirty="0" smtClean="0">
                <a:solidFill>
                  <a:srgbClr val="2C0ABE"/>
                </a:solidFill>
              </a:rPr>
              <a:t>*2 </a:t>
            </a:r>
            <a:r>
              <a:rPr lang="en-US" altLang="zh-TW" sz="1600" dirty="0">
                <a:solidFill>
                  <a:srgbClr val="2C0ABE"/>
                </a:solidFill>
              </a:rPr>
              <a:t>BRD is baud rate divider number at register </a:t>
            </a:r>
            <a:r>
              <a:rPr lang="en-US" altLang="zh-TW" sz="1600" dirty="0" err="1">
                <a:solidFill>
                  <a:srgbClr val="2C0ABE"/>
                </a:solidFill>
              </a:rPr>
              <a:t>UARTx_BAUD</a:t>
            </a:r>
            <a:r>
              <a:rPr lang="en-US" altLang="zh-TW" sz="1600" dirty="0">
                <a:solidFill>
                  <a:srgbClr val="2C0ABE"/>
                </a:solidFill>
              </a:rPr>
              <a:t>[15:0] </a:t>
            </a:r>
            <a:r>
              <a:rPr lang="en-US" altLang="zh-TW" sz="1600" dirty="0" smtClean="0">
                <a:solidFill>
                  <a:srgbClr val="2C0ABE"/>
                </a:solidFill>
              </a:rPr>
              <a:t>bits</a:t>
            </a:r>
            <a:endParaRPr lang="en-US" altLang="zh-TW" sz="1600" dirty="0">
              <a:solidFill>
                <a:srgbClr val="2C0ABE"/>
              </a:solidFill>
            </a:endParaRPr>
          </a:p>
        </p:txBody>
      </p:sp>
    </p:spTree>
    <p:extLst>
      <p:ext uri="{BB962C8B-B14F-4D97-AF65-F5344CB8AC3E}">
        <p14:creationId xmlns:p14="http://schemas.microsoft.com/office/powerpoint/2010/main" val="3733944144"/>
      </p:ext>
    </p:extLst>
  </p:cSld>
  <p:clrMapOvr>
    <a:masterClrMapping/>
  </p:clrMapOvr>
  <p:transition advTm="23260"/>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3"/>
          <p:cNvSpPr>
            <a:spLocks noGrp="1" noChangeArrowheads="1"/>
          </p:cNvSpPr>
          <p:nvPr>
            <p:ph type="title"/>
          </p:nvPr>
        </p:nvSpPr>
        <p:spPr/>
        <p:txBody>
          <a:bodyPr/>
          <a:lstStyle/>
          <a:p>
            <a:pPr eaLnBrk="1" hangingPunct="1"/>
            <a:r>
              <a:rPr lang="en-US" altLang="zh-TW" dirty="0" smtClean="0"/>
              <a:t>UART </a:t>
            </a:r>
            <a:r>
              <a:rPr lang="zh-CN" altLang="en-US" dirty="0" smtClean="0"/>
              <a:t>自动波特率检查</a:t>
            </a:r>
            <a:endParaRPr lang="en-US" altLang="zh-TW" dirty="0" smtClean="0"/>
          </a:p>
        </p:txBody>
      </p:sp>
      <p:sp>
        <p:nvSpPr>
          <p:cNvPr id="7" name="內容版面配置區 6"/>
          <p:cNvSpPr>
            <a:spLocks noGrp="1"/>
          </p:cNvSpPr>
          <p:nvPr>
            <p:ph idx="1"/>
          </p:nvPr>
        </p:nvSpPr>
        <p:spPr/>
        <p:txBody>
          <a:bodyPr/>
          <a:lstStyle/>
          <a:p>
            <a:r>
              <a:rPr lang="zh-CN" altLang="en-US" dirty="0" smtClean="0"/>
              <a:t>如果使能自动波特率检测</a:t>
            </a:r>
            <a:endParaRPr lang="en-US" altLang="zh-TW" dirty="0" smtClean="0"/>
          </a:p>
          <a:p>
            <a:pPr lvl="1"/>
            <a:r>
              <a:rPr lang="en-US" altLang="zh-TW" dirty="0" smtClean="0"/>
              <a:t>UART</a:t>
            </a:r>
            <a:r>
              <a:rPr lang="zh-CN" altLang="en-US" dirty="0" smtClean="0"/>
              <a:t>控制器将测量收到的字节的</a:t>
            </a:r>
            <a:r>
              <a:rPr lang="en-US" altLang="zh-CN" dirty="0" smtClean="0"/>
              <a:t>START</a:t>
            </a:r>
            <a:r>
              <a:rPr lang="zh-CN" altLang="en-US" dirty="0" smtClean="0"/>
              <a:t>比特的时间</a:t>
            </a:r>
            <a:r>
              <a:rPr lang="en-US" altLang="zh-TW" dirty="0" smtClean="0"/>
              <a:t> (LSB </a:t>
            </a:r>
            <a:r>
              <a:rPr lang="zh-CN" altLang="en-US" dirty="0" smtClean="0"/>
              <a:t>必须</a:t>
            </a:r>
            <a:r>
              <a:rPr lang="en-US" altLang="zh-CN" dirty="0" smtClean="0"/>
              <a:t>=</a:t>
            </a:r>
            <a:r>
              <a:rPr lang="en-US" altLang="zh-TW" dirty="0" smtClean="0"/>
              <a:t>“1”)</a:t>
            </a:r>
          </a:p>
          <a:p>
            <a:pPr lvl="1"/>
            <a:r>
              <a:rPr lang="zh-CN" altLang="en-US" dirty="0" smtClean="0"/>
              <a:t>硬件将自动设定波特率寄存器</a:t>
            </a:r>
            <a:r>
              <a:rPr lang="en-US" altLang="zh-TW" dirty="0" err="1" smtClean="0"/>
              <a:t>UARTx_BARD</a:t>
            </a:r>
            <a:endParaRPr lang="en-US" altLang="zh-TW" dirty="0" smtClean="0"/>
          </a:p>
          <a:p>
            <a:endParaRPr lang="en-US" altLang="zh-TW" dirty="0" smtClean="0"/>
          </a:p>
          <a:p>
            <a:endParaRPr lang="zh-TW" altLang="en-US" dirty="0"/>
          </a:p>
        </p:txBody>
      </p:sp>
      <p:sp>
        <p:nvSpPr>
          <p:cNvPr id="55337" name="Slide Number Placeholder 7"/>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5CD88525-3CBA-4EAC-B842-A16B0FBDB2A2}" type="slidenum">
              <a:rPr lang="en-US" altLang="zh-TW" sz="1400" smtClean="0">
                <a:solidFill>
                  <a:schemeClr val="tx1"/>
                </a:solidFill>
                <a:latin typeface="Arial" charset="0"/>
                <a:ea typeface="ＭＳ Ｐゴシック" pitchFamily="34" charset="-128"/>
              </a:rPr>
              <a:pPr fontAlgn="base">
                <a:spcBef>
                  <a:spcPct val="0"/>
                </a:spcBef>
                <a:spcAft>
                  <a:spcPct val="0"/>
                </a:spcAft>
              </a:pPr>
              <a:t>49</a:t>
            </a:fld>
            <a:endParaRPr lang="en-US" altLang="zh-TW" sz="1400" smtClean="0">
              <a:solidFill>
                <a:schemeClr val="tx1"/>
              </a:solidFill>
              <a:latin typeface="Arial" charset="0"/>
              <a:ea typeface="ＭＳ Ｐゴシック" pitchFamily="34" charset="-128"/>
            </a:endParaRPr>
          </a:p>
        </p:txBody>
      </p:sp>
      <p:graphicFrame>
        <p:nvGraphicFramePr>
          <p:cNvPr id="4" name="物件 3"/>
          <p:cNvGraphicFramePr>
            <a:graphicFrameLocks noChangeAspect="1"/>
          </p:cNvGraphicFramePr>
          <p:nvPr>
            <p:extLst>
              <p:ext uri="{D42A27DB-BD31-4B8C-83A1-F6EECF244321}">
                <p14:modId xmlns:p14="http://schemas.microsoft.com/office/powerpoint/2010/main" val="3889160496"/>
              </p:ext>
            </p:extLst>
          </p:nvPr>
        </p:nvGraphicFramePr>
        <p:xfrm>
          <a:off x="229492" y="2978149"/>
          <a:ext cx="8662988" cy="3340100"/>
        </p:xfrm>
        <a:graphic>
          <a:graphicData uri="http://schemas.openxmlformats.org/presentationml/2006/ole">
            <mc:AlternateContent xmlns:mc="http://schemas.openxmlformats.org/markup-compatibility/2006">
              <mc:Choice xmlns:v="urn:schemas-microsoft-com:vml" Requires="v">
                <p:oleObj spid="_x0000_s63579" name="Visio" r:id="rId5" imgW="4330122" imgH="1670349" progId="Visio.Drawing.11">
                  <p:embed/>
                </p:oleObj>
              </mc:Choice>
              <mc:Fallback>
                <p:oleObj name="Visio" r:id="rId5" imgW="4330122" imgH="1670349" progId="Visio.Drawing.11">
                  <p:embed/>
                  <p:pic>
                    <p:nvPicPr>
                      <p:cNvPr id="0" name="Object 1"/>
                      <p:cNvPicPr>
                        <a:picLocks noChangeAspect="1" noChangeArrowheads="1"/>
                      </p:cNvPicPr>
                      <p:nvPr/>
                    </p:nvPicPr>
                    <p:blipFill>
                      <a:blip r:embed="rId6"/>
                      <a:srcRect/>
                      <a:stretch>
                        <a:fillRect/>
                      </a:stretch>
                    </p:blipFill>
                    <p:spPr bwMode="auto">
                      <a:xfrm>
                        <a:off x="229492" y="2978149"/>
                        <a:ext cx="8662988" cy="33401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橢圓 5"/>
          <p:cNvSpPr/>
          <p:nvPr/>
        </p:nvSpPr>
        <p:spPr>
          <a:xfrm>
            <a:off x="2843808" y="2852936"/>
            <a:ext cx="1440160" cy="1800200"/>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1" name="橢圓 20"/>
          <p:cNvSpPr/>
          <p:nvPr/>
        </p:nvSpPr>
        <p:spPr>
          <a:xfrm>
            <a:off x="4111128" y="4018013"/>
            <a:ext cx="1080120" cy="504056"/>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3" name="Text Box 19"/>
          <p:cNvSpPr txBox="1">
            <a:spLocks noChangeArrowheads="1"/>
          </p:cNvSpPr>
          <p:nvPr/>
        </p:nvSpPr>
        <p:spPr bwMode="auto">
          <a:xfrm>
            <a:off x="5047232" y="2996951"/>
            <a:ext cx="2016224" cy="313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marL="0" algn="ctr" eaLnBrk="1" hangingPunct="1"/>
            <a:r>
              <a:rPr lang="en-US" altLang="zh-TW" sz="1800" dirty="0" smtClean="0">
                <a:solidFill>
                  <a:srgbClr val="FF0000"/>
                </a:solidFill>
              </a:rPr>
              <a:t>LSB must be “1”</a:t>
            </a:r>
            <a:endParaRPr lang="en-US" altLang="zh-TW" sz="1800" dirty="0">
              <a:solidFill>
                <a:srgbClr val="FF0000"/>
              </a:solidFill>
            </a:endParaRPr>
          </a:p>
        </p:txBody>
      </p:sp>
      <p:cxnSp>
        <p:nvCxnSpPr>
          <p:cNvPr id="10" name="直線接點 9"/>
          <p:cNvCxnSpPr>
            <a:stCxn id="21" idx="7"/>
          </p:cNvCxnSpPr>
          <p:nvPr/>
        </p:nvCxnSpPr>
        <p:spPr>
          <a:xfrm flipV="1">
            <a:off x="5033068" y="3310883"/>
            <a:ext cx="256477" cy="780947"/>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14" name="橢圓 13"/>
          <p:cNvSpPr/>
          <p:nvPr/>
        </p:nvSpPr>
        <p:spPr>
          <a:xfrm>
            <a:off x="3931108" y="4550043"/>
            <a:ext cx="1865028" cy="1211187"/>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custDataLst>
      <p:tags r:id="rId2"/>
    </p:custDataLst>
    <p:extLst>
      <p:ext uri="{BB962C8B-B14F-4D97-AF65-F5344CB8AC3E}">
        <p14:creationId xmlns:p14="http://schemas.microsoft.com/office/powerpoint/2010/main" val="2698723797"/>
      </p:ext>
    </p:extLst>
  </p:cSld>
  <p:clrMapOvr>
    <a:masterClrMapping/>
  </p:clrMapOvr>
  <p:transition advTm="2962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0-#ppt_w/2"/>
                                          </p:val>
                                        </p:tav>
                                        <p:tav tm="100000">
                                          <p:val>
                                            <p:strVal val="#ppt_x"/>
                                          </p:val>
                                        </p:tav>
                                      </p:tavLst>
                                    </p:anim>
                                    <p:anim calcmode="lin" valueType="num">
                                      <p:cBhvr additive="base">
                                        <p:cTn id="14" dur="500" fill="hold"/>
                                        <p:tgtEl>
                                          <p:spTgt spid="21"/>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500" fill="hold"/>
                                        <p:tgtEl>
                                          <p:spTgt spid="23"/>
                                        </p:tgtEl>
                                        <p:attrNameLst>
                                          <p:attrName>ppt_x</p:attrName>
                                        </p:attrNameLst>
                                      </p:cBhvr>
                                      <p:tavLst>
                                        <p:tav tm="0">
                                          <p:val>
                                            <p:strVal val="0-#ppt_w/2"/>
                                          </p:val>
                                        </p:tav>
                                        <p:tav tm="100000">
                                          <p:val>
                                            <p:strVal val="#ppt_x"/>
                                          </p:val>
                                        </p:tav>
                                      </p:tavLst>
                                    </p:anim>
                                    <p:anim calcmode="lin" valueType="num">
                                      <p:cBhvr additive="base">
                                        <p:cTn id="18" dur="500" fill="hold"/>
                                        <p:tgtEl>
                                          <p:spTgt spid="23"/>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0-#ppt_w/2"/>
                                          </p:val>
                                        </p:tav>
                                        <p:tav tm="100000">
                                          <p:val>
                                            <p:strVal val="#ppt_x"/>
                                          </p:val>
                                        </p:tav>
                                      </p:tavLst>
                                    </p:anim>
                                    <p:anim calcmode="lin" valueType="num">
                                      <p:cBhvr additive="base">
                                        <p:cTn id="22"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1" nodeType="clickEffect">
                                  <p:stCondLst>
                                    <p:cond delay="0"/>
                                  </p:stCondLst>
                                  <p:childTnLst>
                                    <p:animEffect transition="out" filter="fade">
                                      <p:cBhvr>
                                        <p:cTn id="26" dur="500"/>
                                        <p:tgtEl>
                                          <p:spTgt spid="6"/>
                                        </p:tgtEl>
                                      </p:cBhvr>
                                    </p:animEffect>
                                    <p:set>
                                      <p:cBhvr>
                                        <p:cTn id="27" dur="1" fill="hold">
                                          <p:stCondLst>
                                            <p:cond delay="499"/>
                                          </p:stCondLst>
                                        </p:cTn>
                                        <p:tgtEl>
                                          <p:spTgt spid="6"/>
                                        </p:tgtEl>
                                        <p:attrNameLst>
                                          <p:attrName>style.visibility</p:attrName>
                                        </p:attrNameLst>
                                      </p:cBhvr>
                                      <p:to>
                                        <p:strVal val="hidden"/>
                                      </p:to>
                                    </p:set>
                                  </p:childTnLst>
                                </p:cTn>
                              </p:par>
                              <p:par>
                                <p:cTn id="28" presetID="10" presetClass="exit" presetSubtype="0" fill="hold" grpId="1" nodeType="withEffect">
                                  <p:stCondLst>
                                    <p:cond delay="0"/>
                                  </p:stCondLst>
                                  <p:childTnLst>
                                    <p:animEffect transition="out" filter="fade">
                                      <p:cBhvr>
                                        <p:cTn id="29" dur="500"/>
                                        <p:tgtEl>
                                          <p:spTgt spid="21"/>
                                        </p:tgtEl>
                                      </p:cBhvr>
                                    </p:animEffect>
                                    <p:set>
                                      <p:cBhvr>
                                        <p:cTn id="30" dur="1" fill="hold">
                                          <p:stCondLst>
                                            <p:cond delay="499"/>
                                          </p:stCondLst>
                                        </p:cTn>
                                        <p:tgtEl>
                                          <p:spTgt spid="21"/>
                                        </p:tgtEl>
                                        <p:attrNameLst>
                                          <p:attrName>style.visibility</p:attrName>
                                        </p:attrNameLst>
                                      </p:cBhvr>
                                      <p:to>
                                        <p:strVal val="hidden"/>
                                      </p:to>
                                    </p:set>
                                  </p:childTnLst>
                                </p:cTn>
                              </p:par>
                              <p:par>
                                <p:cTn id="31" presetID="10" presetClass="exit" presetSubtype="0" fill="hold" grpId="1" nodeType="withEffect">
                                  <p:stCondLst>
                                    <p:cond delay="0"/>
                                  </p:stCondLst>
                                  <p:childTnLst>
                                    <p:animEffect transition="out" filter="fade">
                                      <p:cBhvr>
                                        <p:cTn id="32" dur="500"/>
                                        <p:tgtEl>
                                          <p:spTgt spid="23"/>
                                        </p:tgtEl>
                                      </p:cBhvr>
                                    </p:animEffect>
                                    <p:set>
                                      <p:cBhvr>
                                        <p:cTn id="33" dur="1" fill="hold">
                                          <p:stCondLst>
                                            <p:cond delay="499"/>
                                          </p:stCondLst>
                                        </p:cTn>
                                        <p:tgtEl>
                                          <p:spTgt spid="23"/>
                                        </p:tgtEl>
                                        <p:attrNameLst>
                                          <p:attrName>style.visibility</p:attrName>
                                        </p:attrNameLst>
                                      </p:cBhvr>
                                      <p:to>
                                        <p:strVal val="hidden"/>
                                      </p:to>
                                    </p:set>
                                  </p:childTnLst>
                                </p:cTn>
                              </p:par>
                              <p:par>
                                <p:cTn id="34" presetID="10" presetClass="exit" presetSubtype="0" fill="hold" nodeType="withEffect">
                                  <p:stCondLst>
                                    <p:cond delay="0"/>
                                  </p:stCondLst>
                                  <p:childTnLst>
                                    <p:animEffect transition="out" filter="fade">
                                      <p:cBhvr>
                                        <p:cTn id="35" dur="500"/>
                                        <p:tgtEl>
                                          <p:spTgt spid="10"/>
                                        </p:tgtEl>
                                      </p:cBhvr>
                                    </p:animEffect>
                                    <p:set>
                                      <p:cBhvr>
                                        <p:cTn id="36" dur="1" fill="hold">
                                          <p:stCondLst>
                                            <p:cond delay="499"/>
                                          </p:stCondLst>
                                        </p:cTn>
                                        <p:tgtEl>
                                          <p:spTgt spid="10"/>
                                        </p:tgtEl>
                                        <p:attrNameLst>
                                          <p:attrName>style.visibility</p:attrName>
                                        </p:attrNameLst>
                                      </p:cBhvr>
                                      <p:to>
                                        <p:strVal val="hidden"/>
                                      </p:to>
                                    </p:set>
                                  </p:childTnLst>
                                </p:cTn>
                              </p:par>
                              <p:par>
                                <p:cTn id="37" presetID="2" presetClass="entr" presetSubtype="8"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 fill="hold"/>
                                        <p:tgtEl>
                                          <p:spTgt spid="14"/>
                                        </p:tgtEl>
                                        <p:attrNameLst>
                                          <p:attrName>ppt_x</p:attrName>
                                        </p:attrNameLst>
                                      </p:cBhvr>
                                      <p:tavLst>
                                        <p:tav tm="0">
                                          <p:val>
                                            <p:strVal val="0-#ppt_w/2"/>
                                          </p:val>
                                        </p:tav>
                                        <p:tav tm="100000">
                                          <p:val>
                                            <p:strVal val="#ppt_x"/>
                                          </p:val>
                                        </p:tav>
                                      </p:tavLst>
                                    </p:anim>
                                    <p:anim calcmode="lin" valueType="num">
                                      <p:cBhvr additive="base">
                                        <p:cTn id="40"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21" grpId="0" animBg="1"/>
      <p:bldP spid="21" grpId="1" animBg="1"/>
      <p:bldP spid="23" grpId="0"/>
      <p:bldP spid="23" grpId="1"/>
      <p:bldP spid="14"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a:t>UART </a:t>
            </a:r>
            <a:r>
              <a:rPr lang="zh-CN" altLang="en-US" dirty="0" smtClean="0"/>
              <a:t>自动流控功能</a:t>
            </a:r>
            <a:endParaRPr lang="zh-TW" altLang="en-US" dirty="0"/>
          </a:p>
        </p:txBody>
      </p:sp>
      <p:sp>
        <p:nvSpPr>
          <p:cNvPr id="3" name="內容版面配置區 2"/>
          <p:cNvSpPr>
            <a:spLocks noGrp="1"/>
          </p:cNvSpPr>
          <p:nvPr>
            <p:ph idx="1"/>
          </p:nvPr>
        </p:nvSpPr>
        <p:spPr/>
        <p:txBody>
          <a:bodyPr/>
          <a:lstStyle/>
          <a:p>
            <a:r>
              <a:rPr lang="zh-CN" altLang="en-US" dirty="0" smtClean="0"/>
              <a:t>支持自动流控功能</a:t>
            </a:r>
            <a:r>
              <a:rPr lang="en-US" altLang="zh-TW" dirty="0" smtClean="0"/>
              <a:t> </a:t>
            </a:r>
            <a:r>
              <a:rPr lang="en-US" altLang="zh-TW" dirty="0"/>
              <a:t>(/CTS, /RTS</a:t>
            </a:r>
            <a:r>
              <a:rPr lang="en-US" altLang="zh-TW" dirty="0" smtClean="0"/>
              <a:t>)</a:t>
            </a:r>
            <a:endParaRPr lang="en-US" altLang="zh-TW" dirty="0"/>
          </a:p>
          <a:p>
            <a:r>
              <a:rPr lang="en-US" altLang="zh-TW" dirty="0" smtClean="0"/>
              <a:t>/</a:t>
            </a:r>
            <a:r>
              <a:rPr lang="en-US" altLang="zh-TW" dirty="0"/>
              <a:t>CTS </a:t>
            </a:r>
            <a:r>
              <a:rPr lang="en-US" altLang="zh-TW" dirty="0" smtClean="0"/>
              <a:t>pin</a:t>
            </a:r>
            <a:r>
              <a:rPr lang="zh-CN" altLang="en-US" dirty="0" smtClean="0"/>
              <a:t>可以唤醒</a:t>
            </a:r>
            <a:r>
              <a:rPr lang="en-US" altLang="zh-CN" dirty="0" smtClean="0"/>
              <a:t>CPU</a:t>
            </a:r>
            <a:endParaRPr lang="en-US" altLang="zh-TW" dirty="0"/>
          </a:p>
          <a:p>
            <a:endParaRPr lang="zh-TW" altLang="en-US" dirty="0"/>
          </a:p>
        </p:txBody>
      </p:sp>
      <p:sp>
        <p:nvSpPr>
          <p:cNvPr id="4" name="投影片編號版面配置區 3"/>
          <p:cNvSpPr>
            <a:spLocks noGrp="1"/>
          </p:cNvSpPr>
          <p:nvPr>
            <p:ph type="sldNum" sz="quarter" idx="11"/>
          </p:nvPr>
        </p:nvSpPr>
        <p:spPr/>
        <p:txBody>
          <a:bodyPr/>
          <a:lstStyle/>
          <a:p>
            <a:pPr>
              <a:defRPr/>
            </a:pPr>
            <a:fld id="{4DE34AC9-4CC4-4FC9-BA68-FF0B907429F6}" type="slidenum">
              <a:rPr lang="zh-TW" altLang="en-US" smtClean="0"/>
              <a:pPr>
                <a:defRPr/>
              </a:pPr>
              <a:t>50</a:t>
            </a:fld>
            <a:endParaRPr lang="zh-TW" altLang="en-US" dirty="0"/>
          </a:p>
        </p:txBody>
      </p:sp>
      <p:graphicFrame>
        <p:nvGraphicFramePr>
          <p:cNvPr id="5" name="物件 4"/>
          <p:cNvGraphicFramePr>
            <a:graphicFrameLocks noGrp="1" noChangeAspect="1"/>
          </p:cNvGraphicFramePr>
          <p:nvPr>
            <p:extLst>
              <p:ext uri="{D42A27DB-BD31-4B8C-83A1-F6EECF244321}">
                <p14:modId xmlns:p14="http://schemas.microsoft.com/office/powerpoint/2010/main" val="962284905"/>
              </p:ext>
            </p:extLst>
          </p:nvPr>
        </p:nvGraphicFramePr>
        <p:xfrm>
          <a:off x="809953" y="2204864"/>
          <a:ext cx="7578471" cy="3208401"/>
        </p:xfrm>
        <a:graphic>
          <a:graphicData uri="http://schemas.openxmlformats.org/presentationml/2006/ole">
            <mc:AlternateContent xmlns:mc="http://schemas.openxmlformats.org/markup-compatibility/2006">
              <mc:Choice xmlns:v="urn:schemas-microsoft-com:vml" Requires="v">
                <p:oleObj spid="_x0000_s72735" name="Visio" r:id="rId3" imgW="6062777" imgH="2566721" progId="Visio.Drawing.11">
                  <p:embed/>
                </p:oleObj>
              </mc:Choice>
              <mc:Fallback>
                <p:oleObj name="Visio" r:id="rId3" imgW="6062777" imgH="2566721" progId="Visio.Drawing.11">
                  <p:embed/>
                  <p:pic>
                    <p:nvPicPr>
                      <p:cNvPr id="0" name="Object 2"/>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9953" y="2204864"/>
                        <a:ext cx="7578471" cy="3208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6" name="Oval 6"/>
          <p:cNvSpPr>
            <a:spLocks noChangeArrowheads="1"/>
          </p:cNvSpPr>
          <p:nvPr/>
        </p:nvSpPr>
        <p:spPr bwMode="auto">
          <a:xfrm>
            <a:off x="5076279" y="4621995"/>
            <a:ext cx="2232025" cy="503238"/>
          </a:xfrm>
          <a:prstGeom prst="ellipse">
            <a:avLst/>
          </a:prstGeom>
          <a:noFill/>
          <a:ln w="22225"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7" name="Oval 7"/>
          <p:cNvSpPr>
            <a:spLocks noChangeArrowheads="1"/>
          </p:cNvSpPr>
          <p:nvPr/>
        </p:nvSpPr>
        <p:spPr bwMode="auto">
          <a:xfrm>
            <a:off x="5074692" y="3037001"/>
            <a:ext cx="2232025" cy="503237"/>
          </a:xfrm>
          <a:prstGeom prst="ellipse">
            <a:avLst/>
          </a:prstGeom>
          <a:noFill/>
          <a:ln w="22225"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8" name="Rectangle 9"/>
          <p:cNvSpPr>
            <a:spLocks noChangeArrowheads="1"/>
          </p:cNvSpPr>
          <p:nvPr/>
        </p:nvSpPr>
        <p:spPr bwMode="auto">
          <a:xfrm>
            <a:off x="2905075" y="5580771"/>
            <a:ext cx="5267325" cy="336550"/>
          </a:xfrm>
          <a:prstGeom prst="rect">
            <a:avLst/>
          </a:prstGeom>
          <a:solidFill>
            <a:srgbClr val="FFFF99"/>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marL="342900" indent="-342900">
              <a:lnSpc>
                <a:spcPct val="100000"/>
              </a:lnSpc>
              <a:spcBef>
                <a:spcPct val="30000"/>
              </a:spcBef>
              <a:buSzTx/>
              <a:buFontTx/>
              <a:buNone/>
            </a:pPr>
            <a:r>
              <a:rPr kumimoji="1" lang="en-US" altLang="zh-TW" sz="1600" dirty="0">
                <a:solidFill>
                  <a:srgbClr val="FF0000"/>
                </a:solidFill>
              </a:rPr>
              <a:t>/RTS can trigger /CTS to control when can transfer data.</a:t>
            </a:r>
            <a:endParaRPr lang="en-US" altLang="zh-TW" sz="1600" dirty="0">
              <a:solidFill>
                <a:srgbClr val="FF0000"/>
              </a:solidFill>
            </a:endParaRPr>
          </a:p>
        </p:txBody>
      </p:sp>
    </p:spTree>
    <p:extLst>
      <p:ext uri="{BB962C8B-B14F-4D97-AF65-F5344CB8AC3E}">
        <p14:creationId xmlns:p14="http://schemas.microsoft.com/office/powerpoint/2010/main" val="1175448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in)">
                                      <p:cBhvr>
                                        <p:cTn id="10" dur="500"/>
                                        <p:tgtEl>
                                          <p:spTgt spid="7"/>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ox(in)">
                                      <p:cBhvr>
                                        <p:cTn id="1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3"/>
          <p:cNvSpPr>
            <a:spLocks noGrp="1" noChangeArrowheads="1"/>
          </p:cNvSpPr>
          <p:nvPr>
            <p:ph type="title"/>
          </p:nvPr>
        </p:nvSpPr>
        <p:spPr/>
        <p:txBody>
          <a:bodyPr/>
          <a:lstStyle/>
          <a:p>
            <a:pPr eaLnBrk="1" hangingPunct="1"/>
            <a:r>
              <a:rPr lang="en-US" altLang="zh-TW" dirty="0" smtClean="0"/>
              <a:t>UART </a:t>
            </a:r>
            <a:r>
              <a:rPr lang="zh-CN" altLang="en-US" dirty="0"/>
              <a:t>唤</a:t>
            </a:r>
            <a:r>
              <a:rPr lang="zh-CN" altLang="en-US" dirty="0" smtClean="0"/>
              <a:t>醒功能</a:t>
            </a:r>
            <a:r>
              <a:rPr lang="en-US" altLang="zh-TW" dirty="0" smtClean="0"/>
              <a:t> (1/2)</a:t>
            </a:r>
          </a:p>
        </p:txBody>
      </p:sp>
      <p:sp>
        <p:nvSpPr>
          <p:cNvPr id="9" name="內容版面配置區 8"/>
          <p:cNvSpPr>
            <a:spLocks noGrp="1"/>
          </p:cNvSpPr>
          <p:nvPr>
            <p:ph idx="1"/>
          </p:nvPr>
        </p:nvSpPr>
        <p:spPr/>
        <p:txBody>
          <a:bodyPr/>
          <a:lstStyle/>
          <a:p>
            <a:r>
              <a:rPr lang="en-US" altLang="zh-TW" dirty="0" smtClean="0"/>
              <a:t>UART CTS pin wake-up, case 1</a:t>
            </a:r>
          </a:p>
          <a:p>
            <a:endParaRPr lang="en-US" altLang="zh-TW" dirty="0" smtClean="0"/>
          </a:p>
          <a:p>
            <a:endParaRPr lang="en-US" altLang="zh-TW" dirty="0" smtClean="0"/>
          </a:p>
          <a:p>
            <a:endParaRPr lang="en-US" altLang="zh-TW" dirty="0" smtClean="0"/>
          </a:p>
          <a:p>
            <a:endParaRPr lang="en-US" altLang="zh-TW" dirty="0" smtClean="0"/>
          </a:p>
          <a:p>
            <a:r>
              <a:rPr lang="en-US" altLang="zh-TW" dirty="0" smtClean="0"/>
              <a:t>UART CTS pin wake-up, case 2</a:t>
            </a:r>
          </a:p>
          <a:p>
            <a:endParaRPr lang="zh-TW" altLang="en-US" dirty="0"/>
          </a:p>
        </p:txBody>
      </p:sp>
      <p:sp>
        <p:nvSpPr>
          <p:cNvPr id="55337" name="Slide Number Placeholder 7"/>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5CD88525-3CBA-4EAC-B842-A16B0FBDB2A2}" type="slidenum">
              <a:rPr lang="en-US" altLang="zh-TW" sz="1400" smtClean="0">
                <a:solidFill>
                  <a:schemeClr val="tx1"/>
                </a:solidFill>
                <a:latin typeface="Arial" charset="0"/>
                <a:ea typeface="ＭＳ Ｐゴシック" pitchFamily="34" charset="-128"/>
              </a:rPr>
              <a:pPr fontAlgn="base">
                <a:spcBef>
                  <a:spcPct val="0"/>
                </a:spcBef>
                <a:spcAft>
                  <a:spcPct val="0"/>
                </a:spcAft>
              </a:pPr>
              <a:t>51</a:t>
            </a:fld>
            <a:endParaRPr lang="en-US" altLang="zh-TW" sz="1400" smtClean="0">
              <a:solidFill>
                <a:schemeClr val="tx1"/>
              </a:solidFill>
              <a:latin typeface="Arial" charset="0"/>
              <a:ea typeface="ＭＳ Ｐゴシック" pitchFamily="34" charset="-128"/>
            </a:endParaRPr>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TW" altLang="en-US"/>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TW" altLang="en-US"/>
          </a:p>
        </p:txBody>
      </p:sp>
      <p:graphicFrame>
        <p:nvGraphicFramePr>
          <p:cNvPr id="4" name="物件 3"/>
          <p:cNvGraphicFramePr>
            <a:graphicFrameLocks noChangeAspect="1"/>
          </p:cNvGraphicFramePr>
          <p:nvPr>
            <p:extLst>
              <p:ext uri="{D42A27DB-BD31-4B8C-83A1-F6EECF244321}">
                <p14:modId xmlns:p14="http://schemas.microsoft.com/office/powerpoint/2010/main" val="1078147494"/>
              </p:ext>
            </p:extLst>
          </p:nvPr>
        </p:nvGraphicFramePr>
        <p:xfrm>
          <a:off x="847675" y="1484784"/>
          <a:ext cx="7324725" cy="1563688"/>
        </p:xfrm>
        <a:graphic>
          <a:graphicData uri="http://schemas.openxmlformats.org/presentationml/2006/ole">
            <mc:AlternateContent xmlns:mc="http://schemas.openxmlformats.org/markup-compatibility/2006">
              <mc:Choice xmlns:v="urn:schemas-microsoft-com:vml" Requires="v">
                <p:oleObj spid="_x0000_s65709" name="Visio" r:id="rId5" imgW="4882690" imgH="1042214" progId="Visio.Drawing.11">
                  <p:embed/>
                </p:oleObj>
              </mc:Choice>
              <mc:Fallback>
                <p:oleObj name="Visio" r:id="rId5" imgW="4882690" imgH="1042214" progId="Visio.Drawing.11">
                  <p:embed/>
                  <p:pic>
                    <p:nvPicPr>
                      <p:cNvPr id="0" name="Object 1"/>
                      <p:cNvPicPr>
                        <a:picLocks noChangeAspect="1" noChangeArrowheads="1"/>
                      </p:cNvPicPr>
                      <p:nvPr/>
                    </p:nvPicPr>
                    <p:blipFill>
                      <a:blip r:embed="rId6"/>
                      <a:srcRect/>
                      <a:stretch>
                        <a:fillRect/>
                      </a:stretch>
                    </p:blipFill>
                    <p:spPr bwMode="auto">
                      <a:xfrm>
                        <a:off x="847675" y="1484784"/>
                        <a:ext cx="7324725" cy="15636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TW" altLang="en-US"/>
          </a:p>
        </p:txBody>
      </p:sp>
      <p:graphicFrame>
        <p:nvGraphicFramePr>
          <p:cNvPr id="7" name="物件 6"/>
          <p:cNvGraphicFramePr>
            <a:graphicFrameLocks noChangeAspect="1"/>
          </p:cNvGraphicFramePr>
          <p:nvPr>
            <p:extLst>
              <p:ext uri="{D42A27DB-BD31-4B8C-83A1-F6EECF244321}">
                <p14:modId xmlns:p14="http://schemas.microsoft.com/office/powerpoint/2010/main" val="3222431652"/>
              </p:ext>
            </p:extLst>
          </p:nvPr>
        </p:nvGraphicFramePr>
        <p:xfrm>
          <a:off x="847725" y="3971730"/>
          <a:ext cx="7324725" cy="1563687"/>
        </p:xfrm>
        <a:graphic>
          <a:graphicData uri="http://schemas.openxmlformats.org/presentationml/2006/ole">
            <mc:AlternateContent xmlns:mc="http://schemas.openxmlformats.org/markup-compatibility/2006">
              <mc:Choice xmlns:v="urn:schemas-microsoft-com:vml" Requires="v">
                <p:oleObj spid="_x0000_s65710" name="Visio" r:id="rId7" imgW="4882690" imgH="1042214" progId="Visio.Drawing.11">
                  <p:embed/>
                </p:oleObj>
              </mc:Choice>
              <mc:Fallback>
                <p:oleObj name="Visio" r:id="rId7" imgW="4882690" imgH="1042214" progId="Visio.Drawing.11">
                  <p:embed/>
                  <p:pic>
                    <p:nvPicPr>
                      <p:cNvPr id="0" name="物件 3"/>
                      <p:cNvPicPr>
                        <a:picLocks noChangeAspect="1" noChangeArrowheads="1"/>
                      </p:cNvPicPr>
                      <p:nvPr/>
                    </p:nvPicPr>
                    <p:blipFill>
                      <a:blip r:embed="rId8"/>
                      <a:srcRect/>
                      <a:stretch>
                        <a:fillRect/>
                      </a:stretch>
                    </p:blipFill>
                    <p:spPr bwMode="auto">
                      <a:xfrm>
                        <a:off x="847725" y="3971730"/>
                        <a:ext cx="7324725" cy="156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0" name="橢圓 9"/>
          <p:cNvSpPr/>
          <p:nvPr/>
        </p:nvSpPr>
        <p:spPr>
          <a:xfrm>
            <a:off x="5220072" y="1804839"/>
            <a:ext cx="432048" cy="864097"/>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2" name="橢圓 11"/>
          <p:cNvSpPr/>
          <p:nvPr/>
        </p:nvSpPr>
        <p:spPr>
          <a:xfrm>
            <a:off x="6372200" y="1516807"/>
            <a:ext cx="432048" cy="1584176"/>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5" name="Text Box 60"/>
          <p:cNvSpPr txBox="1">
            <a:spLocks noChangeArrowheads="1"/>
          </p:cNvSpPr>
          <p:nvPr/>
        </p:nvSpPr>
        <p:spPr bwMode="auto">
          <a:xfrm>
            <a:off x="683568" y="5627914"/>
            <a:ext cx="7560840" cy="6093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spcBef>
                <a:spcPct val="50000"/>
              </a:spcBef>
            </a:pPr>
            <a:r>
              <a:rPr lang="en-US" altLang="zh-TW" sz="1600" dirty="0" smtClean="0">
                <a:solidFill>
                  <a:srgbClr val="2C0ABE"/>
                </a:solidFill>
              </a:rPr>
              <a:t>1. UART CTS pin can wake-up system, when the rising or </a:t>
            </a:r>
            <a:r>
              <a:rPr lang="en-US" altLang="zh-TW" sz="1600" dirty="0" smtClean="0">
                <a:solidFill>
                  <a:srgbClr val="2C0ABE"/>
                </a:solidFill>
              </a:rPr>
              <a:t>f</a:t>
            </a:r>
            <a:r>
              <a:rPr lang="en-US" altLang="zh-CN" sz="1600" dirty="0" smtClean="0">
                <a:solidFill>
                  <a:srgbClr val="2C0ABE"/>
                </a:solidFill>
              </a:rPr>
              <a:t>a</a:t>
            </a:r>
            <a:r>
              <a:rPr lang="en-US" altLang="zh-TW" sz="1600" dirty="0" smtClean="0">
                <a:solidFill>
                  <a:srgbClr val="2C0ABE"/>
                </a:solidFill>
              </a:rPr>
              <a:t>lling </a:t>
            </a:r>
            <a:r>
              <a:rPr lang="en-US" altLang="zh-TW" sz="1600" dirty="0">
                <a:solidFill>
                  <a:srgbClr val="2C0ABE"/>
                </a:solidFill>
              </a:rPr>
              <a:t>edge </a:t>
            </a:r>
            <a:r>
              <a:rPr lang="en-US" altLang="zh-TW" sz="1600" dirty="0" smtClean="0">
                <a:solidFill>
                  <a:srgbClr val="2C0ABE"/>
                </a:solidFill>
              </a:rPr>
              <a:t>event</a:t>
            </a:r>
          </a:p>
          <a:p>
            <a:pPr eaLnBrk="1" hangingPunct="1">
              <a:spcBef>
                <a:spcPct val="50000"/>
              </a:spcBef>
            </a:pPr>
            <a:r>
              <a:rPr lang="en-US" altLang="zh-TW" sz="1600" dirty="0" smtClean="0">
                <a:solidFill>
                  <a:srgbClr val="2C0ABE"/>
                </a:solidFill>
              </a:rPr>
              <a:t>2. After wake-up signal, the UART clock will start and set interrupt flag</a:t>
            </a:r>
            <a:endParaRPr lang="en-US" altLang="zh-TW" sz="1600" dirty="0">
              <a:solidFill>
                <a:srgbClr val="2C0ABE"/>
              </a:solidFill>
            </a:endParaRPr>
          </a:p>
        </p:txBody>
      </p:sp>
      <p:sp>
        <p:nvSpPr>
          <p:cNvPr id="16" name="文字方塊 15"/>
          <p:cNvSpPr txBox="1"/>
          <p:nvPr/>
        </p:nvSpPr>
        <p:spPr>
          <a:xfrm>
            <a:off x="5523901" y="2523992"/>
            <a:ext cx="289247" cy="289888"/>
          </a:xfrm>
          <a:prstGeom prst="rect">
            <a:avLst/>
          </a:prstGeom>
          <a:noFill/>
        </p:spPr>
        <p:txBody>
          <a:bodyPr wrap="square" rtlCol="0">
            <a:spAutoFit/>
          </a:bodyPr>
          <a:lstStyle/>
          <a:p>
            <a:r>
              <a:rPr lang="en-US" altLang="zh-TW" sz="1600" dirty="0" smtClean="0">
                <a:solidFill>
                  <a:srgbClr val="2C0ABE"/>
                </a:solidFill>
              </a:rPr>
              <a:t>1</a:t>
            </a:r>
            <a:endParaRPr lang="zh-TW" altLang="en-US" sz="1600" dirty="0">
              <a:solidFill>
                <a:srgbClr val="2C0ABE"/>
              </a:solidFill>
            </a:endParaRPr>
          </a:p>
        </p:txBody>
      </p:sp>
      <p:sp>
        <p:nvSpPr>
          <p:cNvPr id="17" name="文字方塊 16"/>
          <p:cNvSpPr txBox="1"/>
          <p:nvPr/>
        </p:nvSpPr>
        <p:spPr>
          <a:xfrm>
            <a:off x="6744001" y="2813880"/>
            <a:ext cx="289247" cy="289888"/>
          </a:xfrm>
          <a:prstGeom prst="rect">
            <a:avLst/>
          </a:prstGeom>
          <a:noFill/>
        </p:spPr>
        <p:txBody>
          <a:bodyPr wrap="square" rtlCol="0">
            <a:spAutoFit/>
          </a:bodyPr>
          <a:lstStyle/>
          <a:p>
            <a:r>
              <a:rPr lang="en-US" altLang="zh-TW" sz="1600" dirty="0" smtClean="0">
                <a:solidFill>
                  <a:srgbClr val="2C0ABE"/>
                </a:solidFill>
              </a:rPr>
              <a:t>2</a:t>
            </a:r>
            <a:endParaRPr lang="zh-TW" altLang="en-US" sz="1600" dirty="0">
              <a:solidFill>
                <a:srgbClr val="2C0ABE"/>
              </a:solidFill>
            </a:endParaRPr>
          </a:p>
        </p:txBody>
      </p:sp>
      <p:sp>
        <p:nvSpPr>
          <p:cNvPr id="18" name="橢圓 17"/>
          <p:cNvSpPr/>
          <p:nvPr/>
        </p:nvSpPr>
        <p:spPr>
          <a:xfrm>
            <a:off x="5220072" y="4328985"/>
            <a:ext cx="432048" cy="864097"/>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9" name="橢圓 18"/>
          <p:cNvSpPr/>
          <p:nvPr/>
        </p:nvSpPr>
        <p:spPr>
          <a:xfrm>
            <a:off x="6372200" y="4040953"/>
            <a:ext cx="432048" cy="1584176"/>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0" name="文字方塊 19"/>
          <p:cNvSpPr txBox="1"/>
          <p:nvPr/>
        </p:nvSpPr>
        <p:spPr>
          <a:xfrm>
            <a:off x="5523901" y="5048138"/>
            <a:ext cx="289247" cy="289888"/>
          </a:xfrm>
          <a:prstGeom prst="rect">
            <a:avLst/>
          </a:prstGeom>
          <a:noFill/>
        </p:spPr>
        <p:txBody>
          <a:bodyPr wrap="square" rtlCol="0">
            <a:spAutoFit/>
          </a:bodyPr>
          <a:lstStyle/>
          <a:p>
            <a:r>
              <a:rPr lang="en-US" altLang="zh-TW" sz="1600" dirty="0" smtClean="0">
                <a:solidFill>
                  <a:srgbClr val="2C0ABE"/>
                </a:solidFill>
              </a:rPr>
              <a:t>1</a:t>
            </a:r>
            <a:endParaRPr lang="zh-TW" altLang="en-US" sz="1600" dirty="0">
              <a:solidFill>
                <a:srgbClr val="2C0ABE"/>
              </a:solidFill>
            </a:endParaRPr>
          </a:p>
        </p:txBody>
      </p:sp>
      <p:sp>
        <p:nvSpPr>
          <p:cNvPr id="21" name="文字方塊 20"/>
          <p:cNvSpPr txBox="1"/>
          <p:nvPr/>
        </p:nvSpPr>
        <p:spPr>
          <a:xfrm>
            <a:off x="6744001" y="5338026"/>
            <a:ext cx="289247" cy="289888"/>
          </a:xfrm>
          <a:prstGeom prst="rect">
            <a:avLst/>
          </a:prstGeom>
          <a:noFill/>
        </p:spPr>
        <p:txBody>
          <a:bodyPr wrap="square" rtlCol="0">
            <a:spAutoFit/>
          </a:bodyPr>
          <a:lstStyle/>
          <a:p>
            <a:r>
              <a:rPr lang="en-US" altLang="zh-TW" sz="1600" dirty="0" smtClean="0">
                <a:solidFill>
                  <a:srgbClr val="2C0ABE"/>
                </a:solidFill>
              </a:rPr>
              <a:t>2</a:t>
            </a:r>
            <a:endParaRPr lang="zh-TW" altLang="en-US" sz="1600" dirty="0">
              <a:solidFill>
                <a:srgbClr val="2C0ABE"/>
              </a:solidFill>
            </a:endParaRPr>
          </a:p>
        </p:txBody>
      </p:sp>
    </p:spTree>
    <p:custDataLst>
      <p:tags r:id="rId2"/>
    </p:custDataLst>
    <p:extLst>
      <p:ext uri="{BB962C8B-B14F-4D97-AF65-F5344CB8AC3E}">
        <p14:creationId xmlns:p14="http://schemas.microsoft.com/office/powerpoint/2010/main" val="1537630637"/>
      </p:ext>
    </p:extLst>
  </p:cSld>
  <p:clrMapOvr>
    <a:masterClrMapping/>
  </p:clrMapOvr>
  <p:transition advTm="2962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0-#ppt_w/2"/>
                                          </p:val>
                                        </p:tav>
                                        <p:tav tm="100000">
                                          <p:val>
                                            <p:strVal val="#ppt_x"/>
                                          </p:val>
                                        </p:tav>
                                      </p:tavLst>
                                    </p:anim>
                                    <p:anim calcmode="lin" valueType="num">
                                      <p:cBhvr additive="base">
                                        <p:cTn id="12" dur="5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0-#ppt_w/2"/>
                                          </p:val>
                                        </p:tav>
                                        <p:tav tm="100000">
                                          <p:val>
                                            <p:strVal val="#ppt_x"/>
                                          </p:val>
                                        </p:tav>
                                      </p:tavLst>
                                    </p:anim>
                                    <p:anim calcmode="lin" valueType="num">
                                      <p:cBhvr additive="base">
                                        <p:cTn id="16" dur="500" fill="hold"/>
                                        <p:tgtEl>
                                          <p:spTgt spid="1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0-#ppt_w/2"/>
                                          </p:val>
                                        </p:tav>
                                        <p:tav tm="100000">
                                          <p:val>
                                            <p:strVal val="#ppt_x"/>
                                          </p:val>
                                        </p:tav>
                                      </p:tavLst>
                                    </p:anim>
                                    <p:anim calcmode="lin" valueType="num">
                                      <p:cBhvr additive="base">
                                        <p:cTn id="20"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0" presetClass="exit" presetSubtype="0" fill="hold" grpId="1" nodeType="clickEffect">
                                  <p:stCondLst>
                                    <p:cond delay="0"/>
                                  </p:stCondLst>
                                  <p:childTnLst>
                                    <p:animEffect transition="out" filter="fade">
                                      <p:cBhvr>
                                        <p:cTn id="24" dur="500"/>
                                        <p:tgtEl>
                                          <p:spTgt spid="10"/>
                                        </p:tgtEl>
                                      </p:cBhvr>
                                    </p:animEffect>
                                    <p:set>
                                      <p:cBhvr>
                                        <p:cTn id="25" dur="1" fill="hold">
                                          <p:stCondLst>
                                            <p:cond delay="499"/>
                                          </p:stCondLst>
                                        </p:cTn>
                                        <p:tgtEl>
                                          <p:spTgt spid="10"/>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16"/>
                                        </p:tgtEl>
                                      </p:cBhvr>
                                    </p:animEffect>
                                    <p:set>
                                      <p:cBhvr>
                                        <p:cTn id="28" dur="1" fill="hold">
                                          <p:stCondLst>
                                            <p:cond delay="499"/>
                                          </p:stCondLst>
                                        </p:cTn>
                                        <p:tgtEl>
                                          <p:spTgt spid="16"/>
                                        </p:tgtEl>
                                        <p:attrNameLst>
                                          <p:attrName>style.visibility</p:attrName>
                                        </p:attrNameLst>
                                      </p:cBhvr>
                                      <p:to>
                                        <p:strVal val="hidden"/>
                                      </p:to>
                                    </p:set>
                                  </p:childTnLst>
                                </p:cTn>
                              </p:par>
                              <p:par>
                                <p:cTn id="29" presetID="10" presetClass="exit" presetSubtype="0" fill="hold" grpId="1" nodeType="withEffect">
                                  <p:stCondLst>
                                    <p:cond delay="0"/>
                                  </p:stCondLst>
                                  <p:childTnLst>
                                    <p:animEffect transition="out" filter="fade">
                                      <p:cBhvr>
                                        <p:cTn id="30" dur="500"/>
                                        <p:tgtEl>
                                          <p:spTgt spid="18"/>
                                        </p:tgtEl>
                                      </p:cBhvr>
                                    </p:animEffect>
                                    <p:set>
                                      <p:cBhvr>
                                        <p:cTn id="31" dur="1" fill="hold">
                                          <p:stCondLst>
                                            <p:cond delay="499"/>
                                          </p:stCondLst>
                                        </p:cTn>
                                        <p:tgtEl>
                                          <p:spTgt spid="18"/>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500"/>
                                        <p:tgtEl>
                                          <p:spTgt spid="20"/>
                                        </p:tgtEl>
                                      </p:cBhvr>
                                    </p:animEffect>
                                    <p:set>
                                      <p:cBhvr>
                                        <p:cTn id="34" dur="1" fill="hold">
                                          <p:stCondLst>
                                            <p:cond delay="499"/>
                                          </p:stCondLst>
                                        </p:cTn>
                                        <p:tgtEl>
                                          <p:spTgt spid="20"/>
                                        </p:tgtEl>
                                        <p:attrNameLst>
                                          <p:attrName>style.visibility</p:attrName>
                                        </p:attrNameLst>
                                      </p:cBhvr>
                                      <p:to>
                                        <p:strVal val="hidden"/>
                                      </p:to>
                                    </p:set>
                                  </p:childTnLst>
                                </p:cTn>
                              </p:par>
                              <p:par>
                                <p:cTn id="35" presetID="2" presetClass="entr" presetSubtype="8"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0-#ppt_w/2"/>
                                          </p:val>
                                        </p:tav>
                                        <p:tav tm="100000">
                                          <p:val>
                                            <p:strVal val="#ppt_x"/>
                                          </p:val>
                                        </p:tav>
                                      </p:tavLst>
                                    </p:anim>
                                    <p:anim calcmode="lin" valueType="num">
                                      <p:cBhvr additive="base">
                                        <p:cTn id="38" dur="500" fill="hold"/>
                                        <p:tgtEl>
                                          <p:spTgt spid="12"/>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0-#ppt_w/2"/>
                                          </p:val>
                                        </p:tav>
                                        <p:tav tm="100000">
                                          <p:val>
                                            <p:strVal val="#ppt_x"/>
                                          </p:val>
                                        </p:tav>
                                      </p:tavLst>
                                    </p:anim>
                                    <p:anim calcmode="lin" valueType="num">
                                      <p:cBhvr additive="base">
                                        <p:cTn id="42" dur="500" fill="hold"/>
                                        <p:tgtEl>
                                          <p:spTgt spid="17"/>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0-#ppt_w/2"/>
                                          </p:val>
                                        </p:tav>
                                        <p:tav tm="100000">
                                          <p:val>
                                            <p:strVal val="#ppt_x"/>
                                          </p:val>
                                        </p:tav>
                                      </p:tavLst>
                                    </p:anim>
                                    <p:anim calcmode="lin" valueType="num">
                                      <p:cBhvr additive="base">
                                        <p:cTn id="46" dur="500" fill="hold"/>
                                        <p:tgtEl>
                                          <p:spTgt spid="19"/>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500" fill="hold"/>
                                        <p:tgtEl>
                                          <p:spTgt spid="21"/>
                                        </p:tgtEl>
                                        <p:attrNameLst>
                                          <p:attrName>ppt_x</p:attrName>
                                        </p:attrNameLst>
                                      </p:cBhvr>
                                      <p:tavLst>
                                        <p:tav tm="0">
                                          <p:val>
                                            <p:strVal val="0-#ppt_w/2"/>
                                          </p:val>
                                        </p:tav>
                                        <p:tav tm="100000">
                                          <p:val>
                                            <p:strVal val="#ppt_x"/>
                                          </p:val>
                                        </p:tav>
                                      </p:tavLst>
                                    </p:anim>
                                    <p:anim calcmode="lin" valueType="num">
                                      <p:cBhvr additive="base">
                                        <p:cTn id="50"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2" grpId="0" animBg="1"/>
      <p:bldP spid="16" grpId="0"/>
      <p:bldP spid="16" grpId="1"/>
      <p:bldP spid="17" grpId="0"/>
      <p:bldP spid="18" grpId="0" animBg="1"/>
      <p:bldP spid="18" grpId="1" animBg="1"/>
      <p:bldP spid="19" grpId="0" animBg="1"/>
      <p:bldP spid="20" grpId="0"/>
      <p:bldP spid="20" grpId="1"/>
      <p:bldP spid="21"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3"/>
          <p:cNvSpPr>
            <a:spLocks noGrp="1" noChangeArrowheads="1"/>
          </p:cNvSpPr>
          <p:nvPr>
            <p:ph type="title"/>
          </p:nvPr>
        </p:nvSpPr>
        <p:spPr/>
        <p:txBody>
          <a:bodyPr/>
          <a:lstStyle/>
          <a:p>
            <a:pPr eaLnBrk="1" hangingPunct="1"/>
            <a:r>
              <a:rPr lang="en-US" altLang="zh-TW" dirty="0" smtClean="0"/>
              <a:t>UART</a:t>
            </a:r>
            <a:r>
              <a:rPr lang="zh-CN" altLang="en-US" dirty="0"/>
              <a:t>唤醒功能</a:t>
            </a:r>
            <a:r>
              <a:rPr lang="en-US" altLang="zh-TW" dirty="0"/>
              <a:t> (</a:t>
            </a:r>
            <a:r>
              <a:rPr lang="en-US" altLang="zh-TW" dirty="0" smtClean="0"/>
              <a:t>2/2)</a:t>
            </a:r>
          </a:p>
        </p:txBody>
      </p:sp>
      <p:sp>
        <p:nvSpPr>
          <p:cNvPr id="6" name="內容版面配置區 5"/>
          <p:cNvSpPr>
            <a:spLocks noGrp="1"/>
          </p:cNvSpPr>
          <p:nvPr>
            <p:ph idx="1"/>
          </p:nvPr>
        </p:nvSpPr>
        <p:spPr/>
        <p:txBody>
          <a:bodyPr/>
          <a:lstStyle/>
          <a:p>
            <a:r>
              <a:rPr lang="en-US" altLang="zh-TW" dirty="0" smtClean="0"/>
              <a:t>UART </a:t>
            </a:r>
            <a:r>
              <a:rPr lang="zh-CN" altLang="en-US" dirty="0"/>
              <a:t>接收</a:t>
            </a:r>
            <a:r>
              <a:rPr lang="zh-CN" altLang="en-US" dirty="0" smtClean="0"/>
              <a:t>数据唤醒</a:t>
            </a:r>
            <a:endParaRPr lang="en-US" altLang="zh-TW" dirty="0" smtClean="0"/>
          </a:p>
          <a:p>
            <a:endParaRPr lang="zh-TW" altLang="en-US" dirty="0"/>
          </a:p>
        </p:txBody>
      </p:sp>
      <p:sp>
        <p:nvSpPr>
          <p:cNvPr id="55337" name="Slide Number Placeholder 7"/>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5CD88525-3CBA-4EAC-B842-A16B0FBDB2A2}" type="slidenum">
              <a:rPr lang="en-US" altLang="zh-TW" sz="1400" smtClean="0">
                <a:solidFill>
                  <a:schemeClr val="tx1"/>
                </a:solidFill>
                <a:latin typeface="Arial" charset="0"/>
                <a:ea typeface="ＭＳ Ｐゴシック" pitchFamily="34" charset="-128"/>
              </a:rPr>
              <a:pPr fontAlgn="base">
                <a:spcBef>
                  <a:spcPct val="0"/>
                </a:spcBef>
                <a:spcAft>
                  <a:spcPct val="0"/>
                </a:spcAft>
              </a:pPr>
              <a:t>52</a:t>
            </a:fld>
            <a:endParaRPr lang="en-US" altLang="zh-TW" sz="1400" smtClean="0">
              <a:solidFill>
                <a:schemeClr val="tx1"/>
              </a:solidFill>
              <a:latin typeface="Arial" charset="0"/>
              <a:ea typeface="ＭＳ Ｐゴシック" pitchFamily="34" charset="-128"/>
            </a:endParaRPr>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TW" altLang="en-US"/>
          </a:p>
        </p:txBody>
      </p:sp>
      <p:sp>
        <p:nvSpPr>
          <p:cNvPr id="5"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TW" altLang="en-US"/>
          </a:p>
        </p:txBody>
      </p:sp>
      <p:graphicFrame>
        <p:nvGraphicFramePr>
          <p:cNvPr id="7" name="物件 6"/>
          <p:cNvGraphicFramePr>
            <a:graphicFrameLocks noChangeAspect="1"/>
          </p:cNvGraphicFramePr>
          <p:nvPr>
            <p:extLst>
              <p:ext uri="{D42A27DB-BD31-4B8C-83A1-F6EECF244321}">
                <p14:modId xmlns:p14="http://schemas.microsoft.com/office/powerpoint/2010/main" val="1462274257"/>
              </p:ext>
            </p:extLst>
          </p:nvPr>
        </p:nvGraphicFramePr>
        <p:xfrm>
          <a:off x="827584" y="1628800"/>
          <a:ext cx="7361237" cy="1836738"/>
        </p:xfrm>
        <a:graphic>
          <a:graphicData uri="http://schemas.openxmlformats.org/presentationml/2006/ole">
            <mc:AlternateContent xmlns:mc="http://schemas.openxmlformats.org/markup-compatibility/2006">
              <mc:Choice xmlns:v="urn:schemas-microsoft-com:vml" Requires="v">
                <p:oleObj spid="_x0000_s64596" name="Visio" r:id="rId5" imgW="4906985" imgH="1221719" progId="Visio.Drawing.11">
                  <p:embed/>
                </p:oleObj>
              </mc:Choice>
              <mc:Fallback>
                <p:oleObj name="Visio" r:id="rId5" imgW="4906985" imgH="1221719" progId="Visio.Drawing.11">
                  <p:embed/>
                  <p:pic>
                    <p:nvPicPr>
                      <p:cNvPr id="0" name="Object 3"/>
                      <p:cNvPicPr>
                        <a:picLocks noChangeAspect="1" noChangeArrowheads="1"/>
                      </p:cNvPicPr>
                      <p:nvPr/>
                    </p:nvPicPr>
                    <p:blipFill>
                      <a:blip r:embed="rId6"/>
                      <a:srcRect/>
                      <a:stretch>
                        <a:fillRect/>
                      </a:stretch>
                    </p:blipFill>
                    <p:spPr bwMode="auto">
                      <a:xfrm>
                        <a:off x="827584" y="1628800"/>
                        <a:ext cx="7361237" cy="18367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 name="橢圓 7"/>
          <p:cNvSpPr/>
          <p:nvPr/>
        </p:nvSpPr>
        <p:spPr>
          <a:xfrm>
            <a:off x="4175956" y="2276871"/>
            <a:ext cx="324036" cy="864097"/>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9" name="橢圓 8"/>
          <p:cNvSpPr/>
          <p:nvPr/>
        </p:nvSpPr>
        <p:spPr>
          <a:xfrm>
            <a:off x="4645471" y="1988840"/>
            <a:ext cx="286569" cy="1584176"/>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Text Box 60"/>
          <p:cNvSpPr txBox="1">
            <a:spLocks noChangeArrowheads="1"/>
          </p:cNvSpPr>
          <p:nvPr/>
        </p:nvSpPr>
        <p:spPr bwMode="auto">
          <a:xfrm>
            <a:off x="683568" y="3755706"/>
            <a:ext cx="7560840" cy="6093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spcBef>
                <a:spcPct val="50000"/>
              </a:spcBef>
            </a:pPr>
            <a:r>
              <a:rPr lang="en-US" altLang="zh-TW" sz="1600" dirty="0" smtClean="0">
                <a:solidFill>
                  <a:srgbClr val="2C0ABE"/>
                </a:solidFill>
              </a:rPr>
              <a:t>1. </a:t>
            </a:r>
            <a:r>
              <a:rPr lang="en-US" altLang="zh-TW" sz="1600" dirty="0">
                <a:solidFill>
                  <a:srgbClr val="2C0ABE"/>
                </a:solidFill>
              </a:rPr>
              <a:t>UART </a:t>
            </a:r>
            <a:r>
              <a:rPr lang="en-US" altLang="zh-TW" sz="1600" dirty="0" smtClean="0">
                <a:solidFill>
                  <a:srgbClr val="2C0ABE"/>
                </a:solidFill>
              </a:rPr>
              <a:t>incoming </a:t>
            </a:r>
            <a:r>
              <a:rPr lang="en-US" altLang="zh-TW" sz="1600" dirty="0">
                <a:solidFill>
                  <a:srgbClr val="2C0ABE"/>
                </a:solidFill>
              </a:rPr>
              <a:t>data </a:t>
            </a:r>
            <a:r>
              <a:rPr lang="en-US" altLang="zh-TW" sz="1600" dirty="0" smtClean="0">
                <a:solidFill>
                  <a:srgbClr val="2C0ABE"/>
                </a:solidFill>
              </a:rPr>
              <a:t>can wake-up system, when the “Start Bit” enter</a:t>
            </a:r>
          </a:p>
          <a:p>
            <a:pPr eaLnBrk="1" hangingPunct="1">
              <a:spcBef>
                <a:spcPct val="50000"/>
              </a:spcBef>
            </a:pPr>
            <a:r>
              <a:rPr lang="en-US" altLang="zh-TW" sz="1600" dirty="0" smtClean="0">
                <a:solidFill>
                  <a:srgbClr val="2C0ABE"/>
                </a:solidFill>
              </a:rPr>
              <a:t>2. After wake-up signal, the UART clock will start and set interrupt flag</a:t>
            </a:r>
            <a:endParaRPr lang="en-US" altLang="zh-TW" sz="1600" dirty="0">
              <a:solidFill>
                <a:srgbClr val="2C0ABE"/>
              </a:solidFill>
            </a:endParaRPr>
          </a:p>
        </p:txBody>
      </p:sp>
      <p:sp>
        <p:nvSpPr>
          <p:cNvPr id="11" name="文字方塊 10"/>
          <p:cNvSpPr txBox="1"/>
          <p:nvPr/>
        </p:nvSpPr>
        <p:spPr>
          <a:xfrm>
            <a:off x="3850705" y="2767710"/>
            <a:ext cx="289247" cy="289888"/>
          </a:xfrm>
          <a:prstGeom prst="rect">
            <a:avLst/>
          </a:prstGeom>
          <a:noFill/>
        </p:spPr>
        <p:txBody>
          <a:bodyPr wrap="square" rtlCol="0">
            <a:spAutoFit/>
          </a:bodyPr>
          <a:lstStyle/>
          <a:p>
            <a:r>
              <a:rPr lang="en-US" altLang="zh-TW" sz="1600" dirty="0" smtClean="0">
                <a:solidFill>
                  <a:srgbClr val="2C0ABE"/>
                </a:solidFill>
              </a:rPr>
              <a:t>1</a:t>
            </a:r>
            <a:endParaRPr lang="zh-TW" altLang="en-US" sz="1600" dirty="0">
              <a:solidFill>
                <a:srgbClr val="2C0ABE"/>
              </a:solidFill>
            </a:endParaRPr>
          </a:p>
        </p:txBody>
      </p:sp>
      <p:sp>
        <p:nvSpPr>
          <p:cNvPr id="12" name="文字方塊 11"/>
          <p:cNvSpPr txBox="1"/>
          <p:nvPr/>
        </p:nvSpPr>
        <p:spPr>
          <a:xfrm>
            <a:off x="4871793" y="3285913"/>
            <a:ext cx="289247" cy="289888"/>
          </a:xfrm>
          <a:prstGeom prst="rect">
            <a:avLst/>
          </a:prstGeom>
          <a:noFill/>
        </p:spPr>
        <p:txBody>
          <a:bodyPr wrap="square" rtlCol="0">
            <a:spAutoFit/>
          </a:bodyPr>
          <a:lstStyle/>
          <a:p>
            <a:r>
              <a:rPr lang="en-US" altLang="zh-TW" sz="1600" dirty="0" smtClean="0">
                <a:solidFill>
                  <a:srgbClr val="2C0ABE"/>
                </a:solidFill>
              </a:rPr>
              <a:t>2</a:t>
            </a:r>
            <a:endParaRPr lang="zh-TW" altLang="en-US" sz="1600" dirty="0">
              <a:solidFill>
                <a:srgbClr val="2C0ABE"/>
              </a:solidFill>
            </a:endParaRPr>
          </a:p>
        </p:txBody>
      </p:sp>
    </p:spTree>
    <p:custDataLst>
      <p:tags r:id="rId2"/>
    </p:custDataLst>
    <p:extLst>
      <p:ext uri="{BB962C8B-B14F-4D97-AF65-F5344CB8AC3E}">
        <p14:creationId xmlns:p14="http://schemas.microsoft.com/office/powerpoint/2010/main" val="877509809"/>
      </p:ext>
    </p:extLst>
  </p:cSld>
  <p:clrMapOvr>
    <a:masterClrMapping/>
  </p:clrMapOvr>
  <p:transition advTm="2962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0-#ppt_w/2"/>
                                          </p:val>
                                        </p:tav>
                                        <p:tav tm="100000">
                                          <p:val>
                                            <p:strVal val="#ppt_x"/>
                                          </p:val>
                                        </p:tav>
                                      </p:tavLst>
                                    </p:anim>
                                    <p:anim calcmode="lin" valueType="num">
                                      <p:cBhvr additive="base">
                                        <p:cTn id="12"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8"/>
                                        </p:tgtEl>
                                      </p:cBhvr>
                                    </p:animEffect>
                                    <p:set>
                                      <p:cBhvr>
                                        <p:cTn id="17" dur="1" fill="hold">
                                          <p:stCondLst>
                                            <p:cond delay="499"/>
                                          </p:stCondLst>
                                        </p:cTn>
                                        <p:tgtEl>
                                          <p:spTgt spid="8"/>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11"/>
                                        </p:tgtEl>
                                      </p:cBhvr>
                                    </p:animEffect>
                                    <p:set>
                                      <p:cBhvr>
                                        <p:cTn id="20" dur="1" fill="hold">
                                          <p:stCondLst>
                                            <p:cond delay="499"/>
                                          </p:stCondLst>
                                        </p:cTn>
                                        <p:tgtEl>
                                          <p:spTgt spid="11"/>
                                        </p:tgtEl>
                                        <p:attrNameLst>
                                          <p:attrName>style.visibility</p:attrName>
                                        </p:attrNameLst>
                                      </p:cBhvr>
                                      <p:to>
                                        <p:strVal val="hidden"/>
                                      </p:to>
                                    </p:set>
                                  </p:childTnLst>
                                </p:cTn>
                              </p:par>
                              <p:par>
                                <p:cTn id="21" presetID="2" presetClass="entr" presetSubtype="8"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0-#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0-#ppt_w/2"/>
                                          </p:val>
                                        </p:tav>
                                        <p:tav tm="100000">
                                          <p:val>
                                            <p:strVal val="#ppt_x"/>
                                          </p:val>
                                        </p:tav>
                                      </p:tavLst>
                                    </p:anim>
                                    <p:anim calcmode="lin" valueType="num">
                                      <p:cBhvr additive="base">
                                        <p:cTn id="28"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P spid="11" grpId="0"/>
      <p:bldP spid="11" grpId="1"/>
      <p:bldP spid="12"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3"/>
          <p:cNvSpPr>
            <a:spLocks noGrp="1" noChangeArrowheads="1"/>
          </p:cNvSpPr>
          <p:nvPr>
            <p:ph type="title"/>
          </p:nvPr>
        </p:nvSpPr>
        <p:spPr/>
        <p:txBody>
          <a:bodyPr/>
          <a:lstStyle/>
          <a:p>
            <a:pPr eaLnBrk="1" hangingPunct="1"/>
            <a:r>
              <a:rPr lang="en-US" altLang="zh-TW" dirty="0" smtClean="0"/>
              <a:t>IrDA </a:t>
            </a:r>
            <a:r>
              <a:rPr lang="zh-CN" altLang="en-US" dirty="0" smtClean="0"/>
              <a:t>功能</a:t>
            </a:r>
            <a:r>
              <a:rPr lang="en-US" altLang="zh-TW" dirty="0" smtClean="0"/>
              <a:t>(1/2)</a:t>
            </a:r>
          </a:p>
        </p:txBody>
      </p:sp>
      <p:sp>
        <p:nvSpPr>
          <p:cNvPr id="4" name="內容版面配置區 3"/>
          <p:cNvSpPr>
            <a:spLocks noGrp="1"/>
          </p:cNvSpPr>
          <p:nvPr>
            <p:ph idx="1"/>
          </p:nvPr>
        </p:nvSpPr>
        <p:spPr/>
        <p:txBody>
          <a:bodyPr/>
          <a:lstStyle/>
          <a:p>
            <a:r>
              <a:rPr lang="zh-CN" altLang="en-US" dirty="0" smtClean="0"/>
              <a:t>支持</a:t>
            </a:r>
            <a:r>
              <a:rPr lang="en-US" altLang="zh-TW" dirty="0" smtClean="0"/>
              <a:t> IrDA </a:t>
            </a:r>
            <a:r>
              <a:rPr lang="zh-CN" altLang="en-US" dirty="0" smtClean="0"/>
              <a:t>发送或者接收</a:t>
            </a:r>
            <a:r>
              <a:rPr lang="en-US" altLang="zh-TW" dirty="0" smtClean="0"/>
              <a:t> </a:t>
            </a:r>
          </a:p>
          <a:p>
            <a:r>
              <a:rPr lang="zh-CN" altLang="en-US" dirty="0" smtClean="0"/>
              <a:t>支持反转功能：</a:t>
            </a:r>
            <a:r>
              <a:rPr lang="en-US" altLang="zh-TW" dirty="0" smtClean="0"/>
              <a:t>IR_SOUT and IR_SIN</a:t>
            </a:r>
          </a:p>
          <a:p>
            <a:endParaRPr lang="zh-TW" altLang="en-US" dirty="0"/>
          </a:p>
        </p:txBody>
      </p:sp>
      <p:sp>
        <p:nvSpPr>
          <p:cNvPr id="58371"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A884A5CE-173E-486E-82E2-E56FD1C95EEC}" type="slidenum">
              <a:rPr lang="en-US" altLang="zh-TW" sz="1400" smtClean="0">
                <a:solidFill>
                  <a:schemeClr val="tx1"/>
                </a:solidFill>
                <a:latin typeface="Arial" charset="0"/>
                <a:ea typeface="ＭＳ Ｐゴシック" pitchFamily="34" charset="-128"/>
              </a:rPr>
              <a:pPr fontAlgn="base">
                <a:spcBef>
                  <a:spcPct val="0"/>
                </a:spcBef>
                <a:spcAft>
                  <a:spcPct val="0"/>
                </a:spcAft>
              </a:pPr>
              <a:t>53</a:t>
            </a:fld>
            <a:endParaRPr lang="en-US" altLang="zh-TW" sz="1400" smtClean="0">
              <a:solidFill>
                <a:schemeClr val="tx1"/>
              </a:solidFill>
              <a:latin typeface="Arial" charset="0"/>
              <a:ea typeface="ＭＳ Ｐゴシック" pitchFamily="34" charset="-128"/>
            </a:endParaRPr>
          </a:p>
        </p:txBody>
      </p:sp>
      <p:graphicFrame>
        <p:nvGraphicFramePr>
          <p:cNvPr id="58374" name="Object 5"/>
          <p:cNvGraphicFramePr>
            <a:graphicFrameLocks noChangeAspect="1"/>
          </p:cNvGraphicFramePr>
          <p:nvPr>
            <p:extLst>
              <p:ext uri="{D42A27DB-BD31-4B8C-83A1-F6EECF244321}">
                <p14:modId xmlns:p14="http://schemas.microsoft.com/office/powerpoint/2010/main" val="2159798595"/>
              </p:ext>
            </p:extLst>
          </p:nvPr>
        </p:nvGraphicFramePr>
        <p:xfrm>
          <a:off x="899616" y="2060848"/>
          <a:ext cx="7416800" cy="3910013"/>
        </p:xfrm>
        <a:graphic>
          <a:graphicData uri="http://schemas.openxmlformats.org/presentationml/2006/ole">
            <mc:AlternateContent xmlns:mc="http://schemas.openxmlformats.org/markup-compatibility/2006">
              <mc:Choice xmlns:v="urn:schemas-microsoft-com:vml" Requires="v">
                <p:oleObj spid="_x0000_s58495" name="Visio" r:id="rId4" imgW="5553151" imgH="2926994" progId="Visio.Drawing.11">
                  <p:embed/>
                </p:oleObj>
              </mc:Choice>
              <mc:Fallback>
                <p:oleObj name="Visio" r:id="rId4" imgW="5553151" imgH="2926994" progId="Visio.Drawing.11">
                  <p:embed/>
                  <p:pic>
                    <p:nvPicPr>
                      <p:cNvPr id="0" name="Object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9616" y="2060848"/>
                        <a:ext cx="7416800" cy="3910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ransition advTm="34100"/>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pPr eaLnBrk="1" hangingPunct="1"/>
            <a:r>
              <a:rPr lang="en-US" altLang="zh-TW" dirty="0" smtClean="0"/>
              <a:t>IrDA</a:t>
            </a:r>
            <a:r>
              <a:rPr lang="zh-CN" altLang="en-US" dirty="0"/>
              <a:t>功能</a:t>
            </a:r>
            <a:r>
              <a:rPr lang="en-US" altLang="zh-TW" dirty="0" smtClean="0"/>
              <a:t>(2/2)</a:t>
            </a:r>
          </a:p>
        </p:txBody>
      </p:sp>
      <p:sp>
        <p:nvSpPr>
          <p:cNvPr id="59396" name="Slide Number Placeholder 6"/>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012AFFC0-8544-4F4A-B17A-D45E226E3E0C}" type="slidenum">
              <a:rPr lang="en-US" altLang="zh-TW" sz="1400" smtClean="0">
                <a:solidFill>
                  <a:schemeClr val="tx1"/>
                </a:solidFill>
                <a:latin typeface="Arial" charset="0"/>
                <a:ea typeface="ＭＳ Ｐゴシック" pitchFamily="34" charset="-128"/>
              </a:rPr>
              <a:pPr fontAlgn="base">
                <a:spcBef>
                  <a:spcPct val="0"/>
                </a:spcBef>
                <a:spcAft>
                  <a:spcPct val="0"/>
                </a:spcAft>
              </a:pPr>
              <a:t>54</a:t>
            </a:fld>
            <a:endParaRPr lang="en-US" altLang="zh-TW" sz="1400" smtClean="0">
              <a:solidFill>
                <a:schemeClr val="tx1"/>
              </a:solidFill>
              <a:latin typeface="Arial" charset="0"/>
              <a:ea typeface="ＭＳ Ｐゴシック" pitchFamily="34" charset="-128"/>
            </a:endParaRPr>
          </a:p>
        </p:txBody>
      </p:sp>
      <p:graphicFrame>
        <p:nvGraphicFramePr>
          <p:cNvPr id="4" name="物件 3"/>
          <p:cNvGraphicFramePr>
            <a:graphicFrameLocks noChangeAspect="1"/>
          </p:cNvGraphicFramePr>
          <p:nvPr>
            <p:extLst>
              <p:ext uri="{D42A27DB-BD31-4B8C-83A1-F6EECF244321}">
                <p14:modId xmlns:p14="http://schemas.microsoft.com/office/powerpoint/2010/main" val="1578711940"/>
              </p:ext>
            </p:extLst>
          </p:nvPr>
        </p:nvGraphicFramePr>
        <p:xfrm>
          <a:off x="357509" y="1340768"/>
          <a:ext cx="8462963" cy="4248150"/>
        </p:xfrm>
        <a:graphic>
          <a:graphicData uri="http://schemas.openxmlformats.org/presentationml/2006/ole">
            <mc:AlternateContent xmlns:mc="http://schemas.openxmlformats.org/markup-compatibility/2006">
              <mc:Choice xmlns:v="urn:schemas-microsoft-com:vml" Requires="v">
                <p:oleObj spid="_x0000_s59524" name="Visio" r:id="rId5" imgW="6508544" imgH="3268626" progId="Visio.Drawing.11">
                  <p:embed/>
                </p:oleObj>
              </mc:Choice>
              <mc:Fallback>
                <p:oleObj name="Visio" r:id="rId5" imgW="6508544" imgH="3268626" progId="Visio.Drawing.11">
                  <p:embed/>
                  <p:pic>
                    <p:nvPicPr>
                      <p:cNvPr id="0" name="Object 49"/>
                      <p:cNvPicPr>
                        <a:picLocks noChangeAspect="1" noChangeArrowheads="1"/>
                      </p:cNvPicPr>
                      <p:nvPr/>
                    </p:nvPicPr>
                    <p:blipFill>
                      <a:blip r:embed="rId6"/>
                      <a:srcRect/>
                      <a:stretch>
                        <a:fillRect/>
                      </a:stretch>
                    </p:blipFill>
                    <p:spPr bwMode="auto">
                      <a:xfrm>
                        <a:off x="357509" y="1340768"/>
                        <a:ext cx="8462963" cy="42481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3" name="橢圓 12"/>
          <p:cNvSpPr/>
          <p:nvPr/>
        </p:nvSpPr>
        <p:spPr>
          <a:xfrm>
            <a:off x="2699792" y="3464843"/>
            <a:ext cx="576064" cy="1512168"/>
          </a:xfrm>
          <a:prstGeom prst="ellipse">
            <a:avLst/>
          </a:prstGeom>
          <a:noFill/>
          <a:ln w="1905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4" name="橢圓 13"/>
          <p:cNvSpPr/>
          <p:nvPr/>
        </p:nvSpPr>
        <p:spPr>
          <a:xfrm>
            <a:off x="2771800" y="1808659"/>
            <a:ext cx="648072" cy="1080120"/>
          </a:xfrm>
          <a:prstGeom prst="ellipse">
            <a:avLst/>
          </a:prstGeom>
          <a:noFill/>
          <a:ln w="1905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custDataLst>
      <p:tags r:id="rId2"/>
    </p:custDataLst>
  </p:cSld>
  <p:clrMapOvr>
    <a:masterClrMapping/>
  </p:clrMapOvr>
  <p:transition advTm="50350"/>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3"/>
          <p:cNvSpPr>
            <a:spLocks noGrp="1" noChangeArrowheads="1"/>
          </p:cNvSpPr>
          <p:nvPr>
            <p:ph type="title"/>
          </p:nvPr>
        </p:nvSpPr>
        <p:spPr/>
        <p:txBody>
          <a:bodyPr/>
          <a:lstStyle/>
          <a:p>
            <a:pPr eaLnBrk="1" hangingPunct="1"/>
            <a:r>
              <a:rPr lang="en-US" altLang="zh-TW" dirty="0" smtClean="0"/>
              <a:t>RS-485 </a:t>
            </a:r>
            <a:r>
              <a:rPr lang="zh-CN" altLang="en-US" dirty="0" smtClean="0"/>
              <a:t>功能</a:t>
            </a:r>
            <a:endParaRPr lang="en-US" altLang="zh-TW" dirty="0" smtClean="0"/>
          </a:p>
        </p:txBody>
      </p:sp>
      <p:sp>
        <p:nvSpPr>
          <p:cNvPr id="6" name="內容版面配置區 5"/>
          <p:cNvSpPr>
            <a:spLocks noGrp="1"/>
          </p:cNvSpPr>
          <p:nvPr>
            <p:ph idx="1"/>
          </p:nvPr>
        </p:nvSpPr>
        <p:spPr/>
        <p:txBody>
          <a:bodyPr/>
          <a:lstStyle/>
          <a:p>
            <a:pPr>
              <a:spcBef>
                <a:spcPts val="0"/>
              </a:spcBef>
            </a:pPr>
            <a:r>
              <a:rPr lang="zh-CN" altLang="en-US" dirty="0" smtClean="0"/>
              <a:t>支持硬件或者软件控制</a:t>
            </a:r>
            <a:r>
              <a:rPr lang="en-US" altLang="zh-TW" dirty="0" smtClean="0"/>
              <a:t> </a:t>
            </a:r>
            <a:r>
              <a:rPr lang="en-US" altLang="zh-TW" dirty="0" err="1" smtClean="0"/>
              <a:t>RTSn</a:t>
            </a:r>
            <a:r>
              <a:rPr lang="en-US" altLang="zh-TW" dirty="0" smtClean="0"/>
              <a:t> </a:t>
            </a:r>
            <a:r>
              <a:rPr lang="zh-CN" altLang="en-US" dirty="0" smtClean="0"/>
              <a:t>，或者软件控制</a:t>
            </a:r>
            <a:r>
              <a:rPr lang="en-US" altLang="zh-TW" dirty="0" smtClean="0"/>
              <a:t>GPIO </a:t>
            </a:r>
            <a:r>
              <a:rPr lang="zh-CN" altLang="en-US" dirty="0" smtClean="0"/>
              <a:t>来控制传输方向</a:t>
            </a:r>
            <a:endParaRPr lang="en-US" altLang="zh-TW" dirty="0" smtClean="0"/>
          </a:p>
          <a:p>
            <a:pPr>
              <a:spcBef>
                <a:spcPts val="0"/>
              </a:spcBef>
            </a:pPr>
            <a:r>
              <a:rPr lang="zh-CN" altLang="en-US" dirty="0" smtClean="0"/>
              <a:t>支持</a:t>
            </a:r>
            <a:r>
              <a:rPr lang="en-US" altLang="zh-TW" dirty="0" smtClean="0"/>
              <a:t>RS-485 </a:t>
            </a:r>
            <a:r>
              <a:rPr lang="zh-CN" altLang="en-US" dirty="0" smtClean="0"/>
              <a:t>硬件地址检测</a:t>
            </a:r>
            <a:endParaRPr lang="en-US" altLang="zh-TW" dirty="0" smtClean="0"/>
          </a:p>
          <a:p>
            <a:pPr lvl="1">
              <a:spcBef>
                <a:spcPts val="0"/>
              </a:spcBef>
            </a:pPr>
            <a:r>
              <a:rPr lang="en-US" altLang="zh-TW" dirty="0" smtClean="0"/>
              <a:t>Normal Multi-Drop Operation Mode (NMM)</a:t>
            </a:r>
          </a:p>
          <a:p>
            <a:pPr lvl="1">
              <a:spcBef>
                <a:spcPts val="0"/>
              </a:spcBef>
            </a:pPr>
            <a:r>
              <a:rPr lang="en-US" altLang="zh-TW" dirty="0" smtClean="0"/>
              <a:t>Auto Address Detection Operation Mode (AAD)</a:t>
            </a:r>
          </a:p>
          <a:p>
            <a:pPr lvl="1">
              <a:spcBef>
                <a:spcPts val="0"/>
              </a:spcBef>
            </a:pPr>
            <a:r>
              <a:rPr lang="en-US" altLang="zh-TW" dirty="0" smtClean="0"/>
              <a:t>Auto Direction Mode (AUD)</a:t>
            </a:r>
          </a:p>
        </p:txBody>
      </p:sp>
      <p:sp>
        <p:nvSpPr>
          <p:cNvPr id="60420"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E519BBD0-FB9D-4477-AF7F-FDD33CA3FD7C}" type="slidenum">
              <a:rPr lang="en-US" altLang="zh-TW" sz="1400" smtClean="0">
                <a:solidFill>
                  <a:schemeClr val="tx1"/>
                </a:solidFill>
                <a:latin typeface="Arial" charset="0"/>
                <a:ea typeface="ＭＳ Ｐゴシック" pitchFamily="34" charset="-128"/>
              </a:rPr>
              <a:pPr fontAlgn="base">
                <a:spcBef>
                  <a:spcPct val="0"/>
                </a:spcBef>
                <a:spcAft>
                  <a:spcPct val="0"/>
                </a:spcAft>
              </a:pPr>
              <a:t>55</a:t>
            </a:fld>
            <a:endParaRPr lang="en-US" altLang="zh-TW" sz="1400" smtClean="0">
              <a:solidFill>
                <a:schemeClr val="tx1"/>
              </a:solidFill>
              <a:latin typeface="Arial" charset="0"/>
              <a:ea typeface="ＭＳ Ｐゴシック" pitchFamily="34" charset="-128"/>
            </a:endParaRPr>
          </a:p>
        </p:txBody>
      </p:sp>
      <p:graphicFrame>
        <p:nvGraphicFramePr>
          <p:cNvPr id="4" name="物件 3"/>
          <p:cNvGraphicFramePr>
            <a:graphicFrameLocks noChangeAspect="1"/>
          </p:cNvGraphicFramePr>
          <p:nvPr>
            <p:extLst>
              <p:ext uri="{D42A27DB-BD31-4B8C-83A1-F6EECF244321}">
                <p14:modId xmlns:p14="http://schemas.microsoft.com/office/powerpoint/2010/main" val="275764186"/>
              </p:ext>
            </p:extLst>
          </p:nvPr>
        </p:nvGraphicFramePr>
        <p:xfrm>
          <a:off x="2453487" y="3407548"/>
          <a:ext cx="3891131" cy="2973780"/>
        </p:xfrm>
        <a:graphic>
          <a:graphicData uri="http://schemas.openxmlformats.org/presentationml/2006/ole">
            <mc:AlternateContent xmlns:mc="http://schemas.openxmlformats.org/markup-compatibility/2006">
              <mc:Choice xmlns:v="urn:schemas-microsoft-com:vml" Requires="v">
                <p:oleObj spid="_x0000_s66635" name="Visio" r:id="rId5" imgW="4350761" imgH="3325050" progId="Visio.Drawing.11">
                  <p:embed/>
                </p:oleObj>
              </mc:Choice>
              <mc:Fallback>
                <p:oleObj name="Visio" r:id="rId5" imgW="4350761" imgH="3325050" progId="Visio.Drawing.11">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53487" y="3407548"/>
                        <a:ext cx="3891131" cy="2973780"/>
                      </a:xfrm>
                      <a:prstGeom prst="rect">
                        <a:avLst/>
                      </a:prstGeom>
                      <a:noFill/>
                      <a:extLst/>
                    </p:spPr>
                  </p:pic>
                </p:oleObj>
              </mc:Fallback>
            </mc:AlternateContent>
          </a:graphicData>
        </a:graphic>
      </p:graphicFrame>
    </p:spTree>
    <p:custDataLst>
      <p:tags r:id="rId2"/>
    </p:custDataLst>
    <p:extLst>
      <p:ext uri="{BB962C8B-B14F-4D97-AF65-F5344CB8AC3E}">
        <p14:creationId xmlns:p14="http://schemas.microsoft.com/office/powerpoint/2010/main" val="27716890"/>
      </p:ext>
    </p:extLst>
  </p:cSld>
  <p:clrMapOvr>
    <a:masterClrMapping/>
  </p:clrMapOvr>
  <p:transition advTm="43470"/>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LIN </a:t>
            </a:r>
            <a:r>
              <a:rPr lang="zh-CN" altLang="en-US" dirty="0" smtClean="0"/>
              <a:t>功能</a:t>
            </a:r>
            <a:endParaRPr lang="zh-TW" altLang="en-US" dirty="0"/>
          </a:p>
        </p:txBody>
      </p:sp>
      <p:sp>
        <p:nvSpPr>
          <p:cNvPr id="3" name="內容版面配置區 2"/>
          <p:cNvSpPr>
            <a:spLocks noGrp="1"/>
          </p:cNvSpPr>
          <p:nvPr>
            <p:ph idx="1"/>
          </p:nvPr>
        </p:nvSpPr>
        <p:spPr/>
        <p:txBody>
          <a:bodyPr/>
          <a:lstStyle/>
          <a:p>
            <a:pPr>
              <a:spcBef>
                <a:spcPts val="0"/>
              </a:spcBef>
            </a:pPr>
            <a:r>
              <a:rPr lang="zh-CN" altLang="en-US" dirty="0" smtClean="0"/>
              <a:t>支持</a:t>
            </a:r>
            <a:r>
              <a:rPr lang="en-US" altLang="zh-TW" dirty="0" smtClean="0"/>
              <a:t> </a:t>
            </a:r>
            <a:r>
              <a:rPr lang="en-US" altLang="zh-TW" dirty="0" smtClean="0"/>
              <a:t>LIN </a:t>
            </a:r>
            <a:r>
              <a:rPr lang="zh-CN" altLang="en-US" dirty="0" smtClean="0"/>
              <a:t>主</a:t>
            </a:r>
            <a:r>
              <a:rPr lang="en-US" altLang="zh-CN" dirty="0" smtClean="0"/>
              <a:t>/</a:t>
            </a:r>
            <a:r>
              <a:rPr lang="zh-CN" altLang="en-US" dirty="0" smtClean="0"/>
              <a:t>从节点模式</a:t>
            </a:r>
            <a:r>
              <a:rPr lang="en-US" altLang="zh-TW" dirty="0" smtClean="0"/>
              <a:t> </a:t>
            </a:r>
            <a:endParaRPr lang="en-US" altLang="zh-TW" dirty="0" smtClean="0"/>
          </a:p>
          <a:p>
            <a:pPr>
              <a:spcBef>
                <a:spcPts val="0"/>
              </a:spcBef>
            </a:pPr>
            <a:r>
              <a:rPr lang="en-US" altLang="zh-TW" dirty="0" smtClean="0"/>
              <a:t>LIN header </a:t>
            </a:r>
            <a:r>
              <a:rPr lang="zh-CN" altLang="en-US" dirty="0" smtClean="0"/>
              <a:t>选择</a:t>
            </a:r>
            <a:endParaRPr lang="en-US" altLang="zh-TW" dirty="0" smtClean="0"/>
          </a:p>
          <a:p>
            <a:pPr lvl="1">
              <a:spcBef>
                <a:spcPts val="0"/>
              </a:spcBef>
            </a:pPr>
            <a:r>
              <a:rPr lang="en-US" altLang="zh-TW" dirty="0" smtClean="0"/>
              <a:t>Break field + Sync field + Identifier field</a:t>
            </a:r>
          </a:p>
          <a:p>
            <a:pPr>
              <a:spcBef>
                <a:spcPts val="0"/>
              </a:spcBef>
            </a:pPr>
            <a:r>
              <a:rPr lang="en-US" altLang="zh-TW" dirty="0" smtClean="0"/>
              <a:t>LIN break </a:t>
            </a:r>
            <a:r>
              <a:rPr lang="zh-CN" altLang="en-US" dirty="0" smtClean="0"/>
              <a:t>域计数设定</a:t>
            </a:r>
            <a:r>
              <a:rPr lang="en-US" altLang="zh-TW" dirty="0" smtClean="0"/>
              <a:t>(</a:t>
            </a:r>
            <a:r>
              <a:rPr lang="en-US" altLang="zh-TW" dirty="0" smtClean="0"/>
              <a:t>master only)</a:t>
            </a:r>
          </a:p>
          <a:p>
            <a:pPr lvl="1">
              <a:spcBef>
                <a:spcPts val="0"/>
              </a:spcBef>
            </a:pPr>
            <a:r>
              <a:rPr lang="en-US" altLang="zh-TW" dirty="0" smtClean="0"/>
              <a:t>8-bits ~ 15-bits</a:t>
            </a:r>
          </a:p>
          <a:p>
            <a:pPr>
              <a:spcBef>
                <a:spcPts val="0"/>
              </a:spcBef>
            </a:pPr>
            <a:r>
              <a:rPr lang="en-US" altLang="zh-TW" dirty="0" smtClean="0"/>
              <a:t>Support LIN header and bit error detect interrupt</a:t>
            </a:r>
          </a:p>
          <a:p>
            <a:pPr>
              <a:spcBef>
                <a:spcPts val="0"/>
              </a:spcBef>
            </a:pPr>
            <a:endParaRPr lang="zh-TW" altLang="en-US" dirty="0"/>
          </a:p>
        </p:txBody>
      </p:sp>
      <p:sp>
        <p:nvSpPr>
          <p:cNvPr id="4" name="投影片編號版面配置區 3"/>
          <p:cNvSpPr>
            <a:spLocks noGrp="1"/>
          </p:cNvSpPr>
          <p:nvPr>
            <p:ph type="sldNum" sz="quarter" idx="11"/>
          </p:nvPr>
        </p:nvSpPr>
        <p:spPr/>
        <p:txBody>
          <a:bodyPr/>
          <a:lstStyle/>
          <a:p>
            <a:pPr>
              <a:defRPr/>
            </a:pPr>
            <a:fld id="{4DE34AC9-4CC4-4FC9-BA68-FF0B907429F6}" type="slidenum">
              <a:rPr lang="zh-TW" altLang="en-US" smtClean="0"/>
              <a:pPr>
                <a:defRPr/>
              </a:pPr>
              <a:t>56</a:t>
            </a:fld>
            <a:endParaRPr lang="zh-TW" altLang="en-US" dirty="0"/>
          </a:p>
        </p:txBody>
      </p:sp>
      <p:graphicFrame>
        <p:nvGraphicFramePr>
          <p:cNvPr id="5" name="Object 2"/>
          <p:cNvGraphicFramePr>
            <a:graphicFrameLocks noChangeAspect="1"/>
          </p:cNvGraphicFramePr>
          <p:nvPr>
            <p:extLst>
              <p:ext uri="{D42A27DB-BD31-4B8C-83A1-F6EECF244321}">
                <p14:modId xmlns:p14="http://schemas.microsoft.com/office/powerpoint/2010/main" val="3345867158"/>
              </p:ext>
            </p:extLst>
          </p:nvPr>
        </p:nvGraphicFramePr>
        <p:xfrm>
          <a:off x="539750" y="3430782"/>
          <a:ext cx="8280400" cy="2411412"/>
        </p:xfrm>
        <a:graphic>
          <a:graphicData uri="http://schemas.openxmlformats.org/presentationml/2006/ole">
            <mc:AlternateContent xmlns:mc="http://schemas.openxmlformats.org/markup-compatibility/2006">
              <mc:Choice xmlns:v="urn:schemas-microsoft-com:vml" Requires="v">
                <p:oleObj spid="_x0000_s69722" name="Visio" r:id="rId3" imgW="4857316" imgH="1414992" progId="Visio.Drawing.11">
                  <p:embed/>
                </p:oleObj>
              </mc:Choice>
              <mc:Fallback>
                <p:oleObj name="Visio" r:id="rId3" imgW="4857316" imgH="1414992" progId="Visio.Drawing.11">
                  <p:embed/>
                  <p:pic>
                    <p:nvPicPr>
                      <p:cNvPr id="0" name=""/>
                      <p:cNvPicPr>
                        <a:picLocks noChangeAspect="1" noChangeArrowheads="1"/>
                      </p:cNvPicPr>
                      <p:nvPr/>
                    </p:nvPicPr>
                    <p:blipFill>
                      <a:blip r:embed="rId4"/>
                      <a:srcRect/>
                      <a:stretch>
                        <a:fillRect/>
                      </a:stretch>
                    </p:blipFill>
                    <p:spPr bwMode="auto">
                      <a:xfrm>
                        <a:off x="539750" y="3430782"/>
                        <a:ext cx="8280400" cy="2411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6" name="Object 8"/>
          <p:cNvGraphicFramePr>
            <a:graphicFrameLocks noChangeAspect="1"/>
          </p:cNvGraphicFramePr>
          <p:nvPr>
            <p:extLst>
              <p:ext uri="{D42A27DB-BD31-4B8C-83A1-F6EECF244321}">
                <p14:modId xmlns:p14="http://schemas.microsoft.com/office/powerpoint/2010/main" val="948449011"/>
              </p:ext>
            </p:extLst>
          </p:nvPr>
        </p:nvGraphicFramePr>
        <p:xfrm>
          <a:off x="1036842" y="6021288"/>
          <a:ext cx="5470398" cy="419253"/>
        </p:xfrm>
        <a:graphic>
          <a:graphicData uri="http://schemas.openxmlformats.org/presentationml/2006/ole">
            <mc:AlternateContent xmlns:mc="http://schemas.openxmlformats.org/markup-compatibility/2006">
              <mc:Choice xmlns:v="urn:schemas-microsoft-com:vml" Requires="v">
                <p:oleObj spid="_x0000_s69723" name="Visio" r:id="rId5" imgW="3646932" imgH="279502" progId="Visio.Drawing.11">
                  <p:embed/>
                </p:oleObj>
              </mc:Choice>
              <mc:Fallback>
                <p:oleObj name="Visio" r:id="rId5" imgW="3646932" imgH="279502" progId="Visio.Drawing.11">
                  <p:embed/>
                  <p:pic>
                    <p:nvPicPr>
                      <p:cNvPr id="0" name=""/>
                      <p:cNvPicPr>
                        <a:picLocks noGrp="1"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36842" y="6021288"/>
                        <a:ext cx="5470398" cy="4192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7" name="Line 9"/>
          <p:cNvSpPr>
            <a:spLocks noChangeShapeType="1"/>
          </p:cNvSpPr>
          <p:nvPr/>
        </p:nvSpPr>
        <p:spPr bwMode="auto">
          <a:xfrm flipH="1">
            <a:off x="1331640" y="5169838"/>
            <a:ext cx="886098" cy="851451"/>
          </a:xfrm>
          <a:prstGeom prst="line">
            <a:avLst/>
          </a:prstGeom>
          <a:noFill/>
          <a:ln w="9525">
            <a:solidFill>
              <a:srgbClr val="FF00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sp>
        <p:nvSpPr>
          <p:cNvPr id="8" name="Line 10"/>
          <p:cNvSpPr>
            <a:spLocks noChangeShapeType="1"/>
          </p:cNvSpPr>
          <p:nvPr/>
        </p:nvSpPr>
        <p:spPr bwMode="auto">
          <a:xfrm>
            <a:off x="4062413" y="5169839"/>
            <a:ext cx="653603" cy="851450"/>
          </a:xfrm>
          <a:prstGeom prst="line">
            <a:avLst/>
          </a:prstGeom>
          <a:noFill/>
          <a:ln w="9525">
            <a:solidFill>
              <a:srgbClr val="FF00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spTree>
    <p:extLst>
      <p:ext uri="{BB962C8B-B14F-4D97-AF65-F5344CB8AC3E}">
        <p14:creationId xmlns:p14="http://schemas.microsoft.com/office/powerpoint/2010/main" val="4118489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500"/>
                                        <p:tgtEl>
                                          <p:spTgt spid="7"/>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ox(in)">
                                      <p:cBhvr>
                                        <p:cTn id="10" dur="500"/>
                                        <p:tgtEl>
                                          <p:spTgt spid="8"/>
                                        </p:tgtEl>
                                      </p:cBhvr>
                                    </p:animEffect>
                                  </p:childTnLst>
                                </p:cTn>
                              </p:par>
                              <p:par>
                                <p:cTn id="11" presetID="4"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ox(in)">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pPr eaLnBrk="1" hangingPunct="1"/>
            <a:r>
              <a:rPr lang="en-US" altLang="zh-TW" dirty="0" smtClean="0"/>
              <a:t>UART </a:t>
            </a:r>
            <a:r>
              <a:rPr lang="zh-CN" altLang="en-US" dirty="0" smtClean="0"/>
              <a:t>范例</a:t>
            </a:r>
            <a:endParaRPr lang="en-US" altLang="zh-TW" dirty="0" smtClean="0"/>
          </a:p>
        </p:txBody>
      </p:sp>
      <p:sp>
        <p:nvSpPr>
          <p:cNvPr id="61443" name="Rectangle 3"/>
          <p:cNvSpPr>
            <a:spLocks noGrp="1" noChangeArrowheads="1"/>
          </p:cNvSpPr>
          <p:nvPr>
            <p:ph idx="1"/>
          </p:nvPr>
        </p:nvSpPr>
        <p:spPr/>
        <p:txBody>
          <a:bodyPr/>
          <a:lstStyle/>
          <a:p>
            <a:pPr eaLnBrk="1" hangingPunct="1"/>
            <a:r>
              <a:rPr lang="en-US" altLang="zh-TW" dirty="0" smtClean="0">
                <a:cs typeface="Arial" charset="0"/>
              </a:rPr>
              <a:t>UART0 </a:t>
            </a:r>
            <a:r>
              <a:rPr lang="zh-CN" altLang="en-US" dirty="0" smtClean="0">
                <a:cs typeface="Arial" charset="0"/>
              </a:rPr>
              <a:t>代码</a:t>
            </a:r>
            <a:endParaRPr lang="en-US" altLang="zh-TW" dirty="0" smtClean="0">
              <a:cs typeface="Arial" charset="0"/>
            </a:endParaRPr>
          </a:p>
          <a:p>
            <a:pPr lvl="1" eaLnBrk="1" hangingPunct="1">
              <a:buFont typeface="Arial" charset="0"/>
              <a:buChar char="•"/>
            </a:pPr>
            <a:r>
              <a:rPr lang="zh-CN" altLang="en-US" dirty="0" smtClean="0">
                <a:cs typeface="Arial" charset="0"/>
              </a:rPr>
              <a:t>波特率</a:t>
            </a:r>
            <a:r>
              <a:rPr lang="en-US" altLang="zh-TW" dirty="0" smtClean="0">
                <a:cs typeface="Arial" charset="0"/>
              </a:rPr>
              <a:t>:115200</a:t>
            </a:r>
            <a:endParaRPr lang="en-US" altLang="zh-TW" dirty="0" smtClean="0">
              <a:cs typeface="Arial" charset="0"/>
            </a:endParaRPr>
          </a:p>
          <a:p>
            <a:pPr lvl="1" eaLnBrk="1" hangingPunct="1">
              <a:buFont typeface="Arial" charset="0"/>
              <a:buChar char="•"/>
            </a:pPr>
            <a:r>
              <a:rPr lang="zh-CN" altLang="en-US" dirty="0" smtClean="0">
                <a:cs typeface="Arial" charset="0"/>
              </a:rPr>
              <a:t>数据长度</a:t>
            </a:r>
            <a:r>
              <a:rPr lang="en-US" altLang="zh-TW" dirty="0" smtClean="0">
                <a:cs typeface="Arial" charset="0"/>
              </a:rPr>
              <a:t>: </a:t>
            </a:r>
            <a:r>
              <a:rPr lang="en-US" altLang="zh-TW" dirty="0" smtClean="0">
                <a:cs typeface="Arial" charset="0"/>
              </a:rPr>
              <a:t>8 bits</a:t>
            </a:r>
          </a:p>
          <a:p>
            <a:pPr lvl="1" eaLnBrk="1" hangingPunct="1">
              <a:buFont typeface="Arial" charset="0"/>
              <a:buChar char="•"/>
            </a:pPr>
            <a:r>
              <a:rPr lang="zh-CN" altLang="en-US" dirty="0" smtClean="0">
                <a:cs typeface="Arial" charset="0"/>
              </a:rPr>
              <a:t>校验</a:t>
            </a:r>
            <a:r>
              <a:rPr lang="en-US" altLang="zh-TW" dirty="0" smtClean="0">
                <a:cs typeface="Arial" charset="0"/>
              </a:rPr>
              <a:t> </a:t>
            </a:r>
            <a:r>
              <a:rPr lang="en-US" altLang="zh-TW" dirty="0" smtClean="0">
                <a:cs typeface="Arial" charset="0"/>
              </a:rPr>
              <a:t>: Disable</a:t>
            </a:r>
          </a:p>
          <a:p>
            <a:pPr lvl="1" eaLnBrk="1" hangingPunct="1">
              <a:buFont typeface="Arial" charset="0"/>
              <a:buChar char="•"/>
            </a:pPr>
            <a:r>
              <a:rPr lang="zh-CN" altLang="en-US" smtClean="0">
                <a:cs typeface="Arial" charset="0"/>
              </a:rPr>
              <a:t>停止位</a:t>
            </a:r>
            <a:r>
              <a:rPr lang="en-US" altLang="zh-TW" smtClean="0">
                <a:cs typeface="Arial" charset="0"/>
              </a:rPr>
              <a:t>: </a:t>
            </a:r>
            <a:r>
              <a:rPr lang="en-US" altLang="zh-TW" dirty="0" smtClean="0">
                <a:cs typeface="Arial" charset="0"/>
              </a:rPr>
              <a:t>1 bit</a:t>
            </a:r>
          </a:p>
          <a:p>
            <a:pPr eaLnBrk="1" hangingPunct="1"/>
            <a:endParaRPr lang="en-US" altLang="zh-TW" dirty="0" smtClean="0">
              <a:cs typeface="Arial" charset="0"/>
            </a:endParaRPr>
          </a:p>
          <a:p>
            <a:pPr lvl="1" eaLnBrk="1" hangingPunct="1">
              <a:buFont typeface="Arial" charset="0"/>
              <a:buChar char="•"/>
            </a:pPr>
            <a:endParaRPr lang="en-US" altLang="zh-TW" dirty="0" smtClean="0">
              <a:cs typeface="Arial" charset="0"/>
            </a:endParaRPr>
          </a:p>
        </p:txBody>
      </p:sp>
      <p:sp>
        <p:nvSpPr>
          <p:cNvPr id="61444"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35EFBC00-9B94-4DE7-9379-AF21FBD9C9FE}" type="slidenum">
              <a:rPr lang="en-US" altLang="zh-TW" sz="1400" smtClean="0">
                <a:solidFill>
                  <a:schemeClr val="tx1"/>
                </a:solidFill>
                <a:latin typeface="Arial" charset="0"/>
                <a:ea typeface="ＭＳ Ｐゴシック" pitchFamily="34" charset="-128"/>
              </a:rPr>
              <a:pPr fontAlgn="base">
                <a:spcBef>
                  <a:spcPct val="0"/>
                </a:spcBef>
                <a:spcAft>
                  <a:spcPct val="0"/>
                </a:spcAft>
              </a:pPr>
              <a:t>57</a:t>
            </a:fld>
            <a:endParaRPr lang="en-US" altLang="zh-TW" sz="1400" smtClean="0">
              <a:solidFill>
                <a:schemeClr val="tx1"/>
              </a:solidFill>
              <a:latin typeface="Arial" charset="0"/>
              <a:ea typeface="ＭＳ Ｐゴシック" pitchFamily="34" charset="-128"/>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pPr eaLnBrk="1" hangingPunct="1"/>
            <a:r>
              <a:rPr lang="en-US" altLang="zh-TW" dirty="0" smtClean="0"/>
              <a:t>UART </a:t>
            </a:r>
            <a:r>
              <a:rPr lang="zh-CN" altLang="en-US" dirty="0" smtClean="0"/>
              <a:t>代码</a:t>
            </a:r>
            <a:r>
              <a:rPr lang="en-US" altLang="zh-TW" dirty="0" smtClean="0"/>
              <a:t> (1/2)</a:t>
            </a:r>
          </a:p>
        </p:txBody>
      </p:sp>
      <p:sp>
        <p:nvSpPr>
          <p:cNvPr id="62467" name="Rectangle 3"/>
          <p:cNvSpPr>
            <a:spLocks noGrp="1" noChangeArrowheads="1"/>
          </p:cNvSpPr>
          <p:nvPr>
            <p:ph idx="1"/>
          </p:nvPr>
        </p:nvSpPr>
        <p:spPr>
          <a:solidFill>
            <a:srgbClr val="FFFF66"/>
          </a:solidFill>
        </p:spPr>
        <p:txBody>
          <a:bodyPr/>
          <a:lstStyle/>
          <a:p>
            <a:pPr eaLnBrk="1" hangingPunct="1">
              <a:lnSpc>
                <a:spcPct val="80000"/>
              </a:lnSpc>
              <a:buFont typeface="Arial" charset="0"/>
              <a:buNone/>
            </a:pPr>
            <a:r>
              <a:rPr lang="en-US" altLang="zh-TW" sz="1400" i="1" dirty="0" smtClean="0">
                <a:solidFill>
                  <a:srgbClr val="006600"/>
                </a:solidFill>
                <a:latin typeface="Arial" charset="0"/>
                <a:cs typeface="Arial" charset="0"/>
              </a:rPr>
              <a:t>//----------------------------------------------------------------------------</a:t>
            </a:r>
          </a:p>
          <a:p>
            <a:pPr eaLnBrk="1" hangingPunct="1">
              <a:lnSpc>
                <a:spcPct val="80000"/>
              </a:lnSpc>
              <a:buFont typeface="Arial" charset="0"/>
              <a:buNone/>
            </a:pPr>
            <a:r>
              <a:rPr lang="en-US" altLang="zh-TW" sz="1400" i="1" dirty="0" smtClean="0">
                <a:solidFill>
                  <a:srgbClr val="006600"/>
                </a:solidFill>
                <a:latin typeface="Arial" charset="0"/>
                <a:cs typeface="Arial" charset="0"/>
              </a:rPr>
              <a:t>//  MAIN function</a:t>
            </a:r>
          </a:p>
          <a:p>
            <a:pPr eaLnBrk="1" hangingPunct="1">
              <a:lnSpc>
                <a:spcPct val="80000"/>
              </a:lnSpc>
              <a:buFont typeface="Arial" charset="0"/>
              <a:buNone/>
            </a:pPr>
            <a:r>
              <a:rPr lang="en-US" altLang="zh-TW" sz="1400" i="1" dirty="0" smtClean="0">
                <a:solidFill>
                  <a:srgbClr val="006600"/>
                </a:solidFill>
                <a:latin typeface="Arial" charset="0"/>
                <a:cs typeface="Arial" charset="0"/>
              </a:rPr>
              <a:t>//----------------------------------------------------------------------------</a:t>
            </a:r>
          </a:p>
          <a:p>
            <a:pPr eaLnBrk="1" hangingPunct="1">
              <a:lnSpc>
                <a:spcPct val="80000"/>
              </a:lnSpc>
              <a:buFont typeface="Arial" charset="0"/>
              <a:buNone/>
            </a:pPr>
            <a:r>
              <a:rPr lang="en-US" altLang="zh-TW" sz="1400" dirty="0" smtClean="0">
                <a:latin typeface="Lucida Console" pitchFamily="49" charset="0"/>
                <a:ea typeface="Arial Unicode MS" pitchFamily="34" charset="-120"/>
                <a:cs typeface="Arial Unicode MS" pitchFamily="34" charset="-120"/>
              </a:rPr>
              <a:t>int32_t main (void)</a:t>
            </a:r>
          </a:p>
          <a:p>
            <a:pPr eaLnBrk="1" hangingPunct="1">
              <a:lnSpc>
                <a:spcPct val="80000"/>
              </a:lnSpc>
              <a:buFont typeface="Arial" charset="0"/>
              <a:buNone/>
            </a:pPr>
            <a:r>
              <a:rPr lang="en-US" altLang="zh-TW" sz="1400" dirty="0" smtClean="0">
                <a:latin typeface="Lucida Console" pitchFamily="49" charset="0"/>
                <a:ea typeface="Arial Unicode MS" pitchFamily="34" charset="-120"/>
                <a:cs typeface="Arial Unicode MS" pitchFamily="34" charset="-120"/>
              </a:rPr>
              <a:t>{</a:t>
            </a:r>
          </a:p>
          <a:p>
            <a:pPr eaLnBrk="1" hangingPunct="1">
              <a:lnSpc>
                <a:spcPct val="80000"/>
              </a:lnSpc>
              <a:buFont typeface="Arial" charset="0"/>
              <a:buNone/>
            </a:pPr>
            <a:r>
              <a:rPr lang="en-US" altLang="zh-TW" sz="1400" dirty="0" smtClean="0">
                <a:latin typeface="Arial" charset="0"/>
                <a:ea typeface="Arial Unicode MS" pitchFamily="34" charset="-120"/>
                <a:cs typeface="Arial Unicode MS" pitchFamily="34" charset="-120"/>
              </a:rPr>
              <a:t> 	</a:t>
            </a:r>
            <a:r>
              <a:rPr lang="en-US" altLang="zh-TW" sz="1400" dirty="0" smtClean="0">
                <a:latin typeface="Lucida Console" pitchFamily="49" charset="0"/>
                <a:ea typeface="Arial Unicode MS" pitchFamily="34" charset="-120"/>
                <a:cs typeface="Arial Unicode MS" pitchFamily="34" charset="-120"/>
              </a:rPr>
              <a:t>STR_UART_T </a:t>
            </a:r>
            <a:r>
              <a:rPr lang="en-US" altLang="zh-TW" sz="1400" dirty="0" err="1" smtClean="0">
                <a:latin typeface="Lucida Console" pitchFamily="49" charset="0"/>
                <a:ea typeface="Arial Unicode MS" pitchFamily="34" charset="-120"/>
                <a:cs typeface="Arial Unicode MS" pitchFamily="34" charset="-120"/>
              </a:rPr>
              <a:t>sParam</a:t>
            </a:r>
            <a:r>
              <a:rPr lang="en-US" altLang="zh-TW" sz="1400" dirty="0" smtClean="0">
                <a:latin typeface="Lucida Console" pitchFamily="49" charset="0"/>
                <a:ea typeface="Arial Unicode MS" pitchFamily="34" charset="-120"/>
                <a:cs typeface="Arial Unicode MS" pitchFamily="34" charset="-120"/>
              </a:rPr>
              <a:t>;</a:t>
            </a:r>
          </a:p>
          <a:p>
            <a:pPr eaLnBrk="1" hangingPunct="1">
              <a:lnSpc>
                <a:spcPct val="80000"/>
              </a:lnSpc>
              <a:buNone/>
            </a:pPr>
            <a:r>
              <a:rPr lang="en-US" altLang="zh-TW" sz="1400" dirty="0">
                <a:latin typeface="Lucida Console" pitchFamily="49" charset="0"/>
                <a:ea typeface="Arial Unicode MS" pitchFamily="34" charset="-120"/>
                <a:cs typeface="Arial Unicode MS" pitchFamily="34" charset="-120"/>
              </a:rPr>
              <a:t>	</a:t>
            </a:r>
            <a:r>
              <a:rPr lang="en-US" altLang="zh-TW" sz="1400" dirty="0" smtClean="0">
                <a:latin typeface="Lucida Console" pitchFamily="49" charset="0"/>
                <a:ea typeface="Arial Unicode MS" pitchFamily="34" charset="-120"/>
                <a:cs typeface="Arial Unicode MS" pitchFamily="34" charset="-120"/>
              </a:rPr>
              <a:t>uint8_t u8data;</a:t>
            </a:r>
          </a:p>
          <a:p>
            <a:pPr eaLnBrk="1" hangingPunct="1">
              <a:lnSpc>
                <a:spcPct val="80000"/>
              </a:lnSpc>
              <a:buFont typeface="Arial" charset="0"/>
              <a:buNone/>
            </a:pPr>
            <a:r>
              <a:rPr lang="en-US" altLang="zh-TW" sz="1400" dirty="0" smtClean="0">
                <a:latin typeface="Arial" charset="0"/>
                <a:ea typeface="Arial Unicode MS" pitchFamily="34" charset="-120"/>
                <a:cs typeface="Arial Unicode MS" pitchFamily="34" charset="-120"/>
              </a:rPr>
              <a:t>	</a:t>
            </a:r>
            <a:endParaRPr lang="en-US" altLang="zh-TW" sz="1400" dirty="0" smtClean="0">
              <a:latin typeface="Lucida Console" pitchFamily="49" charset="0"/>
              <a:ea typeface="Arial Unicode MS" pitchFamily="34" charset="-120"/>
              <a:cs typeface="Arial Unicode MS" pitchFamily="34" charset="-120"/>
            </a:endParaRPr>
          </a:p>
          <a:p>
            <a:pPr eaLnBrk="1" hangingPunct="1">
              <a:lnSpc>
                <a:spcPct val="80000"/>
              </a:lnSpc>
              <a:buNone/>
            </a:pPr>
            <a:r>
              <a:rPr lang="en-US" altLang="zh-TW" sz="1400" dirty="0">
                <a:latin typeface="Lucida Console" pitchFamily="49" charset="0"/>
                <a:ea typeface="Arial Unicode MS" pitchFamily="34" charset="-120"/>
                <a:cs typeface="Arial Unicode MS" pitchFamily="34" charset="-120"/>
              </a:rPr>
              <a:t>	UNLOCKREG();</a:t>
            </a:r>
          </a:p>
          <a:p>
            <a:pPr eaLnBrk="1" hangingPunct="1">
              <a:lnSpc>
                <a:spcPct val="80000"/>
              </a:lnSpc>
              <a:buNone/>
            </a:pPr>
            <a:r>
              <a:rPr lang="en-US" altLang="zh-TW" sz="1400" dirty="0">
                <a:latin typeface="Lucida Console" pitchFamily="49" charset="0"/>
                <a:ea typeface="Arial Unicode MS" pitchFamily="34" charset="-120"/>
                <a:cs typeface="Arial Unicode MS" pitchFamily="34" charset="-120"/>
              </a:rPr>
              <a:t>	CLK-&gt;PWRCTL |= CLK_PWRCTL_HXT_EN;</a:t>
            </a:r>
          </a:p>
          <a:p>
            <a:pPr eaLnBrk="1" hangingPunct="1">
              <a:lnSpc>
                <a:spcPct val="80000"/>
              </a:lnSpc>
              <a:buNone/>
            </a:pPr>
            <a:r>
              <a:rPr lang="en-US" altLang="zh-TW" sz="1400" dirty="0">
                <a:latin typeface="Lucida Console" pitchFamily="49" charset="0"/>
                <a:ea typeface="Arial Unicode MS" pitchFamily="34" charset="-120"/>
                <a:cs typeface="Arial Unicode MS" pitchFamily="34" charset="-120"/>
              </a:rPr>
              <a:t>	while(!(CLK-&gt;CLKSTATUS &amp; CLK_CLKSTATUS_HXT_STB));</a:t>
            </a:r>
          </a:p>
          <a:p>
            <a:pPr eaLnBrk="1" hangingPunct="1">
              <a:lnSpc>
                <a:spcPct val="80000"/>
              </a:lnSpc>
              <a:buNone/>
            </a:pPr>
            <a:r>
              <a:rPr lang="en-US" altLang="zh-TW" sz="1400" dirty="0">
                <a:latin typeface="Lucida Console" pitchFamily="49" charset="0"/>
                <a:ea typeface="Arial Unicode MS" pitchFamily="34" charset="-120"/>
                <a:cs typeface="Arial Unicode MS" pitchFamily="34" charset="-120"/>
              </a:rPr>
              <a:t>	LOCKREG();</a:t>
            </a:r>
          </a:p>
          <a:p>
            <a:pPr eaLnBrk="1" hangingPunct="1">
              <a:lnSpc>
                <a:spcPct val="80000"/>
              </a:lnSpc>
              <a:buFont typeface="Arial" charset="0"/>
              <a:buNone/>
            </a:pPr>
            <a:endParaRPr lang="en-US" altLang="zh-TW" sz="1400" dirty="0" smtClean="0">
              <a:latin typeface="Lucida Console" pitchFamily="49" charset="0"/>
              <a:ea typeface="Arial Unicode MS" pitchFamily="34" charset="-120"/>
              <a:cs typeface="Arial Unicode MS" pitchFamily="34" charset="-120"/>
            </a:endParaRPr>
          </a:p>
          <a:p>
            <a:pPr eaLnBrk="1" hangingPunct="1">
              <a:lnSpc>
                <a:spcPct val="80000"/>
              </a:lnSpc>
              <a:buNone/>
            </a:pPr>
            <a:r>
              <a:rPr lang="en-US" altLang="zh-TW" sz="1400" dirty="0" smtClean="0">
                <a:latin typeface="Lucida Console" pitchFamily="49" charset="0"/>
                <a:ea typeface="Arial Unicode MS" pitchFamily="34" charset="-120"/>
                <a:cs typeface="Arial Unicode MS" pitchFamily="34" charset="-120"/>
              </a:rPr>
              <a:t>	</a:t>
            </a:r>
            <a:r>
              <a:rPr lang="en-US" altLang="zh-TW" sz="1400" i="1" dirty="0" smtClean="0">
                <a:solidFill>
                  <a:srgbClr val="006600"/>
                </a:solidFill>
                <a:latin typeface="Arial" charset="0"/>
                <a:ea typeface="Arial Unicode MS" pitchFamily="34" charset="-120"/>
                <a:cs typeface="Arial Unicode MS" pitchFamily="34" charset="-120"/>
              </a:rPr>
              <a:t>// Select UART clock </a:t>
            </a:r>
            <a:r>
              <a:rPr lang="en-US" altLang="zh-TW" sz="1400" i="1" dirty="0">
                <a:solidFill>
                  <a:srgbClr val="006600"/>
                </a:solidFill>
                <a:latin typeface="Arial" charset="0"/>
                <a:ea typeface="Arial Unicode MS" pitchFamily="34" charset="-120"/>
                <a:cs typeface="Arial Unicode MS" pitchFamily="34" charset="-120"/>
              </a:rPr>
              <a:t>source </a:t>
            </a:r>
            <a:r>
              <a:rPr lang="en-US" altLang="zh-TW" sz="1400" i="1" dirty="0" smtClean="0">
                <a:solidFill>
                  <a:srgbClr val="006600"/>
                </a:solidFill>
                <a:latin typeface="Arial" charset="0"/>
                <a:ea typeface="Arial Unicode MS" pitchFamily="34" charset="-120"/>
                <a:cs typeface="Arial Unicode MS" pitchFamily="34" charset="-120"/>
              </a:rPr>
              <a:t>and Enable UART0 clock</a:t>
            </a:r>
            <a:endParaRPr lang="en-US" altLang="zh-TW" sz="1400" i="1" dirty="0">
              <a:solidFill>
                <a:srgbClr val="006600"/>
              </a:solidFill>
              <a:latin typeface="Arial" charset="0"/>
              <a:ea typeface="Arial Unicode MS" pitchFamily="34" charset="-120"/>
              <a:cs typeface="Arial Unicode MS" pitchFamily="34" charset="-120"/>
            </a:endParaRPr>
          </a:p>
          <a:p>
            <a:pPr eaLnBrk="1" hangingPunct="1">
              <a:buNone/>
            </a:pPr>
            <a:r>
              <a:rPr lang="en-US" altLang="zh-TW" sz="1400" dirty="0">
                <a:latin typeface="Lucida Console" pitchFamily="49" charset="0"/>
                <a:ea typeface="Arial Unicode MS" pitchFamily="34" charset="-120"/>
                <a:cs typeface="Arial Unicode MS" pitchFamily="34" charset="-120"/>
              </a:rPr>
              <a:t>	</a:t>
            </a:r>
            <a:r>
              <a:rPr lang="en-US" altLang="zh-TW" sz="1400" dirty="0" smtClean="0">
                <a:latin typeface="Lucida Console" pitchFamily="49" charset="0"/>
                <a:ea typeface="Arial Unicode MS" pitchFamily="34" charset="-120"/>
                <a:cs typeface="Arial Unicode MS" pitchFamily="34" charset="-120"/>
              </a:rPr>
              <a:t>CLK-</a:t>
            </a:r>
            <a:r>
              <a:rPr lang="en-US" altLang="zh-TW" sz="1400" dirty="0">
                <a:latin typeface="Lucida Console" pitchFamily="49" charset="0"/>
                <a:ea typeface="Arial Unicode MS" pitchFamily="34" charset="-120"/>
                <a:cs typeface="Arial Unicode MS" pitchFamily="34" charset="-120"/>
              </a:rPr>
              <a:t>&gt;</a:t>
            </a:r>
            <a:r>
              <a:rPr lang="en-US" altLang="zh-TW" sz="1400" dirty="0" smtClean="0">
                <a:latin typeface="Lucida Console" pitchFamily="49" charset="0"/>
                <a:ea typeface="Arial Unicode MS" pitchFamily="34" charset="-120"/>
                <a:cs typeface="Arial Unicode MS" pitchFamily="34" charset="-120"/>
              </a:rPr>
              <a:t>CLKSEL1 = (</a:t>
            </a:r>
            <a:r>
              <a:rPr lang="en-US" altLang="zh-TW" sz="1400" dirty="0">
                <a:latin typeface="Lucida Console" pitchFamily="49" charset="0"/>
                <a:ea typeface="Arial Unicode MS" pitchFamily="34" charset="-120"/>
                <a:cs typeface="Arial Unicode MS" pitchFamily="34" charset="-120"/>
              </a:rPr>
              <a:t>CLK-&gt;CLKSEL1 &amp; ~CLK_CLKSEL1_UART_MASK) </a:t>
            </a:r>
            <a:r>
              <a:rPr lang="en-US" altLang="zh-TW" sz="1400" dirty="0" smtClean="0">
                <a:latin typeface="Lucida Console" pitchFamily="49" charset="0"/>
                <a:ea typeface="Arial Unicode MS" pitchFamily="34" charset="-120"/>
                <a:cs typeface="Arial Unicode MS" pitchFamily="34" charset="-120"/>
              </a:rPr>
              <a:t>| 				  CLK_CLKSEL1_UART_HXT</a:t>
            </a:r>
            <a:r>
              <a:rPr lang="en-US" altLang="zh-TW" sz="1400" dirty="0">
                <a:latin typeface="Lucida Console" pitchFamily="49" charset="0"/>
                <a:ea typeface="Arial Unicode MS" pitchFamily="34" charset="-120"/>
                <a:cs typeface="Arial Unicode MS" pitchFamily="34" charset="-120"/>
              </a:rPr>
              <a:t>;</a:t>
            </a:r>
          </a:p>
          <a:p>
            <a:pPr eaLnBrk="1" hangingPunct="1">
              <a:lnSpc>
                <a:spcPct val="80000"/>
              </a:lnSpc>
              <a:buNone/>
            </a:pPr>
            <a:r>
              <a:rPr lang="en-US" altLang="zh-TW" sz="1400" dirty="0">
                <a:latin typeface="Lucida Console" pitchFamily="49" charset="0"/>
                <a:ea typeface="Arial Unicode MS" pitchFamily="34" charset="-120"/>
                <a:cs typeface="Arial Unicode MS" pitchFamily="34" charset="-120"/>
              </a:rPr>
              <a:t>	CLK-&gt;CLKDIV0 &amp;= ~CLK_CLKDIV0_UART_MASK</a:t>
            </a:r>
            <a:r>
              <a:rPr lang="en-US" altLang="zh-TW" sz="1400" dirty="0" smtClean="0">
                <a:latin typeface="Lucida Console" pitchFamily="49" charset="0"/>
                <a:ea typeface="Arial Unicode MS" pitchFamily="34" charset="-120"/>
                <a:cs typeface="Arial Unicode MS" pitchFamily="34" charset="-120"/>
              </a:rPr>
              <a:t>;</a:t>
            </a:r>
          </a:p>
          <a:p>
            <a:pPr eaLnBrk="1" hangingPunct="1">
              <a:lnSpc>
                <a:spcPct val="80000"/>
              </a:lnSpc>
              <a:buNone/>
            </a:pPr>
            <a:endParaRPr lang="en-US" altLang="zh-TW" sz="1400" dirty="0">
              <a:latin typeface="Lucida Console" pitchFamily="49" charset="0"/>
              <a:ea typeface="Arial Unicode MS" pitchFamily="34" charset="-120"/>
              <a:cs typeface="Arial Unicode MS" pitchFamily="34" charset="-120"/>
            </a:endParaRPr>
          </a:p>
          <a:p>
            <a:pPr eaLnBrk="1" hangingPunct="1">
              <a:lnSpc>
                <a:spcPct val="80000"/>
              </a:lnSpc>
              <a:buNone/>
            </a:pPr>
            <a:r>
              <a:rPr lang="en-US" altLang="zh-TW" sz="1400" i="1" dirty="0">
                <a:solidFill>
                  <a:srgbClr val="006600"/>
                </a:solidFill>
                <a:latin typeface="Arial" charset="0"/>
                <a:ea typeface="Arial Unicode MS" pitchFamily="34" charset="-120"/>
                <a:cs typeface="Arial Unicode MS" pitchFamily="34" charset="-120"/>
              </a:rPr>
              <a:t>	</a:t>
            </a:r>
            <a:r>
              <a:rPr lang="en-US" altLang="zh-TW" sz="1400" i="1" dirty="0" smtClean="0">
                <a:solidFill>
                  <a:srgbClr val="006600"/>
                </a:solidFill>
                <a:latin typeface="Arial" charset="0"/>
                <a:ea typeface="Arial Unicode MS" pitchFamily="34" charset="-120"/>
                <a:cs typeface="Arial Unicode MS" pitchFamily="34" charset="-120"/>
              </a:rPr>
              <a:t>// Enable </a:t>
            </a:r>
            <a:r>
              <a:rPr lang="en-US" altLang="zh-TW" sz="1400" i="1" dirty="0">
                <a:solidFill>
                  <a:srgbClr val="006600"/>
                </a:solidFill>
                <a:latin typeface="Arial" charset="0"/>
                <a:ea typeface="Arial Unicode MS" pitchFamily="34" charset="-120"/>
                <a:cs typeface="Arial Unicode MS" pitchFamily="34" charset="-120"/>
              </a:rPr>
              <a:t>UART0 clock</a:t>
            </a:r>
          </a:p>
          <a:p>
            <a:pPr eaLnBrk="1" hangingPunct="1">
              <a:lnSpc>
                <a:spcPct val="80000"/>
              </a:lnSpc>
              <a:buNone/>
            </a:pPr>
            <a:r>
              <a:rPr lang="en-US" altLang="zh-TW" sz="1400" dirty="0">
                <a:latin typeface="Arial" charset="0"/>
                <a:ea typeface="Arial Unicode MS" pitchFamily="34" charset="-120"/>
                <a:cs typeface="Arial Unicode MS" pitchFamily="34" charset="-120"/>
              </a:rPr>
              <a:t>	</a:t>
            </a:r>
            <a:r>
              <a:rPr lang="en-US" altLang="zh-TW" sz="1400" dirty="0">
                <a:latin typeface="Lucida Console" pitchFamily="49" charset="0"/>
                <a:ea typeface="Arial Unicode MS" pitchFamily="34" charset="-120"/>
                <a:cs typeface="Arial Unicode MS" pitchFamily="34" charset="-120"/>
              </a:rPr>
              <a:t>CLK-&gt;</a:t>
            </a:r>
            <a:r>
              <a:rPr lang="en-US" altLang="zh-TW" sz="1400" dirty="0" smtClean="0">
                <a:latin typeface="Lucida Console" pitchFamily="49" charset="0"/>
                <a:ea typeface="Arial Unicode MS" pitchFamily="34" charset="-120"/>
                <a:cs typeface="Arial Unicode MS" pitchFamily="34" charset="-120"/>
              </a:rPr>
              <a:t>APBCLK |= CLK_APBCLK_UART0_EN;</a:t>
            </a:r>
            <a:endParaRPr lang="en-US" altLang="zh-TW" sz="1400" dirty="0">
              <a:latin typeface="Lucida Console" pitchFamily="49" charset="0"/>
              <a:ea typeface="Arial Unicode MS" pitchFamily="34" charset="-120"/>
              <a:cs typeface="Arial Unicode MS" pitchFamily="34" charset="-120"/>
            </a:endParaRPr>
          </a:p>
          <a:p>
            <a:pPr eaLnBrk="1" hangingPunct="1">
              <a:lnSpc>
                <a:spcPct val="80000"/>
              </a:lnSpc>
              <a:buNone/>
            </a:pPr>
            <a:endParaRPr lang="en-US" altLang="zh-TW" sz="1400" dirty="0" smtClean="0">
              <a:latin typeface="Lucida Console" pitchFamily="49" charset="0"/>
              <a:ea typeface="Arial Unicode MS" pitchFamily="34" charset="-120"/>
              <a:cs typeface="Arial Unicode MS" pitchFamily="34" charset="-120"/>
            </a:endParaRPr>
          </a:p>
          <a:p>
            <a:pPr eaLnBrk="1" hangingPunct="1">
              <a:lnSpc>
                <a:spcPct val="80000"/>
              </a:lnSpc>
              <a:buNone/>
            </a:pPr>
            <a:r>
              <a:rPr lang="en-US" altLang="zh-TW" sz="1400" dirty="0">
                <a:latin typeface="Lucida Console" pitchFamily="49" charset="0"/>
                <a:ea typeface="Arial Unicode MS" pitchFamily="34" charset="-120"/>
                <a:cs typeface="Arial Unicode MS" pitchFamily="34" charset="-120"/>
              </a:rPr>
              <a:t>	</a:t>
            </a:r>
            <a:r>
              <a:rPr lang="en-US" altLang="zh-TW" sz="1400" i="1" dirty="0">
                <a:solidFill>
                  <a:srgbClr val="006600"/>
                </a:solidFill>
                <a:latin typeface="Arial" charset="0"/>
                <a:ea typeface="Arial Unicode MS" pitchFamily="34" charset="-120"/>
                <a:cs typeface="Arial Unicode MS" pitchFamily="34" charset="-120"/>
              </a:rPr>
              <a:t>// Enable </a:t>
            </a:r>
            <a:r>
              <a:rPr lang="en-US" altLang="zh-TW" sz="1400" i="1" dirty="0" smtClean="0">
                <a:solidFill>
                  <a:srgbClr val="006600"/>
                </a:solidFill>
                <a:latin typeface="Arial" charset="0"/>
                <a:ea typeface="Arial Unicode MS" pitchFamily="34" charset="-120"/>
                <a:cs typeface="Arial Unicode MS" pitchFamily="34" charset="-120"/>
              </a:rPr>
              <a:t>UART0 function pin</a:t>
            </a:r>
            <a:endParaRPr lang="en-US" altLang="zh-TW" sz="1400" i="1" dirty="0">
              <a:solidFill>
                <a:srgbClr val="006600"/>
              </a:solidFill>
              <a:latin typeface="Arial" charset="0"/>
              <a:ea typeface="Arial Unicode MS" pitchFamily="34" charset="-120"/>
              <a:cs typeface="Arial Unicode MS" pitchFamily="34" charset="-120"/>
            </a:endParaRPr>
          </a:p>
          <a:p>
            <a:pPr eaLnBrk="1" hangingPunct="1">
              <a:lnSpc>
                <a:spcPct val="80000"/>
              </a:lnSpc>
              <a:buNone/>
            </a:pPr>
            <a:r>
              <a:rPr lang="en-US" altLang="zh-TW" sz="1400" dirty="0">
                <a:latin typeface="Lucida Console" pitchFamily="49" charset="0"/>
                <a:ea typeface="Arial Unicode MS" pitchFamily="34" charset="-120"/>
                <a:cs typeface="Arial Unicode MS" pitchFamily="34" charset="-120"/>
              </a:rPr>
              <a:t>	MFP_FULL_UART0_TO_PORTA</a:t>
            </a:r>
            <a:r>
              <a:rPr lang="en-US" altLang="zh-TW" sz="1400" dirty="0" smtClean="0">
                <a:latin typeface="Lucida Console" pitchFamily="49" charset="0"/>
                <a:ea typeface="Arial Unicode MS" pitchFamily="34" charset="-120"/>
                <a:cs typeface="Arial Unicode MS" pitchFamily="34" charset="-120"/>
              </a:rPr>
              <a:t>();</a:t>
            </a:r>
            <a:endParaRPr lang="en-US" altLang="zh-TW" sz="1400" dirty="0">
              <a:latin typeface="Lucida Console" pitchFamily="49" charset="0"/>
              <a:ea typeface="Arial Unicode MS" pitchFamily="34" charset="-120"/>
              <a:cs typeface="Arial Unicode MS" pitchFamily="34" charset="-120"/>
            </a:endParaRPr>
          </a:p>
        </p:txBody>
      </p:sp>
      <p:sp>
        <p:nvSpPr>
          <p:cNvPr id="62468"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C41D2D57-0916-4563-87DA-4414DB7460B0}" type="slidenum">
              <a:rPr lang="en-US" altLang="zh-TW" sz="1400" smtClean="0">
                <a:solidFill>
                  <a:schemeClr val="tx1"/>
                </a:solidFill>
                <a:latin typeface="Arial" charset="0"/>
                <a:ea typeface="ＭＳ Ｐゴシック" pitchFamily="34" charset="-128"/>
              </a:rPr>
              <a:pPr fontAlgn="base">
                <a:spcBef>
                  <a:spcPct val="0"/>
                </a:spcBef>
                <a:spcAft>
                  <a:spcPct val="0"/>
                </a:spcAft>
              </a:pPr>
              <a:t>58</a:t>
            </a:fld>
            <a:endParaRPr lang="en-US" altLang="zh-TW" sz="1400" dirty="0" smtClean="0">
              <a:solidFill>
                <a:schemeClr val="tx1"/>
              </a:solidFill>
              <a:latin typeface="Arial" charset="0"/>
              <a:ea typeface="ＭＳ Ｐゴシック" pitchFamily="34" charset="-128"/>
            </a:endParaRPr>
          </a:p>
        </p:txBody>
      </p:sp>
      <p:sp>
        <p:nvSpPr>
          <p:cNvPr id="5" name="橢圓 4"/>
          <p:cNvSpPr/>
          <p:nvPr/>
        </p:nvSpPr>
        <p:spPr>
          <a:xfrm>
            <a:off x="539552" y="3645024"/>
            <a:ext cx="6624736" cy="1080120"/>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6" name="Text Box 19"/>
          <p:cNvSpPr txBox="1">
            <a:spLocks noChangeArrowheads="1"/>
          </p:cNvSpPr>
          <p:nvPr/>
        </p:nvSpPr>
        <p:spPr bwMode="auto">
          <a:xfrm>
            <a:off x="4716016" y="3403100"/>
            <a:ext cx="4248472" cy="313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marL="0" eaLnBrk="1" hangingPunct="1"/>
            <a:r>
              <a:rPr lang="en-US" altLang="zh-TW" sz="1800" dirty="0" smtClean="0">
                <a:solidFill>
                  <a:srgbClr val="FF0000"/>
                </a:solidFill>
              </a:rPr>
              <a:t>Setting UART clock source </a:t>
            </a:r>
            <a:r>
              <a:rPr lang="en-US" altLang="zh-TW" sz="1800" dirty="0">
                <a:solidFill>
                  <a:srgbClr val="FF0000"/>
                </a:solidFill>
              </a:rPr>
              <a:t>and </a:t>
            </a:r>
            <a:r>
              <a:rPr lang="en-US" altLang="zh-TW" sz="1800" dirty="0" smtClean="0">
                <a:solidFill>
                  <a:srgbClr val="FF0000"/>
                </a:solidFill>
              </a:rPr>
              <a:t>divider</a:t>
            </a:r>
            <a:endParaRPr lang="en-US" altLang="zh-TW" sz="1800" dirty="0">
              <a:solidFill>
                <a:srgbClr val="FF0000"/>
              </a:solidFill>
            </a:endParaRPr>
          </a:p>
        </p:txBody>
      </p:sp>
      <p:sp>
        <p:nvSpPr>
          <p:cNvPr id="7" name="橢圓 6"/>
          <p:cNvSpPr/>
          <p:nvPr/>
        </p:nvSpPr>
        <p:spPr>
          <a:xfrm>
            <a:off x="505024" y="4869160"/>
            <a:ext cx="4283000" cy="504056"/>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8" name="Text Box 19"/>
          <p:cNvSpPr txBox="1">
            <a:spLocks noChangeArrowheads="1"/>
          </p:cNvSpPr>
          <p:nvPr/>
        </p:nvSpPr>
        <p:spPr bwMode="auto">
          <a:xfrm>
            <a:off x="4669904" y="4869160"/>
            <a:ext cx="2566392" cy="313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marL="0" eaLnBrk="1" hangingPunct="1"/>
            <a:r>
              <a:rPr lang="en-US" altLang="zh-TW" sz="1800" dirty="0" smtClean="0">
                <a:solidFill>
                  <a:srgbClr val="FF0000"/>
                </a:solidFill>
              </a:rPr>
              <a:t>Enable UART0 clock</a:t>
            </a:r>
            <a:endParaRPr lang="en-US" altLang="zh-TW" sz="1800" dirty="0">
              <a:solidFill>
                <a:srgbClr val="FF0000"/>
              </a:solidFill>
            </a:endParaRPr>
          </a:p>
        </p:txBody>
      </p:sp>
      <p:sp>
        <p:nvSpPr>
          <p:cNvPr id="9" name="橢圓 8"/>
          <p:cNvSpPr/>
          <p:nvPr/>
        </p:nvSpPr>
        <p:spPr>
          <a:xfrm>
            <a:off x="539552" y="5517232"/>
            <a:ext cx="4283000" cy="504056"/>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Text Box 19"/>
          <p:cNvSpPr txBox="1">
            <a:spLocks noChangeArrowheads="1"/>
          </p:cNvSpPr>
          <p:nvPr/>
        </p:nvSpPr>
        <p:spPr bwMode="auto">
          <a:xfrm>
            <a:off x="4704432" y="5517232"/>
            <a:ext cx="3467968" cy="313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marL="0" eaLnBrk="1" hangingPunct="1"/>
            <a:r>
              <a:rPr lang="en-US" altLang="zh-TW" sz="1800" dirty="0" smtClean="0">
                <a:solidFill>
                  <a:srgbClr val="FF0000"/>
                </a:solidFill>
              </a:rPr>
              <a:t>Enable UART0 function pin</a:t>
            </a:r>
            <a:endParaRPr lang="en-US" altLang="zh-TW" sz="1800" dirty="0">
              <a:solidFill>
                <a:srgbClr val="FF0000"/>
              </a:solidFill>
            </a:endParaRPr>
          </a:p>
        </p:txBody>
      </p:sp>
    </p:spTree>
  </p:cSld>
  <p:clrMapOvr>
    <a:masterClrMapping/>
  </p:clrMapOvr>
  <p:transition advTm="3312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6"/>
                                        </p:tgtEl>
                                      </p:cBhvr>
                                    </p:animEffect>
                                    <p:set>
                                      <p:cBhvr>
                                        <p:cTn id="20" dur="1" fill="hold">
                                          <p:stCondLst>
                                            <p:cond delay="499"/>
                                          </p:stCondLst>
                                        </p:cTn>
                                        <p:tgtEl>
                                          <p:spTgt spid="6"/>
                                        </p:tgtEl>
                                        <p:attrNameLst>
                                          <p:attrName>style.visibility</p:attrName>
                                        </p:attrNameLst>
                                      </p:cBhvr>
                                      <p:to>
                                        <p:strVal val="hidden"/>
                                      </p:to>
                                    </p:set>
                                  </p:childTnLst>
                                </p:cTn>
                              </p:par>
                              <p:par>
                                <p:cTn id="21" presetID="2" presetClass="entr" presetSubtype="8"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0-#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0-#ppt_w/2"/>
                                          </p:val>
                                        </p:tav>
                                        <p:tav tm="100000">
                                          <p:val>
                                            <p:strVal val="#ppt_x"/>
                                          </p:val>
                                        </p:tav>
                                      </p:tavLst>
                                    </p:anim>
                                    <p:anim calcmode="lin" valueType="num">
                                      <p:cBhvr additive="base">
                                        <p:cTn id="28"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grpId="1" nodeType="clickEffect">
                                  <p:stCondLst>
                                    <p:cond delay="0"/>
                                  </p:stCondLst>
                                  <p:childTnLst>
                                    <p:animEffect transition="out" filter="fade">
                                      <p:cBhvr>
                                        <p:cTn id="32" dur="500"/>
                                        <p:tgtEl>
                                          <p:spTgt spid="7"/>
                                        </p:tgtEl>
                                      </p:cBhvr>
                                    </p:animEffect>
                                    <p:set>
                                      <p:cBhvr>
                                        <p:cTn id="33" dur="1" fill="hold">
                                          <p:stCondLst>
                                            <p:cond delay="499"/>
                                          </p:stCondLst>
                                        </p:cTn>
                                        <p:tgtEl>
                                          <p:spTgt spid="7"/>
                                        </p:tgtEl>
                                        <p:attrNameLst>
                                          <p:attrName>style.visibility</p:attrName>
                                        </p:attrNameLst>
                                      </p:cBhvr>
                                      <p:to>
                                        <p:strVal val="hidden"/>
                                      </p:to>
                                    </p:set>
                                  </p:childTnLst>
                                </p:cTn>
                              </p:par>
                              <p:par>
                                <p:cTn id="34" presetID="10" presetClass="exit" presetSubtype="0" fill="hold" grpId="1" nodeType="withEffect">
                                  <p:stCondLst>
                                    <p:cond delay="0"/>
                                  </p:stCondLst>
                                  <p:childTnLst>
                                    <p:animEffect transition="out" filter="fade">
                                      <p:cBhvr>
                                        <p:cTn id="35" dur="500"/>
                                        <p:tgtEl>
                                          <p:spTgt spid="8"/>
                                        </p:tgtEl>
                                      </p:cBhvr>
                                    </p:animEffect>
                                    <p:set>
                                      <p:cBhvr>
                                        <p:cTn id="36" dur="1" fill="hold">
                                          <p:stCondLst>
                                            <p:cond delay="499"/>
                                          </p:stCondLst>
                                        </p:cTn>
                                        <p:tgtEl>
                                          <p:spTgt spid="8"/>
                                        </p:tgtEl>
                                        <p:attrNameLst>
                                          <p:attrName>style.visibility</p:attrName>
                                        </p:attrNameLst>
                                      </p:cBhvr>
                                      <p:to>
                                        <p:strVal val="hidden"/>
                                      </p:to>
                                    </p:set>
                                  </p:childTnLst>
                                </p:cTn>
                              </p:par>
                              <p:par>
                                <p:cTn id="37" presetID="2" presetClass="entr" presetSubtype="8"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500" fill="hold"/>
                                        <p:tgtEl>
                                          <p:spTgt spid="9"/>
                                        </p:tgtEl>
                                        <p:attrNameLst>
                                          <p:attrName>ppt_x</p:attrName>
                                        </p:attrNameLst>
                                      </p:cBhvr>
                                      <p:tavLst>
                                        <p:tav tm="0">
                                          <p:val>
                                            <p:strVal val="0-#ppt_w/2"/>
                                          </p:val>
                                        </p:tav>
                                        <p:tav tm="100000">
                                          <p:val>
                                            <p:strVal val="#ppt_x"/>
                                          </p:val>
                                        </p:tav>
                                      </p:tavLst>
                                    </p:anim>
                                    <p:anim calcmode="lin" valueType="num">
                                      <p:cBhvr additive="base">
                                        <p:cTn id="40" dur="500" fill="hold"/>
                                        <p:tgtEl>
                                          <p:spTgt spid="9"/>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0-#ppt_w/2"/>
                                          </p:val>
                                        </p:tav>
                                        <p:tav tm="100000">
                                          <p:val>
                                            <p:strVal val="#ppt_x"/>
                                          </p:val>
                                        </p:tav>
                                      </p:tavLst>
                                    </p:anim>
                                    <p:anim calcmode="lin" valueType="num">
                                      <p:cBhvr additive="base">
                                        <p:cTn id="44"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P spid="6" grpId="1"/>
      <p:bldP spid="7" grpId="0" animBg="1"/>
      <p:bldP spid="7" grpId="1" animBg="1"/>
      <p:bldP spid="8" grpId="0"/>
      <p:bldP spid="8" grpId="1"/>
      <p:bldP spid="9" grpId="0" animBg="1"/>
      <p:bldP spid="10"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pPr eaLnBrk="1" hangingPunct="1"/>
            <a:r>
              <a:rPr lang="en-US" altLang="zh-TW" dirty="0" smtClean="0"/>
              <a:t>UART</a:t>
            </a:r>
            <a:r>
              <a:rPr lang="zh-CN" altLang="en-US" dirty="0"/>
              <a:t>代码</a:t>
            </a:r>
            <a:r>
              <a:rPr lang="en-US" altLang="zh-TW" dirty="0" smtClean="0"/>
              <a:t>(2/2)</a:t>
            </a:r>
          </a:p>
        </p:txBody>
      </p:sp>
      <p:sp>
        <p:nvSpPr>
          <p:cNvPr id="63491" name="Rectangle 3"/>
          <p:cNvSpPr>
            <a:spLocks noGrp="1" noChangeArrowheads="1"/>
          </p:cNvSpPr>
          <p:nvPr>
            <p:ph idx="1"/>
          </p:nvPr>
        </p:nvSpPr>
        <p:spPr>
          <a:solidFill>
            <a:srgbClr val="FFFF66"/>
          </a:solidFill>
        </p:spPr>
        <p:txBody>
          <a:bodyPr/>
          <a:lstStyle/>
          <a:p>
            <a:pPr eaLnBrk="1" hangingPunct="1">
              <a:buNone/>
            </a:pPr>
            <a:r>
              <a:rPr lang="en-US" altLang="zh-TW" sz="1400" dirty="0" smtClean="0">
                <a:latin typeface="Lucida Console" pitchFamily="49" charset="0"/>
                <a:ea typeface="Arial Unicode MS" pitchFamily="34" charset="-120"/>
                <a:cs typeface="Arial Unicode MS" pitchFamily="34" charset="-120"/>
              </a:rPr>
              <a:t>	</a:t>
            </a:r>
            <a:r>
              <a:rPr lang="en-US" altLang="zh-TW" sz="1400" i="1" dirty="0" smtClean="0">
                <a:solidFill>
                  <a:srgbClr val="006600"/>
                </a:solidFill>
                <a:latin typeface="Arial" charset="0"/>
                <a:ea typeface="Arial Unicode MS" pitchFamily="34" charset="-120"/>
                <a:cs typeface="Arial Unicode MS" pitchFamily="34" charset="-120"/>
              </a:rPr>
              <a:t>// </a:t>
            </a:r>
            <a:r>
              <a:rPr lang="en-US" altLang="zh-TW" sz="1400" i="1" dirty="0">
                <a:solidFill>
                  <a:srgbClr val="006600"/>
                </a:solidFill>
                <a:latin typeface="Arial" charset="0"/>
                <a:ea typeface="Arial Unicode MS" pitchFamily="34" charset="-120"/>
                <a:cs typeface="Arial Unicode MS" pitchFamily="34" charset="-120"/>
              </a:rPr>
              <a:t>Setting and </a:t>
            </a:r>
            <a:r>
              <a:rPr lang="en-US" altLang="zh-TW" sz="1400" i="1" dirty="0" smtClean="0">
                <a:solidFill>
                  <a:srgbClr val="006600"/>
                </a:solidFill>
                <a:latin typeface="Arial" charset="0"/>
                <a:ea typeface="Arial Unicode MS" pitchFamily="34" charset="-120"/>
                <a:cs typeface="Arial Unicode MS" pitchFamily="34" charset="-120"/>
              </a:rPr>
              <a:t>Initial UART0</a:t>
            </a:r>
          </a:p>
          <a:p>
            <a:pPr eaLnBrk="1" hangingPunct="1">
              <a:buNone/>
            </a:pPr>
            <a:r>
              <a:rPr lang="en-US" altLang="zh-TW" sz="1400" dirty="0" smtClean="0">
                <a:latin typeface="Lucida Console" pitchFamily="49" charset="0"/>
                <a:ea typeface="Arial Unicode MS" pitchFamily="34" charset="-120"/>
                <a:cs typeface="Arial Unicode MS" pitchFamily="34" charset="-120"/>
              </a:rPr>
              <a:t>	sParam.u32BaudRate		= 115200;</a:t>
            </a:r>
          </a:p>
          <a:p>
            <a:pPr eaLnBrk="1" hangingPunct="1">
              <a:buNone/>
            </a:pPr>
            <a:r>
              <a:rPr lang="en-US" altLang="zh-TW" sz="1400" dirty="0" smtClean="0">
                <a:latin typeface="Lucida Console" pitchFamily="49" charset="0"/>
                <a:ea typeface="Arial Unicode MS" pitchFamily="34" charset="-120"/>
                <a:cs typeface="Arial Unicode MS" pitchFamily="34" charset="-120"/>
              </a:rPr>
              <a:t>	sparam.u32cDataBits		= DRVUART_DATABITS_8;</a:t>
            </a:r>
          </a:p>
          <a:p>
            <a:pPr eaLnBrk="1" hangingPunct="1">
              <a:buNone/>
            </a:pPr>
            <a:r>
              <a:rPr lang="en-US" altLang="zh-TW" sz="1400" dirty="0" smtClean="0">
                <a:latin typeface="Lucida Console" pitchFamily="49" charset="0"/>
                <a:ea typeface="Arial Unicode MS" pitchFamily="34" charset="-120"/>
                <a:cs typeface="Arial Unicode MS" pitchFamily="34" charset="-120"/>
              </a:rPr>
              <a:t>	sparam.u32cStopBits		= DRVUART_STOPBITS_1;</a:t>
            </a:r>
          </a:p>
          <a:p>
            <a:pPr eaLnBrk="1" hangingPunct="1">
              <a:buNone/>
            </a:pPr>
            <a:r>
              <a:rPr lang="en-US" altLang="zh-TW" sz="1400" dirty="0" smtClean="0">
                <a:latin typeface="Lucida Console" pitchFamily="49" charset="0"/>
                <a:ea typeface="Arial Unicode MS" pitchFamily="34" charset="-120"/>
                <a:cs typeface="Arial Unicode MS" pitchFamily="34" charset="-120"/>
              </a:rPr>
              <a:t>	sparam.u32cParity		= DRVUART_PARITY_NONE;</a:t>
            </a:r>
          </a:p>
          <a:p>
            <a:pPr eaLnBrk="1" hangingPunct="1">
              <a:buNone/>
            </a:pPr>
            <a:r>
              <a:rPr lang="en-US" altLang="zh-TW" sz="1400" dirty="0" smtClean="0">
                <a:latin typeface="Lucida Console" pitchFamily="49" charset="0"/>
                <a:ea typeface="Arial Unicode MS" pitchFamily="34" charset="-120"/>
                <a:cs typeface="Arial Unicode MS" pitchFamily="34" charset="-120"/>
              </a:rPr>
              <a:t>	sparam.u32cRxTriggerLevel	= DRVUART_FIFO_1BYTES;</a:t>
            </a:r>
          </a:p>
          <a:p>
            <a:pPr eaLnBrk="1" hangingPunct="1">
              <a:buNone/>
            </a:pPr>
            <a:r>
              <a:rPr lang="en-US" altLang="zh-TW" sz="1400" dirty="0" smtClean="0">
                <a:latin typeface="Lucida Console" pitchFamily="49" charset="0"/>
                <a:ea typeface="Arial Unicode MS" pitchFamily="34" charset="-120"/>
                <a:cs typeface="Arial Unicode MS" pitchFamily="34" charset="-120"/>
              </a:rPr>
              <a:t>	sParam.u8EnableDiv16</a:t>
            </a:r>
            <a:r>
              <a:rPr lang="en-US" altLang="zh-TW" sz="1400" dirty="0">
                <a:latin typeface="Lucida Console" pitchFamily="49" charset="0"/>
                <a:ea typeface="Arial Unicode MS" pitchFamily="34" charset="-120"/>
                <a:cs typeface="Arial Unicode MS" pitchFamily="34" charset="-120"/>
              </a:rPr>
              <a:t>	</a:t>
            </a:r>
            <a:r>
              <a:rPr lang="en-US" altLang="zh-TW" sz="1400" dirty="0" smtClean="0">
                <a:latin typeface="Lucida Console" pitchFamily="49" charset="0"/>
                <a:ea typeface="Arial Unicode MS" pitchFamily="34" charset="-120"/>
                <a:cs typeface="Arial Unicode MS" pitchFamily="34" charset="-120"/>
              </a:rPr>
              <a:t>	= </a:t>
            </a:r>
            <a:r>
              <a:rPr lang="en-US" altLang="zh-TW" sz="1400" dirty="0">
                <a:latin typeface="Lucida Console" pitchFamily="49" charset="0"/>
                <a:ea typeface="Arial Unicode MS" pitchFamily="34" charset="-120"/>
                <a:cs typeface="Arial Unicode MS" pitchFamily="34" charset="-120"/>
              </a:rPr>
              <a:t>DISABLE</a:t>
            </a:r>
            <a:r>
              <a:rPr lang="en-US" altLang="zh-TW" sz="1400" dirty="0" smtClean="0">
                <a:latin typeface="Lucida Console" pitchFamily="49" charset="0"/>
                <a:ea typeface="Arial Unicode MS" pitchFamily="34" charset="-120"/>
                <a:cs typeface="Arial Unicode MS" pitchFamily="34" charset="-120"/>
              </a:rPr>
              <a:t>;</a:t>
            </a:r>
          </a:p>
          <a:p>
            <a:pPr eaLnBrk="1" hangingPunct="1">
              <a:buNone/>
            </a:pPr>
            <a:endParaRPr lang="en-US" altLang="zh-TW" sz="1400" dirty="0" smtClean="0">
              <a:latin typeface="Lucida Console" pitchFamily="49" charset="0"/>
              <a:ea typeface="Arial Unicode MS" pitchFamily="34" charset="-120"/>
              <a:cs typeface="Arial Unicode MS" pitchFamily="34" charset="-120"/>
            </a:endParaRPr>
          </a:p>
          <a:p>
            <a:pPr eaLnBrk="1" hangingPunct="1">
              <a:buNone/>
            </a:pPr>
            <a:r>
              <a:rPr lang="en-US" altLang="zh-TW" sz="1400" i="1" dirty="0" smtClean="0">
                <a:solidFill>
                  <a:srgbClr val="006600"/>
                </a:solidFill>
                <a:latin typeface="Arial" charset="0"/>
                <a:ea typeface="Arial Unicode MS" pitchFamily="34" charset="-120"/>
                <a:cs typeface="Arial Unicode MS" pitchFamily="34" charset="-120"/>
              </a:rPr>
              <a:t>	//</a:t>
            </a:r>
            <a:r>
              <a:rPr lang="en-US" altLang="zh-TW" sz="1400" i="1" dirty="0">
                <a:solidFill>
                  <a:srgbClr val="006600"/>
                </a:solidFill>
                <a:latin typeface="Arial" charset="0"/>
                <a:ea typeface="Arial Unicode MS" pitchFamily="34" charset="-120"/>
                <a:cs typeface="Arial Unicode MS" pitchFamily="34" charset="-120"/>
              </a:rPr>
              <a:t>UART0 Initialize</a:t>
            </a:r>
            <a:endParaRPr lang="en-US" altLang="zh-TW" sz="1400" dirty="0" smtClean="0">
              <a:latin typeface="Lucida Console" pitchFamily="49" charset="0"/>
              <a:ea typeface="Arial Unicode MS" pitchFamily="34" charset="-120"/>
              <a:cs typeface="Arial Unicode MS" pitchFamily="34" charset="-120"/>
            </a:endParaRPr>
          </a:p>
          <a:p>
            <a:pPr eaLnBrk="1" hangingPunct="1">
              <a:buNone/>
            </a:pPr>
            <a:r>
              <a:rPr lang="en-US" altLang="zh-TW" sz="1400" dirty="0" smtClean="0">
                <a:latin typeface="Lucida Console" pitchFamily="49" charset="0"/>
                <a:ea typeface="Arial Unicode MS" pitchFamily="34" charset="-120"/>
                <a:cs typeface="Arial Unicode MS" pitchFamily="34" charset="-120"/>
              </a:rPr>
              <a:t>	</a:t>
            </a:r>
            <a:r>
              <a:rPr lang="en-US" altLang="zh-TW" sz="1400" dirty="0" err="1" smtClean="0">
                <a:latin typeface="Lucida Console" pitchFamily="49" charset="0"/>
                <a:ea typeface="Arial Unicode MS" pitchFamily="34" charset="-120"/>
                <a:cs typeface="Arial Unicode MS" pitchFamily="34" charset="-120"/>
              </a:rPr>
              <a:t>UART_Init</a:t>
            </a:r>
            <a:r>
              <a:rPr lang="en-US" altLang="zh-TW" sz="1400" dirty="0" smtClean="0">
                <a:latin typeface="Lucida Console" pitchFamily="49" charset="0"/>
                <a:ea typeface="Arial Unicode MS" pitchFamily="34" charset="-120"/>
                <a:cs typeface="Arial Unicode MS" pitchFamily="34" charset="-120"/>
              </a:rPr>
              <a:t>(UART0, &amp;</a:t>
            </a:r>
            <a:r>
              <a:rPr lang="en-US" altLang="zh-TW" sz="1400" dirty="0" err="1">
                <a:latin typeface="Lucida Console" pitchFamily="49" charset="0"/>
                <a:ea typeface="Arial Unicode MS" pitchFamily="34" charset="-120"/>
                <a:cs typeface="Arial Unicode MS" pitchFamily="34" charset="-120"/>
              </a:rPr>
              <a:t>sParam</a:t>
            </a:r>
            <a:r>
              <a:rPr lang="en-US" altLang="zh-TW" sz="1400" dirty="0" smtClean="0">
                <a:latin typeface="Lucida Console" pitchFamily="49" charset="0"/>
                <a:ea typeface="Arial Unicode MS" pitchFamily="34" charset="-120"/>
                <a:cs typeface="Arial Unicode MS" pitchFamily="34" charset="-120"/>
              </a:rPr>
              <a:t>);</a:t>
            </a:r>
            <a:endParaRPr lang="en-US" altLang="zh-TW" sz="1400" i="1" dirty="0">
              <a:solidFill>
                <a:srgbClr val="006600"/>
              </a:solidFill>
              <a:latin typeface="Arial" charset="0"/>
              <a:ea typeface="Arial Unicode MS" pitchFamily="34" charset="-120"/>
              <a:cs typeface="Arial Unicode MS" pitchFamily="34" charset="-120"/>
            </a:endParaRPr>
          </a:p>
          <a:p>
            <a:pPr eaLnBrk="1" hangingPunct="1">
              <a:buNone/>
            </a:pPr>
            <a:endParaRPr lang="en-US" altLang="zh-TW" sz="1400" dirty="0" smtClean="0">
              <a:latin typeface="Lucida Console" pitchFamily="49" charset="0"/>
              <a:ea typeface="Arial Unicode MS" pitchFamily="34" charset="-120"/>
              <a:cs typeface="Arial Unicode MS" pitchFamily="34" charset="-120"/>
            </a:endParaRPr>
          </a:p>
          <a:p>
            <a:pPr eaLnBrk="1" hangingPunct="1">
              <a:buNone/>
            </a:pPr>
            <a:r>
              <a:rPr lang="en-US" altLang="zh-TW" sz="1400" i="1" dirty="0">
                <a:solidFill>
                  <a:srgbClr val="006600"/>
                </a:solidFill>
                <a:latin typeface="Arial" charset="0"/>
                <a:ea typeface="Arial Unicode MS" pitchFamily="34" charset="-120"/>
                <a:cs typeface="Arial Unicode MS" pitchFamily="34" charset="-120"/>
              </a:rPr>
              <a:t>	//UART transmit and receive test</a:t>
            </a:r>
          </a:p>
          <a:p>
            <a:pPr eaLnBrk="1" hangingPunct="1">
              <a:buNone/>
            </a:pPr>
            <a:r>
              <a:rPr lang="en-US" altLang="zh-TW" sz="1400" dirty="0" smtClean="0">
                <a:latin typeface="Lucida Console" pitchFamily="49" charset="0"/>
                <a:ea typeface="Arial Unicode MS" pitchFamily="34" charset="-120"/>
                <a:cs typeface="Arial Unicode MS" pitchFamily="34" charset="-120"/>
              </a:rPr>
              <a:t>	</a:t>
            </a:r>
            <a:r>
              <a:rPr lang="en-US" altLang="zh-TW" sz="1400" dirty="0" err="1" smtClean="0">
                <a:latin typeface="Lucida Console" pitchFamily="49" charset="0"/>
                <a:ea typeface="Arial Unicode MS" pitchFamily="34" charset="-120"/>
                <a:cs typeface="Arial Unicode MS" pitchFamily="34" charset="-120"/>
              </a:rPr>
              <a:t>printf</a:t>
            </a:r>
            <a:r>
              <a:rPr lang="en-US" altLang="zh-TW" sz="1400" dirty="0" smtClean="0">
                <a:latin typeface="Lucida Console" pitchFamily="49" charset="0"/>
                <a:ea typeface="Arial Unicode MS" pitchFamily="34" charset="-120"/>
                <a:cs typeface="Arial Unicode MS" pitchFamily="34" charset="-120"/>
              </a:rPr>
              <a:t>(“Please press any key...\n”);</a:t>
            </a:r>
          </a:p>
          <a:p>
            <a:pPr eaLnBrk="1" hangingPunct="1">
              <a:buNone/>
            </a:pPr>
            <a:r>
              <a:rPr lang="en-US" altLang="zh-TW" sz="1400" dirty="0">
                <a:latin typeface="Lucida Console" pitchFamily="49" charset="0"/>
                <a:ea typeface="Arial Unicode MS" pitchFamily="34" charset="-120"/>
                <a:cs typeface="Arial Unicode MS" pitchFamily="34" charset="-120"/>
              </a:rPr>
              <a:t>	</a:t>
            </a:r>
            <a:r>
              <a:rPr lang="en-US" altLang="zh-TW" sz="1400" dirty="0" err="1">
                <a:latin typeface="Lucida Console" pitchFamily="49" charset="0"/>
                <a:ea typeface="Arial Unicode MS" pitchFamily="34" charset="-120"/>
                <a:cs typeface="Arial Unicode MS" pitchFamily="34" charset="-120"/>
              </a:rPr>
              <a:t>scanf</a:t>
            </a:r>
            <a:r>
              <a:rPr lang="en-US" altLang="zh-TW" sz="1400" dirty="0">
                <a:latin typeface="Lucida Console" pitchFamily="49" charset="0"/>
                <a:ea typeface="Arial Unicode MS" pitchFamily="34" charset="-120"/>
                <a:cs typeface="Arial Unicode MS" pitchFamily="34" charset="-120"/>
              </a:rPr>
              <a:t>("%c", </a:t>
            </a:r>
            <a:r>
              <a:rPr lang="en-US" altLang="zh-TW" sz="1400" dirty="0" smtClean="0">
                <a:latin typeface="Lucida Console" pitchFamily="49" charset="0"/>
                <a:ea typeface="Arial Unicode MS" pitchFamily="34" charset="-120"/>
                <a:cs typeface="Arial Unicode MS" pitchFamily="34" charset="-120"/>
              </a:rPr>
              <a:t>&amp;u8data);</a:t>
            </a:r>
          </a:p>
          <a:p>
            <a:pPr eaLnBrk="1" hangingPunct="1">
              <a:buNone/>
            </a:pPr>
            <a:r>
              <a:rPr lang="en-US" altLang="zh-TW" sz="1400" dirty="0">
                <a:latin typeface="Lucida Console" pitchFamily="49" charset="0"/>
                <a:ea typeface="Arial Unicode MS" pitchFamily="34" charset="-120"/>
                <a:cs typeface="Arial Unicode MS" pitchFamily="34" charset="-120"/>
              </a:rPr>
              <a:t>	</a:t>
            </a:r>
            <a:r>
              <a:rPr lang="en-US" altLang="zh-TW" sz="1400" dirty="0" err="1" smtClean="0">
                <a:latin typeface="Lucida Console" pitchFamily="49" charset="0"/>
                <a:ea typeface="Arial Unicode MS" pitchFamily="34" charset="-120"/>
                <a:cs typeface="Arial Unicode MS" pitchFamily="34" charset="-120"/>
              </a:rPr>
              <a:t>printf</a:t>
            </a:r>
            <a:r>
              <a:rPr lang="en-US" altLang="zh-TW" sz="1400" dirty="0" smtClean="0">
                <a:latin typeface="Lucida Console" pitchFamily="49" charset="0"/>
                <a:ea typeface="Arial Unicode MS" pitchFamily="34" charset="-120"/>
                <a:cs typeface="Arial Unicode MS" pitchFamily="34" charset="-120"/>
              </a:rPr>
              <a:t>(“Enter key is: %c\n”, </a:t>
            </a:r>
            <a:r>
              <a:rPr lang="en-US" altLang="zh-TW" sz="1400" dirty="0">
                <a:latin typeface="Lucida Console" pitchFamily="49" charset="0"/>
                <a:ea typeface="Arial Unicode MS" pitchFamily="34" charset="-120"/>
                <a:cs typeface="Arial Unicode MS" pitchFamily="34" charset="-120"/>
              </a:rPr>
              <a:t>u8data</a:t>
            </a:r>
            <a:r>
              <a:rPr lang="en-US" altLang="zh-TW" sz="1400" dirty="0" smtClean="0">
                <a:latin typeface="Lucida Console" pitchFamily="49" charset="0"/>
                <a:ea typeface="Arial Unicode MS" pitchFamily="34" charset="-120"/>
                <a:cs typeface="Arial Unicode MS" pitchFamily="34" charset="-120"/>
              </a:rPr>
              <a:t>);</a:t>
            </a:r>
          </a:p>
          <a:p>
            <a:pPr eaLnBrk="1" hangingPunct="1">
              <a:buNone/>
            </a:pPr>
            <a:endParaRPr lang="en-US" altLang="zh-TW" sz="1400" dirty="0" smtClean="0">
              <a:latin typeface="Lucida Console" pitchFamily="49" charset="0"/>
              <a:ea typeface="Arial Unicode MS" pitchFamily="34" charset="-120"/>
              <a:cs typeface="Arial Unicode MS" pitchFamily="34" charset="-120"/>
            </a:endParaRPr>
          </a:p>
          <a:p>
            <a:pPr eaLnBrk="1" hangingPunct="1">
              <a:buNone/>
            </a:pPr>
            <a:r>
              <a:rPr lang="en-US" altLang="zh-TW" sz="1400" dirty="0">
                <a:latin typeface="Lucida Console" pitchFamily="49" charset="0"/>
                <a:ea typeface="Arial Unicode MS" pitchFamily="34" charset="-120"/>
                <a:cs typeface="Arial Unicode MS" pitchFamily="34" charset="-120"/>
              </a:rPr>
              <a:t>	</a:t>
            </a:r>
            <a:r>
              <a:rPr lang="en-US" altLang="zh-TW" sz="1400" dirty="0" smtClean="0">
                <a:latin typeface="Lucida Console" pitchFamily="49" charset="0"/>
                <a:ea typeface="Arial Unicode MS" pitchFamily="34" charset="-120"/>
                <a:cs typeface="Arial Unicode MS" pitchFamily="34" charset="-120"/>
              </a:rPr>
              <a:t>while(1);</a:t>
            </a:r>
          </a:p>
          <a:p>
            <a:pPr eaLnBrk="1" hangingPunct="1">
              <a:buFont typeface="Arial" charset="0"/>
              <a:buNone/>
            </a:pPr>
            <a:r>
              <a:rPr lang="en-US" altLang="zh-TW" sz="1400" dirty="0" smtClean="0">
                <a:latin typeface="Lucida Console" pitchFamily="49" charset="0"/>
                <a:ea typeface="Arial Unicode MS" pitchFamily="34" charset="-120"/>
                <a:cs typeface="Arial Unicode MS" pitchFamily="34" charset="-120"/>
              </a:rPr>
              <a:t>}</a:t>
            </a:r>
          </a:p>
        </p:txBody>
      </p:sp>
      <p:sp>
        <p:nvSpPr>
          <p:cNvPr id="63492"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C7BFDE18-3C94-4A6D-8C72-8264866D8E89}" type="slidenum">
              <a:rPr lang="en-US" altLang="zh-TW" sz="1400" smtClean="0">
                <a:solidFill>
                  <a:schemeClr val="tx1"/>
                </a:solidFill>
                <a:latin typeface="Arial" charset="0"/>
                <a:ea typeface="ＭＳ Ｐゴシック" pitchFamily="34" charset="-128"/>
              </a:rPr>
              <a:pPr fontAlgn="base">
                <a:spcBef>
                  <a:spcPct val="0"/>
                </a:spcBef>
                <a:spcAft>
                  <a:spcPct val="0"/>
                </a:spcAft>
              </a:pPr>
              <a:t>59</a:t>
            </a:fld>
            <a:endParaRPr lang="en-US" altLang="zh-TW" sz="1400" smtClean="0">
              <a:solidFill>
                <a:schemeClr val="tx1"/>
              </a:solidFill>
              <a:latin typeface="Arial" charset="0"/>
              <a:ea typeface="ＭＳ Ｐゴシック" pitchFamily="34" charset="-128"/>
            </a:endParaRPr>
          </a:p>
        </p:txBody>
      </p:sp>
      <p:sp>
        <p:nvSpPr>
          <p:cNvPr id="5" name="橢圓 4"/>
          <p:cNvSpPr/>
          <p:nvPr/>
        </p:nvSpPr>
        <p:spPr>
          <a:xfrm>
            <a:off x="539552" y="980728"/>
            <a:ext cx="6624736" cy="1872208"/>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6" name="Text Box 19"/>
          <p:cNvSpPr txBox="1">
            <a:spLocks noChangeArrowheads="1"/>
          </p:cNvSpPr>
          <p:nvPr/>
        </p:nvSpPr>
        <p:spPr bwMode="auto">
          <a:xfrm>
            <a:off x="4499992" y="3259084"/>
            <a:ext cx="4536504" cy="313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marL="0" eaLnBrk="1" hangingPunct="1"/>
            <a:r>
              <a:rPr lang="en-US" altLang="zh-TW" sz="1800" dirty="0" smtClean="0">
                <a:solidFill>
                  <a:srgbClr val="FF0000"/>
                </a:solidFill>
              </a:rPr>
              <a:t>Setting UART baud rate </a:t>
            </a:r>
            <a:r>
              <a:rPr lang="en-US" altLang="zh-TW" sz="1800" dirty="0">
                <a:solidFill>
                  <a:srgbClr val="FF0000"/>
                </a:solidFill>
              </a:rPr>
              <a:t>and serial </a:t>
            </a:r>
            <a:r>
              <a:rPr lang="en-US" altLang="zh-TW" sz="1800" dirty="0" smtClean="0">
                <a:solidFill>
                  <a:srgbClr val="FF0000"/>
                </a:solidFill>
              </a:rPr>
              <a:t>format</a:t>
            </a:r>
            <a:endParaRPr lang="en-US" altLang="zh-TW" sz="1800" dirty="0">
              <a:solidFill>
                <a:srgbClr val="FF0000"/>
              </a:solidFill>
            </a:endParaRPr>
          </a:p>
        </p:txBody>
      </p:sp>
      <p:sp>
        <p:nvSpPr>
          <p:cNvPr id="7" name="橢圓 6"/>
          <p:cNvSpPr/>
          <p:nvPr/>
        </p:nvSpPr>
        <p:spPr>
          <a:xfrm>
            <a:off x="467544" y="2924944"/>
            <a:ext cx="3423592" cy="792088"/>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弧形 1"/>
          <p:cNvSpPr/>
          <p:nvPr/>
        </p:nvSpPr>
        <p:spPr>
          <a:xfrm>
            <a:off x="2179340" y="2128042"/>
            <a:ext cx="3328764" cy="1196518"/>
          </a:xfrm>
          <a:prstGeom prst="arc">
            <a:avLst>
              <a:gd name="adj1" fmla="val 48295"/>
              <a:gd name="adj2" fmla="val 5147935"/>
            </a:avLst>
          </a:prstGeom>
          <a:noFill/>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9" name="橢圓 8"/>
          <p:cNvSpPr/>
          <p:nvPr/>
        </p:nvSpPr>
        <p:spPr>
          <a:xfrm>
            <a:off x="467544" y="3789040"/>
            <a:ext cx="4248472" cy="1139178"/>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Text Box 19"/>
          <p:cNvSpPr txBox="1">
            <a:spLocks noChangeArrowheads="1"/>
          </p:cNvSpPr>
          <p:nvPr/>
        </p:nvSpPr>
        <p:spPr bwMode="auto">
          <a:xfrm>
            <a:off x="3923928" y="4843260"/>
            <a:ext cx="4536504" cy="313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342900" indent="-342900"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marL="0" eaLnBrk="1" hangingPunct="1"/>
            <a:r>
              <a:rPr lang="en-US" altLang="zh-TW" sz="1800" dirty="0" smtClean="0">
                <a:solidFill>
                  <a:srgbClr val="FF0000"/>
                </a:solidFill>
              </a:rPr>
              <a:t>Transmit </a:t>
            </a:r>
            <a:r>
              <a:rPr lang="en-US" altLang="zh-TW" sz="1800" dirty="0">
                <a:solidFill>
                  <a:srgbClr val="FF0000"/>
                </a:solidFill>
              </a:rPr>
              <a:t>and receive </a:t>
            </a:r>
            <a:r>
              <a:rPr lang="en-US" altLang="zh-TW" sz="1800" dirty="0" smtClean="0">
                <a:solidFill>
                  <a:srgbClr val="FF0000"/>
                </a:solidFill>
              </a:rPr>
              <a:t>test</a:t>
            </a:r>
            <a:endParaRPr lang="en-US" altLang="zh-TW" sz="1800" dirty="0">
              <a:solidFill>
                <a:srgbClr val="FF0000"/>
              </a:solidFill>
            </a:endParaRPr>
          </a:p>
        </p:txBody>
      </p:sp>
    </p:spTree>
  </p:cSld>
  <p:clrMapOvr>
    <a:masterClrMapping/>
  </p:clrMapOvr>
  <p:transition advTm="3312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0-#ppt_w/2"/>
                                          </p:val>
                                        </p:tav>
                                        <p:tav tm="100000">
                                          <p:val>
                                            <p:strVal val="#ppt_x"/>
                                          </p:val>
                                        </p:tav>
                                      </p:tavLst>
                                    </p:anim>
                                    <p:anim calcmode="lin" valueType="num">
                                      <p:cBhvr additive="base">
                                        <p:cTn id="20"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0" presetClass="exit" presetSubtype="0" fill="hold" grpId="1" nodeType="clickEffect">
                                  <p:stCondLst>
                                    <p:cond delay="0"/>
                                  </p:stCondLst>
                                  <p:childTnLst>
                                    <p:animEffect transition="out" filter="fade">
                                      <p:cBhvr>
                                        <p:cTn id="24" dur="500"/>
                                        <p:tgtEl>
                                          <p:spTgt spid="5"/>
                                        </p:tgtEl>
                                      </p:cBhvr>
                                    </p:animEffect>
                                    <p:set>
                                      <p:cBhvr>
                                        <p:cTn id="25" dur="1" fill="hold">
                                          <p:stCondLst>
                                            <p:cond delay="499"/>
                                          </p:stCondLst>
                                        </p:cTn>
                                        <p:tgtEl>
                                          <p:spTgt spid="5"/>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6"/>
                                        </p:tgtEl>
                                      </p:cBhvr>
                                    </p:animEffect>
                                    <p:set>
                                      <p:cBhvr>
                                        <p:cTn id="28" dur="1" fill="hold">
                                          <p:stCondLst>
                                            <p:cond delay="499"/>
                                          </p:stCondLst>
                                        </p:cTn>
                                        <p:tgtEl>
                                          <p:spTgt spid="6"/>
                                        </p:tgtEl>
                                        <p:attrNameLst>
                                          <p:attrName>style.visibility</p:attrName>
                                        </p:attrNameLst>
                                      </p:cBhvr>
                                      <p:to>
                                        <p:strVal val="hidden"/>
                                      </p:to>
                                    </p:set>
                                  </p:childTnLst>
                                </p:cTn>
                              </p:par>
                              <p:par>
                                <p:cTn id="29" presetID="10" presetClass="exit" presetSubtype="0" fill="hold" grpId="1" nodeType="withEffect">
                                  <p:stCondLst>
                                    <p:cond delay="0"/>
                                  </p:stCondLst>
                                  <p:childTnLst>
                                    <p:animEffect transition="out" filter="fade">
                                      <p:cBhvr>
                                        <p:cTn id="30" dur="500"/>
                                        <p:tgtEl>
                                          <p:spTgt spid="7"/>
                                        </p:tgtEl>
                                      </p:cBhvr>
                                    </p:animEffect>
                                    <p:set>
                                      <p:cBhvr>
                                        <p:cTn id="31" dur="1" fill="hold">
                                          <p:stCondLst>
                                            <p:cond delay="4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500"/>
                                        <p:tgtEl>
                                          <p:spTgt spid="2"/>
                                        </p:tgtEl>
                                      </p:cBhvr>
                                    </p:animEffect>
                                    <p:set>
                                      <p:cBhvr>
                                        <p:cTn id="34" dur="1" fill="hold">
                                          <p:stCondLst>
                                            <p:cond delay="499"/>
                                          </p:stCondLst>
                                        </p:cTn>
                                        <p:tgtEl>
                                          <p:spTgt spid="2"/>
                                        </p:tgtEl>
                                        <p:attrNameLst>
                                          <p:attrName>style.visibility</p:attrName>
                                        </p:attrNameLst>
                                      </p:cBhvr>
                                      <p:to>
                                        <p:strVal val="hidden"/>
                                      </p:to>
                                    </p:set>
                                  </p:childTnLst>
                                </p:cTn>
                              </p:par>
                              <p:par>
                                <p:cTn id="35" presetID="2" presetClass="entr" presetSubtype="8"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0-#ppt_w/2"/>
                                          </p:val>
                                        </p:tav>
                                        <p:tav tm="100000">
                                          <p:val>
                                            <p:strVal val="#ppt_x"/>
                                          </p:val>
                                        </p:tav>
                                      </p:tavLst>
                                    </p:anim>
                                    <p:anim calcmode="lin" valueType="num">
                                      <p:cBhvr additive="base">
                                        <p:cTn id="38" dur="500" fill="hold"/>
                                        <p:tgtEl>
                                          <p:spTgt spid="9"/>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0-#ppt_w/2"/>
                                          </p:val>
                                        </p:tav>
                                        <p:tav tm="100000">
                                          <p:val>
                                            <p:strVal val="#ppt_x"/>
                                          </p:val>
                                        </p:tav>
                                      </p:tavLst>
                                    </p:anim>
                                    <p:anim calcmode="lin" valueType="num">
                                      <p:cBhvr additive="base">
                                        <p:cTn id="42"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P spid="6" grpId="1"/>
      <p:bldP spid="7" grpId="0" animBg="1"/>
      <p:bldP spid="7" grpId="1" animBg="1"/>
      <p:bldP spid="2" grpId="0" animBg="1"/>
      <p:bldP spid="2" grpId="1" animBg="1"/>
      <p:bldP spid="9" grpId="0" animBg="1"/>
      <p:bldP spid="10"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p:txBody>
          <a:bodyPr/>
          <a:lstStyle/>
          <a:p>
            <a:pPr eaLnBrk="1" hangingPunct="1"/>
            <a:r>
              <a:rPr lang="en-US" altLang="zh-TW" dirty="0" err="1" smtClean="0"/>
              <a:t>Timer_WDT_RTC</a:t>
            </a:r>
            <a:r>
              <a:rPr lang="zh-CN" altLang="en-US" dirty="0" smtClean="0"/>
              <a:t>示例代码</a:t>
            </a:r>
            <a:r>
              <a:rPr lang="en-US" altLang="zh-TW" dirty="0" smtClean="0"/>
              <a:t> </a:t>
            </a:r>
          </a:p>
        </p:txBody>
      </p:sp>
      <p:sp>
        <p:nvSpPr>
          <p:cNvPr id="67587" name="Slide Number Placeholder 4"/>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73897775-DA0A-4CC2-96AA-1D76F14900DC}" type="slidenum">
              <a:rPr lang="en-US" altLang="zh-TW" sz="1400" smtClean="0">
                <a:solidFill>
                  <a:schemeClr val="tx1"/>
                </a:solidFill>
                <a:latin typeface="Arial" charset="0"/>
                <a:ea typeface="ＭＳ Ｐゴシック" pitchFamily="34" charset="-128"/>
              </a:rPr>
              <a:pPr fontAlgn="base">
                <a:spcBef>
                  <a:spcPct val="0"/>
                </a:spcBef>
                <a:spcAft>
                  <a:spcPct val="0"/>
                </a:spcAft>
              </a:pPr>
              <a:t>60</a:t>
            </a:fld>
            <a:endParaRPr lang="en-US" altLang="zh-TW" sz="1400" smtClean="0">
              <a:solidFill>
                <a:schemeClr val="tx1"/>
              </a:solidFill>
              <a:latin typeface="Arial" charset="0"/>
              <a:ea typeface="ＭＳ Ｐゴシック" pitchFamily="34" charset="-128"/>
            </a:endParaRPr>
          </a:p>
        </p:txBody>
      </p:sp>
      <p:sp>
        <p:nvSpPr>
          <p:cNvPr id="292941" name="AutoShape 77"/>
          <p:cNvSpPr>
            <a:spLocks noChangeArrowheads="1"/>
          </p:cNvSpPr>
          <p:nvPr/>
        </p:nvSpPr>
        <p:spPr bwMode="auto">
          <a:xfrm>
            <a:off x="333588" y="1281005"/>
            <a:ext cx="3600450" cy="468313"/>
          </a:xfrm>
          <a:prstGeom prst="cube">
            <a:avLst>
              <a:gd name="adj" fmla="val 25000"/>
            </a:avLst>
          </a:prstGeom>
          <a:gradFill rotWithShape="1">
            <a:gsLst>
              <a:gs pos="0">
                <a:srgbClr val="DDDDDD">
                  <a:gamma/>
                  <a:shade val="85882"/>
                  <a:invGamma/>
                </a:srgbClr>
              </a:gs>
              <a:gs pos="50000">
                <a:srgbClr val="DDDDDD"/>
              </a:gs>
              <a:gs pos="100000">
                <a:srgbClr val="DDDDDD">
                  <a:gamma/>
                  <a:shade val="85882"/>
                  <a:invGamma/>
                </a:srgbClr>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lnSpc>
                <a:spcPct val="100000"/>
              </a:lnSpc>
              <a:spcBef>
                <a:spcPct val="0"/>
              </a:spcBef>
              <a:buSzTx/>
              <a:buFontTx/>
              <a:buNone/>
              <a:defRPr/>
            </a:pPr>
            <a:r>
              <a:rPr kumimoji="1" lang="en-US" altLang="zh-TW" sz="1800" dirty="0" smtClean="0">
                <a:solidFill>
                  <a:srgbClr val="800000"/>
                </a:solidFill>
                <a:latin typeface="Arial" pitchFamily="34" charset="0"/>
                <a:ea typeface="新細明體" pitchFamily="18" charset="-120"/>
              </a:rPr>
              <a:t>Nano100BSeriesBSP_CMSIS</a:t>
            </a:r>
            <a:endParaRPr kumimoji="1" lang="en-US" altLang="zh-TW" sz="1800" dirty="0">
              <a:solidFill>
                <a:srgbClr val="800000"/>
              </a:solidFill>
              <a:latin typeface="Arial" pitchFamily="34" charset="0"/>
              <a:ea typeface="新細明體" pitchFamily="18" charset="-120"/>
            </a:endParaRPr>
          </a:p>
        </p:txBody>
      </p:sp>
      <p:sp>
        <p:nvSpPr>
          <p:cNvPr id="67594" name="AutoShape 80"/>
          <p:cNvSpPr>
            <a:spLocks noChangeArrowheads="1"/>
          </p:cNvSpPr>
          <p:nvPr/>
        </p:nvSpPr>
        <p:spPr bwMode="auto">
          <a:xfrm>
            <a:off x="7150349" y="2002115"/>
            <a:ext cx="1800000" cy="468000"/>
          </a:xfrm>
          <a:prstGeom prst="foldedCorner">
            <a:avLst>
              <a:gd name="adj" fmla="val 12500"/>
            </a:avLst>
          </a:prstGeom>
          <a:gradFill rotWithShape="1">
            <a:gsLst>
              <a:gs pos="0">
                <a:srgbClr val="DCDC84"/>
              </a:gs>
              <a:gs pos="50000">
                <a:srgbClr val="FFFF99"/>
              </a:gs>
              <a:gs pos="100000">
                <a:srgbClr val="DCDC84"/>
              </a:gs>
            </a:gsLst>
            <a:lin ang="5400000" scaled="1"/>
          </a:gradFill>
          <a:ln w="9525">
            <a:solidFill>
              <a:schemeClr val="tx1"/>
            </a:solidFill>
            <a:round/>
            <a:headEnd/>
            <a:tailEnd/>
          </a:ln>
          <a:effectLst>
            <a:outerShdw dist="35921" dir="2700000" algn="ctr" rotWithShape="0">
              <a:schemeClr val="bg2"/>
            </a:outerShdw>
          </a:effectLst>
        </p:spPr>
        <p:txBody>
          <a:bodyPr wrap="none" anchor="ctr"/>
          <a:lstStyle/>
          <a:p>
            <a:pPr eaLnBrk="0" hangingPunct="0">
              <a:lnSpc>
                <a:spcPct val="100000"/>
              </a:lnSpc>
              <a:spcBef>
                <a:spcPct val="0"/>
              </a:spcBef>
              <a:buSzTx/>
              <a:buFontTx/>
              <a:buNone/>
            </a:pPr>
            <a:r>
              <a:rPr lang="en-US" altLang="zh-TW" b="1" i="1" dirty="0" err="1">
                <a:solidFill>
                  <a:srgbClr val="0033CC"/>
                </a:solidFill>
                <a:latin typeface="Arial" charset="0"/>
                <a:ea typeface="ＭＳ Ｐゴシック" pitchFamily="34" charset="-128"/>
              </a:rPr>
              <a:t>NuMicro</a:t>
            </a:r>
            <a:r>
              <a:rPr lang="en-US" altLang="zh-TW" b="1" i="1" dirty="0">
                <a:solidFill>
                  <a:srgbClr val="0033CC"/>
                </a:solidFill>
                <a:latin typeface="Arial" charset="0"/>
                <a:ea typeface="ＭＳ Ｐゴシック" pitchFamily="34" charset="-128"/>
              </a:rPr>
              <a:t> NANO100B</a:t>
            </a:r>
          </a:p>
          <a:p>
            <a:pPr eaLnBrk="0" hangingPunct="0">
              <a:lnSpc>
                <a:spcPct val="100000"/>
              </a:lnSpc>
              <a:spcBef>
                <a:spcPct val="0"/>
              </a:spcBef>
              <a:buSzTx/>
              <a:buFontTx/>
              <a:buNone/>
            </a:pPr>
            <a:r>
              <a:rPr lang="en-US" altLang="zh-TW" b="1" i="1" dirty="0">
                <a:solidFill>
                  <a:srgbClr val="0033CC"/>
                </a:solidFill>
                <a:latin typeface="Arial" charset="0"/>
                <a:ea typeface="ＭＳ Ｐゴシック" pitchFamily="34" charset="-128"/>
              </a:rPr>
              <a:t>Driver Reference Guide</a:t>
            </a:r>
          </a:p>
        </p:txBody>
      </p:sp>
      <p:sp>
        <p:nvSpPr>
          <p:cNvPr id="67603" name="AutoShape 89"/>
          <p:cNvSpPr>
            <a:spLocks noChangeArrowheads="1"/>
          </p:cNvSpPr>
          <p:nvPr/>
        </p:nvSpPr>
        <p:spPr bwMode="auto">
          <a:xfrm>
            <a:off x="854986" y="2708920"/>
            <a:ext cx="1800225" cy="468313"/>
          </a:xfrm>
          <a:prstGeom prst="cube">
            <a:avLst>
              <a:gd name="adj" fmla="val 25000"/>
            </a:avLst>
          </a:prstGeom>
          <a:gradFill rotWithShape="1">
            <a:gsLst>
              <a:gs pos="0">
                <a:srgbClr val="9BC2C2"/>
              </a:gs>
              <a:gs pos="50000">
                <a:srgbClr val="CCFFFF"/>
              </a:gs>
              <a:gs pos="100000">
                <a:srgbClr val="9BC2C2"/>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lnSpc>
                <a:spcPct val="100000"/>
              </a:lnSpc>
              <a:spcBef>
                <a:spcPct val="0"/>
              </a:spcBef>
              <a:buSzTx/>
              <a:buFontTx/>
              <a:buNone/>
            </a:pPr>
            <a:r>
              <a:rPr kumimoji="1" lang="en-US" altLang="zh-TW" sz="2000" dirty="0" smtClean="0">
                <a:solidFill>
                  <a:schemeClr val="tx1"/>
                </a:solidFill>
                <a:latin typeface="Arial" charset="0"/>
                <a:ea typeface="新細明體" pitchFamily="18" charset="-120"/>
              </a:rPr>
              <a:t>Sample</a:t>
            </a:r>
            <a:endParaRPr kumimoji="1" lang="en-US" altLang="zh-TW" sz="2000" dirty="0">
              <a:solidFill>
                <a:schemeClr val="tx1"/>
              </a:solidFill>
              <a:latin typeface="Arial" charset="0"/>
              <a:ea typeface="新細明體" pitchFamily="18" charset="-120"/>
            </a:endParaRPr>
          </a:p>
        </p:txBody>
      </p:sp>
      <p:sp>
        <p:nvSpPr>
          <p:cNvPr id="67608" name="Line 94"/>
          <p:cNvSpPr>
            <a:spLocks noChangeShapeType="1"/>
          </p:cNvSpPr>
          <p:nvPr/>
        </p:nvSpPr>
        <p:spPr bwMode="auto">
          <a:xfrm flipV="1">
            <a:off x="4184537" y="5101932"/>
            <a:ext cx="2079952"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27" name="AutoShape 89"/>
          <p:cNvSpPr>
            <a:spLocks noChangeArrowheads="1"/>
          </p:cNvSpPr>
          <p:nvPr/>
        </p:nvSpPr>
        <p:spPr bwMode="auto">
          <a:xfrm>
            <a:off x="854986" y="1986357"/>
            <a:ext cx="1800225" cy="468313"/>
          </a:xfrm>
          <a:prstGeom prst="cube">
            <a:avLst>
              <a:gd name="adj" fmla="val 25000"/>
            </a:avLst>
          </a:prstGeom>
          <a:gradFill rotWithShape="1">
            <a:gsLst>
              <a:gs pos="0">
                <a:srgbClr val="9BC2C2"/>
              </a:gs>
              <a:gs pos="50000">
                <a:srgbClr val="CCFFFF"/>
              </a:gs>
              <a:gs pos="100000">
                <a:srgbClr val="9BC2C2"/>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lnSpc>
                <a:spcPct val="100000"/>
              </a:lnSpc>
              <a:spcBef>
                <a:spcPct val="0"/>
              </a:spcBef>
              <a:buSzTx/>
              <a:buFontTx/>
              <a:buNone/>
            </a:pPr>
            <a:r>
              <a:rPr kumimoji="1" lang="en-US" altLang="zh-TW" sz="2000" dirty="0" smtClean="0">
                <a:solidFill>
                  <a:schemeClr val="tx1"/>
                </a:solidFill>
                <a:latin typeface="Arial" charset="0"/>
                <a:ea typeface="新細明體" pitchFamily="18" charset="-120"/>
              </a:rPr>
              <a:t>Document</a:t>
            </a:r>
            <a:endParaRPr kumimoji="1" lang="en-US" altLang="zh-TW" sz="2000" dirty="0">
              <a:solidFill>
                <a:schemeClr val="tx1"/>
              </a:solidFill>
              <a:latin typeface="Arial" charset="0"/>
              <a:ea typeface="新細明體" pitchFamily="18" charset="-120"/>
            </a:endParaRPr>
          </a:p>
        </p:txBody>
      </p:sp>
      <p:sp>
        <p:nvSpPr>
          <p:cNvPr id="29" name="AutoShape 89"/>
          <p:cNvSpPr>
            <a:spLocks noChangeArrowheads="1"/>
          </p:cNvSpPr>
          <p:nvPr/>
        </p:nvSpPr>
        <p:spPr bwMode="auto">
          <a:xfrm>
            <a:off x="1369338" y="3446360"/>
            <a:ext cx="1800225" cy="468313"/>
          </a:xfrm>
          <a:prstGeom prst="cube">
            <a:avLst>
              <a:gd name="adj" fmla="val 25000"/>
            </a:avLst>
          </a:prstGeom>
          <a:gradFill rotWithShape="1">
            <a:gsLst>
              <a:gs pos="0">
                <a:srgbClr val="9BC2C2"/>
              </a:gs>
              <a:gs pos="50000">
                <a:srgbClr val="CCFFFF"/>
              </a:gs>
              <a:gs pos="100000">
                <a:srgbClr val="9BC2C2"/>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lnSpc>
                <a:spcPct val="100000"/>
              </a:lnSpc>
              <a:spcBef>
                <a:spcPct val="0"/>
              </a:spcBef>
              <a:buSzTx/>
              <a:buFontTx/>
              <a:buNone/>
            </a:pPr>
            <a:r>
              <a:rPr kumimoji="1" lang="en-US" altLang="zh-TW" sz="2000" dirty="0" err="1" smtClean="0">
                <a:solidFill>
                  <a:schemeClr val="tx1"/>
                </a:solidFill>
                <a:latin typeface="Arial" charset="0"/>
                <a:ea typeface="新細明體" pitchFamily="18" charset="-120"/>
              </a:rPr>
              <a:t>Nu_LB</a:t>
            </a:r>
            <a:endParaRPr kumimoji="1" lang="en-US" altLang="zh-TW" sz="2000" dirty="0">
              <a:solidFill>
                <a:schemeClr val="tx1"/>
              </a:solidFill>
              <a:latin typeface="Arial" charset="0"/>
              <a:ea typeface="新細明體" pitchFamily="18" charset="-120"/>
            </a:endParaRPr>
          </a:p>
        </p:txBody>
      </p:sp>
      <p:sp>
        <p:nvSpPr>
          <p:cNvPr id="32" name="AutoShape 89"/>
          <p:cNvSpPr>
            <a:spLocks noChangeArrowheads="1"/>
          </p:cNvSpPr>
          <p:nvPr/>
        </p:nvSpPr>
        <p:spPr bwMode="auto">
          <a:xfrm>
            <a:off x="1877341" y="4147978"/>
            <a:ext cx="2880000" cy="468313"/>
          </a:xfrm>
          <a:prstGeom prst="cube">
            <a:avLst>
              <a:gd name="adj" fmla="val 25000"/>
            </a:avLst>
          </a:prstGeom>
          <a:gradFill rotWithShape="1">
            <a:gsLst>
              <a:gs pos="0">
                <a:srgbClr val="9BC2C2"/>
              </a:gs>
              <a:gs pos="50000">
                <a:srgbClr val="CCFFFF"/>
              </a:gs>
              <a:gs pos="100000">
                <a:srgbClr val="9BC2C2"/>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lnSpc>
                <a:spcPct val="100000"/>
              </a:lnSpc>
              <a:spcBef>
                <a:spcPct val="0"/>
              </a:spcBef>
              <a:buSzTx/>
              <a:buFontTx/>
              <a:buNone/>
            </a:pPr>
            <a:r>
              <a:rPr kumimoji="1" lang="en-US" altLang="zh-TW" sz="2000" dirty="0" err="1" smtClean="0">
                <a:solidFill>
                  <a:schemeClr val="tx1"/>
                </a:solidFill>
                <a:latin typeface="Arial" charset="0"/>
                <a:ea typeface="新細明體" pitchFamily="18" charset="-120"/>
              </a:rPr>
              <a:t>Timer_WDT_RTC</a:t>
            </a:r>
            <a:endParaRPr kumimoji="1" lang="en-US" altLang="zh-TW" sz="2000" dirty="0">
              <a:solidFill>
                <a:schemeClr val="tx1"/>
              </a:solidFill>
              <a:latin typeface="Arial" charset="0"/>
              <a:ea typeface="新細明體" pitchFamily="18" charset="-120"/>
            </a:endParaRPr>
          </a:p>
        </p:txBody>
      </p:sp>
      <p:sp>
        <p:nvSpPr>
          <p:cNvPr id="33" name="Line 76"/>
          <p:cNvSpPr>
            <a:spLocks noChangeShapeType="1"/>
          </p:cNvSpPr>
          <p:nvPr/>
        </p:nvSpPr>
        <p:spPr bwMode="auto">
          <a:xfrm>
            <a:off x="596830" y="1749318"/>
            <a:ext cx="0" cy="1247634"/>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35" name="AutoShape 89"/>
          <p:cNvSpPr>
            <a:spLocks noChangeArrowheads="1"/>
          </p:cNvSpPr>
          <p:nvPr/>
        </p:nvSpPr>
        <p:spPr bwMode="auto">
          <a:xfrm>
            <a:off x="2384311" y="4863685"/>
            <a:ext cx="1800225" cy="468313"/>
          </a:xfrm>
          <a:prstGeom prst="cube">
            <a:avLst>
              <a:gd name="adj" fmla="val 25000"/>
            </a:avLst>
          </a:prstGeom>
          <a:gradFill rotWithShape="1">
            <a:gsLst>
              <a:gs pos="0">
                <a:srgbClr val="9BC2C2"/>
              </a:gs>
              <a:gs pos="50000">
                <a:srgbClr val="CCFFFF"/>
              </a:gs>
              <a:gs pos="100000">
                <a:srgbClr val="9BC2C2"/>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lnSpc>
                <a:spcPct val="100000"/>
              </a:lnSpc>
              <a:spcBef>
                <a:spcPct val="0"/>
              </a:spcBef>
              <a:buSzTx/>
              <a:buFontTx/>
              <a:buNone/>
            </a:pPr>
            <a:r>
              <a:rPr kumimoji="1" lang="en-US" altLang="zh-TW" sz="2000" dirty="0" smtClean="0">
                <a:solidFill>
                  <a:schemeClr val="tx1"/>
                </a:solidFill>
                <a:latin typeface="Arial" charset="0"/>
                <a:ea typeface="新細明體" pitchFamily="18" charset="-120"/>
              </a:rPr>
              <a:t>KEIL</a:t>
            </a:r>
            <a:endParaRPr kumimoji="1" lang="en-US" altLang="zh-TW" sz="2000" dirty="0">
              <a:solidFill>
                <a:schemeClr val="tx1"/>
              </a:solidFill>
              <a:latin typeface="Arial" charset="0"/>
              <a:ea typeface="新細明體" pitchFamily="18" charset="-120"/>
            </a:endParaRPr>
          </a:p>
        </p:txBody>
      </p:sp>
      <p:sp>
        <p:nvSpPr>
          <p:cNvPr id="36" name="Line 82"/>
          <p:cNvSpPr>
            <a:spLocks noChangeShapeType="1"/>
          </p:cNvSpPr>
          <p:nvPr/>
        </p:nvSpPr>
        <p:spPr bwMode="auto">
          <a:xfrm flipV="1">
            <a:off x="596830" y="2236115"/>
            <a:ext cx="251632"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37" name="Line 82"/>
          <p:cNvSpPr>
            <a:spLocks noChangeShapeType="1"/>
          </p:cNvSpPr>
          <p:nvPr/>
        </p:nvSpPr>
        <p:spPr bwMode="auto">
          <a:xfrm flipV="1">
            <a:off x="596830" y="2996952"/>
            <a:ext cx="251632"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39" name="Line 82"/>
          <p:cNvSpPr>
            <a:spLocks noChangeShapeType="1"/>
          </p:cNvSpPr>
          <p:nvPr/>
        </p:nvSpPr>
        <p:spPr bwMode="auto">
          <a:xfrm flipV="1">
            <a:off x="1106618" y="3680517"/>
            <a:ext cx="251632"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0" name="Line 76"/>
          <p:cNvSpPr>
            <a:spLocks noChangeShapeType="1"/>
          </p:cNvSpPr>
          <p:nvPr/>
        </p:nvSpPr>
        <p:spPr bwMode="auto">
          <a:xfrm flipV="1">
            <a:off x="1112172" y="3177233"/>
            <a:ext cx="0" cy="503283"/>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1" name="Line 82"/>
          <p:cNvSpPr>
            <a:spLocks noChangeShapeType="1"/>
          </p:cNvSpPr>
          <p:nvPr/>
        </p:nvSpPr>
        <p:spPr bwMode="auto">
          <a:xfrm flipV="1">
            <a:off x="1625710" y="4417956"/>
            <a:ext cx="251632"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3" name="Line 76"/>
          <p:cNvSpPr>
            <a:spLocks noChangeShapeType="1"/>
          </p:cNvSpPr>
          <p:nvPr/>
        </p:nvSpPr>
        <p:spPr bwMode="auto">
          <a:xfrm flipV="1">
            <a:off x="1625710" y="3914673"/>
            <a:ext cx="0" cy="503283"/>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4" name="Line 82"/>
          <p:cNvSpPr>
            <a:spLocks noChangeShapeType="1"/>
          </p:cNvSpPr>
          <p:nvPr/>
        </p:nvSpPr>
        <p:spPr bwMode="auto">
          <a:xfrm flipV="1">
            <a:off x="2132679" y="5119574"/>
            <a:ext cx="251632"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5" name="Line 76"/>
          <p:cNvSpPr>
            <a:spLocks noChangeShapeType="1"/>
          </p:cNvSpPr>
          <p:nvPr/>
        </p:nvSpPr>
        <p:spPr bwMode="auto">
          <a:xfrm flipV="1">
            <a:off x="2132679" y="4616291"/>
            <a:ext cx="0" cy="503283"/>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6" name="AutoShape 93"/>
          <p:cNvSpPr>
            <a:spLocks noChangeArrowheads="1"/>
          </p:cNvSpPr>
          <p:nvPr/>
        </p:nvSpPr>
        <p:spPr bwMode="auto">
          <a:xfrm>
            <a:off x="6264488" y="4867932"/>
            <a:ext cx="2700000" cy="468000"/>
          </a:xfrm>
          <a:prstGeom prst="foldedCorner">
            <a:avLst>
              <a:gd name="adj" fmla="val 12500"/>
            </a:avLst>
          </a:prstGeom>
          <a:gradFill rotWithShape="1">
            <a:gsLst>
              <a:gs pos="0">
                <a:srgbClr val="DCDC84"/>
              </a:gs>
              <a:gs pos="50000">
                <a:srgbClr val="FFFF99"/>
              </a:gs>
              <a:gs pos="100000">
                <a:srgbClr val="DCDC84"/>
              </a:gs>
            </a:gsLst>
            <a:lin ang="5400000" scaled="1"/>
          </a:gradFill>
          <a:ln w="9525">
            <a:solidFill>
              <a:schemeClr val="tx1"/>
            </a:solidFill>
            <a:round/>
            <a:headEnd/>
            <a:tailEnd/>
          </a:ln>
          <a:effectLst>
            <a:outerShdw dist="35921" dir="2700000" algn="ctr" rotWithShape="0">
              <a:schemeClr val="bg2"/>
            </a:outerShdw>
          </a:effectLst>
        </p:spPr>
        <p:txBody>
          <a:bodyPr wrap="none" anchor="ctr"/>
          <a:lstStyle/>
          <a:p>
            <a:pPr eaLnBrk="0" hangingPunct="0">
              <a:lnSpc>
                <a:spcPct val="100000"/>
              </a:lnSpc>
              <a:spcBef>
                <a:spcPct val="0"/>
              </a:spcBef>
              <a:buSzTx/>
              <a:buFontTx/>
              <a:buNone/>
            </a:pPr>
            <a:r>
              <a:rPr lang="en-US" altLang="zh-TW" sz="1400" b="1" i="1" dirty="0" err="1" smtClean="0">
                <a:solidFill>
                  <a:srgbClr val="0033CC"/>
                </a:solidFill>
                <a:latin typeface="Arial" charset="0"/>
                <a:ea typeface="ＭＳ Ｐゴシック" pitchFamily="34" charset="-128"/>
              </a:rPr>
              <a:t>Timer_WDT_RTC</a:t>
            </a:r>
            <a:r>
              <a:rPr lang="en-US" altLang="zh-TW" sz="1400" b="1" i="1" dirty="0">
                <a:solidFill>
                  <a:srgbClr val="0033CC"/>
                </a:solidFill>
                <a:latin typeface="Arial" charset="0"/>
                <a:ea typeface="ＭＳ Ｐゴシック" pitchFamily="34" charset="-128"/>
              </a:rPr>
              <a:t>. </a:t>
            </a:r>
            <a:r>
              <a:rPr lang="en-US" altLang="zh-TW" sz="1400" b="1" i="1" dirty="0" err="1">
                <a:solidFill>
                  <a:srgbClr val="0033CC"/>
                </a:solidFill>
                <a:latin typeface="Arial" charset="0"/>
                <a:ea typeface="ＭＳ Ｐゴシック" pitchFamily="34" charset="-128"/>
              </a:rPr>
              <a:t>uvproj</a:t>
            </a:r>
            <a:endParaRPr lang="en-US" altLang="zh-TW" sz="1400" b="1" i="1" dirty="0">
              <a:solidFill>
                <a:srgbClr val="0033CC"/>
              </a:solidFill>
              <a:latin typeface="Arial" charset="0"/>
              <a:ea typeface="ＭＳ Ｐゴシック" pitchFamily="34" charset="-128"/>
            </a:endParaRPr>
          </a:p>
        </p:txBody>
      </p:sp>
      <p:sp>
        <p:nvSpPr>
          <p:cNvPr id="47" name="Line 94"/>
          <p:cNvSpPr>
            <a:spLocks noChangeShapeType="1"/>
          </p:cNvSpPr>
          <p:nvPr/>
        </p:nvSpPr>
        <p:spPr bwMode="auto">
          <a:xfrm flipV="1">
            <a:off x="2648384" y="2220513"/>
            <a:ext cx="4501965"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p:txBody>
          <a:bodyPr/>
          <a:lstStyle/>
          <a:p>
            <a:pPr eaLnBrk="1" hangingPunct="1"/>
            <a:r>
              <a:rPr lang="da-DK" altLang="zh-TW" dirty="0" smtClean="0"/>
              <a:t>Timer_WDT_RTC</a:t>
            </a:r>
            <a:r>
              <a:rPr lang="en-US" altLang="zh-TW" dirty="0" smtClean="0"/>
              <a:t> </a:t>
            </a:r>
            <a:r>
              <a:rPr lang="zh-CN" altLang="en-US" dirty="0" smtClean="0"/>
              <a:t>代码说明</a:t>
            </a:r>
            <a:endParaRPr lang="en-US" altLang="zh-TW" dirty="0" smtClean="0"/>
          </a:p>
        </p:txBody>
      </p:sp>
      <p:sp>
        <p:nvSpPr>
          <p:cNvPr id="68611" name="Rectangle 3"/>
          <p:cNvSpPr>
            <a:spLocks noGrp="1" noChangeArrowheads="1"/>
          </p:cNvSpPr>
          <p:nvPr>
            <p:ph idx="1"/>
          </p:nvPr>
        </p:nvSpPr>
        <p:spPr/>
        <p:txBody>
          <a:bodyPr/>
          <a:lstStyle/>
          <a:p>
            <a:pPr eaLnBrk="1" hangingPunct="1"/>
            <a:r>
              <a:rPr lang="en-US" altLang="zh-TW" dirty="0">
                <a:cs typeface="Arial" charset="0"/>
              </a:rPr>
              <a:t>TIMER </a:t>
            </a:r>
            <a:r>
              <a:rPr lang="zh-CN" altLang="en-US" dirty="0" smtClean="0">
                <a:cs typeface="Arial" charset="0"/>
              </a:rPr>
              <a:t>设定</a:t>
            </a:r>
            <a:endParaRPr lang="en-US" altLang="zh-TW" dirty="0">
              <a:cs typeface="Arial" charset="0"/>
            </a:endParaRPr>
          </a:p>
          <a:p>
            <a:pPr lvl="1" eaLnBrk="1" hangingPunct="1">
              <a:buFont typeface="Arial" charset="0"/>
              <a:buChar char="•"/>
            </a:pPr>
            <a:r>
              <a:rPr lang="en-US" altLang="zh-TW" sz="2000" dirty="0">
                <a:cs typeface="Arial" charset="0"/>
              </a:rPr>
              <a:t>	</a:t>
            </a:r>
            <a:r>
              <a:rPr lang="zh-CN" altLang="en-US" sz="2000" dirty="0" smtClean="0">
                <a:cs typeface="Arial" charset="0"/>
              </a:rPr>
              <a:t>时钟源</a:t>
            </a:r>
            <a:r>
              <a:rPr lang="en-US" altLang="zh-TW" sz="2000" dirty="0" smtClean="0">
                <a:cs typeface="Arial" charset="0"/>
              </a:rPr>
              <a:t>: </a:t>
            </a:r>
            <a:r>
              <a:rPr lang="en-US" altLang="zh-TW" sz="2000" dirty="0">
                <a:cs typeface="Arial" charset="0"/>
              </a:rPr>
              <a:t>12MHz</a:t>
            </a:r>
          </a:p>
          <a:p>
            <a:pPr lvl="1" eaLnBrk="1" hangingPunct="1">
              <a:buFont typeface="Arial" charset="0"/>
              <a:buChar char="•"/>
            </a:pPr>
            <a:r>
              <a:rPr lang="en-US" altLang="zh-TW" sz="2000" dirty="0">
                <a:cs typeface="Arial" charset="0"/>
              </a:rPr>
              <a:t>	Operation mode: Periodic mode</a:t>
            </a:r>
          </a:p>
          <a:p>
            <a:pPr lvl="1" eaLnBrk="1" hangingPunct="1">
              <a:buFont typeface="Arial" charset="0"/>
              <a:buChar char="•"/>
            </a:pPr>
            <a:r>
              <a:rPr lang="en-US" altLang="zh-TW" sz="2000" dirty="0">
                <a:cs typeface="Arial" charset="0"/>
              </a:rPr>
              <a:t>	Time out period = (1/12000000)*(255+1</a:t>
            </a:r>
            <a:r>
              <a:rPr lang="en-US" altLang="zh-TW" sz="2000" dirty="0" smtClean="0">
                <a:cs typeface="Arial" charset="0"/>
              </a:rPr>
              <a:t>)*(46875) </a:t>
            </a:r>
            <a:r>
              <a:rPr lang="en-US" altLang="zh-TW" sz="2000" dirty="0">
                <a:cs typeface="Arial" charset="0"/>
              </a:rPr>
              <a:t>= </a:t>
            </a:r>
            <a:r>
              <a:rPr lang="en-US" altLang="zh-TW" sz="2000" dirty="0" smtClean="0">
                <a:cs typeface="Arial" charset="0"/>
              </a:rPr>
              <a:t>1 second</a:t>
            </a:r>
            <a:endParaRPr lang="en-US" altLang="zh-TW" sz="2800" dirty="0">
              <a:cs typeface="Arial" charset="0"/>
            </a:endParaRPr>
          </a:p>
          <a:p>
            <a:pPr eaLnBrk="1" hangingPunct="1"/>
            <a:r>
              <a:rPr lang="en-US" altLang="zh-TW" dirty="0" smtClean="0">
                <a:cs typeface="Arial" charset="0"/>
              </a:rPr>
              <a:t>WDT </a:t>
            </a:r>
            <a:r>
              <a:rPr lang="zh-CN" altLang="en-US" dirty="0" smtClean="0">
                <a:cs typeface="Arial" charset="0"/>
              </a:rPr>
              <a:t>设定</a:t>
            </a:r>
            <a:endParaRPr lang="en-US" altLang="zh-TW" dirty="0" smtClean="0">
              <a:cs typeface="Arial" charset="0"/>
            </a:endParaRPr>
          </a:p>
          <a:p>
            <a:pPr lvl="1" eaLnBrk="1" hangingPunct="1">
              <a:buFont typeface="Arial" charset="0"/>
              <a:buChar char="•"/>
            </a:pPr>
            <a:r>
              <a:rPr lang="en-US" altLang="zh-TW" sz="2000" dirty="0" smtClean="0">
                <a:cs typeface="Arial" charset="0"/>
              </a:rPr>
              <a:t>	</a:t>
            </a:r>
            <a:r>
              <a:rPr lang="zh-CN" altLang="en-US" sz="2000" dirty="0">
                <a:cs typeface="Arial" charset="0"/>
              </a:rPr>
              <a:t>时钟源</a:t>
            </a:r>
            <a:r>
              <a:rPr lang="en-US" altLang="zh-TW" sz="2000" dirty="0" smtClean="0">
                <a:cs typeface="Arial" charset="0"/>
              </a:rPr>
              <a:t>: 10KHz</a:t>
            </a:r>
          </a:p>
          <a:p>
            <a:pPr lvl="1" eaLnBrk="1" hangingPunct="1">
              <a:buFont typeface="Arial" charset="0"/>
              <a:buChar char="•"/>
            </a:pPr>
            <a:r>
              <a:rPr lang="en-US" altLang="zh-TW" sz="2000" dirty="0" smtClean="0">
                <a:cs typeface="Arial" charset="0"/>
              </a:rPr>
              <a:t>	WTIS: 0x06</a:t>
            </a:r>
          </a:p>
          <a:p>
            <a:pPr lvl="1" eaLnBrk="1" hangingPunct="1">
              <a:buFont typeface="Arial" charset="0"/>
              <a:buChar char="•"/>
            </a:pPr>
            <a:r>
              <a:rPr lang="en-US" altLang="zh-TW" sz="2000" dirty="0" smtClean="0">
                <a:cs typeface="Arial" charset="0"/>
              </a:rPr>
              <a:t>	WDT timeout interval for interrupt  = </a:t>
            </a:r>
            <a:r>
              <a:rPr lang="en-US" altLang="zh-TW" sz="2000" dirty="0">
                <a:cs typeface="Arial" charset="0"/>
              </a:rPr>
              <a:t>6.55 </a:t>
            </a:r>
            <a:r>
              <a:rPr lang="en-US" altLang="zh-TW" sz="2000" dirty="0" smtClean="0">
                <a:cs typeface="Arial" charset="0"/>
              </a:rPr>
              <a:t>s</a:t>
            </a:r>
            <a:endParaRPr lang="en-US" altLang="zh-TW" dirty="0" smtClean="0">
              <a:cs typeface="Arial" charset="0"/>
            </a:endParaRPr>
          </a:p>
          <a:p>
            <a:pPr eaLnBrk="1" hangingPunct="1"/>
            <a:r>
              <a:rPr lang="en-US" altLang="zh-TW" dirty="0" smtClean="0">
                <a:cs typeface="Arial" charset="0"/>
              </a:rPr>
              <a:t>RTC </a:t>
            </a:r>
            <a:r>
              <a:rPr lang="zh-CN" altLang="en-US" dirty="0" smtClean="0">
                <a:cs typeface="Arial" charset="0"/>
              </a:rPr>
              <a:t>设定</a:t>
            </a:r>
            <a:endParaRPr lang="en-US" altLang="zh-TW" dirty="0" smtClean="0">
              <a:cs typeface="Arial" charset="0"/>
            </a:endParaRPr>
          </a:p>
          <a:p>
            <a:pPr lvl="1" eaLnBrk="1" hangingPunct="1">
              <a:buFont typeface="Arial" charset="0"/>
              <a:buChar char="•"/>
            </a:pPr>
            <a:r>
              <a:rPr lang="en-US" altLang="zh-TW" sz="2000" dirty="0" smtClean="0">
                <a:cs typeface="Arial" charset="0"/>
              </a:rPr>
              <a:t>	</a:t>
            </a:r>
            <a:r>
              <a:rPr lang="zh-CN" altLang="en-US" sz="2000" dirty="0">
                <a:cs typeface="Arial" charset="0"/>
              </a:rPr>
              <a:t>时钟源</a:t>
            </a:r>
            <a:r>
              <a:rPr lang="en-US" altLang="zh-TW" sz="2000" dirty="0" smtClean="0">
                <a:cs typeface="Arial" charset="0"/>
              </a:rPr>
              <a:t>: 32KHz</a:t>
            </a:r>
          </a:p>
          <a:p>
            <a:pPr lvl="1" eaLnBrk="1" hangingPunct="1">
              <a:buFont typeface="Arial" charset="0"/>
              <a:buChar char="•"/>
            </a:pPr>
            <a:r>
              <a:rPr lang="en-US" altLang="zh-TW" sz="2000" dirty="0" smtClean="0">
                <a:cs typeface="Arial" charset="0"/>
              </a:rPr>
              <a:t>	Current time setting: Date</a:t>
            </a:r>
            <a:r>
              <a:rPr lang="en-US" altLang="zh-TW" sz="2000" dirty="0" smtClean="0">
                <a:cs typeface="Arial" charset="0"/>
                <a:sym typeface="Wingdings" pitchFamily="2" charset="2"/>
              </a:rPr>
              <a:t></a:t>
            </a:r>
            <a:r>
              <a:rPr lang="en-US" altLang="zh-TW" sz="2000" dirty="0" smtClean="0">
                <a:cs typeface="Arial" charset="0"/>
              </a:rPr>
              <a:t>09/1/19, time</a:t>
            </a:r>
            <a:r>
              <a:rPr lang="en-US" altLang="zh-TW" sz="2000" dirty="0" smtClean="0">
                <a:cs typeface="Arial" charset="0"/>
                <a:sym typeface="Wingdings" pitchFamily="2" charset="2"/>
              </a:rPr>
              <a:t></a:t>
            </a:r>
            <a:r>
              <a:rPr lang="en-US" altLang="zh-TW" sz="2000" dirty="0" smtClean="0">
                <a:cs typeface="Arial" charset="0"/>
              </a:rPr>
              <a:t>13:20:00</a:t>
            </a:r>
          </a:p>
          <a:p>
            <a:pPr lvl="1" eaLnBrk="1" hangingPunct="1">
              <a:buFont typeface="Arial" charset="0"/>
              <a:buChar char="•"/>
            </a:pPr>
            <a:r>
              <a:rPr lang="en-US" altLang="zh-TW" sz="2000" dirty="0" smtClean="0">
                <a:cs typeface="Arial" charset="0"/>
              </a:rPr>
              <a:t>	Alarm time setting: Date</a:t>
            </a:r>
            <a:r>
              <a:rPr lang="en-US" altLang="zh-TW" sz="2000" dirty="0" smtClean="0">
                <a:cs typeface="Arial" charset="0"/>
                <a:sym typeface="Wingdings" pitchFamily="2" charset="2"/>
              </a:rPr>
              <a:t></a:t>
            </a:r>
            <a:r>
              <a:rPr lang="en-US" altLang="zh-TW" sz="2000" dirty="0" smtClean="0">
                <a:cs typeface="Arial" charset="0"/>
              </a:rPr>
              <a:t>09/1/19, time</a:t>
            </a:r>
            <a:r>
              <a:rPr lang="en-US" altLang="zh-TW" sz="2000" dirty="0" smtClean="0">
                <a:cs typeface="Arial" charset="0"/>
                <a:sym typeface="Wingdings" pitchFamily="2" charset="2"/>
              </a:rPr>
              <a:t></a:t>
            </a:r>
            <a:r>
              <a:rPr lang="en-US" altLang="zh-TW" sz="2000" dirty="0" smtClean="0">
                <a:cs typeface="Arial" charset="0"/>
              </a:rPr>
              <a:t>13:20:20</a:t>
            </a:r>
          </a:p>
        </p:txBody>
      </p:sp>
      <p:sp>
        <p:nvSpPr>
          <p:cNvPr id="68612"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55953687-B98F-42AB-BEF7-F830AA6EE573}" type="slidenum">
              <a:rPr lang="en-US" altLang="zh-TW" sz="1400" smtClean="0">
                <a:solidFill>
                  <a:schemeClr val="tx1"/>
                </a:solidFill>
                <a:latin typeface="Arial" charset="0"/>
                <a:ea typeface="ＭＳ Ｐゴシック" pitchFamily="34" charset="-128"/>
              </a:rPr>
              <a:pPr fontAlgn="base">
                <a:spcBef>
                  <a:spcPct val="0"/>
                </a:spcBef>
                <a:spcAft>
                  <a:spcPct val="0"/>
                </a:spcAft>
              </a:pPr>
              <a:t>61</a:t>
            </a:fld>
            <a:endParaRPr lang="en-US" altLang="zh-TW" sz="1400" smtClean="0">
              <a:solidFill>
                <a:schemeClr val="tx1"/>
              </a:solidFill>
              <a:latin typeface="Arial" charset="0"/>
              <a:ea typeface="ＭＳ Ｐゴシック" pitchFamily="34" charset="-128"/>
            </a:endParaRP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2"/>
          <p:cNvSpPr>
            <a:spLocks noGrp="1" noChangeArrowheads="1"/>
          </p:cNvSpPr>
          <p:nvPr>
            <p:ph type="title"/>
          </p:nvPr>
        </p:nvSpPr>
        <p:spPr/>
        <p:txBody>
          <a:bodyPr/>
          <a:lstStyle/>
          <a:p>
            <a:pPr eaLnBrk="1" hangingPunct="1"/>
            <a:r>
              <a:rPr lang="da-DK" altLang="zh-TW" dirty="0" smtClean="0"/>
              <a:t>Timer_WDT_RTC</a:t>
            </a:r>
            <a:r>
              <a:rPr lang="en-US" altLang="zh-TW" dirty="0" smtClean="0"/>
              <a:t> </a:t>
            </a:r>
            <a:r>
              <a:rPr lang="zh-CN" altLang="en-US" dirty="0" smtClean="0"/>
              <a:t>运行结果</a:t>
            </a:r>
            <a:endParaRPr lang="en-US" altLang="zh-TW" dirty="0" smtClean="0"/>
          </a:p>
        </p:txBody>
      </p:sp>
      <p:sp>
        <p:nvSpPr>
          <p:cNvPr id="69634" name="Slide Number Placeholder 3"/>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2CE1CCF6-6262-4165-B21E-F1C00F777982}" type="slidenum">
              <a:rPr lang="en-US" altLang="zh-TW" sz="1400" smtClean="0">
                <a:solidFill>
                  <a:schemeClr val="tx1"/>
                </a:solidFill>
                <a:latin typeface="Arial" charset="0"/>
                <a:ea typeface="ＭＳ Ｐゴシック" pitchFamily="34" charset="-128"/>
              </a:rPr>
              <a:pPr fontAlgn="base">
                <a:spcBef>
                  <a:spcPct val="0"/>
                </a:spcBef>
                <a:spcAft>
                  <a:spcPct val="0"/>
                </a:spcAft>
              </a:pPr>
              <a:t>62</a:t>
            </a:fld>
            <a:endParaRPr lang="en-US" altLang="zh-TW" sz="1400" smtClean="0">
              <a:solidFill>
                <a:schemeClr val="tx1"/>
              </a:solidFill>
              <a:latin typeface="Arial" charset="0"/>
              <a:ea typeface="ＭＳ Ｐゴシック" pitchFamily="34" charset="-128"/>
            </a:endParaRPr>
          </a:p>
        </p:txBody>
      </p:sp>
      <p:pic>
        <p:nvPicPr>
          <p:cNvPr id="1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688409" y="1963901"/>
            <a:ext cx="4505126" cy="34028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69637" name="Group 4"/>
          <p:cNvGrpSpPr>
            <a:grpSpLocks/>
          </p:cNvGrpSpPr>
          <p:nvPr/>
        </p:nvGrpSpPr>
        <p:grpSpPr bwMode="auto">
          <a:xfrm>
            <a:off x="3075415" y="1500340"/>
            <a:ext cx="5384806" cy="1065213"/>
            <a:chOff x="2319" y="2016"/>
            <a:chExt cx="3392" cy="671"/>
          </a:xfrm>
        </p:grpSpPr>
        <p:sp>
          <p:nvSpPr>
            <p:cNvPr id="69642" name="Oval 5"/>
            <p:cNvSpPr>
              <a:spLocks noChangeArrowheads="1"/>
            </p:cNvSpPr>
            <p:nvPr/>
          </p:nvSpPr>
          <p:spPr bwMode="auto">
            <a:xfrm>
              <a:off x="2319" y="2016"/>
              <a:ext cx="885" cy="671"/>
            </a:xfrm>
            <a:prstGeom prst="ellipse">
              <a:avLst/>
            </a:prstGeom>
            <a:noFill/>
            <a:ln w="31750">
              <a:solidFill>
                <a:srgbClr val="FFCC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69643" name="Line 6"/>
            <p:cNvSpPr>
              <a:spLocks noChangeShapeType="1"/>
            </p:cNvSpPr>
            <p:nvPr/>
          </p:nvSpPr>
          <p:spPr bwMode="auto">
            <a:xfrm>
              <a:off x="3204" y="2344"/>
              <a:ext cx="363" cy="8"/>
            </a:xfrm>
            <a:prstGeom prst="line">
              <a:avLst/>
            </a:prstGeom>
            <a:noFill/>
            <a:ln w="34925">
              <a:solidFill>
                <a:srgbClr val="FFCC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69644" name="Text Box 7"/>
            <p:cNvSpPr txBox="1">
              <a:spLocks noChangeArrowheads="1"/>
            </p:cNvSpPr>
            <p:nvPr/>
          </p:nvSpPr>
          <p:spPr bwMode="auto">
            <a:xfrm>
              <a:off x="3519" y="2160"/>
              <a:ext cx="2192"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lnSpc>
                  <a:spcPct val="100000"/>
                </a:lnSpc>
                <a:spcBef>
                  <a:spcPct val="0"/>
                </a:spcBef>
                <a:buSzTx/>
                <a:buFontTx/>
                <a:buNone/>
              </a:pPr>
              <a:r>
                <a:rPr kumimoji="1" lang="en-US" altLang="zh-TW" sz="1600" dirty="0" smtClean="0">
                  <a:solidFill>
                    <a:srgbClr val="0000CC"/>
                  </a:solidFill>
                  <a:latin typeface="Arial Rounded MT Bold" pitchFamily="34" charset="0"/>
                  <a:ea typeface="新細明體" pitchFamily="18" charset="-120"/>
                </a:rPr>
                <a:t>On-board Nu-Link-Me connect to KEIL-IDE debug or programming</a:t>
              </a:r>
              <a:endParaRPr kumimoji="1" lang="en-US" altLang="zh-TW" sz="1600" dirty="0">
                <a:solidFill>
                  <a:srgbClr val="0000CC"/>
                </a:solidFill>
                <a:latin typeface="Arial Rounded MT Bold" pitchFamily="34" charset="0"/>
                <a:ea typeface="新細明體" pitchFamily="18" charset="-120"/>
              </a:endParaRPr>
            </a:p>
          </p:txBody>
        </p:sp>
      </p:grpSp>
      <p:grpSp>
        <p:nvGrpSpPr>
          <p:cNvPr id="69638" name="Group 8"/>
          <p:cNvGrpSpPr>
            <a:grpSpLocks/>
          </p:cNvGrpSpPr>
          <p:nvPr/>
        </p:nvGrpSpPr>
        <p:grpSpPr bwMode="auto">
          <a:xfrm>
            <a:off x="3893187" y="3979983"/>
            <a:ext cx="4351345" cy="1090614"/>
            <a:chOff x="2816" y="2460"/>
            <a:chExt cx="2741" cy="687"/>
          </a:xfrm>
        </p:grpSpPr>
        <p:sp>
          <p:nvSpPr>
            <p:cNvPr id="69639" name="Oval 9"/>
            <p:cNvSpPr>
              <a:spLocks noChangeArrowheads="1"/>
            </p:cNvSpPr>
            <p:nvPr/>
          </p:nvSpPr>
          <p:spPr bwMode="auto">
            <a:xfrm>
              <a:off x="2816" y="2460"/>
              <a:ext cx="511" cy="680"/>
            </a:xfrm>
            <a:prstGeom prst="ellipse">
              <a:avLst/>
            </a:prstGeom>
            <a:noFill/>
            <a:ln w="31750">
              <a:solidFill>
                <a:srgbClr val="FFCC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69640" name="Line 10"/>
            <p:cNvSpPr>
              <a:spLocks noChangeShapeType="1"/>
            </p:cNvSpPr>
            <p:nvPr/>
          </p:nvSpPr>
          <p:spPr bwMode="auto">
            <a:xfrm flipV="1">
              <a:off x="3327" y="2810"/>
              <a:ext cx="232" cy="0"/>
            </a:xfrm>
            <a:prstGeom prst="line">
              <a:avLst/>
            </a:prstGeom>
            <a:noFill/>
            <a:ln w="34925">
              <a:solidFill>
                <a:srgbClr val="FFCC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69641" name="Text Box 11"/>
            <p:cNvSpPr txBox="1">
              <a:spLocks noChangeArrowheads="1"/>
            </p:cNvSpPr>
            <p:nvPr/>
          </p:nvSpPr>
          <p:spPr bwMode="auto">
            <a:xfrm>
              <a:off x="3519" y="2624"/>
              <a:ext cx="2038" cy="5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lnSpc>
                  <a:spcPct val="100000"/>
                </a:lnSpc>
                <a:spcBef>
                  <a:spcPct val="0"/>
                </a:spcBef>
                <a:buSzTx/>
                <a:buFontTx/>
                <a:buNone/>
              </a:pPr>
              <a:r>
                <a:rPr kumimoji="1" lang="en-US" altLang="zh-TW" sz="1600" dirty="0">
                  <a:solidFill>
                    <a:srgbClr val="0000CC"/>
                  </a:solidFill>
                  <a:latin typeface="Arial Rounded MT Bold" pitchFamily="34" charset="0"/>
                  <a:ea typeface="新細明體" pitchFamily="18" charset="-120"/>
                </a:rPr>
                <a:t>UART </a:t>
              </a:r>
              <a:r>
                <a:rPr kumimoji="1" lang="en-US" altLang="zh-TW" sz="1600" dirty="0" smtClean="0">
                  <a:solidFill>
                    <a:srgbClr val="0000CC"/>
                  </a:solidFill>
                  <a:latin typeface="Arial Rounded MT Bold" pitchFamily="34" charset="0"/>
                  <a:ea typeface="新細明體" pitchFamily="18" charset="-120"/>
                </a:rPr>
                <a:t>port:</a:t>
              </a:r>
              <a:br>
                <a:rPr kumimoji="1" lang="en-US" altLang="zh-TW" sz="1600" dirty="0" smtClean="0">
                  <a:solidFill>
                    <a:srgbClr val="0000CC"/>
                  </a:solidFill>
                  <a:latin typeface="Arial Rounded MT Bold" pitchFamily="34" charset="0"/>
                  <a:ea typeface="新細明體" pitchFamily="18" charset="-120"/>
                </a:rPr>
              </a:br>
              <a:r>
                <a:rPr kumimoji="1" lang="en-US" altLang="zh-TW" sz="1600" dirty="0" smtClean="0">
                  <a:solidFill>
                    <a:srgbClr val="0000CC"/>
                  </a:solidFill>
                  <a:latin typeface="Arial Rounded MT Bold" pitchFamily="34" charset="0"/>
                  <a:ea typeface="新細明體" pitchFamily="18" charset="-120"/>
                </a:rPr>
                <a:t>transmit Timer, WDT and RTC information</a:t>
              </a:r>
              <a:endParaRPr kumimoji="1" lang="en-US" altLang="zh-TW" sz="1600" dirty="0">
                <a:solidFill>
                  <a:srgbClr val="0000CC"/>
                </a:solidFill>
                <a:latin typeface="Arial Rounded MT Bold" pitchFamily="34" charset="0"/>
                <a:ea typeface="新細明體" pitchFamily="18" charset="-120"/>
              </a:endParaRPr>
            </a:p>
          </p:txBody>
        </p:sp>
      </p:grpSp>
      <p:grpSp>
        <p:nvGrpSpPr>
          <p:cNvPr id="20" name="Group 8"/>
          <p:cNvGrpSpPr>
            <a:grpSpLocks/>
          </p:cNvGrpSpPr>
          <p:nvPr/>
        </p:nvGrpSpPr>
        <p:grpSpPr bwMode="auto">
          <a:xfrm>
            <a:off x="3539714" y="5437212"/>
            <a:ext cx="4037019" cy="584201"/>
            <a:chOff x="2606" y="2643"/>
            <a:chExt cx="2543" cy="368"/>
          </a:xfrm>
        </p:grpSpPr>
        <p:sp>
          <p:nvSpPr>
            <p:cNvPr id="21" name="Oval 9"/>
            <p:cNvSpPr>
              <a:spLocks noChangeArrowheads="1"/>
            </p:cNvSpPr>
            <p:nvPr/>
          </p:nvSpPr>
          <p:spPr bwMode="auto">
            <a:xfrm>
              <a:off x="2606" y="2683"/>
              <a:ext cx="256" cy="253"/>
            </a:xfrm>
            <a:prstGeom prst="ellipse">
              <a:avLst/>
            </a:prstGeom>
            <a:noFill/>
            <a:ln w="31750">
              <a:solidFill>
                <a:srgbClr val="FFCC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22" name="Line 10"/>
            <p:cNvSpPr>
              <a:spLocks noChangeShapeType="1"/>
            </p:cNvSpPr>
            <p:nvPr/>
          </p:nvSpPr>
          <p:spPr bwMode="auto">
            <a:xfrm>
              <a:off x="2862" y="2810"/>
              <a:ext cx="697" cy="0"/>
            </a:xfrm>
            <a:prstGeom prst="line">
              <a:avLst/>
            </a:prstGeom>
            <a:noFill/>
            <a:ln w="34925">
              <a:solidFill>
                <a:srgbClr val="FFCC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23" name="Text Box 11"/>
            <p:cNvSpPr txBox="1">
              <a:spLocks noChangeArrowheads="1"/>
            </p:cNvSpPr>
            <p:nvPr/>
          </p:nvSpPr>
          <p:spPr bwMode="auto">
            <a:xfrm>
              <a:off x="3514" y="2643"/>
              <a:ext cx="1635"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eaLnBrk="1" hangingPunct="1">
                <a:lnSpc>
                  <a:spcPct val="100000"/>
                </a:lnSpc>
                <a:spcBef>
                  <a:spcPct val="0"/>
                </a:spcBef>
                <a:buSzTx/>
                <a:buFontTx/>
                <a:buNone/>
              </a:pPr>
              <a:r>
                <a:rPr kumimoji="1" lang="en-US" altLang="zh-TW" sz="1600" dirty="0" smtClean="0">
                  <a:solidFill>
                    <a:srgbClr val="0000CC"/>
                  </a:solidFill>
                  <a:latin typeface="Arial Rounded MT Bold" pitchFamily="34" charset="0"/>
                  <a:ea typeface="新細明體" pitchFamily="18" charset="-120"/>
                </a:rPr>
                <a:t>Reset key, press to reboot Nano100 chip</a:t>
              </a:r>
              <a:endParaRPr kumimoji="1" lang="en-US" altLang="zh-TW" sz="1600" dirty="0">
                <a:solidFill>
                  <a:srgbClr val="0000CC"/>
                </a:solidFill>
                <a:latin typeface="Arial Rounded MT Bold" pitchFamily="34" charset="0"/>
                <a:ea typeface="新細明體" pitchFamily="18" charset="-120"/>
              </a:endParaRPr>
            </a:p>
          </p:txBody>
        </p:sp>
      </p:gr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p:txBody>
          <a:bodyPr/>
          <a:lstStyle/>
          <a:p>
            <a:pPr eaLnBrk="1" hangingPunct="1"/>
            <a:r>
              <a:rPr lang="en-US" altLang="zh-TW" smtClean="0"/>
              <a:t>Q&amp;A</a:t>
            </a:r>
          </a:p>
        </p:txBody>
      </p:sp>
      <p:sp>
        <p:nvSpPr>
          <p:cNvPr id="71683" name="Rectangle 3"/>
          <p:cNvSpPr>
            <a:spLocks noGrp="1" noChangeArrowheads="1"/>
          </p:cNvSpPr>
          <p:nvPr>
            <p:ph idx="1"/>
          </p:nvPr>
        </p:nvSpPr>
        <p:spPr/>
        <p:txBody>
          <a:bodyPr/>
          <a:lstStyle/>
          <a:p>
            <a:pPr eaLnBrk="1" hangingPunct="1">
              <a:buFont typeface="Arial" charset="0"/>
              <a:buNone/>
            </a:pPr>
            <a:endParaRPr lang="en-US" altLang="zh-TW" sz="4400" dirty="0" smtClean="0">
              <a:cs typeface="Arial" charset="0"/>
            </a:endParaRPr>
          </a:p>
          <a:p>
            <a:pPr algn="ctr" eaLnBrk="1" hangingPunct="1">
              <a:buFont typeface="Arial" charset="0"/>
              <a:buNone/>
            </a:pPr>
            <a:r>
              <a:rPr lang="en-US" altLang="zh-TW" sz="5400" dirty="0" smtClean="0">
                <a:cs typeface="Arial" charset="0"/>
              </a:rPr>
              <a:t>Thank You</a:t>
            </a:r>
          </a:p>
        </p:txBody>
      </p:sp>
      <p:sp>
        <p:nvSpPr>
          <p:cNvPr id="71684"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200">
                <a:solidFill>
                  <a:srgbClr val="646464"/>
                </a:solidFill>
                <a:latin typeface="Arial Unicode MS" pitchFamily="34" charset="-120"/>
                <a:ea typeface="Arial Unicode MS" pitchFamily="34" charset="-120"/>
                <a:cs typeface="Arial Unicode MS" pitchFamily="34" charset="-120"/>
              </a:defRPr>
            </a:lvl1pPr>
            <a:lvl2pPr marL="742950" indent="-285750" eaLnBrk="0" hangingPunct="0">
              <a:defRPr sz="1200">
                <a:solidFill>
                  <a:srgbClr val="646464"/>
                </a:solidFill>
                <a:latin typeface="Arial Unicode MS" pitchFamily="34" charset="-120"/>
                <a:ea typeface="Arial Unicode MS" pitchFamily="34" charset="-120"/>
                <a:cs typeface="Arial Unicode MS" pitchFamily="34" charset="-120"/>
              </a:defRPr>
            </a:lvl2pPr>
            <a:lvl3pPr marL="1143000" indent="-228600" eaLnBrk="0" hangingPunct="0">
              <a:defRPr sz="1200">
                <a:solidFill>
                  <a:srgbClr val="646464"/>
                </a:solidFill>
                <a:latin typeface="Arial Unicode MS" pitchFamily="34" charset="-120"/>
                <a:ea typeface="Arial Unicode MS" pitchFamily="34" charset="-120"/>
                <a:cs typeface="Arial Unicode MS" pitchFamily="34" charset="-120"/>
              </a:defRPr>
            </a:lvl3pPr>
            <a:lvl4pPr marL="1600200" indent="-228600" eaLnBrk="0" hangingPunct="0">
              <a:defRPr sz="1200">
                <a:solidFill>
                  <a:srgbClr val="646464"/>
                </a:solidFill>
                <a:latin typeface="Arial Unicode MS" pitchFamily="34" charset="-120"/>
                <a:ea typeface="Arial Unicode MS" pitchFamily="34" charset="-120"/>
                <a:cs typeface="Arial Unicode MS" pitchFamily="34" charset="-120"/>
              </a:defRPr>
            </a:lvl4pPr>
            <a:lvl5pPr marL="2057400" indent="-228600" eaLnBrk="0" hangingPunct="0">
              <a:defRPr sz="1200">
                <a:solidFill>
                  <a:srgbClr val="646464"/>
                </a:solidFill>
                <a:latin typeface="Arial Unicode MS" pitchFamily="34" charset="-120"/>
                <a:ea typeface="Arial Unicode MS" pitchFamily="34" charset="-120"/>
                <a:cs typeface="Arial Unicode MS" pitchFamily="34" charset="-120"/>
              </a:defRPr>
            </a:lvl5pPr>
            <a:lvl6pPr marL="25146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6pPr>
            <a:lvl7pPr marL="29718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7pPr>
            <a:lvl8pPr marL="34290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8pPr>
            <a:lvl9pPr marL="3886200" indent="-228600" eaLnBrk="0" fontAlgn="base" hangingPunct="0">
              <a:lnSpc>
                <a:spcPct val="80000"/>
              </a:lnSpc>
              <a:spcBef>
                <a:spcPct val="20000"/>
              </a:spcBef>
              <a:spcAft>
                <a:spcPct val="0"/>
              </a:spcAft>
              <a:buSzPct val="75000"/>
              <a:buFont typeface="Arial" charset="0"/>
              <a:defRPr sz="1200">
                <a:solidFill>
                  <a:srgbClr val="646464"/>
                </a:solidFill>
                <a:latin typeface="Arial Unicode MS" pitchFamily="34" charset="-120"/>
                <a:ea typeface="Arial Unicode MS" pitchFamily="34" charset="-120"/>
                <a:cs typeface="Arial Unicode MS" pitchFamily="34" charset="-120"/>
              </a:defRPr>
            </a:lvl9pPr>
          </a:lstStyle>
          <a:p>
            <a:pPr fontAlgn="base">
              <a:spcBef>
                <a:spcPct val="0"/>
              </a:spcBef>
              <a:spcAft>
                <a:spcPct val="0"/>
              </a:spcAft>
            </a:pPr>
            <a:fld id="{D2293ABB-5E62-46F6-989F-2018817F7B9C}" type="slidenum">
              <a:rPr lang="en-US" altLang="zh-TW" sz="1400" smtClean="0">
                <a:solidFill>
                  <a:schemeClr val="tx1"/>
                </a:solidFill>
                <a:latin typeface="Arial" charset="0"/>
                <a:ea typeface="ＭＳ Ｐゴシック" pitchFamily="34" charset="-128"/>
              </a:rPr>
              <a:pPr fontAlgn="base">
                <a:spcBef>
                  <a:spcPct val="0"/>
                </a:spcBef>
                <a:spcAft>
                  <a:spcPct val="0"/>
                </a:spcAft>
              </a:pPr>
              <a:t>63</a:t>
            </a:fld>
            <a:endParaRPr lang="en-US" altLang="zh-TW" sz="1400" smtClean="0">
              <a:solidFill>
                <a:schemeClr val="tx1"/>
              </a:solidFill>
              <a:latin typeface="Arial" charset="0"/>
              <a:ea typeface="ＭＳ Ｐゴシック" pitchFamily="34" charset="-128"/>
            </a:endParaRPr>
          </a:p>
        </p:txBody>
      </p:sp>
    </p:spTree>
  </p:cSld>
  <p:clrMapOvr>
    <a:masterClrMapping/>
  </p:clrMapOvr>
  <p:transition advTm="3550"/>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7|4.3|5.3|7.1"/>
</p:tagLst>
</file>

<file path=ppt/tags/tag2.xml><?xml version="1.0" encoding="utf-8"?>
<p:tagLst xmlns:a="http://schemas.openxmlformats.org/drawingml/2006/main" xmlns:r="http://schemas.openxmlformats.org/officeDocument/2006/relationships" xmlns:p="http://schemas.openxmlformats.org/presentationml/2006/main">
  <p:tag name="TIMING" val="|15.6|3.7"/>
</p:tagLst>
</file>

<file path=ppt/tags/tag3.xml><?xml version="1.0" encoding="utf-8"?>
<p:tagLst xmlns:a="http://schemas.openxmlformats.org/drawingml/2006/main" xmlns:r="http://schemas.openxmlformats.org/officeDocument/2006/relationships" xmlns:p="http://schemas.openxmlformats.org/presentationml/2006/main">
  <p:tag name="TIMING" val="|30.2|20.8"/>
</p:tagLst>
</file>

<file path=ppt/tags/tag4.xml><?xml version="1.0" encoding="utf-8"?>
<p:tagLst xmlns:a="http://schemas.openxmlformats.org/drawingml/2006/main" xmlns:r="http://schemas.openxmlformats.org/officeDocument/2006/relationships" xmlns:p="http://schemas.openxmlformats.org/presentationml/2006/main">
  <p:tag name="TIMING" val="|30.2|20.8"/>
</p:tagLst>
</file>

<file path=ppt/tags/tag5.xml><?xml version="1.0" encoding="utf-8"?>
<p:tagLst xmlns:a="http://schemas.openxmlformats.org/drawingml/2006/main" xmlns:r="http://schemas.openxmlformats.org/officeDocument/2006/relationships" xmlns:p="http://schemas.openxmlformats.org/presentationml/2006/main">
  <p:tag name="TIMING" val="|1.7|4.3|5.3|7.1"/>
</p:tagLst>
</file>

<file path=ppt/tags/tag6.xml><?xml version="1.0" encoding="utf-8"?>
<p:tagLst xmlns:a="http://schemas.openxmlformats.org/drawingml/2006/main" xmlns:r="http://schemas.openxmlformats.org/officeDocument/2006/relationships" xmlns:p="http://schemas.openxmlformats.org/presentationml/2006/main">
  <p:tag name="TIMING" val="|33.4|3.2|11.1|6.6"/>
</p:tagLst>
</file>

<file path=ppt/tags/tag7.xml><?xml version="1.0" encoding="utf-8"?>
<p:tagLst xmlns:a="http://schemas.openxmlformats.org/drawingml/2006/main" xmlns:r="http://schemas.openxmlformats.org/officeDocument/2006/relationships" xmlns:p="http://schemas.openxmlformats.org/presentationml/2006/main">
  <p:tag name="TIMING" val="|1.7|4.3|5.3|7.1"/>
</p:tagLst>
</file>

<file path=ppt/tags/tag8.xml><?xml version="1.0" encoding="utf-8"?>
<p:tagLst xmlns:a="http://schemas.openxmlformats.org/drawingml/2006/main" xmlns:r="http://schemas.openxmlformats.org/officeDocument/2006/relationships" xmlns:p="http://schemas.openxmlformats.org/presentationml/2006/main">
  <p:tag name="TIMING" val="|1.7|4.3|5.3|7.1"/>
</p:tagLst>
</file>

<file path=ppt/tags/tag9.xml><?xml version="1.0" encoding="utf-8"?>
<p:tagLst xmlns:a="http://schemas.openxmlformats.org/drawingml/2006/main" xmlns:r="http://schemas.openxmlformats.org/officeDocument/2006/relationships" xmlns:p="http://schemas.openxmlformats.org/presentationml/2006/main">
  <p:tag name="TIMING" val="|1.7|4.3|5.3|7.1"/>
</p:tagLst>
</file>

<file path=ppt/tags/tag10.xml><?xml version="1.0" encoding="utf-8"?>
<p:tagLst xmlns:a="http://schemas.openxmlformats.org/drawingml/2006/main" xmlns:r="http://schemas.openxmlformats.org/officeDocument/2006/relationships" xmlns:p="http://schemas.openxmlformats.org/presentationml/2006/main">
  <p:tag name="TIMING" val="|1.7|4.3|5.3|7.1"/>
</p:tagLst>
</file>

<file path=ppt/tags/tag11.xml><?xml version="1.0" encoding="utf-8"?>
<p:tagLst xmlns:a="http://schemas.openxmlformats.org/drawingml/2006/main" xmlns:r="http://schemas.openxmlformats.org/officeDocument/2006/relationships" xmlns:p="http://schemas.openxmlformats.org/presentationml/2006/main">
  <p:tag name="TIMING" val="|1.7|4.3|5.3|7.1"/>
</p:tagLst>
</file>

<file path=ppt/tags/tag12.xml><?xml version="1.0" encoding="utf-8"?>
<p:tagLst xmlns:a="http://schemas.openxmlformats.org/drawingml/2006/main" xmlns:r="http://schemas.openxmlformats.org/officeDocument/2006/relationships" xmlns:p="http://schemas.openxmlformats.org/presentationml/2006/main">
  <p:tag name="TIMING" val="|1.7|4.3|5.3|7.1"/>
</p:tagLst>
</file>

<file path=ppt/tags/tag13.xml><?xml version="1.0" encoding="utf-8"?>
<p:tagLst xmlns:a="http://schemas.openxmlformats.org/drawingml/2006/main" xmlns:r="http://schemas.openxmlformats.org/officeDocument/2006/relationships" xmlns:p="http://schemas.openxmlformats.org/presentationml/2006/main">
  <p:tag name="TIMING" val="|1.7|4.3|5.3|7.1"/>
</p:tagLst>
</file>

<file path=ppt/tags/tag14.xml><?xml version="1.0" encoding="utf-8"?>
<p:tagLst xmlns:a="http://schemas.openxmlformats.org/drawingml/2006/main" xmlns:r="http://schemas.openxmlformats.org/officeDocument/2006/relationships" xmlns:p="http://schemas.openxmlformats.org/presentationml/2006/main">
  <p:tag name="TIMING" val="|1.7|4.3|5.3|7.1"/>
</p:tagLst>
</file>

<file path=ppt/tags/tag15.xml><?xml version="1.0" encoding="utf-8"?>
<p:tagLst xmlns:a="http://schemas.openxmlformats.org/drawingml/2006/main" xmlns:r="http://schemas.openxmlformats.org/officeDocument/2006/relationships" xmlns:p="http://schemas.openxmlformats.org/presentationml/2006/main">
  <p:tag name="TIMING" val="|5.8|8.5"/>
</p:tagLst>
</file>

<file path=ppt/tags/tag16.xml><?xml version="1.0" encoding="utf-8"?>
<p:tagLst xmlns:a="http://schemas.openxmlformats.org/drawingml/2006/main" xmlns:r="http://schemas.openxmlformats.org/officeDocument/2006/relationships" xmlns:p="http://schemas.openxmlformats.org/presentationml/2006/main">
  <p:tag name="TIMING" val="|5.8|8.5"/>
</p:tagLst>
</file>

<file path=ppt/tags/tag17.xml><?xml version="1.0" encoding="utf-8"?>
<p:tagLst xmlns:a="http://schemas.openxmlformats.org/drawingml/2006/main" xmlns:r="http://schemas.openxmlformats.org/officeDocument/2006/relationships" xmlns:p="http://schemas.openxmlformats.org/presentationml/2006/main">
  <p:tag name="TIMING" val="|3|3.8|5.1"/>
</p:tagLst>
</file>

<file path=ppt/tags/tag18.xml><?xml version="1.0" encoding="utf-8"?>
<p:tagLst xmlns:a="http://schemas.openxmlformats.org/drawingml/2006/main" xmlns:r="http://schemas.openxmlformats.org/officeDocument/2006/relationships" xmlns:p="http://schemas.openxmlformats.org/presentationml/2006/main">
  <p:tag name="TIMING" val="|10.5"/>
</p:tagLst>
</file>

<file path=ppt/tags/tag19.xml><?xml version="1.0" encoding="utf-8"?>
<p:tagLst xmlns:a="http://schemas.openxmlformats.org/drawingml/2006/main" xmlns:r="http://schemas.openxmlformats.org/officeDocument/2006/relationships" xmlns:p="http://schemas.openxmlformats.org/presentationml/2006/main">
  <p:tag name="TIMING" val="|5.9"/>
</p:tagLst>
</file>

<file path=ppt/tags/tag20.xml><?xml version="1.0" encoding="utf-8"?>
<p:tagLst xmlns:a="http://schemas.openxmlformats.org/drawingml/2006/main" xmlns:r="http://schemas.openxmlformats.org/officeDocument/2006/relationships" xmlns:p="http://schemas.openxmlformats.org/presentationml/2006/main">
  <p:tag name="TIMING" val="|5.9"/>
</p:tagLst>
</file>

<file path=ppt/tags/tag21.xml><?xml version="1.0" encoding="utf-8"?>
<p:tagLst xmlns:a="http://schemas.openxmlformats.org/drawingml/2006/main" xmlns:r="http://schemas.openxmlformats.org/officeDocument/2006/relationships" xmlns:p="http://schemas.openxmlformats.org/presentationml/2006/main">
  <p:tag name="TIMING" val="|3|3.8|5.1"/>
</p:tagLst>
</file>

<file path=ppt/tags/tag22.xml><?xml version="1.0" encoding="utf-8"?>
<p:tagLst xmlns:a="http://schemas.openxmlformats.org/drawingml/2006/main" xmlns:r="http://schemas.openxmlformats.org/officeDocument/2006/relationships" xmlns:p="http://schemas.openxmlformats.org/presentationml/2006/main">
  <p:tag name="TIMING" val="|3|3.8|5.1"/>
</p:tagLst>
</file>

<file path=ppt/tags/tag23.xml><?xml version="1.0" encoding="utf-8"?>
<p:tagLst xmlns:a="http://schemas.openxmlformats.org/drawingml/2006/main" xmlns:r="http://schemas.openxmlformats.org/officeDocument/2006/relationships" xmlns:p="http://schemas.openxmlformats.org/presentationml/2006/main">
  <p:tag name="TIMING" val="|3|3.8|5.1"/>
</p:tagLst>
</file>

<file path=ppt/tags/tag24.xml><?xml version="1.0" encoding="utf-8"?>
<p:tagLst xmlns:a="http://schemas.openxmlformats.org/drawingml/2006/main" xmlns:r="http://schemas.openxmlformats.org/officeDocument/2006/relationships" xmlns:p="http://schemas.openxmlformats.org/presentationml/2006/main">
  <p:tag name="TIMING" val="|3|3.8|5.1"/>
</p:tagLst>
</file>

<file path=ppt/tags/tag25.xml><?xml version="1.0" encoding="utf-8"?>
<p:tagLst xmlns:a="http://schemas.openxmlformats.org/drawingml/2006/main" xmlns:r="http://schemas.openxmlformats.org/officeDocument/2006/relationships" xmlns:p="http://schemas.openxmlformats.org/presentationml/2006/main">
  <p:tag name="TIMING" val="|3|3.8|5.1"/>
</p:tagLst>
</file>

<file path=ppt/tags/tag26.xml><?xml version="1.0" encoding="utf-8"?>
<p:tagLst xmlns:a="http://schemas.openxmlformats.org/drawingml/2006/main" xmlns:r="http://schemas.openxmlformats.org/officeDocument/2006/relationships" xmlns:p="http://schemas.openxmlformats.org/presentationml/2006/main">
  <p:tag name="TIMING" val="|3|3.8|5.1"/>
</p:tagLst>
</file>

<file path=ppt/tags/tag27.xml><?xml version="1.0" encoding="utf-8"?>
<p:tagLst xmlns:a="http://schemas.openxmlformats.org/drawingml/2006/main" xmlns:r="http://schemas.openxmlformats.org/officeDocument/2006/relationships" xmlns:p="http://schemas.openxmlformats.org/presentationml/2006/main">
  <p:tag name="TIMING" val="|21.2|11.2"/>
</p:tagLst>
</file>

<file path=ppt/tags/tag28.xml><?xml version="1.0" encoding="utf-8"?>
<p:tagLst xmlns:a="http://schemas.openxmlformats.org/drawingml/2006/main" xmlns:r="http://schemas.openxmlformats.org/officeDocument/2006/relationships" xmlns:p="http://schemas.openxmlformats.org/presentationml/2006/main">
  <p:tag name="TIMING" val="|28|14.4"/>
</p:tagLst>
</file>

<file path=ppt/tags/tag29.xml><?xml version="1.0" encoding="utf-8"?>
<p:tagLst xmlns:a="http://schemas.openxmlformats.org/drawingml/2006/main" xmlns:r="http://schemas.openxmlformats.org/officeDocument/2006/relationships" xmlns:p="http://schemas.openxmlformats.org/presentationml/2006/main">
  <p:tag name="TIMING" val="|7.5"/>
</p:tagLst>
</file>

<file path=ppt/tags/tag30.xml><?xml version="1.0" encoding="utf-8"?>
<p:tagLst xmlns:a="http://schemas.openxmlformats.org/drawingml/2006/main" xmlns:r="http://schemas.openxmlformats.org/officeDocument/2006/relationships" xmlns:p="http://schemas.openxmlformats.org/presentationml/2006/main">
  <p:tag name="TIMING" val="|2.4"/>
</p:tagLst>
</file>

<file path=ppt/tags/tag31.xml><?xml version="1.0" encoding="utf-8"?>
<p:tagLst xmlns:a="http://schemas.openxmlformats.org/drawingml/2006/main" xmlns:r="http://schemas.openxmlformats.org/officeDocument/2006/relationships" xmlns:p="http://schemas.openxmlformats.org/presentationml/2006/main">
  <p:tag name="TIMING" val="|2.6|3.2|4.2|5.1|11.6|8.6|4.8"/>
</p:tagLst>
</file>

<file path=ppt/tags/tag32.xml><?xml version="1.0" encoding="utf-8"?>
<p:tagLst xmlns:a="http://schemas.openxmlformats.org/drawingml/2006/main" xmlns:r="http://schemas.openxmlformats.org/officeDocument/2006/relationships" xmlns:p="http://schemas.openxmlformats.org/presentationml/2006/main">
  <p:tag name="TIMING" val="|3.7|8.2|11"/>
</p:tagLst>
</file>

<file path=ppt/tags/tag33.xml><?xml version="1.0" encoding="utf-8"?>
<p:tagLst xmlns:a="http://schemas.openxmlformats.org/drawingml/2006/main" xmlns:r="http://schemas.openxmlformats.org/officeDocument/2006/relationships" xmlns:p="http://schemas.openxmlformats.org/presentationml/2006/main">
  <p:tag name="TIMING" val="|3.7|8.2|11"/>
</p:tagLst>
</file>

<file path=ppt/tags/tag34.xml><?xml version="1.0" encoding="utf-8"?>
<p:tagLst xmlns:a="http://schemas.openxmlformats.org/drawingml/2006/main" xmlns:r="http://schemas.openxmlformats.org/officeDocument/2006/relationships" xmlns:p="http://schemas.openxmlformats.org/presentationml/2006/main">
  <p:tag name="TIMING" val="|3.7|8.2|11"/>
</p:tagLst>
</file>

<file path=ppt/tags/tag35.xml><?xml version="1.0" encoding="utf-8"?>
<p:tagLst xmlns:a="http://schemas.openxmlformats.org/drawingml/2006/main" xmlns:r="http://schemas.openxmlformats.org/officeDocument/2006/relationships" xmlns:p="http://schemas.openxmlformats.org/presentationml/2006/main">
  <p:tag name="TIMING" val="|10.5|22.1"/>
</p:tagLst>
</file>

<file path=ppt/tags/tag36.xml><?xml version="1.0" encoding="utf-8"?>
<p:tagLst xmlns:a="http://schemas.openxmlformats.org/drawingml/2006/main" xmlns:r="http://schemas.openxmlformats.org/officeDocument/2006/relationships" xmlns:p="http://schemas.openxmlformats.org/presentationml/2006/main">
  <p:tag name="TIMING" val="|3.2|3.5|12.8"/>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22547</TotalTime>
  <Words>6166</Words>
  <Application>Microsoft Office PowerPoint</Application>
  <PresentationFormat>On-screen Show (4:3)</PresentationFormat>
  <Paragraphs>1186</Paragraphs>
  <Slides>63</Slides>
  <Notes>59</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63</vt:i4>
      </vt:variant>
    </vt:vector>
  </HeadingPairs>
  <TitlesOfParts>
    <vt:vector size="66" baseType="lpstr">
      <vt:lpstr>1_Office Theme</vt:lpstr>
      <vt:lpstr>Visio</vt:lpstr>
      <vt:lpstr>Microsoft Office Visio 绘图</vt:lpstr>
      <vt:lpstr>NuMicro  Timer &amp; WDT &amp; WWDT &amp; RTC &amp; UART</vt:lpstr>
      <vt:lpstr>内容</vt:lpstr>
      <vt:lpstr>定时器特性</vt:lpstr>
      <vt:lpstr>定时器的时钟源</vt:lpstr>
      <vt:lpstr>定时器方块图 (1/2)</vt:lpstr>
      <vt:lpstr>定时器方块图(2/2)</vt:lpstr>
      <vt:lpstr>定时器功能列表</vt:lpstr>
      <vt:lpstr>定时器功能选择: TMRx_CTL Setting</vt:lpstr>
      <vt:lpstr>定时器计数模式 </vt:lpstr>
      <vt:lpstr>捕获模式:  Free Counting Mode</vt:lpstr>
      <vt:lpstr>捕获模式:  Trigger Counting Mode</vt:lpstr>
      <vt:lpstr>计数器复位功能</vt:lpstr>
      <vt:lpstr>Inter-Timer Trigger Mode (1/2)</vt:lpstr>
      <vt:lpstr>Inter-Timer Trigger Mode (2/2)</vt:lpstr>
      <vt:lpstr>内部触发事件(1/3)</vt:lpstr>
      <vt:lpstr>内部触发事件 (2/3)</vt:lpstr>
      <vt:lpstr>内部触发事件(3/3)</vt:lpstr>
      <vt:lpstr>定时器范例</vt:lpstr>
      <vt:lpstr>定时器代码(1/2)</vt:lpstr>
      <vt:lpstr>定时器代码(2/2)</vt:lpstr>
      <vt:lpstr>看门狗特性</vt:lpstr>
      <vt:lpstr>WDT 时钟源</vt:lpstr>
      <vt:lpstr>WDT 方块图</vt:lpstr>
      <vt:lpstr>WDT 超时间隔选择</vt:lpstr>
      <vt:lpstr>WDT 范例</vt:lpstr>
      <vt:lpstr>WDT 代码(1/2)</vt:lpstr>
      <vt:lpstr>WDT 代码(2/2)</vt:lpstr>
      <vt:lpstr>窗看门狗特性</vt:lpstr>
      <vt:lpstr>窗看门狗时钟源</vt:lpstr>
      <vt:lpstr>窗看门狗方块图</vt:lpstr>
      <vt:lpstr>WWDT 计数器重载波形</vt:lpstr>
      <vt:lpstr>WWDT计数器重载波形</vt:lpstr>
      <vt:lpstr>WWDT 重载窗口计算</vt:lpstr>
      <vt:lpstr>WWDT 范例</vt:lpstr>
      <vt:lpstr>WWDT 代码(1/2)</vt:lpstr>
      <vt:lpstr>WWDT 代码(2/2)</vt:lpstr>
      <vt:lpstr>RTC 特性</vt:lpstr>
      <vt:lpstr>RTC 方块图</vt:lpstr>
      <vt:lpstr>RTC 寄存器访问使能</vt:lpstr>
      <vt:lpstr>RTC 频率补偿寄存器</vt:lpstr>
      <vt:lpstr>RTC 范例</vt:lpstr>
      <vt:lpstr>RTC 代码(1/2)</vt:lpstr>
      <vt:lpstr>RTC 代码(2/2)</vt:lpstr>
      <vt:lpstr>UART 特性 </vt:lpstr>
      <vt:lpstr>UART 时钟源</vt:lpstr>
      <vt:lpstr>UART 方块图</vt:lpstr>
      <vt:lpstr>UART 波特率设定(1/2)</vt:lpstr>
      <vt:lpstr>UART波特率设定(2/2)</vt:lpstr>
      <vt:lpstr>UART 自动波特率检查</vt:lpstr>
      <vt:lpstr>UART 自动流控功能</vt:lpstr>
      <vt:lpstr>UART 唤醒功能 (1/2)</vt:lpstr>
      <vt:lpstr>UART唤醒功能 (2/2)</vt:lpstr>
      <vt:lpstr>IrDA 功能(1/2)</vt:lpstr>
      <vt:lpstr>IrDA功能(2/2)</vt:lpstr>
      <vt:lpstr>RS-485 功能</vt:lpstr>
      <vt:lpstr>LIN 功能</vt:lpstr>
      <vt:lpstr>UART 范例</vt:lpstr>
      <vt:lpstr>UART 代码 (1/2)</vt:lpstr>
      <vt:lpstr>UART代码(2/2)</vt:lpstr>
      <vt:lpstr>Timer_WDT_RTC示例代码 </vt:lpstr>
      <vt:lpstr>Timer_WDT_RTC 代码说明</vt:lpstr>
      <vt:lpstr>Timer_WDT_RTC 运行结果</vt:lpstr>
      <vt:lpstr>Q&amp;A</vt:lpstr>
    </vt:vector>
  </TitlesOfParts>
  <Company>&lt;Default&gt;Winbond Electronics Corporation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PN20 SLTsai</dc:creator>
  <cp:lastModifiedBy>CA10 CLYU2</cp:lastModifiedBy>
  <cp:revision>686</cp:revision>
  <cp:lastPrinted>2013-02-06T08:06:49Z</cp:lastPrinted>
  <dcterms:created xsi:type="dcterms:W3CDTF">2010-01-13T02:51:42Z</dcterms:created>
  <dcterms:modified xsi:type="dcterms:W3CDTF">2013-03-13T03:33:58Z</dcterms:modified>
</cp:coreProperties>
</file>