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3806" r:id="rId1"/>
  </p:sldMasterIdLst>
  <p:notesMasterIdLst>
    <p:notesMasterId r:id="rId25"/>
  </p:notesMasterIdLst>
  <p:sldIdLst>
    <p:sldId id="261" r:id="rId2"/>
    <p:sldId id="262" r:id="rId3"/>
    <p:sldId id="276" r:id="rId4"/>
    <p:sldId id="275" r:id="rId5"/>
    <p:sldId id="263" r:id="rId6"/>
    <p:sldId id="299" r:id="rId7"/>
    <p:sldId id="295" r:id="rId8"/>
    <p:sldId id="300" r:id="rId9"/>
    <p:sldId id="269" r:id="rId10"/>
    <p:sldId id="291" r:id="rId11"/>
    <p:sldId id="280" r:id="rId12"/>
    <p:sldId id="281" r:id="rId13"/>
    <p:sldId id="283" r:id="rId14"/>
    <p:sldId id="288" r:id="rId15"/>
    <p:sldId id="292" r:id="rId16"/>
    <p:sldId id="293" r:id="rId17"/>
    <p:sldId id="294" r:id="rId18"/>
    <p:sldId id="306" r:id="rId19"/>
    <p:sldId id="307" r:id="rId20"/>
    <p:sldId id="308" r:id="rId21"/>
    <p:sldId id="309" r:id="rId22"/>
    <p:sldId id="310" r:id="rId23"/>
    <p:sldId id="311" r:id="rId24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8000"/>
    <a:srgbClr val="FF99FF"/>
    <a:srgbClr val="4D4D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062" autoAdjust="0"/>
    <p:restoredTop sz="94608" autoAdjust="0"/>
  </p:normalViewPr>
  <p:slideViewPr>
    <p:cSldViewPr>
      <p:cViewPr>
        <p:scale>
          <a:sx n="70" d="100"/>
          <a:sy n="70" d="100"/>
        </p:scale>
        <p:origin x="-1650" y="-204"/>
      </p:cViewPr>
      <p:guideLst>
        <p:guide orient="horz" pos="4020"/>
        <p:guide pos="612"/>
        <p:guide pos="560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image" Target="../media/image12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53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noProof="0" smtClean="0"/>
              <a:t>按一下以編輯母片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14F171FC-747D-409E-B670-A0B3FC7EEED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4535138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fld id="{FDCA0A8A-68F6-4DF6-9DD0-FD76D719221A}" type="slidenum">
              <a:rPr lang="en-US" altLang="zh-TW" sz="1200" smtClean="0"/>
              <a:pPr/>
              <a:t>0</a:t>
            </a:fld>
            <a:endParaRPr lang="en-US" altLang="zh-TW" sz="1200" smtClean="0"/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zh-TW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4744"/>
            <a:ext cx="7772400" cy="1296144"/>
          </a:xfrm>
        </p:spPr>
        <p:txBody>
          <a:bodyPr>
            <a:normAutofit/>
          </a:bodyPr>
          <a:lstStyle>
            <a:lvl1pPr algn="ctr">
              <a:defRPr sz="4000">
                <a:solidFill>
                  <a:srgbClr val="E61C0E"/>
                </a:solidFill>
                <a:latin typeface="+mn-lt"/>
                <a:ea typeface="+mn-ea"/>
                <a:cs typeface="Arial" pitchFamily="34" charset="0"/>
              </a:defRPr>
            </a:lvl1pPr>
          </a:lstStyle>
          <a:p>
            <a:r>
              <a:rPr lang="en-US" altLang="zh-TW" dirty="0" smtClean="0"/>
              <a:t>Click to edit Master title style</a:t>
            </a:r>
            <a:endParaRPr lang="zh-TW" alt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869160"/>
            <a:ext cx="6400800" cy="576064"/>
          </a:xfrm>
        </p:spPr>
        <p:txBody>
          <a:bodyPr>
            <a:normAutofit/>
          </a:bodyPr>
          <a:lstStyle>
            <a:lvl1pPr marL="0" indent="0" algn="ctr">
              <a:buNone/>
              <a:defRPr sz="3000">
                <a:solidFill>
                  <a:srgbClr val="002060"/>
                </a:solidFill>
                <a:latin typeface="+mn-lt"/>
                <a:ea typeface="+mn-ea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zh-TW" smtClean="0"/>
              <a:t>Click to edit Master subtitle style</a:t>
            </a:r>
            <a:endParaRPr lang="en-US" altLang="zh-TW" dirty="0" smtClean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7164388" y="6356350"/>
            <a:ext cx="1916112" cy="365125"/>
          </a:xfrm>
        </p:spPr>
        <p:txBody>
          <a:bodyPr/>
          <a:lstStyle>
            <a:lvl1pPr algn="ctr">
              <a:defRPr b="1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pPr>
              <a:defRPr/>
            </a:pPr>
            <a:fld id="{9F499416-5B2F-44FF-B04A-27F9F74EAA37}" type="datetime1">
              <a:rPr lang="zh-TW" altLang="en-US" smtClean="0">
                <a:solidFill>
                  <a:prstClr val="black">
                    <a:lumMod val="95000"/>
                    <a:lumOff val="5000"/>
                  </a:prstClr>
                </a:solidFill>
              </a:rPr>
              <a:t>2013/3/5</a:t>
            </a:fld>
            <a:endParaRPr lang="zh-TW" altLang="en-US" dirty="0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pPr>
              <a:defRPr/>
            </a:pPr>
            <a:fld id="{E58D3518-4A22-4590-A4A3-FB28B7B01483}" type="slidenum">
              <a:rPr lang="zh-TW" altLang="en-US">
                <a:solidFill>
                  <a:prstClr val="black">
                    <a:lumMod val="95000"/>
                    <a:lumOff val="5000"/>
                  </a:prstClr>
                </a:solidFill>
              </a:rPr>
              <a:pPr>
                <a:defRPr/>
              </a:pPr>
              <a:t>‹#›</a:t>
            </a:fld>
            <a:endParaRPr lang="zh-TW" altLang="en-US" dirty="0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45154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Click to edit Master title style</a:t>
            </a:r>
            <a:endParaRPr lang="zh-TW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2pPr marL="742950" indent="-285750">
              <a:spcBef>
                <a:spcPts val="1000"/>
              </a:spcBef>
              <a:buFont typeface="Arial" pitchFamily="34" charset="0"/>
              <a:buChar char="•"/>
              <a:defRPr/>
            </a:lvl2pPr>
            <a:lvl3pPr>
              <a:spcBef>
                <a:spcPts val="1000"/>
              </a:spcBef>
              <a:defRPr/>
            </a:lvl3pPr>
            <a:lvl4pPr marL="1714500" indent="-342900">
              <a:spcBef>
                <a:spcPts val="1000"/>
              </a:spcBef>
              <a:buFont typeface="Calibri" pitchFamily="34" charset="0"/>
              <a:buChar char="»"/>
              <a:defRPr/>
            </a:lvl4pPr>
            <a:lvl5pPr marL="2057400" indent="-228600">
              <a:spcBef>
                <a:spcPts val="1000"/>
              </a:spcBef>
              <a:buFont typeface="Arial" pitchFamily="34" charset="0"/>
              <a:buChar char="»"/>
              <a:defRPr/>
            </a:lvl5pPr>
          </a:lstStyle>
          <a:p>
            <a:pPr lvl="0"/>
            <a:r>
              <a:rPr lang="en-US" altLang="zh-TW" dirty="0" smtClean="0"/>
              <a:t>Click to edit Master text styles</a:t>
            </a:r>
          </a:p>
          <a:p>
            <a:pPr lvl="1"/>
            <a:r>
              <a:rPr lang="en-US" altLang="zh-TW" dirty="0" smtClean="0"/>
              <a:t>Second level</a:t>
            </a:r>
          </a:p>
          <a:p>
            <a:pPr lvl="2"/>
            <a:r>
              <a:rPr lang="en-US" altLang="zh-TW" dirty="0" smtClean="0"/>
              <a:t>Third level</a:t>
            </a:r>
          </a:p>
          <a:p>
            <a:pPr lvl="3"/>
            <a:r>
              <a:rPr lang="en-US" altLang="zh-TW" dirty="0" smtClean="0"/>
              <a:t>Fourth level</a:t>
            </a:r>
          </a:p>
          <a:p>
            <a:pPr lvl="4"/>
            <a:r>
              <a:rPr lang="en-US" altLang="zh-TW" dirty="0" smtClean="0"/>
              <a:t>Fifth level</a:t>
            </a:r>
            <a:endParaRPr lang="zh-TW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0D84ED-A1E4-46AA-AAEA-4B6D5ED45456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t>2013/3/5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F36B3D-80F6-4342-B3E0-A407A6448628}" type="slidenum">
              <a:rPr lang="zh-TW" altLang="en-US">
                <a:solidFill>
                  <a:prstClr val="white">
                    <a:lumMod val="50000"/>
                  </a:prstClr>
                </a:solidFill>
              </a:rPr>
              <a:pPr>
                <a:defRPr/>
              </a:pPr>
              <a:t>‹#›</a:t>
            </a:fld>
            <a:endParaRPr lang="zh-TW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32142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982218"/>
            <a:ext cx="8496944" cy="893564"/>
          </a:xfrm>
        </p:spPr>
        <p:txBody>
          <a:bodyPr/>
          <a:lstStyle/>
          <a:p>
            <a:r>
              <a:rPr lang="en-US" altLang="zh-TW" smtClean="0"/>
              <a:t>Click to edit Master title style</a:t>
            </a:r>
            <a:endParaRPr lang="zh-TW" alt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ED54CC-C9B2-4796-9E0B-8E9DF7BD04BE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t>2013/3/5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BCE2AD-4B05-4E68-B257-CCC941F56199}" type="slidenum">
              <a:rPr lang="zh-TW" altLang="en-US">
                <a:solidFill>
                  <a:prstClr val="white">
                    <a:lumMod val="50000"/>
                  </a:prstClr>
                </a:solidFill>
              </a:rPr>
              <a:pPr>
                <a:defRPr/>
              </a:pPr>
              <a:t>‹#›</a:t>
            </a:fld>
            <a:endParaRPr lang="zh-TW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10417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zh-TW" alt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50BF9-27A3-48AA-9896-55AA3861EE09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t>2013/3/5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74B2FC-3BD6-4256-9EDA-93E41AD12F38}" type="slidenum">
              <a:rPr lang="zh-TW" altLang="en-US">
                <a:solidFill>
                  <a:prstClr val="white">
                    <a:lumMod val="50000"/>
                  </a:prstClr>
                </a:solidFill>
              </a:rPr>
              <a:pPr>
                <a:defRPr/>
              </a:pPr>
              <a:t>‹#›</a:t>
            </a:fld>
            <a:endParaRPr lang="zh-TW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08493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1"/>
          <p:cNvPicPr>
            <a:picLocks noChangeAspect="1"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323850" y="15875"/>
            <a:ext cx="8496300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smtClean="0"/>
              <a:t>Click to edit Master title style</a:t>
            </a:r>
            <a:endParaRPr lang="zh-TW" altLang="en-US" smtClean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23850" y="981075"/>
            <a:ext cx="8496300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zh-TW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23850" y="63817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eaLnBrk="1" hangingPunct="1">
              <a:defRPr/>
            </a:pPr>
            <a:fld id="{FF83BA11-3AF6-4D38-A3BB-718544DF6E1F}" type="datetime1">
              <a:rPr lang="zh-TW" altLang="en-US" smtClean="0">
                <a:solidFill>
                  <a:prstClr val="black">
                    <a:tint val="75000"/>
                  </a:prstClr>
                </a:solidFill>
              </a:rPr>
              <a:t>2013/3/5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662363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defRPr>
            </a:lvl1pPr>
          </a:lstStyle>
          <a:p>
            <a:pPr eaLnBrk="1" hangingPunct="1">
              <a:defRPr/>
            </a:pPr>
            <a:fld id="{617D2BE0-8A91-410F-A3F6-7BDE9ED92601}" type="slidenum">
              <a:rPr lang="zh-TW" altLang="en-US">
                <a:solidFill>
                  <a:prstClr val="white">
                    <a:lumMod val="50000"/>
                  </a:prstClr>
                </a:solidFill>
              </a:rPr>
              <a:pPr eaLnBrk="1" hangingPunct="1">
                <a:defRPr/>
              </a:pPr>
              <a:t>‹#›</a:t>
            </a:fld>
            <a:endParaRPr lang="zh-TW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99961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7" r:id="rId1"/>
    <p:sldLayoutId id="2147483808" r:id="rId2"/>
    <p:sldLayoutId id="2147483809" r:id="rId3"/>
    <p:sldLayoutId id="2147483810" r:id="rId4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 b="1" kern="1200">
          <a:solidFill>
            <a:srgbClr val="D00600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D00600"/>
        </a:buClr>
        <a:buFont typeface="Arial" charset="0"/>
        <a:buChar char="•"/>
        <a:defRPr sz="2800" b="1" kern="1200">
          <a:solidFill>
            <a:schemeClr val="tx1"/>
          </a:solidFill>
          <a:latin typeface="+mn-lt"/>
          <a:ea typeface="+mn-ea"/>
          <a:cs typeface="Arial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D00600"/>
        </a:buClr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Arial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D00600"/>
        </a:buClr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Arial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D00600"/>
        </a:buClr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D00600"/>
        </a:buClr>
        <a:buFont typeface="Arial" charset="0"/>
        <a:buChar char="»"/>
        <a:defRPr sz="2400" kern="1200">
          <a:solidFill>
            <a:schemeClr val="tx1"/>
          </a:solidFill>
          <a:latin typeface="+mn-lt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.e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wmf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5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4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7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9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10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11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13.emf"/><Relationship Id="rId5" Type="http://schemas.openxmlformats.org/officeDocument/2006/relationships/oleObject" Target="../embeddings/oleObject11.bin"/><Relationship Id="rId4" Type="http://schemas.openxmlformats.org/officeDocument/2006/relationships/image" Target="../media/image12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14.emf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2" name="Rectangle 4"/>
          <p:cNvSpPr>
            <a:spLocks noGrp="1" noChangeArrowheads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altLang="zh-TW" dirty="0" err="1" smtClean="0"/>
              <a:t>NuMicro</a:t>
            </a:r>
            <a:r>
              <a:rPr lang="en-US" altLang="zh-TW" dirty="0" smtClean="0"/>
              <a:t> Nano</a:t>
            </a:r>
            <a:br>
              <a:rPr lang="en-US" altLang="zh-TW" dirty="0" smtClean="0"/>
            </a:br>
            <a:r>
              <a:rPr lang="en-US" altLang="zh-TW" dirty="0" smtClean="0"/>
              <a:t>SPI</a:t>
            </a:r>
            <a:endParaRPr lang="zh-TW" altLang="en-US" dirty="0" smtClean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868863"/>
            <a:ext cx="6400800" cy="576262"/>
          </a:xfrm>
        </p:spPr>
        <p:txBody>
          <a:bodyPr/>
          <a:lstStyle/>
          <a:p>
            <a:r>
              <a:rPr lang="en-US" altLang="zh-TW" dirty="0" smtClean="0">
                <a:cs typeface="Arial" charset="0"/>
              </a:rPr>
              <a:t>NuMicro@nuvoton.com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F499416-5B2F-44FF-B04A-27F9F74EAA37}" type="datetime1">
              <a:rPr lang="zh-TW" altLang="en-US" smtClean="0">
                <a:solidFill>
                  <a:prstClr val="black">
                    <a:lumMod val="95000"/>
                    <a:lumOff val="5000"/>
                  </a:prstClr>
                </a:solidFill>
              </a:rPr>
              <a:t>2013/3/5</a:t>
            </a:fld>
            <a:endParaRPr lang="zh-TW" altLang="en-US" dirty="0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特性</a:t>
            </a:r>
            <a:endParaRPr lang="en-US" altLang="zh-TW" dirty="0" smtClean="0"/>
          </a:p>
          <a:p>
            <a:r>
              <a:rPr lang="zh-CN" altLang="en-US" dirty="0" smtClean="0"/>
              <a:t>方块图</a:t>
            </a:r>
            <a:endParaRPr lang="en-US" altLang="zh-TW" dirty="0" smtClean="0"/>
          </a:p>
          <a:p>
            <a:r>
              <a:rPr lang="zh-CN" altLang="en-US" dirty="0" smtClean="0"/>
              <a:t>功能描述</a:t>
            </a:r>
            <a:endParaRPr lang="en-US" altLang="zh-TW" dirty="0" smtClean="0"/>
          </a:p>
          <a:p>
            <a:r>
              <a:rPr lang="zh-CN" altLang="en-US" dirty="0" smtClean="0"/>
              <a:t>代码</a:t>
            </a:r>
            <a:endParaRPr lang="en-US" altLang="zh-TW" dirty="0" smtClean="0"/>
          </a:p>
          <a:p>
            <a:endParaRPr lang="zh-TW" alt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92F36B3D-80F6-4342-B3E0-A407A6448628}" type="slidenum">
              <a:rPr lang="zh-TW" altLang="en-US" smtClean="0">
                <a:solidFill>
                  <a:prstClr val="white">
                    <a:lumMod val="50000"/>
                  </a:prstClr>
                </a:solidFill>
              </a:rPr>
              <a:pPr>
                <a:defRPr/>
              </a:pPr>
              <a:t>1</a:t>
            </a:fld>
            <a:endParaRPr lang="zh-TW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内容</a:t>
            </a:r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特性</a:t>
            </a:r>
            <a:r>
              <a:rPr lang="en-US" altLang="zh-TW" dirty="0" smtClean="0"/>
              <a:t> (I)</a:t>
            </a:r>
            <a:endParaRPr lang="zh-TW" alt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/>
              <a:t>总</a:t>
            </a:r>
            <a:r>
              <a:rPr lang="zh-CN" altLang="en-US" dirty="0" smtClean="0"/>
              <a:t>共</a:t>
            </a:r>
            <a:r>
              <a:rPr lang="en-US" altLang="zh-CN" dirty="0" smtClean="0"/>
              <a:t>3</a:t>
            </a:r>
            <a:r>
              <a:rPr lang="zh-CN" altLang="en-US" dirty="0" smtClean="0"/>
              <a:t>组</a:t>
            </a:r>
            <a:r>
              <a:rPr lang="en-US" altLang="zh-TW" dirty="0" smtClean="0"/>
              <a:t>SPI </a:t>
            </a:r>
            <a:r>
              <a:rPr lang="zh-CN" altLang="en-US" dirty="0" smtClean="0"/>
              <a:t>控制器</a:t>
            </a:r>
            <a:endParaRPr lang="en-US" altLang="zh-TW" dirty="0" smtClean="0"/>
          </a:p>
          <a:p>
            <a:r>
              <a:rPr lang="zh-CN" altLang="en-US" dirty="0" smtClean="0"/>
              <a:t>支持主</a:t>
            </a:r>
            <a:r>
              <a:rPr lang="en-US" altLang="zh-TW" dirty="0" smtClean="0"/>
              <a:t>(</a:t>
            </a:r>
            <a:r>
              <a:rPr lang="zh-CN" altLang="en-US" dirty="0" smtClean="0"/>
              <a:t>最大</a:t>
            </a:r>
            <a:r>
              <a:rPr lang="en-US" altLang="zh-TW" dirty="0" smtClean="0"/>
              <a:t> </a:t>
            </a:r>
            <a:r>
              <a:rPr lang="en-US" altLang="zh-TW" dirty="0" smtClean="0"/>
              <a:t>32 MHz) </a:t>
            </a:r>
            <a:r>
              <a:rPr lang="zh-CN" altLang="en-US" dirty="0" smtClean="0"/>
              <a:t>和从</a:t>
            </a:r>
            <a:r>
              <a:rPr lang="en-US" altLang="zh-TW" dirty="0" smtClean="0"/>
              <a:t> (</a:t>
            </a:r>
            <a:r>
              <a:rPr lang="zh-CN" altLang="en-US" dirty="0" smtClean="0"/>
              <a:t>最大</a:t>
            </a:r>
            <a:r>
              <a:rPr lang="en-US" altLang="zh-TW" dirty="0" smtClean="0"/>
              <a:t> </a:t>
            </a:r>
            <a:r>
              <a:rPr lang="en-US" altLang="zh-TW" dirty="0" smtClean="0"/>
              <a:t>16 </a:t>
            </a:r>
            <a:r>
              <a:rPr lang="en-US" altLang="zh-TW" dirty="0" smtClean="0"/>
              <a:t>MHz</a:t>
            </a:r>
            <a:r>
              <a:rPr lang="en-US" altLang="zh-TW" dirty="0" smtClean="0"/>
              <a:t>) </a:t>
            </a:r>
            <a:r>
              <a:rPr lang="zh-CN" altLang="en-US" dirty="0" smtClean="0"/>
              <a:t>模式</a:t>
            </a:r>
            <a:endParaRPr lang="en-US" altLang="zh-TW" dirty="0" smtClean="0"/>
          </a:p>
          <a:p>
            <a:r>
              <a:rPr lang="zh-CN" altLang="en-US" dirty="0" smtClean="0"/>
              <a:t>每个</a:t>
            </a:r>
            <a:r>
              <a:rPr lang="en-US" altLang="zh-TW" dirty="0" smtClean="0"/>
              <a:t>SPI </a:t>
            </a:r>
            <a:r>
              <a:rPr lang="zh-CN" altLang="en-US" dirty="0" smtClean="0"/>
              <a:t>控制器能够驱动</a:t>
            </a:r>
            <a:r>
              <a:rPr lang="en-US" altLang="zh-CN" dirty="0" smtClean="0"/>
              <a:t>2</a:t>
            </a:r>
            <a:r>
              <a:rPr lang="zh-CN" altLang="en-US" dirty="0" smtClean="0"/>
              <a:t>个从设备</a:t>
            </a:r>
            <a:endParaRPr lang="en-US" altLang="zh-TW" dirty="0" smtClean="0"/>
          </a:p>
          <a:p>
            <a:r>
              <a:rPr lang="zh-CN" altLang="en-US" dirty="0" smtClean="0"/>
              <a:t>支持</a:t>
            </a:r>
            <a:r>
              <a:rPr lang="en-US" altLang="zh-TW" dirty="0" smtClean="0"/>
              <a:t> </a:t>
            </a:r>
            <a:r>
              <a:rPr lang="en-US" altLang="zh-TW" dirty="0" smtClean="0"/>
              <a:t>1-bit (channel) or 2-bit (channel) </a:t>
            </a:r>
            <a:r>
              <a:rPr lang="zh-CN" altLang="en-US" dirty="0" smtClean="0"/>
              <a:t>串行数据</a:t>
            </a:r>
            <a:r>
              <a:rPr lang="en-US" altLang="zh-TW" dirty="0" smtClean="0"/>
              <a:t>IN/OUT</a:t>
            </a:r>
            <a:endParaRPr lang="en-US" altLang="zh-TW" dirty="0" smtClean="0"/>
          </a:p>
          <a:p>
            <a:r>
              <a:rPr lang="zh-CN" altLang="en-US" dirty="0" smtClean="0"/>
              <a:t>支持</a:t>
            </a:r>
            <a:r>
              <a:rPr lang="en-US" altLang="zh-TW" dirty="0" smtClean="0"/>
              <a:t> </a:t>
            </a:r>
            <a:r>
              <a:rPr lang="zh-CN" altLang="en-US" dirty="0" smtClean="0"/>
              <a:t>双重</a:t>
            </a:r>
            <a:r>
              <a:rPr lang="en-US" altLang="zh-TW" dirty="0" smtClean="0"/>
              <a:t>IO </a:t>
            </a:r>
            <a:r>
              <a:rPr lang="zh-CN" altLang="en-US" dirty="0" smtClean="0"/>
              <a:t>传输模式</a:t>
            </a:r>
            <a:endParaRPr lang="en-US" altLang="zh-TW" dirty="0" smtClean="0"/>
          </a:p>
          <a:p>
            <a:r>
              <a:rPr lang="zh-CN" altLang="en-US" dirty="0" smtClean="0"/>
              <a:t>每笔传输的</a:t>
            </a:r>
            <a:r>
              <a:rPr lang="en-US" altLang="zh-CN" dirty="0" smtClean="0"/>
              <a:t>bit</a:t>
            </a:r>
            <a:r>
              <a:rPr lang="zh-CN" altLang="en-US" dirty="0" smtClean="0"/>
              <a:t>长度可以配置</a:t>
            </a:r>
            <a:r>
              <a:rPr lang="en-US" altLang="zh-TW" dirty="0" smtClean="0"/>
              <a:t> (</a:t>
            </a:r>
            <a:r>
              <a:rPr lang="en-US" altLang="zh-TW" dirty="0" smtClean="0"/>
              <a:t>8 to 32 bits)</a:t>
            </a:r>
          </a:p>
          <a:p>
            <a:r>
              <a:rPr lang="en-US" altLang="zh-TW" dirty="0" smtClean="0"/>
              <a:t>MSB or LSB first</a:t>
            </a:r>
          </a:p>
          <a:p>
            <a:endParaRPr lang="zh-TW" alt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92F36B3D-80F6-4342-B3E0-A407A6448628}" type="slidenum">
              <a:rPr lang="zh-TW" altLang="en-US" smtClean="0">
                <a:solidFill>
                  <a:prstClr val="white">
                    <a:lumMod val="50000"/>
                  </a:prstClr>
                </a:solidFill>
              </a:rPr>
              <a:pPr>
                <a:defRPr/>
              </a:pPr>
              <a:t>2</a:t>
            </a:fld>
            <a:endParaRPr lang="zh-TW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1955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特性</a:t>
            </a:r>
            <a:r>
              <a:rPr lang="en-US" altLang="zh-TW" dirty="0" smtClean="0"/>
              <a:t>(II)</a:t>
            </a:r>
            <a:endParaRPr lang="zh-TW" altLang="en-US" dirty="0"/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支持</a:t>
            </a:r>
            <a:r>
              <a:rPr lang="en-US" altLang="zh-TW" dirty="0" smtClean="0"/>
              <a:t> </a:t>
            </a:r>
            <a:r>
              <a:rPr lang="en-US" altLang="zh-TW" dirty="0" smtClean="0"/>
              <a:t>Word- and </a:t>
            </a:r>
            <a:r>
              <a:rPr lang="en-US" altLang="zh-TW" dirty="0" smtClean="0"/>
              <a:t>Byte-</a:t>
            </a:r>
            <a:r>
              <a:rPr lang="zh-CN" altLang="en-US" dirty="0" smtClean="0"/>
              <a:t>暂停功能</a:t>
            </a:r>
            <a:endParaRPr lang="en-US" altLang="zh-TW" dirty="0" smtClean="0"/>
          </a:p>
          <a:p>
            <a:r>
              <a:rPr lang="zh-CN" altLang="en-US" dirty="0" smtClean="0"/>
              <a:t>主模式下支持可变时钟功能</a:t>
            </a:r>
            <a:r>
              <a:rPr lang="en-US" altLang="zh-TW" dirty="0" smtClean="0"/>
              <a:t> </a:t>
            </a:r>
            <a:endParaRPr lang="en-US" altLang="zh-TW" dirty="0" smtClean="0"/>
          </a:p>
          <a:p>
            <a:r>
              <a:rPr lang="zh-CN" altLang="en-US" dirty="0" smtClean="0"/>
              <a:t>提供独立的</a:t>
            </a:r>
            <a:r>
              <a:rPr lang="en-US" altLang="zh-TW" dirty="0" smtClean="0"/>
              <a:t> </a:t>
            </a:r>
            <a:r>
              <a:rPr lang="en-US" altLang="zh-TW" dirty="0" smtClean="0"/>
              <a:t>8-level depth </a:t>
            </a:r>
            <a:r>
              <a:rPr lang="en-US" altLang="zh-TW" dirty="0" err="1" smtClean="0"/>
              <a:t>Tx</a:t>
            </a:r>
            <a:r>
              <a:rPr lang="en-US" altLang="zh-TW" dirty="0" smtClean="0"/>
              <a:t>/Rx FIFO</a:t>
            </a:r>
          </a:p>
          <a:p>
            <a:r>
              <a:rPr lang="zh-CN" altLang="en-US" dirty="0" smtClean="0"/>
              <a:t>支持唤醒功能</a:t>
            </a:r>
            <a:endParaRPr lang="en-US" altLang="zh-TW" dirty="0" smtClean="0"/>
          </a:p>
          <a:p>
            <a:r>
              <a:rPr lang="zh-CN" altLang="en-US" dirty="0" smtClean="0"/>
              <a:t>支持</a:t>
            </a:r>
            <a:r>
              <a:rPr lang="en-US" altLang="zh-TW" dirty="0" smtClean="0"/>
              <a:t>PDMA </a:t>
            </a:r>
            <a:r>
              <a:rPr lang="zh-CN" altLang="en-US" dirty="0" smtClean="0"/>
              <a:t>传输</a:t>
            </a:r>
            <a:endParaRPr lang="en-US" altLang="zh-TW" dirty="0" smtClean="0"/>
          </a:p>
          <a:p>
            <a:r>
              <a:rPr lang="zh-CN" altLang="en-US" dirty="0" smtClean="0"/>
              <a:t>支持</a:t>
            </a:r>
            <a:r>
              <a:rPr lang="en-US" altLang="zh-TW" dirty="0" smtClean="0"/>
              <a:t>3-wire</a:t>
            </a:r>
            <a:r>
              <a:rPr lang="en-US" altLang="zh-TW" dirty="0" smtClean="0"/>
              <a:t>, </a:t>
            </a:r>
            <a:r>
              <a:rPr lang="zh-CN" altLang="en-US" dirty="0" smtClean="0"/>
              <a:t>没有从机片选</a:t>
            </a:r>
            <a:r>
              <a:rPr lang="en-US" altLang="zh-TW" dirty="0" smtClean="0"/>
              <a:t>, </a:t>
            </a:r>
            <a:r>
              <a:rPr lang="zh-CN" altLang="en-US" dirty="0" smtClean="0"/>
              <a:t>双向接口</a:t>
            </a:r>
            <a:endParaRPr lang="en-US" altLang="zh-TW" dirty="0" smtClean="0"/>
          </a:p>
          <a:p>
            <a:r>
              <a:rPr lang="zh-CN" altLang="en-US" dirty="0" smtClean="0"/>
              <a:t>支持常用的</a:t>
            </a:r>
            <a:r>
              <a:rPr lang="en-US" altLang="zh-TW" dirty="0" smtClean="0"/>
              <a:t> </a:t>
            </a:r>
            <a:r>
              <a:rPr lang="en-US" altLang="zh-TW" dirty="0" smtClean="0"/>
              <a:t>SPI </a:t>
            </a:r>
            <a:r>
              <a:rPr lang="zh-CN" altLang="en-US" dirty="0" smtClean="0"/>
              <a:t>时序</a:t>
            </a:r>
            <a:r>
              <a:rPr lang="en-US" altLang="zh-TW" dirty="0" smtClean="0"/>
              <a:t>Mode </a:t>
            </a:r>
            <a:r>
              <a:rPr lang="en-US" altLang="zh-TW" dirty="0" smtClean="0"/>
              <a:t>0 ~ Mode 3</a:t>
            </a:r>
          </a:p>
          <a:p>
            <a:endParaRPr lang="zh-TW" altLang="en-US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1A92AE1-3983-4F47-9E9A-12CAFF2CD78B}" type="slidenum">
              <a:rPr lang="zh-TW" altLang="en-US" smtClean="0"/>
              <a:t>3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方块图</a:t>
            </a:r>
            <a:endParaRPr lang="zh-TW" altLang="en-US" dirty="0"/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989485" y="1252776"/>
            <a:ext cx="7410450" cy="46482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TW" altLang="en-US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04721058"/>
              </p:ext>
            </p:extLst>
          </p:nvPr>
        </p:nvGraphicFramePr>
        <p:xfrm>
          <a:off x="1067893" y="1365847"/>
          <a:ext cx="7338392" cy="447139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2" name="Visio" r:id="rId3" imgW="5008649" imgH="3310735" progId="Visio.Drawing.11">
                  <p:embed/>
                </p:oleObj>
              </mc:Choice>
              <mc:Fallback>
                <p:oleObj name="Visio" r:id="rId3" imgW="5008649" imgH="3310735" progId="Visio.Drawing.11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7893" y="1365847"/>
                        <a:ext cx="7338392" cy="447139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Text Box 18"/>
          <p:cNvSpPr txBox="1">
            <a:spLocks noChangeArrowheads="1"/>
          </p:cNvSpPr>
          <p:nvPr/>
        </p:nvSpPr>
        <p:spPr bwMode="auto">
          <a:xfrm>
            <a:off x="5732935" y="2591038"/>
            <a:ext cx="1555750" cy="366713"/>
          </a:xfrm>
          <a:prstGeom prst="rect">
            <a:avLst/>
          </a:prstGeom>
          <a:solidFill>
            <a:srgbClr val="FFFF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800" b="0" i="0" u="none" strike="noStrike" kern="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1-channel I/O</a:t>
            </a:r>
          </a:p>
        </p:txBody>
      </p:sp>
      <p:sp>
        <p:nvSpPr>
          <p:cNvPr id="22" name="Text Box 19"/>
          <p:cNvSpPr txBox="1">
            <a:spLocks noChangeArrowheads="1"/>
          </p:cNvSpPr>
          <p:nvPr/>
        </p:nvSpPr>
        <p:spPr bwMode="auto">
          <a:xfrm>
            <a:off x="5664565" y="5748865"/>
            <a:ext cx="1600200" cy="366713"/>
          </a:xfrm>
          <a:prstGeom prst="rect">
            <a:avLst/>
          </a:prstGeom>
          <a:solidFill>
            <a:srgbClr val="FFFF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800" b="0" i="0" u="none" strike="noStrike" kern="0" cap="none" spc="0" normalizeH="0" baseline="0" noProof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</a:rPr>
              <a:t>2-channel I/O</a:t>
            </a:r>
          </a:p>
        </p:txBody>
      </p:sp>
      <p:sp>
        <p:nvSpPr>
          <p:cNvPr id="23" name="Line 20"/>
          <p:cNvSpPr>
            <a:spLocks noChangeShapeType="1"/>
          </p:cNvSpPr>
          <p:nvPr/>
        </p:nvSpPr>
        <p:spPr bwMode="auto">
          <a:xfrm>
            <a:off x="6548917" y="2964539"/>
            <a:ext cx="1497402" cy="409965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4" name="Line 21"/>
          <p:cNvSpPr>
            <a:spLocks noChangeShapeType="1"/>
          </p:cNvSpPr>
          <p:nvPr/>
        </p:nvSpPr>
        <p:spPr bwMode="auto">
          <a:xfrm flipV="1">
            <a:off x="6548917" y="5401413"/>
            <a:ext cx="1497402" cy="347449"/>
          </a:xfrm>
          <a:prstGeom prst="line">
            <a:avLst/>
          </a:prstGeom>
          <a:noFill/>
          <a:ln w="19050">
            <a:solidFill>
              <a:srgbClr val="0000CC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89485" y="5913370"/>
            <a:ext cx="39164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600" dirty="0" smtClean="0"/>
              <a:t>x : indicates the number of SPI controller</a:t>
            </a:r>
            <a:endParaRPr lang="zh-TW" altLang="en-US" sz="1600" dirty="0"/>
          </a:p>
        </p:txBody>
      </p:sp>
      <p:sp>
        <p:nvSpPr>
          <p:cNvPr id="14" name="Line 20"/>
          <p:cNvSpPr>
            <a:spLocks noChangeShapeType="1"/>
          </p:cNvSpPr>
          <p:nvPr/>
        </p:nvSpPr>
        <p:spPr bwMode="auto">
          <a:xfrm>
            <a:off x="6548917" y="2964539"/>
            <a:ext cx="1497402" cy="1678854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5" name="Line 21"/>
          <p:cNvSpPr>
            <a:spLocks noChangeShapeType="1"/>
          </p:cNvSpPr>
          <p:nvPr/>
        </p:nvSpPr>
        <p:spPr bwMode="auto">
          <a:xfrm flipV="1">
            <a:off x="6510809" y="4204557"/>
            <a:ext cx="1535509" cy="1544307"/>
          </a:xfrm>
          <a:prstGeom prst="line">
            <a:avLst/>
          </a:prstGeom>
          <a:noFill/>
          <a:ln w="19050">
            <a:solidFill>
              <a:srgbClr val="0000CC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3662363" y="6356350"/>
            <a:ext cx="2133600" cy="365125"/>
          </a:xfrm>
        </p:spPr>
        <p:txBody>
          <a:bodyPr/>
          <a:lstStyle/>
          <a:p>
            <a:pPr>
              <a:defRPr/>
            </a:pPr>
            <a:fld id="{92F36B3D-80F6-4342-B3E0-A407A6448628}" type="slidenum">
              <a:rPr lang="zh-TW" altLang="en-US" smtClean="0">
                <a:solidFill>
                  <a:prstClr val="white">
                    <a:lumMod val="50000"/>
                  </a:prstClr>
                </a:solidFill>
              </a:rPr>
              <a:pPr>
                <a:defRPr/>
              </a:pPr>
              <a:t>4</a:t>
            </a:fld>
            <a:endParaRPr lang="zh-TW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  <p:bldP spid="14" grpId="0" animBg="1"/>
      <p:bldP spid="1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6757934"/>
              </p:ext>
            </p:extLst>
          </p:nvPr>
        </p:nvGraphicFramePr>
        <p:xfrm>
          <a:off x="971550" y="1627070"/>
          <a:ext cx="7561263" cy="46677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39462"/>
                <a:gridCol w="2161434"/>
                <a:gridCol w="2000764"/>
                <a:gridCol w="1959603"/>
              </a:tblGrid>
              <a:tr h="472440">
                <a:tc>
                  <a:txBody>
                    <a:bodyPr/>
                    <a:lstStyle/>
                    <a:p>
                      <a:r>
                        <a:rPr lang="en-US" altLang="zh-TW" sz="1600" dirty="0" smtClean="0">
                          <a:solidFill>
                            <a:schemeClr val="tx1"/>
                          </a:solidFill>
                        </a:rPr>
                        <a:t>Function</a:t>
                      </a:r>
                    </a:p>
                    <a:p>
                      <a:endParaRPr lang="en-US" altLang="zh-TW" sz="160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9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en-US" altLang="zh-TW" sz="1600" baseline="0" dirty="0" smtClean="0">
                          <a:solidFill>
                            <a:schemeClr val="tx1"/>
                          </a:solidFill>
                        </a:rPr>
                        <a:t>Master/Slave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zh-TW" sz="1600" b="1" i="1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SLAVE</a:t>
                      </a:r>
                      <a:r>
                        <a:rPr kumimoji="1" lang="en-US" altLang="zh-TW" sz="16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zh-TW" sz="16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(SPI_CTL[18]) </a:t>
                      </a:r>
                    </a:p>
                  </a:txBody>
                  <a:tcPr>
                    <a:solidFill>
                      <a:schemeClr val="accent1">
                        <a:lumMod val="9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en-US" altLang="zh-TW" sz="1600" dirty="0" smtClean="0">
                          <a:solidFill>
                            <a:schemeClr val="tx1"/>
                          </a:solidFill>
                        </a:rPr>
                        <a:t>LSB</a:t>
                      </a:r>
                      <a:r>
                        <a:rPr lang="en-US" altLang="zh-TW" sz="1600" baseline="0" dirty="0" smtClean="0">
                          <a:solidFill>
                            <a:schemeClr val="tx1"/>
                          </a:solidFill>
                        </a:rPr>
                        <a:t> First</a:t>
                      </a:r>
                      <a:endParaRPr lang="en-US" altLang="zh-TW" sz="16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zh-TW" sz="1600" b="1" i="1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LSB</a:t>
                      </a:r>
                      <a:r>
                        <a:rPr kumimoji="1" lang="en-US" altLang="zh-TW" sz="16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zh-TW" sz="16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(SPI_CTL[10])</a:t>
                      </a:r>
                    </a:p>
                  </a:txBody>
                  <a:tcPr>
                    <a:solidFill>
                      <a:schemeClr val="accent1">
                        <a:lumMod val="9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en-US" altLang="zh-TW" sz="1600" dirty="0" smtClean="0">
                          <a:solidFill>
                            <a:schemeClr val="tx1"/>
                          </a:solidFill>
                        </a:rPr>
                        <a:t>Bit</a:t>
                      </a:r>
                      <a:r>
                        <a:rPr lang="en-US" altLang="zh-TW" sz="1600" baseline="0" dirty="0" smtClean="0">
                          <a:solidFill>
                            <a:schemeClr val="tx1"/>
                          </a:solidFill>
                        </a:rPr>
                        <a:t> Length</a:t>
                      </a:r>
                      <a:endParaRPr lang="en-US" altLang="zh-TW" sz="16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zh-TW" sz="1600" b="1" i="1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TX_BIT_LEN</a:t>
                      </a:r>
                      <a:r>
                        <a:rPr kumimoji="1" lang="en-US" altLang="zh-TW" sz="16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zh-TW" sz="16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(SPI_CTL[7:3])</a:t>
                      </a:r>
                    </a:p>
                  </a:txBody>
                  <a:tcPr>
                    <a:solidFill>
                      <a:schemeClr val="accent1">
                        <a:lumMod val="90000"/>
                      </a:schemeClr>
                    </a:solidFill>
                  </a:tcPr>
                </a:tc>
              </a:tr>
              <a:tr h="472440">
                <a:tc>
                  <a:txBody>
                    <a:bodyPr/>
                    <a:lstStyle/>
                    <a:p>
                      <a:r>
                        <a:rPr lang="en-US" altLang="zh-TW" sz="1600" b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Value</a:t>
                      </a:r>
                      <a:endParaRPr lang="zh-TW" altLang="en-US" sz="1600" b="1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>
                        <a:lumMod val="9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1205392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US" altLang="zh-TW" sz="1600" kern="1200" dirty="0" smtClean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n-US" altLang="zh-TW" sz="16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zh-TW" altLang="en-US" sz="1600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US" altLang="zh-TW" sz="1600" kern="1200" dirty="0" smtClean="0">
                        <a:solidFill>
                          <a:srgbClr val="0000FF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n-US" altLang="zh-TW" sz="1600" kern="1200" dirty="0" smtClean="0">
                          <a:solidFill>
                            <a:srgbClr val="0000FF"/>
                          </a:solidFill>
                          <a:latin typeface="+mn-lt"/>
                          <a:ea typeface="+mn-ea"/>
                          <a:cs typeface="+mn-cs"/>
                        </a:rPr>
                        <a:t>Master</a:t>
                      </a:r>
                      <a:endParaRPr lang="zh-TW" altLang="en-US" sz="1600" kern="1200" dirty="0">
                        <a:solidFill>
                          <a:srgbClr val="0000FF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US" altLang="zh-TW" sz="1600" kern="1200" dirty="0" smtClean="0">
                        <a:solidFill>
                          <a:srgbClr val="0000FF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n-US" altLang="zh-TW" sz="1600" kern="1200" dirty="0" smtClean="0">
                          <a:solidFill>
                            <a:srgbClr val="0000FF"/>
                          </a:solidFill>
                          <a:latin typeface="+mn-lt"/>
                          <a:ea typeface="+mn-ea"/>
                          <a:cs typeface="+mn-cs"/>
                        </a:rPr>
                        <a:t>MSB first</a:t>
                      </a:r>
                      <a:endParaRPr lang="zh-TW" altLang="en-US" sz="1600" kern="1200" dirty="0">
                        <a:solidFill>
                          <a:srgbClr val="0000FF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US" altLang="zh-TW" sz="1600" kern="1200" dirty="0" smtClean="0">
                        <a:solidFill>
                          <a:srgbClr val="0000FF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n-US" altLang="zh-TW" sz="1600" kern="1200" dirty="0" smtClean="0">
                          <a:solidFill>
                            <a:srgbClr val="0000FF"/>
                          </a:solidFill>
                          <a:latin typeface="+mn-lt"/>
                          <a:ea typeface="+mn-ea"/>
                          <a:cs typeface="+mn-cs"/>
                        </a:rPr>
                        <a:t>32-bit</a:t>
                      </a:r>
                      <a:endParaRPr lang="zh-TW" altLang="en-US" sz="1600" kern="1200" dirty="0">
                        <a:solidFill>
                          <a:srgbClr val="0000FF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1205392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US" altLang="zh-TW" sz="1600" kern="1200" dirty="0" smtClean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n-US" altLang="zh-TW" sz="16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zh-TW" altLang="en-US" sz="1600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US" altLang="zh-TW" sz="1600" kern="1200" dirty="0" smtClean="0">
                        <a:solidFill>
                          <a:srgbClr val="0000FF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n-US" altLang="zh-TW" sz="1600" kern="1200" dirty="0" smtClean="0">
                          <a:solidFill>
                            <a:srgbClr val="0000FF"/>
                          </a:solidFill>
                          <a:latin typeface="+mn-lt"/>
                          <a:ea typeface="+mn-ea"/>
                          <a:cs typeface="+mn-cs"/>
                        </a:rPr>
                        <a:t>Slave</a:t>
                      </a:r>
                      <a:endParaRPr lang="zh-TW" altLang="en-US" sz="1600" kern="1200" dirty="0">
                        <a:solidFill>
                          <a:srgbClr val="0000FF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US" altLang="zh-TW" sz="1600" kern="1200" dirty="0" smtClean="0">
                        <a:solidFill>
                          <a:srgbClr val="0000FF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n-US" altLang="zh-TW" sz="1600" kern="1200" dirty="0" smtClean="0">
                          <a:solidFill>
                            <a:srgbClr val="0000FF"/>
                          </a:solidFill>
                          <a:latin typeface="+mn-lt"/>
                          <a:ea typeface="+mn-ea"/>
                          <a:cs typeface="+mn-cs"/>
                        </a:rPr>
                        <a:t>LSB first</a:t>
                      </a:r>
                      <a:endParaRPr lang="zh-TW" altLang="en-US" sz="1600" kern="1200" dirty="0">
                        <a:solidFill>
                          <a:srgbClr val="0000FF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TW" altLang="en-US" sz="1600" kern="1200" dirty="0">
                        <a:solidFill>
                          <a:srgbClr val="0000FF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  <a:tr h="120539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zh-TW" sz="16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0x08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~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0x1F</a:t>
                      </a:r>
                      <a:endParaRPr kumimoji="0" lang="zh-TW" altLang="en-US" sz="16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TW" altLang="en-US" sz="1600" kern="1200" dirty="0">
                        <a:solidFill>
                          <a:srgbClr val="0000FF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zh-TW" altLang="en-US" sz="1600" kern="1200" dirty="0">
                        <a:solidFill>
                          <a:srgbClr val="0000FF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zh-TW" sz="16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8-bit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~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31-bit</a:t>
                      </a:r>
                      <a:endParaRPr lang="zh-TW" altLang="en-US" sz="1600" kern="1200" dirty="0">
                        <a:solidFill>
                          <a:srgbClr val="0000FF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99FF"/>
                    </a:solidFill>
                  </a:tcPr>
                </a:tc>
              </a:tr>
            </a:tbl>
          </a:graphicData>
        </a:graphic>
      </p:graphicFrame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SPI </a:t>
            </a:r>
            <a:r>
              <a:rPr lang="zh-CN" altLang="en-US" dirty="0" smtClean="0"/>
              <a:t>基本功能设定</a:t>
            </a:r>
            <a:r>
              <a:rPr lang="en-US" altLang="zh-TW" dirty="0" smtClean="0"/>
              <a:t> (I)</a:t>
            </a:r>
            <a:endParaRPr lang="zh-TW" alt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1A92AE1-3983-4F47-9E9A-12CAFF2CD78B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63607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706326"/>
              </p:ext>
            </p:extLst>
          </p:nvPr>
        </p:nvGraphicFramePr>
        <p:xfrm>
          <a:off x="971550" y="1613422"/>
          <a:ext cx="7561262" cy="34775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98736"/>
                <a:gridCol w="1870664"/>
                <a:gridCol w="2278808"/>
                <a:gridCol w="2213054"/>
              </a:tblGrid>
              <a:tr h="472440">
                <a:tc>
                  <a:txBody>
                    <a:bodyPr/>
                    <a:lstStyle/>
                    <a:p>
                      <a:r>
                        <a:rPr lang="en-US" altLang="zh-TW" sz="1600" dirty="0" smtClean="0">
                          <a:solidFill>
                            <a:schemeClr val="tx1"/>
                          </a:solidFill>
                        </a:rPr>
                        <a:t>Function</a:t>
                      </a:r>
                    </a:p>
                    <a:p>
                      <a:endParaRPr lang="en-US" altLang="zh-TW" sz="160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9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en-US" altLang="zh-TW" sz="1600" dirty="0" smtClean="0">
                          <a:solidFill>
                            <a:schemeClr val="tx1"/>
                          </a:solidFill>
                        </a:rPr>
                        <a:t>Clock Polarity</a:t>
                      </a:r>
                      <a:r>
                        <a:rPr lang="en-US" altLang="zh-TW" sz="16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zh-TW" sz="1600" b="1" i="1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CLKP</a:t>
                      </a:r>
                      <a:r>
                        <a:rPr kumimoji="1" lang="en-US" altLang="zh-TW" sz="16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zh-TW" sz="16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(SPI_CTL[11]) </a:t>
                      </a:r>
                    </a:p>
                  </a:txBody>
                  <a:tcPr>
                    <a:solidFill>
                      <a:schemeClr val="accent1">
                        <a:lumMod val="9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en-US" altLang="zh-TW" sz="1600" dirty="0" smtClean="0">
                          <a:solidFill>
                            <a:schemeClr val="tx1"/>
                          </a:solidFill>
                        </a:rPr>
                        <a:t>Transmitting Edge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zh-TW" sz="1600" b="1" i="1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TX_NEG</a:t>
                      </a:r>
                      <a:r>
                        <a:rPr kumimoji="1" lang="en-US" altLang="zh-TW" sz="16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zh-TW" sz="16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(SPI_CTL[2])</a:t>
                      </a:r>
                    </a:p>
                    <a:p>
                      <a:endParaRPr lang="zh-TW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9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en-US" altLang="zh-TW" sz="1600" dirty="0" smtClean="0">
                          <a:solidFill>
                            <a:schemeClr val="tx1"/>
                          </a:solidFill>
                        </a:rPr>
                        <a:t>Receiving Edge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zh-TW" sz="1600" b="1" i="1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RX_NEG</a:t>
                      </a:r>
                      <a:r>
                        <a:rPr kumimoji="1" lang="en-US" altLang="zh-TW" sz="16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zh-TW" sz="16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(SPI_CTL[1])</a:t>
                      </a:r>
                    </a:p>
                    <a:p>
                      <a:endParaRPr lang="zh-TW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90000"/>
                      </a:schemeClr>
                    </a:solidFill>
                  </a:tcPr>
                </a:tc>
              </a:tr>
              <a:tr h="472440">
                <a:tc>
                  <a:txBody>
                    <a:bodyPr/>
                    <a:lstStyle/>
                    <a:p>
                      <a:r>
                        <a:rPr lang="en-US" altLang="zh-TW" sz="1600" b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Value</a:t>
                      </a:r>
                      <a:endParaRPr lang="zh-TW" altLang="en-US" sz="1600" b="1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>
                        <a:lumMod val="9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1205392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US" altLang="zh-TW" sz="1600" kern="1200" dirty="0" smtClean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n-US" altLang="zh-TW" sz="16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zh-TW" altLang="en-US" sz="1600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US" altLang="zh-TW" sz="1600" kern="1200" dirty="0" smtClean="0">
                        <a:solidFill>
                          <a:srgbClr val="0000FF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n-US" altLang="zh-TW" sz="1600" kern="1200" dirty="0" smtClean="0">
                          <a:solidFill>
                            <a:srgbClr val="0000FF"/>
                          </a:solidFill>
                          <a:latin typeface="+mn-lt"/>
                          <a:ea typeface="+mn-ea"/>
                          <a:cs typeface="+mn-cs"/>
                        </a:rPr>
                        <a:t>SPICLK Idle Low</a:t>
                      </a:r>
                      <a:endParaRPr lang="zh-TW" altLang="en-US" sz="1600" kern="1200" dirty="0">
                        <a:solidFill>
                          <a:srgbClr val="0000FF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US" altLang="zh-TW" sz="1600" kern="1200" dirty="0" smtClean="0">
                        <a:solidFill>
                          <a:srgbClr val="0000FF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n-US" altLang="zh-TW" sz="1600" kern="1200" dirty="0" smtClean="0">
                          <a:solidFill>
                            <a:srgbClr val="0000FF"/>
                          </a:solidFill>
                          <a:latin typeface="+mn-lt"/>
                          <a:ea typeface="+mn-ea"/>
                          <a:cs typeface="+mn-cs"/>
                        </a:rPr>
                        <a:t>Positive-edge</a:t>
                      </a:r>
                      <a:endParaRPr lang="zh-TW" altLang="en-US" sz="1600" kern="1200" dirty="0">
                        <a:solidFill>
                          <a:srgbClr val="0000FF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US" altLang="zh-TW" sz="1600" kern="1200" dirty="0" smtClean="0">
                        <a:solidFill>
                          <a:srgbClr val="0000FF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n-US" altLang="zh-TW" sz="1600" kern="1200" dirty="0" smtClean="0">
                          <a:solidFill>
                            <a:srgbClr val="0000FF"/>
                          </a:solidFill>
                          <a:latin typeface="+mn-lt"/>
                          <a:ea typeface="+mn-ea"/>
                          <a:cs typeface="+mn-cs"/>
                        </a:rPr>
                        <a:t>Positive-edge</a:t>
                      </a:r>
                      <a:endParaRPr lang="zh-TW" altLang="en-US" sz="1600" kern="1200" dirty="0">
                        <a:solidFill>
                          <a:srgbClr val="0000FF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1205392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US" altLang="zh-TW" sz="1600" kern="1200" dirty="0" smtClean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n-US" altLang="zh-TW" sz="16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zh-TW" altLang="en-US" sz="1600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US" altLang="zh-TW" sz="1600" kern="1200" dirty="0" smtClean="0">
                        <a:solidFill>
                          <a:srgbClr val="0000FF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n-US" altLang="zh-TW" sz="1600" kern="1200" dirty="0" smtClean="0">
                          <a:solidFill>
                            <a:srgbClr val="0000FF"/>
                          </a:solidFill>
                          <a:latin typeface="+mn-lt"/>
                          <a:ea typeface="+mn-ea"/>
                          <a:cs typeface="+mn-cs"/>
                        </a:rPr>
                        <a:t>SPICLK Idle High</a:t>
                      </a:r>
                      <a:endParaRPr lang="zh-TW" altLang="en-US" sz="1600" kern="1200" dirty="0">
                        <a:solidFill>
                          <a:srgbClr val="0000FF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US" altLang="zh-TW" sz="1600" kern="1200" dirty="0" smtClean="0">
                        <a:solidFill>
                          <a:srgbClr val="0000FF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n-US" altLang="zh-TW" sz="1600" kern="1200" dirty="0" smtClean="0">
                          <a:solidFill>
                            <a:srgbClr val="0000FF"/>
                          </a:solidFill>
                          <a:latin typeface="+mn-lt"/>
                          <a:ea typeface="+mn-ea"/>
                          <a:cs typeface="+mn-cs"/>
                        </a:rPr>
                        <a:t>Negative-edge</a:t>
                      </a:r>
                      <a:endParaRPr lang="zh-TW" altLang="en-US" sz="1600" kern="1200" dirty="0">
                        <a:solidFill>
                          <a:srgbClr val="0000FF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US" altLang="zh-TW" sz="1600" kern="1200" dirty="0" smtClean="0">
                        <a:solidFill>
                          <a:srgbClr val="0000FF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n-US" altLang="zh-TW" sz="1600" kern="1200" dirty="0" smtClean="0">
                          <a:solidFill>
                            <a:srgbClr val="0000FF"/>
                          </a:solidFill>
                          <a:latin typeface="+mn-lt"/>
                          <a:ea typeface="+mn-ea"/>
                          <a:cs typeface="+mn-cs"/>
                        </a:rPr>
                        <a:t>Negative-edge</a:t>
                      </a:r>
                      <a:endParaRPr lang="zh-TW" altLang="en-US" sz="1600" kern="1200" dirty="0">
                        <a:solidFill>
                          <a:srgbClr val="0000FF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SPI</a:t>
            </a:r>
            <a:r>
              <a:rPr lang="zh-CN" altLang="en-US" dirty="0"/>
              <a:t>基本功能设定</a:t>
            </a:r>
            <a:r>
              <a:rPr lang="en-US" altLang="zh-TW" dirty="0"/>
              <a:t> (</a:t>
            </a:r>
            <a:r>
              <a:rPr lang="en-US" altLang="zh-TW" dirty="0" smtClean="0"/>
              <a:t>II)</a:t>
            </a:r>
            <a:endParaRPr lang="zh-TW" alt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支持通用的</a:t>
            </a:r>
            <a:r>
              <a:rPr lang="en-US" altLang="zh-TW" dirty="0" smtClean="0"/>
              <a:t>SPI </a:t>
            </a:r>
            <a:r>
              <a:rPr lang="en-US" altLang="zh-TW" dirty="0" smtClean="0"/>
              <a:t>Mode 0~3.</a:t>
            </a:r>
          </a:p>
          <a:p>
            <a:endParaRPr lang="zh-TW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1A92AE1-3983-4F47-9E9A-12CAFF2CD78B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54972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8757600"/>
              </p:ext>
            </p:extLst>
          </p:nvPr>
        </p:nvGraphicFramePr>
        <p:xfrm>
          <a:off x="971550" y="1627070"/>
          <a:ext cx="7561262" cy="37214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0616"/>
                <a:gridCol w="1584176"/>
                <a:gridCol w="1584176"/>
                <a:gridCol w="1656184"/>
                <a:gridCol w="1656110"/>
              </a:tblGrid>
              <a:tr h="472440">
                <a:tc>
                  <a:txBody>
                    <a:bodyPr/>
                    <a:lstStyle/>
                    <a:p>
                      <a:r>
                        <a:rPr lang="en-US" altLang="zh-TW" sz="1600" dirty="0" smtClean="0">
                          <a:solidFill>
                            <a:schemeClr val="tx1"/>
                          </a:solidFill>
                        </a:rPr>
                        <a:t>Function</a:t>
                      </a:r>
                    </a:p>
                    <a:p>
                      <a:endParaRPr lang="en-US" altLang="zh-TW" sz="160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9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No Slave Select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zh-TW" sz="1600" b="1" i="1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NOSLVSEL</a:t>
                      </a:r>
                      <a:r>
                        <a:rPr kumimoji="1" lang="en-US" altLang="zh-TW" sz="16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zh-TW" sz="16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(SPI_SSR[5])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zh-TW" sz="160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Arial Rounded MT Bold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>
                        <a:lumMod val="9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en-US" altLang="zh-TW" sz="1600" dirty="0" smtClean="0">
                          <a:solidFill>
                            <a:schemeClr val="tx1"/>
                          </a:solidFill>
                        </a:rPr>
                        <a:t>Auto Slave Select</a:t>
                      </a:r>
                      <a:r>
                        <a:rPr lang="en-US" altLang="zh-TW" sz="16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zh-TW" sz="1600" b="1" i="1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AUTOSS</a:t>
                      </a:r>
                      <a:r>
                        <a:rPr kumimoji="1" lang="en-US" altLang="zh-TW" sz="16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zh-TW" sz="16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(SPI_SSR[3]) </a:t>
                      </a:r>
                    </a:p>
                  </a:txBody>
                  <a:tcPr>
                    <a:solidFill>
                      <a:schemeClr val="accent1">
                        <a:lumMod val="9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en-US" altLang="zh-TW" sz="1600" dirty="0" smtClean="0">
                          <a:solidFill>
                            <a:schemeClr val="tx1"/>
                          </a:solidFill>
                        </a:rPr>
                        <a:t>Slave Select</a:t>
                      </a:r>
                      <a:r>
                        <a:rPr lang="en-US" altLang="zh-TW" sz="1600" baseline="0" dirty="0" smtClean="0">
                          <a:solidFill>
                            <a:schemeClr val="tx1"/>
                          </a:solidFill>
                        </a:rPr>
                        <a:t> Level Trigger</a:t>
                      </a:r>
                      <a:endParaRPr lang="en-US" altLang="zh-TW" sz="16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zh-TW" sz="1600" b="1" i="1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SS_LTRIG</a:t>
                      </a:r>
                      <a:r>
                        <a:rPr kumimoji="1" lang="en-US" altLang="zh-TW" sz="16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 </a:t>
                      </a:r>
                      <a:r>
                        <a:rPr kumimoji="1" lang="en-US" altLang="zh-TW" sz="16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zh-TW" sz="16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(SPI_SSR[4])</a:t>
                      </a:r>
                    </a:p>
                    <a:p>
                      <a:endParaRPr lang="zh-TW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9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en-US" altLang="zh-TW" sz="1600" dirty="0" smtClean="0">
                          <a:solidFill>
                            <a:schemeClr val="tx1"/>
                          </a:solidFill>
                        </a:rPr>
                        <a:t>Slave Select</a:t>
                      </a:r>
                      <a:r>
                        <a:rPr lang="en-US" altLang="zh-TW" sz="1600" baseline="0" dirty="0" smtClean="0">
                          <a:solidFill>
                            <a:schemeClr val="tx1"/>
                          </a:solidFill>
                        </a:rPr>
                        <a:t> Active Level</a:t>
                      </a:r>
                      <a:endParaRPr lang="en-US" altLang="zh-TW" sz="16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zh-TW" sz="1600" b="1" i="1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SS_LVL</a:t>
                      </a:r>
                      <a:r>
                        <a:rPr kumimoji="1" lang="en-US" altLang="zh-TW" sz="16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 </a:t>
                      </a:r>
                      <a:r>
                        <a:rPr kumimoji="1" lang="en-US" altLang="zh-TW" sz="16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 </a:t>
                      </a:r>
                      <a:r>
                        <a:rPr kumimoji="1" lang="en-US" altLang="zh-TW" sz="1600" b="0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 Rounded MT Bold"/>
                          <a:ea typeface="+mn-ea"/>
                          <a:cs typeface="+mn-cs"/>
                        </a:rPr>
                        <a:t>(SPI_SSR[2])</a:t>
                      </a:r>
                    </a:p>
                    <a:p>
                      <a:endParaRPr lang="zh-TW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90000"/>
                      </a:schemeClr>
                    </a:solidFill>
                  </a:tcPr>
                </a:tc>
              </a:tr>
              <a:tr h="472440">
                <a:tc>
                  <a:txBody>
                    <a:bodyPr/>
                    <a:lstStyle/>
                    <a:p>
                      <a:r>
                        <a:rPr lang="en-US" altLang="zh-TW" sz="1600" b="1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Value</a:t>
                      </a:r>
                      <a:endParaRPr lang="zh-TW" altLang="en-US" sz="1600" b="1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>
                        <a:lumMod val="9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</a:tr>
              <a:tr h="1205392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US" altLang="zh-TW" sz="1600" kern="1200" dirty="0" smtClean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n-US" altLang="zh-TW" sz="16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  <a:endParaRPr lang="zh-TW" altLang="en-US" sz="1600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US" altLang="zh-TW" sz="1600" kern="1200" dirty="0" smtClean="0">
                        <a:solidFill>
                          <a:srgbClr val="0000FF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n-US" altLang="zh-TW" sz="1600" kern="1200" dirty="0" smtClean="0">
                          <a:solidFill>
                            <a:srgbClr val="0000FF"/>
                          </a:solidFill>
                          <a:latin typeface="+mn-lt"/>
                          <a:ea typeface="+mn-ea"/>
                          <a:cs typeface="+mn-cs"/>
                        </a:rPr>
                        <a:t>4-wire</a:t>
                      </a:r>
                      <a:endParaRPr lang="zh-TW" altLang="en-US" sz="1600" kern="1200" dirty="0">
                        <a:solidFill>
                          <a:srgbClr val="0000FF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US" altLang="zh-TW" sz="1600" kern="1200" dirty="0" smtClean="0">
                        <a:solidFill>
                          <a:srgbClr val="0000FF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n-US" altLang="zh-TW" sz="1600" kern="1200" dirty="0" smtClean="0">
                          <a:solidFill>
                            <a:srgbClr val="0000FF"/>
                          </a:solidFill>
                          <a:latin typeface="+mn-lt"/>
                          <a:ea typeface="+mn-ea"/>
                          <a:cs typeface="+mn-cs"/>
                        </a:rPr>
                        <a:t>Manual</a:t>
                      </a:r>
                      <a:endParaRPr lang="zh-TW" altLang="en-US" sz="1600" kern="1200" dirty="0">
                        <a:solidFill>
                          <a:srgbClr val="0000FF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US" altLang="zh-TW" sz="1600" kern="1200" dirty="0" smtClean="0">
                        <a:solidFill>
                          <a:srgbClr val="0000FF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n-US" altLang="zh-TW" sz="1600" kern="1200" dirty="0" smtClean="0">
                          <a:solidFill>
                            <a:srgbClr val="0000FF"/>
                          </a:solidFill>
                          <a:latin typeface="+mn-lt"/>
                          <a:ea typeface="+mn-ea"/>
                          <a:cs typeface="+mn-cs"/>
                        </a:rPr>
                        <a:t>Edge-trigger</a:t>
                      </a:r>
                      <a:endParaRPr lang="zh-TW" altLang="en-US" sz="1600" kern="1200" dirty="0">
                        <a:solidFill>
                          <a:srgbClr val="0000FF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US" altLang="zh-TW" sz="1600" kern="1200" dirty="0" smtClean="0">
                        <a:solidFill>
                          <a:srgbClr val="0000FF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n-US" altLang="zh-TW" sz="1600" kern="1200" dirty="0" smtClean="0">
                          <a:solidFill>
                            <a:srgbClr val="0000FF"/>
                          </a:solidFill>
                          <a:latin typeface="+mn-lt"/>
                          <a:ea typeface="+mn-ea"/>
                          <a:cs typeface="+mn-cs"/>
                        </a:rPr>
                        <a:t>Active-low</a:t>
                      </a:r>
                      <a:endParaRPr lang="zh-TW" altLang="en-US" sz="1600" kern="1200" dirty="0">
                        <a:solidFill>
                          <a:srgbClr val="0000FF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1205392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US" altLang="zh-TW" sz="1600" kern="1200" dirty="0" smtClean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n-US" altLang="zh-TW" sz="1600" kern="1200" dirty="0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zh-TW" altLang="en-US" sz="1600" kern="1200" dirty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US" altLang="zh-TW" sz="1600" kern="1200" dirty="0" smtClean="0">
                        <a:solidFill>
                          <a:srgbClr val="0000FF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n-US" altLang="zh-TW" sz="1600" kern="1200" dirty="0" smtClean="0">
                          <a:solidFill>
                            <a:srgbClr val="0000FF"/>
                          </a:solidFill>
                          <a:latin typeface="+mn-lt"/>
                          <a:ea typeface="+mn-ea"/>
                          <a:cs typeface="+mn-cs"/>
                        </a:rPr>
                        <a:t>3-wire</a:t>
                      </a:r>
                      <a:endParaRPr lang="zh-TW" altLang="en-US" sz="1600" kern="1200" dirty="0">
                        <a:solidFill>
                          <a:srgbClr val="0000FF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US" altLang="zh-TW" sz="1600" kern="1200" dirty="0" smtClean="0">
                        <a:solidFill>
                          <a:srgbClr val="0000FF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n-US" altLang="zh-TW" sz="1600" kern="1200" dirty="0" smtClean="0">
                          <a:solidFill>
                            <a:srgbClr val="0000FF"/>
                          </a:solidFill>
                          <a:latin typeface="+mn-lt"/>
                          <a:ea typeface="+mn-ea"/>
                          <a:cs typeface="+mn-cs"/>
                        </a:rPr>
                        <a:t>Automatic</a:t>
                      </a:r>
                      <a:endParaRPr lang="zh-TW" altLang="en-US" sz="1600" kern="1200" dirty="0">
                        <a:solidFill>
                          <a:srgbClr val="0000FF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US" altLang="zh-TW" sz="1600" kern="1200" dirty="0" smtClean="0">
                        <a:solidFill>
                          <a:srgbClr val="0000FF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n-US" altLang="zh-TW" sz="1600" kern="1200" dirty="0" smtClean="0">
                          <a:solidFill>
                            <a:srgbClr val="0000FF"/>
                          </a:solidFill>
                          <a:latin typeface="+mn-lt"/>
                          <a:ea typeface="+mn-ea"/>
                          <a:cs typeface="+mn-cs"/>
                        </a:rPr>
                        <a:t>Level-trigger</a:t>
                      </a:r>
                      <a:endParaRPr lang="zh-TW" altLang="en-US" sz="1600" kern="1200" dirty="0">
                        <a:solidFill>
                          <a:srgbClr val="0000FF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US" altLang="zh-TW" sz="1600" kern="1200" dirty="0" smtClean="0">
                        <a:solidFill>
                          <a:srgbClr val="0000FF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en-US" altLang="zh-TW" sz="1600" kern="1200" dirty="0" smtClean="0">
                          <a:solidFill>
                            <a:srgbClr val="0000FF"/>
                          </a:solidFill>
                          <a:latin typeface="+mn-lt"/>
                          <a:ea typeface="+mn-ea"/>
                          <a:cs typeface="+mn-cs"/>
                        </a:rPr>
                        <a:t>Active-high</a:t>
                      </a:r>
                      <a:endParaRPr lang="zh-TW" altLang="en-US" sz="1600" kern="1200" dirty="0">
                        <a:solidFill>
                          <a:srgbClr val="0000FF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SPI</a:t>
            </a:r>
            <a:r>
              <a:rPr lang="zh-CN" altLang="en-US" dirty="0"/>
              <a:t>基本功能设定</a:t>
            </a:r>
            <a:r>
              <a:rPr lang="en-US" altLang="zh-TW" dirty="0"/>
              <a:t> (</a:t>
            </a:r>
            <a:r>
              <a:rPr lang="en-US" altLang="zh-TW" dirty="0" smtClean="0"/>
              <a:t>III)</a:t>
            </a:r>
            <a:endParaRPr lang="zh-TW" alt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1A92AE1-3983-4F47-9E9A-12CAFF2CD78B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07579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串行时钟</a:t>
            </a:r>
            <a:endParaRPr lang="zh-TW" alt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主</a:t>
            </a:r>
            <a:r>
              <a:rPr lang="en-US" altLang="zh-TW" dirty="0" smtClean="0"/>
              <a:t>:</a:t>
            </a:r>
            <a:endParaRPr lang="en-US" altLang="zh-TW" dirty="0" smtClean="0"/>
          </a:p>
          <a:p>
            <a:pPr lvl="1"/>
            <a:r>
              <a:rPr lang="en-US" altLang="zh-TW" dirty="0" smtClean="0"/>
              <a:t>DIVIDER1 (SPI_CLKDIV[7:0]): </a:t>
            </a:r>
          </a:p>
          <a:p>
            <a:pPr lvl="2"/>
            <a:r>
              <a:rPr lang="en-US" altLang="zh-TW" dirty="0" smtClean="0"/>
              <a:t>SPI </a:t>
            </a:r>
            <a:r>
              <a:rPr lang="zh-CN" altLang="en-US" dirty="0" smtClean="0"/>
              <a:t>串行时钟频率</a:t>
            </a:r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pPr lvl="1"/>
            <a:r>
              <a:rPr lang="en-US" altLang="zh-TW" dirty="0" smtClean="0"/>
              <a:t>DIVIDER2 (SPI_CLKDIV[23:16]): </a:t>
            </a:r>
          </a:p>
          <a:p>
            <a:pPr lvl="2"/>
            <a:r>
              <a:rPr lang="en-US" altLang="zh-TW" dirty="0" smtClean="0"/>
              <a:t>SPI </a:t>
            </a:r>
            <a:r>
              <a:rPr lang="zh-CN" altLang="en-US" dirty="0" smtClean="0"/>
              <a:t>串行时钟频率</a:t>
            </a:r>
            <a:r>
              <a:rPr lang="en-US" altLang="zh-TW" dirty="0" smtClean="0"/>
              <a:t>. </a:t>
            </a:r>
            <a:endParaRPr lang="en-US" altLang="zh-TW" dirty="0" smtClean="0"/>
          </a:p>
          <a:p>
            <a:endParaRPr lang="en-US" altLang="zh-TW" dirty="0" smtClean="0"/>
          </a:p>
          <a:p>
            <a:r>
              <a:rPr lang="en-US" altLang="zh-TW" dirty="0" smtClean="0"/>
              <a:t> </a:t>
            </a:r>
            <a:r>
              <a:rPr lang="zh-CN" altLang="en-US" dirty="0" smtClean="0"/>
              <a:t>从</a:t>
            </a:r>
            <a:r>
              <a:rPr lang="en-US" altLang="zh-TW" dirty="0" smtClean="0"/>
              <a:t>:</a:t>
            </a:r>
            <a:endParaRPr lang="en-US" altLang="zh-TW" dirty="0" smtClean="0"/>
          </a:p>
          <a:p>
            <a:pPr lvl="1"/>
            <a:r>
              <a:rPr lang="en-US" altLang="zh-TW" dirty="0" smtClean="0"/>
              <a:t>SPI</a:t>
            </a:r>
            <a:r>
              <a:rPr lang="zh-CN" altLang="en-US" dirty="0" smtClean="0"/>
              <a:t>时钟由片外主机提供</a:t>
            </a:r>
            <a:r>
              <a:rPr lang="en-US" altLang="zh-TW" dirty="0" smtClean="0"/>
              <a:t>. SPI </a:t>
            </a:r>
            <a:r>
              <a:rPr lang="zh-CN" altLang="en-US" dirty="0" smtClean="0"/>
              <a:t>的时钟必须比主机的输入时钟快</a:t>
            </a:r>
            <a:r>
              <a:rPr lang="en-US" altLang="zh-TW" dirty="0" smtClean="0"/>
              <a:t>. </a:t>
            </a:r>
            <a:endParaRPr lang="en-US" altLang="zh-TW" dirty="0" smtClean="0"/>
          </a:p>
          <a:p>
            <a:endParaRPr lang="zh-TW" altLang="en-US" dirty="0"/>
          </a:p>
        </p:txBody>
      </p:sp>
      <p:graphicFrame>
        <p:nvGraphicFramePr>
          <p:cNvPr id="2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74416052"/>
              </p:ext>
            </p:extLst>
          </p:nvPr>
        </p:nvGraphicFramePr>
        <p:xfrm>
          <a:off x="2123728" y="4581128"/>
          <a:ext cx="4722812" cy="487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51" name="Equation" r:id="rId3" imgW="1968480" imgH="203040" progId="Equation.3">
                  <p:embed/>
                </p:oleObj>
              </mc:Choice>
              <mc:Fallback>
                <p:oleObj name="Equation" r:id="rId3" imgW="1968480" imgH="20304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23728" y="4581128"/>
                        <a:ext cx="4722812" cy="487362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04886464"/>
              </p:ext>
            </p:extLst>
          </p:nvPr>
        </p:nvGraphicFramePr>
        <p:xfrm>
          <a:off x="2195144" y="2564904"/>
          <a:ext cx="3960812" cy="487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52" name="Equation" r:id="rId5" imgW="1650960" imgH="203040" progId="Equation.3">
                  <p:embed/>
                </p:oleObj>
              </mc:Choice>
              <mc:Fallback>
                <p:oleObj name="Equation" r:id="rId5" imgW="1650960" imgH="20304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95144" y="2564904"/>
                        <a:ext cx="3960812" cy="487362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30297832"/>
              </p:ext>
            </p:extLst>
          </p:nvPr>
        </p:nvGraphicFramePr>
        <p:xfrm>
          <a:off x="2111199" y="3174418"/>
          <a:ext cx="266700" cy="203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53" name="Equation" r:id="rId7" imgW="266400" imgH="203040" progId="Equation.3">
                  <p:embed/>
                </p:oleObj>
              </mc:Choice>
              <mc:Fallback>
                <p:oleObj name="Equation" r:id="rId7" imgW="266400" imgH="20304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111199" y="3174418"/>
                        <a:ext cx="266700" cy="203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2362657" y="3137519"/>
            <a:ext cx="376782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200" i="1" dirty="0" smtClean="0"/>
              <a:t>Is the SPI engine clock source (HCLK or PLL output)</a:t>
            </a:r>
            <a:endParaRPr lang="zh-TW" altLang="en-US" sz="1200" i="1" dirty="0"/>
          </a:p>
        </p:txBody>
      </p:sp>
      <p:sp>
        <p:nvSpPr>
          <p:cNvPr id="11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3662363" y="6356350"/>
            <a:ext cx="2133600" cy="365125"/>
          </a:xfrm>
        </p:spPr>
        <p:txBody>
          <a:bodyPr/>
          <a:lstStyle/>
          <a:p>
            <a:fld id="{11A92AE1-3983-4F47-9E9A-12CAFF2CD78B}" type="slidenum">
              <a:rPr lang="zh-TW" altLang="en-US" smtClean="0"/>
              <a:t>8</a:t>
            </a:fld>
            <a:endParaRPr lang="zh-TW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574297"/>
              </p:ext>
            </p:extLst>
          </p:nvPr>
        </p:nvGraphicFramePr>
        <p:xfrm>
          <a:off x="965565" y="3284984"/>
          <a:ext cx="7416800" cy="2592289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7416800"/>
              </a:tblGrid>
              <a:tr h="2592289">
                <a:tc>
                  <a:txBody>
                    <a:bodyPr/>
                    <a:lstStyle/>
                    <a:p>
                      <a:pPr algn="ctr" hangingPunct="0">
                        <a:spcBef>
                          <a:spcPts val="240"/>
                        </a:spcBef>
                        <a:spcAft>
                          <a:spcPts val="600"/>
                        </a:spcAft>
                      </a:pPr>
                      <a:endParaRPr lang="en-US" sz="1000" dirty="0">
                        <a:effectLst/>
                        <a:latin typeface="Arial"/>
                        <a:ea typeface="Arial"/>
                        <a:cs typeface="Arial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48760544"/>
              </p:ext>
            </p:extLst>
          </p:nvPr>
        </p:nvGraphicFramePr>
        <p:xfrm>
          <a:off x="1015133" y="3501009"/>
          <a:ext cx="7566867" cy="2379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22" name="Visio" r:id="rId3" imgW="4861695" imgH="1521028" progId="Visio.Drawing.11">
                  <p:embed/>
                </p:oleObj>
              </mc:Choice>
              <mc:Fallback>
                <p:oleObj name="Visio" r:id="rId3" imgW="4861695" imgH="1521028" progId="Visio.Drawing.11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15133" y="3501009"/>
                        <a:ext cx="7566867" cy="23797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可变时钟功能</a:t>
            </a:r>
            <a:r>
              <a:rPr lang="en-US" altLang="zh-TW" dirty="0" smtClean="0"/>
              <a:t> </a:t>
            </a:r>
            <a:endParaRPr lang="zh-TW" alt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 smtClean="0"/>
              <a:t>VARCLK_EN  (SPI_CTL[23]): </a:t>
            </a:r>
          </a:p>
          <a:p>
            <a:pPr lvl="1"/>
            <a:r>
              <a:rPr lang="en-US" altLang="zh-TW" dirty="0" smtClean="0"/>
              <a:t>VARCLK_EN = 1, </a:t>
            </a:r>
            <a:r>
              <a:rPr lang="zh-CN" altLang="en-US" dirty="0" smtClean="0"/>
              <a:t>使能可变时钟功能</a:t>
            </a:r>
            <a:r>
              <a:rPr lang="en-US" altLang="zh-TW" dirty="0" smtClean="0"/>
              <a:t>.</a:t>
            </a:r>
            <a:endParaRPr lang="en-US" altLang="zh-TW" dirty="0" smtClean="0"/>
          </a:p>
          <a:p>
            <a:pPr lvl="1"/>
            <a:r>
              <a:rPr lang="en-US" altLang="zh-TW" dirty="0" smtClean="0"/>
              <a:t>VARCLK_EN = 0, Disable. </a:t>
            </a:r>
          </a:p>
          <a:p>
            <a:r>
              <a:rPr lang="zh-CN" altLang="en-US" dirty="0" smtClean="0"/>
              <a:t>只用于</a:t>
            </a:r>
            <a:r>
              <a:rPr lang="en-US" altLang="zh-TW" dirty="0" smtClean="0"/>
              <a:t>16-bit </a:t>
            </a:r>
            <a:r>
              <a:rPr lang="zh-CN" altLang="en-US" dirty="0" smtClean="0"/>
              <a:t>数据长度</a:t>
            </a:r>
            <a:r>
              <a:rPr lang="en-US" altLang="zh-TW" dirty="0" smtClean="0"/>
              <a:t>. </a:t>
            </a:r>
            <a:endParaRPr lang="en-US" altLang="zh-TW" dirty="0" smtClean="0"/>
          </a:p>
          <a:p>
            <a:endParaRPr lang="zh-TW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1A92AE1-3983-4F47-9E9A-12CAFF2CD78B}" type="slidenum">
              <a:rPr lang="zh-TW" altLang="en-US" smtClean="0"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92196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Word-/Byte</a:t>
            </a:r>
            <a:r>
              <a:rPr lang="zh-CN" altLang="en-US" dirty="0" smtClean="0"/>
              <a:t>暂停功能</a:t>
            </a:r>
            <a:endParaRPr lang="zh-TW" alt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 smtClean="0"/>
              <a:t>SP_CYCLE (SPI_CTL[15:12]): </a:t>
            </a:r>
          </a:p>
          <a:p>
            <a:pPr lvl="1"/>
            <a:r>
              <a:rPr lang="zh-CN" altLang="en-US" dirty="0" smtClean="0"/>
              <a:t>暂停间隔由</a:t>
            </a:r>
            <a:r>
              <a:rPr lang="en-US" altLang="zh-TW" dirty="0" smtClean="0"/>
              <a:t>SP_CYCLE</a:t>
            </a:r>
            <a:r>
              <a:rPr lang="zh-CN" altLang="en-US" dirty="0" smtClean="0"/>
              <a:t>设定</a:t>
            </a:r>
            <a:r>
              <a:rPr lang="en-US" altLang="zh-TW" dirty="0" smtClean="0"/>
              <a:t>. </a:t>
            </a:r>
            <a:r>
              <a:rPr lang="en-US" altLang="zh-TW" dirty="0" smtClean="0"/>
              <a:t>(0.5~15.5 </a:t>
            </a:r>
            <a:r>
              <a:rPr lang="zh-CN" altLang="en-US" dirty="0" smtClean="0"/>
              <a:t>串行时钟周期</a:t>
            </a:r>
            <a:r>
              <a:rPr lang="en-US" altLang="zh-TW" dirty="0" smtClean="0"/>
              <a:t>)</a:t>
            </a:r>
            <a:endParaRPr lang="en-US" altLang="zh-TW" dirty="0" smtClean="0"/>
          </a:p>
          <a:p>
            <a:r>
              <a:rPr lang="en-US" altLang="zh-TW" dirty="0" smtClean="0"/>
              <a:t>Word-</a:t>
            </a:r>
            <a:r>
              <a:rPr lang="zh-CN" altLang="en-US" dirty="0" smtClean="0"/>
              <a:t>暂停功能只可用于</a:t>
            </a:r>
            <a:r>
              <a:rPr lang="en-US" altLang="zh-TW" dirty="0" smtClean="0"/>
              <a:t>FIFO </a:t>
            </a:r>
            <a:r>
              <a:rPr lang="zh-CN" altLang="en-US" dirty="0" smtClean="0"/>
              <a:t>模式</a:t>
            </a:r>
            <a:r>
              <a:rPr lang="en-US" altLang="zh-TW" dirty="0" smtClean="0"/>
              <a:t>.</a:t>
            </a:r>
            <a:endParaRPr lang="en-US" altLang="zh-TW" dirty="0" smtClean="0"/>
          </a:p>
          <a:p>
            <a:r>
              <a:rPr lang="en-US" altLang="zh-TW" dirty="0" smtClean="0"/>
              <a:t>Byte-</a:t>
            </a:r>
            <a:r>
              <a:rPr lang="zh-CN" altLang="en-US" dirty="0" smtClean="0"/>
              <a:t>暂停功能只可用于</a:t>
            </a:r>
            <a:r>
              <a:rPr lang="en-US" altLang="zh-TW" dirty="0" smtClean="0"/>
              <a:t> </a:t>
            </a:r>
            <a:r>
              <a:rPr lang="en-US" altLang="zh-TW" dirty="0" smtClean="0"/>
              <a:t>32-bit </a:t>
            </a:r>
            <a:r>
              <a:rPr lang="zh-CN" altLang="en-US" dirty="0"/>
              <a:t>数</a:t>
            </a:r>
            <a:r>
              <a:rPr lang="zh-CN" altLang="en-US" dirty="0" smtClean="0"/>
              <a:t>据长度</a:t>
            </a:r>
            <a:r>
              <a:rPr lang="en-US" altLang="zh-TW" dirty="0" smtClean="0"/>
              <a:t>. </a:t>
            </a:r>
            <a:endParaRPr lang="en-US" altLang="zh-TW" dirty="0" smtClean="0"/>
          </a:p>
          <a:p>
            <a:endParaRPr lang="zh-TW" altLang="en-US" dirty="0"/>
          </a:p>
        </p:txBody>
      </p:sp>
      <p:graphicFrame>
        <p:nvGraphicFramePr>
          <p:cNvPr id="5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8766177"/>
              </p:ext>
            </p:extLst>
          </p:nvPr>
        </p:nvGraphicFramePr>
        <p:xfrm>
          <a:off x="1149350" y="3576851"/>
          <a:ext cx="7239000" cy="2743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50" name="Visio" r:id="rId3" imgW="5737860" imgH="1696720" progId="Visio.Drawing.11">
                  <p:embed/>
                </p:oleObj>
              </mc:Choice>
              <mc:Fallback>
                <p:oleObj name="Visio" r:id="rId3" imgW="5737860" imgH="1696720" progId="Visio.Drawing.1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49350" y="3576851"/>
                        <a:ext cx="7239000" cy="2743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 Box 9"/>
          <p:cNvSpPr txBox="1">
            <a:spLocks noChangeArrowheads="1"/>
          </p:cNvSpPr>
          <p:nvPr/>
        </p:nvSpPr>
        <p:spPr bwMode="auto">
          <a:xfrm>
            <a:off x="4226599" y="3680521"/>
            <a:ext cx="1885950" cy="366713"/>
          </a:xfrm>
          <a:prstGeom prst="rect">
            <a:avLst/>
          </a:prstGeom>
          <a:solidFill>
            <a:srgbClr val="FFFF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</a:rPr>
              <a:t>Suspend interval</a:t>
            </a:r>
          </a:p>
        </p:txBody>
      </p:sp>
      <p:sp>
        <p:nvSpPr>
          <p:cNvPr id="7" name="Oval 10"/>
          <p:cNvSpPr>
            <a:spLocks noChangeArrowheads="1"/>
          </p:cNvSpPr>
          <p:nvPr/>
        </p:nvSpPr>
        <p:spPr bwMode="auto">
          <a:xfrm>
            <a:off x="3422212" y="5901959"/>
            <a:ext cx="457200" cy="457200"/>
          </a:xfrm>
          <a:prstGeom prst="ellips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" name="Oval 11"/>
          <p:cNvSpPr>
            <a:spLocks noChangeArrowheads="1"/>
          </p:cNvSpPr>
          <p:nvPr/>
        </p:nvSpPr>
        <p:spPr bwMode="auto">
          <a:xfrm>
            <a:off x="6950604" y="5901959"/>
            <a:ext cx="457200" cy="457200"/>
          </a:xfrm>
          <a:prstGeom prst="ellips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" name="Oval 13"/>
          <p:cNvSpPr>
            <a:spLocks noChangeArrowheads="1"/>
          </p:cNvSpPr>
          <p:nvPr/>
        </p:nvSpPr>
        <p:spPr bwMode="auto">
          <a:xfrm>
            <a:off x="4358316" y="4049792"/>
            <a:ext cx="1596008" cy="1870363"/>
          </a:xfrm>
          <a:prstGeom prst="ellips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2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3662363" y="6356350"/>
            <a:ext cx="2133600" cy="365125"/>
          </a:xfrm>
        </p:spPr>
        <p:txBody>
          <a:bodyPr/>
          <a:lstStyle/>
          <a:p>
            <a:fld id="{11A92AE1-3983-4F47-9E9A-12CAFF2CD78B}" type="slidenum">
              <a:rPr lang="zh-TW" altLang="en-US" smtClean="0"/>
              <a:t>10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542665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字节重排序功能</a:t>
            </a:r>
            <a:endParaRPr lang="zh-TW" altLang="en-US" dirty="0"/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 smtClean="0"/>
              <a:t>REORDER (SPI_CTL[20:19]): </a:t>
            </a:r>
          </a:p>
          <a:p>
            <a:pPr lvl="1"/>
            <a:r>
              <a:rPr lang="en-US" altLang="zh-TW" dirty="0" smtClean="0"/>
              <a:t>TX/RX FIFO </a:t>
            </a:r>
            <a:r>
              <a:rPr lang="zh-CN" altLang="en-US" dirty="0" smtClean="0"/>
              <a:t>将被重新排序</a:t>
            </a:r>
            <a:r>
              <a:rPr lang="en-US" altLang="zh-TW" dirty="0" smtClean="0"/>
              <a:t>.</a:t>
            </a:r>
            <a:endParaRPr lang="en-US" altLang="zh-TW" dirty="0" smtClean="0"/>
          </a:p>
          <a:p>
            <a:endParaRPr lang="zh-TW" altLang="en-US" dirty="0"/>
          </a:p>
        </p:txBody>
      </p:sp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0" y="23241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aphicFrame>
        <p:nvGraphicFramePr>
          <p:cNvPr id="4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96429593"/>
              </p:ext>
            </p:extLst>
          </p:nvPr>
        </p:nvGraphicFramePr>
        <p:xfrm>
          <a:off x="489035" y="2324100"/>
          <a:ext cx="8001000" cy="3360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70" name="Visio" r:id="rId3" imgW="6955644" imgH="2675647" progId="Visio.Drawing.11">
                  <p:embed/>
                </p:oleObj>
              </mc:Choice>
              <mc:Fallback>
                <p:oleObj name="Visio" r:id="rId3" imgW="6955644" imgH="2675647" progId="Visio.Drawing.1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9035" y="2324100"/>
                        <a:ext cx="8001000" cy="33607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928772" y="2247900"/>
            <a:ext cx="7543800" cy="35814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" name="Oval 8"/>
          <p:cNvSpPr>
            <a:spLocks noChangeArrowheads="1"/>
          </p:cNvSpPr>
          <p:nvPr/>
        </p:nvSpPr>
        <p:spPr bwMode="auto">
          <a:xfrm>
            <a:off x="3613235" y="2095500"/>
            <a:ext cx="2133600" cy="1447800"/>
          </a:xfrm>
          <a:prstGeom prst="ellips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1" name="Slide Number Placeholder 1"/>
          <p:cNvSpPr>
            <a:spLocks noGrp="1"/>
          </p:cNvSpPr>
          <p:nvPr>
            <p:ph type="sldNum" sz="quarter" idx="11"/>
          </p:nvPr>
        </p:nvSpPr>
        <p:spPr>
          <a:xfrm>
            <a:off x="3662363" y="6356350"/>
            <a:ext cx="2133600" cy="365125"/>
          </a:xfrm>
        </p:spPr>
        <p:txBody>
          <a:bodyPr/>
          <a:lstStyle/>
          <a:p>
            <a:fld id="{11A92AE1-3983-4F47-9E9A-12CAFF2CD78B}" type="slidenum">
              <a:rPr lang="zh-TW" altLang="en-US" smtClean="0"/>
              <a:t>11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138956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2-Bit (Two-Channel) </a:t>
            </a:r>
            <a:r>
              <a:rPr lang="zh-CN" altLang="en-US" dirty="0" smtClean="0"/>
              <a:t>功能</a:t>
            </a:r>
            <a:endParaRPr lang="zh-TW" alt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 smtClean="0"/>
              <a:t>TWOB  (SPI_CTL[22]): </a:t>
            </a:r>
          </a:p>
          <a:p>
            <a:endParaRPr lang="zh-TW" altLang="en-US" dirty="0"/>
          </a:p>
        </p:txBody>
      </p:sp>
      <p:sp>
        <p:nvSpPr>
          <p:cNvPr id="2" name="Slide Number Placeholder 3"/>
          <p:cNvSpPr>
            <a:spLocks noGrp="1"/>
          </p:cNvSpPr>
          <p:nvPr>
            <p:ph type="sldNum" sz="quarter" idx="11"/>
          </p:nvPr>
        </p:nvSpPr>
        <p:spPr bwMode="auto"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EF14E21-CE72-4620-8521-6A655DFCF57B}" type="slidenum">
              <a:rPr lang="zh-TW" altLang="en-US"/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lang="en-US" altLang="zh-TW" dirty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TW" altLang="en-US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12783875"/>
              </p:ext>
            </p:extLst>
          </p:nvPr>
        </p:nvGraphicFramePr>
        <p:xfrm>
          <a:off x="1115616" y="2132856"/>
          <a:ext cx="7272733" cy="34563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3" name="Visio" r:id="rId3" imgW="5614669" imgH="2734697" progId="Visio.Drawing.11">
                  <p:embed/>
                </p:oleObj>
              </mc:Choice>
              <mc:Fallback>
                <p:oleObj name="Visio" r:id="rId3" imgW="5614669" imgH="2734697" progId="Visio.Drawing.11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15616" y="2132856"/>
                        <a:ext cx="7272733" cy="345638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/>
          <p:cNvSpPr/>
          <p:nvPr/>
        </p:nvSpPr>
        <p:spPr bwMode="auto">
          <a:xfrm>
            <a:off x="971550" y="1916832"/>
            <a:ext cx="7416800" cy="3888432"/>
          </a:xfrm>
          <a:prstGeom prst="rect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34" charset="-128"/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3347864" y="2780928"/>
            <a:ext cx="1008112" cy="648072"/>
          </a:xfrm>
          <a:prstGeom prst="rect">
            <a:avLst/>
          </a:pr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34" charset="-128"/>
            </a:endParaRPr>
          </a:p>
        </p:txBody>
      </p:sp>
      <p:sp>
        <p:nvSpPr>
          <p:cNvPr id="10" name="Rectangle 9"/>
          <p:cNvSpPr/>
          <p:nvPr/>
        </p:nvSpPr>
        <p:spPr bwMode="auto">
          <a:xfrm>
            <a:off x="3342666" y="3429000"/>
            <a:ext cx="1008112" cy="648072"/>
          </a:xfrm>
          <a:prstGeom prst="rect">
            <a:avLst/>
          </a:pr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34" charset="-128"/>
            </a:endParaRPr>
          </a:p>
        </p:txBody>
      </p:sp>
      <p:cxnSp>
        <p:nvCxnSpPr>
          <p:cNvPr id="9" name="Straight Arrow Connector 8"/>
          <p:cNvCxnSpPr/>
          <p:nvPr/>
        </p:nvCxnSpPr>
        <p:spPr bwMode="auto">
          <a:xfrm>
            <a:off x="4350778" y="2636912"/>
            <a:ext cx="1877406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00B050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2" name="Straight Connector 11"/>
          <p:cNvCxnSpPr/>
          <p:nvPr/>
        </p:nvCxnSpPr>
        <p:spPr bwMode="auto">
          <a:xfrm>
            <a:off x="5940152" y="2636912"/>
            <a:ext cx="0" cy="1728192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4" name="Straight Arrow Connector 13"/>
          <p:cNvCxnSpPr/>
          <p:nvPr/>
        </p:nvCxnSpPr>
        <p:spPr bwMode="auto">
          <a:xfrm>
            <a:off x="5940152" y="4365104"/>
            <a:ext cx="288032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00B050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6" name="Straight Connector 15"/>
          <p:cNvCxnSpPr/>
          <p:nvPr/>
        </p:nvCxnSpPr>
        <p:spPr bwMode="auto">
          <a:xfrm>
            <a:off x="4350778" y="4365104"/>
            <a:ext cx="581262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rgbClr val="00B0F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8" name="Straight Connector 17"/>
          <p:cNvCxnSpPr/>
          <p:nvPr/>
        </p:nvCxnSpPr>
        <p:spPr bwMode="auto">
          <a:xfrm>
            <a:off x="4932040" y="3753036"/>
            <a:ext cx="0" cy="1548172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rgbClr val="00B0F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0" name="Straight Arrow Connector 19"/>
          <p:cNvCxnSpPr/>
          <p:nvPr/>
        </p:nvCxnSpPr>
        <p:spPr bwMode="auto">
          <a:xfrm>
            <a:off x="4932040" y="3753036"/>
            <a:ext cx="1296144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00B0F0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2" name="Straight Arrow Connector 21"/>
          <p:cNvCxnSpPr/>
          <p:nvPr/>
        </p:nvCxnSpPr>
        <p:spPr bwMode="auto">
          <a:xfrm>
            <a:off x="4932040" y="5301208"/>
            <a:ext cx="1296144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rgbClr val="00B0F0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542091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主模式下</a:t>
            </a:r>
            <a:r>
              <a:rPr lang="en-US" altLang="zh-TW" dirty="0" smtClean="0"/>
              <a:t>2-Bit </a:t>
            </a:r>
            <a:r>
              <a:rPr lang="zh-CN" altLang="en-US" dirty="0" smtClean="0"/>
              <a:t>模式时序图</a:t>
            </a:r>
            <a:endParaRPr lang="zh-TW" altLang="en-US" dirty="0"/>
          </a:p>
        </p:txBody>
      </p:sp>
      <p:sp>
        <p:nvSpPr>
          <p:cNvPr id="2" name="Slide Number Placeholder 3"/>
          <p:cNvSpPr>
            <a:spLocks noGrp="1"/>
          </p:cNvSpPr>
          <p:nvPr>
            <p:ph type="sldNum" sz="quarter" idx="11"/>
          </p:nvPr>
        </p:nvSpPr>
        <p:spPr bwMode="auto"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C21ADE0-A530-452C-B4D7-8FC5E7A2DCA0}" type="slidenum">
              <a:rPr lang="zh-TW" altLang="en-US"/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lang="en-US" altLang="zh-TW" dirty="0"/>
          </a:p>
        </p:txBody>
      </p:sp>
      <p:sp>
        <p:nvSpPr>
          <p:cNvPr id="4" name="Rectangle 25"/>
          <p:cNvSpPr>
            <a:spLocks noChangeArrowheads="1"/>
          </p:cNvSpPr>
          <p:nvPr/>
        </p:nvSpPr>
        <p:spPr bwMode="auto">
          <a:xfrm>
            <a:off x="914400" y="1302185"/>
            <a:ext cx="7696200" cy="44958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aphicFrame>
        <p:nvGraphicFramePr>
          <p:cNvPr id="5" name="Object 3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2905081"/>
              </p:ext>
            </p:extLst>
          </p:nvPr>
        </p:nvGraphicFramePr>
        <p:xfrm>
          <a:off x="1219200" y="1530785"/>
          <a:ext cx="7086600" cy="4114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63" name="Visio" r:id="rId3" imgW="5079873" imgH="2847645" progId="Visio.Drawing.11">
                  <p:embed/>
                </p:oleObj>
              </mc:Choice>
              <mc:Fallback>
                <p:oleObj name="Visio" r:id="rId3" imgW="5079873" imgH="2847645" progId="Visio.Drawing.1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19200" y="1530785"/>
                        <a:ext cx="7086600" cy="4114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Oval 34"/>
          <p:cNvSpPr>
            <a:spLocks noChangeArrowheads="1"/>
          </p:cNvSpPr>
          <p:nvPr/>
        </p:nvSpPr>
        <p:spPr bwMode="auto">
          <a:xfrm>
            <a:off x="990600" y="3664385"/>
            <a:ext cx="1143000" cy="914400"/>
          </a:xfrm>
          <a:prstGeom prst="ellips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" name="Text Box 35"/>
          <p:cNvSpPr txBox="1">
            <a:spLocks noChangeArrowheads="1"/>
          </p:cNvSpPr>
          <p:nvPr/>
        </p:nvSpPr>
        <p:spPr bwMode="auto">
          <a:xfrm>
            <a:off x="381000" y="3251635"/>
            <a:ext cx="1225550" cy="366713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u="sng">
                <a:solidFill>
                  <a:schemeClr val="tx1"/>
                </a:solidFill>
                <a:latin typeface="Arial Rounded MT Bold" pitchFamily="34" charset="0"/>
                <a:ea typeface="新細明體" charset="-120"/>
              </a:defRPr>
            </a:lvl1pPr>
            <a:lvl2pPr marL="742950" indent="-285750" eaLnBrk="0" hangingPunct="0">
              <a:defRPr kumimoji="1" u="sng">
                <a:solidFill>
                  <a:schemeClr val="tx1"/>
                </a:solidFill>
                <a:latin typeface="Arial Rounded MT Bold" pitchFamily="34" charset="0"/>
                <a:ea typeface="新細明體" charset="-120"/>
              </a:defRPr>
            </a:lvl2pPr>
            <a:lvl3pPr marL="1143000" indent="-228600" eaLnBrk="0" hangingPunct="0">
              <a:defRPr kumimoji="1" u="sng">
                <a:solidFill>
                  <a:schemeClr val="tx1"/>
                </a:solidFill>
                <a:latin typeface="Arial Rounded MT Bold" pitchFamily="34" charset="0"/>
                <a:ea typeface="新細明體" charset="-120"/>
              </a:defRPr>
            </a:lvl3pPr>
            <a:lvl4pPr marL="1600200" indent="-228600" eaLnBrk="0" hangingPunct="0">
              <a:defRPr kumimoji="1" u="sng">
                <a:solidFill>
                  <a:schemeClr val="tx1"/>
                </a:solidFill>
                <a:latin typeface="Arial Rounded MT Bold" pitchFamily="34" charset="0"/>
                <a:ea typeface="新細明體" charset="-120"/>
              </a:defRPr>
            </a:lvl4pPr>
            <a:lvl5pPr marL="2057400" indent="-228600" eaLnBrk="0" hangingPunct="0">
              <a:defRPr kumimoji="1" u="sng">
                <a:solidFill>
                  <a:schemeClr val="tx1"/>
                </a:solidFill>
                <a:latin typeface="Arial Rounded MT Bold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u="sng">
                <a:solidFill>
                  <a:schemeClr val="tx1"/>
                </a:solidFill>
                <a:latin typeface="Arial Rounded MT Bold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u="sng">
                <a:solidFill>
                  <a:schemeClr val="tx1"/>
                </a:solidFill>
                <a:latin typeface="Arial Rounded MT Bold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u="sng">
                <a:solidFill>
                  <a:schemeClr val="tx1"/>
                </a:solidFill>
                <a:latin typeface="Arial Rounded MT Bold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u="sng">
                <a:solidFill>
                  <a:schemeClr val="tx1"/>
                </a:solidFill>
                <a:latin typeface="Arial Rounded MT Bold" pitchFamily="34" charset="0"/>
                <a:ea typeface="新細明體" charset="-120"/>
              </a:defRPr>
            </a:lvl9pPr>
          </a:lstStyle>
          <a:p>
            <a:pPr eaLnBrk="1" hangingPunct="1"/>
            <a:r>
              <a:rPr lang="en-US" altLang="zh-TW" u="none">
                <a:solidFill>
                  <a:srgbClr val="FF0000"/>
                </a:solidFill>
                <a:latin typeface="Arial" charset="0"/>
              </a:rPr>
              <a:t>Channel 0</a:t>
            </a:r>
          </a:p>
        </p:txBody>
      </p:sp>
      <p:sp>
        <p:nvSpPr>
          <p:cNvPr id="8" name="Oval 36"/>
          <p:cNvSpPr>
            <a:spLocks noChangeArrowheads="1"/>
          </p:cNvSpPr>
          <p:nvPr/>
        </p:nvSpPr>
        <p:spPr bwMode="auto">
          <a:xfrm>
            <a:off x="990600" y="4654985"/>
            <a:ext cx="1143000" cy="914400"/>
          </a:xfrm>
          <a:prstGeom prst="ellips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9" name="Text Box 37"/>
          <p:cNvSpPr txBox="1">
            <a:spLocks noChangeArrowheads="1"/>
          </p:cNvSpPr>
          <p:nvPr/>
        </p:nvSpPr>
        <p:spPr bwMode="auto">
          <a:xfrm>
            <a:off x="381000" y="5645585"/>
            <a:ext cx="1225550" cy="366713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u="sng">
                <a:solidFill>
                  <a:schemeClr val="tx1"/>
                </a:solidFill>
                <a:latin typeface="Arial Rounded MT Bold" pitchFamily="34" charset="0"/>
                <a:ea typeface="新細明體" charset="-120"/>
              </a:defRPr>
            </a:lvl1pPr>
            <a:lvl2pPr marL="742950" indent="-285750" eaLnBrk="0" hangingPunct="0">
              <a:defRPr kumimoji="1" u="sng">
                <a:solidFill>
                  <a:schemeClr val="tx1"/>
                </a:solidFill>
                <a:latin typeface="Arial Rounded MT Bold" pitchFamily="34" charset="0"/>
                <a:ea typeface="新細明體" charset="-120"/>
              </a:defRPr>
            </a:lvl2pPr>
            <a:lvl3pPr marL="1143000" indent="-228600" eaLnBrk="0" hangingPunct="0">
              <a:defRPr kumimoji="1" u="sng">
                <a:solidFill>
                  <a:schemeClr val="tx1"/>
                </a:solidFill>
                <a:latin typeface="Arial Rounded MT Bold" pitchFamily="34" charset="0"/>
                <a:ea typeface="新細明體" charset="-120"/>
              </a:defRPr>
            </a:lvl3pPr>
            <a:lvl4pPr marL="1600200" indent="-228600" eaLnBrk="0" hangingPunct="0">
              <a:defRPr kumimoji="1" u="sng">
                <a:solidFill>
                  <a:schemeClr val="tx1"/>
                </a:solidFill>
                <a:latin typeface="Arial Rounded MT Bold" pitchFamily="34" charset="0"/>
                <a:ea typeface="新細明體" charset="-120"/>
              </a:defRPr>
            </a:lvl4pPr>
            <a:lvl5pPr marL="2057400" indent="-228600" eaLnBrk="0" hangingPunct="0">
              <a:defRPr kumimoji="1" u="sng">
                <a:solidFill>
                  <a:schemeClr val="tx1"/>
                </a:solidFill>
                <a:latin typeface="Arial Rounded MT Bold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u="sng">
                <a:solidFill>
                  <a:schemeClr val="tx1"/>
                </a:solidFill>
                <a:latin typeface="Arial Rounded MT Bold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u="sng">
                <a:solidFill>
                  <a:schemeClr val="tx1"/>
                </a:solidFill>
                <a:latin typeface="Arial Rounded MT Bold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u="sng">
                <a:solidFill>
                  <a:schemeClr val="tx1"/>
                </a:solidFill>
                <a:latin typeface="Arial Rounded MT Bold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u="sng">
                <a:solidFill>
                  <a:schemeClr val="tx1"/>
                </a:solidFill>
                <a:latin typeface="Arial Rounded MT Bold" pitchFamily="34" charset="0"/>
                <a:ea typeface="新細明體" charset="-120"/>
              </a:defRPr>
            </a:lvl9pPr>
          </a:lstStyle>
          <a:p>
            <a:pPr eaLnBrk="1" hangingPunct="1"/>
            <a:r>
              <a:rPr lang="en-US" altLang="zh-TW" u="none">
                <a:solidFill>
                  <a:srgbClr val="FF0000"/>
                </a:solidFill>
                <a:latin typeface="Arial" charset="0"/>
              </a:rPr>
              <a:t>Channel 1</a:t>
            </a:r>
          </a:p>
        </p:txBody>
      </p:sp>
    </p:spTree>
    <p:extLst>
      <p:ext uri="{BB962C8B-B14F-4D97-AF65-F5344CB8AC3E}">
        <p14:creationId xmlns:p14="http://schemas.microsoft.com/office/powerpoint/2010/main" val="2724223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TW" altLang="en-US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73809483"/>
              </p:ext>
            </p:extLst>
          </p:nvPr>
        </p:nvGraphicFramePr>
        <p:xfrm>
          <a:off x="467792" y="4041241"/>
          <a:ext cx="4031952" cy="2447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803" name="Visio" r:id="rId3" imgW="5654175" imgH="2521896" progId="Visio.Drawing.11">
                  <p:embed/>
                </p:oleObj>
              </mc:Choice>
              <mc:Fallback>
                <p:oleObj name="Visio" r:id="rId3" imgW="5654175" imgH="2521896" progId="Visio.Drawing.11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792" y="4041241"/>
                        <a:ext cx="4031952" cy="24479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TW" alt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56269571"/>
              </p:ext>
            </p:extLst>
          </p:nvPr>
        </p:nvGraphicFramePr>
        <p:xfrm>
          <a:off x="4559995" y="4041241"/>
          <a:ext cx="4320480" cy="24061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804" name="Visio" r:id="rId5" imgW="5654175" imgH="2629981" progId="Visio.Drawing.11">
                  <p:embed/>
                </p:oleObj>
              </mc:Choice>
              <mc:Fallback>
                <p:oleObj name="Visio" r:id="rId5" imgW="5654175" imgH="2629981" progId="Visio.Drawing.11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59995" y="4041241"/>
                        <a:ext cx="4320480" cy="240613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Oval 7"/>
          <p:cNvSpPr/>
          <p:nvPr/>
        </p:nvSpPr>
        <p:spPr bwMode="auto">
          <a:xfrm>
            <a:off x="2484016" y="4617305"/>
            <a:ext cx="1944216" cy="936104"/>
          </a:xfrm>
          <a:prstGeom prst="ellipse">
            <a:avLst/>
          </a:pr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34" charset="-128"/>
            </a:endParaRPr>
          </a:p>
        </p:txBody>
      </p:sp>
      <p:sp>
        <p:nvSpPr>
          <p:cNvPr id="9" name="Oval 8"/>
          <p:cNvSpPr/>
          <p:nvPr/>
        </p:nvSpPr>
        <p:spPr bwMode="auto">
          <a:xfrm>
            <a:off x="6768232" y="4591206"/>
            <a:ext cx="1944216" cy="936104"/>
          </a:xfrm>
          <a:prstGeom prst="ellipse">
            <a:avLst/>
          </a:pr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34" charset="-128"/>
            </a:endParaRPr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双</a:t>
            </a:r>
            <a:r>
              <a:rPr lang="en-US" altLang="zh-TW" dirty="0" smtClean="0"/>
              <a:t>IO </a:t>
            </a:r>
            <a:r>
              <a:rPr lang="zh-CN" altLang="en-US" dirty="0" smtClean="0"/>
              <a:t>模式</a:t>
            </a:r>
            <a:endParaRPr lang="zh-TW" altLang="en-US" dirty="0"/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 smtClean="0"/>
              <a:t>DUAL_IO_EN  (SPI_CTL[29]):</a:t>
            </a:r>
          </a:p>
          <a:p>
            <a:pPr lvl="1"/>
            <a:r>
              <a:rPr lang="en-US" altLang="zh-TW" dirty="0" smtClean="0"/>
              <a:t>=1, </a:t>
            </a:r>
            <a:r>
              <a:rPr lang="zh-CN" altLang="en-US" dirty="0" smtClean="0"/>
              <a:t>使能双</a:t>
            </a:r>
            <a:r>
              <a:rPr lang="en-US" altLang="zh-TW" dirty="0" smtClean="0"/>
              <a:t>I/O</a:t>
            </a:r>
            <a:r>
              <a:rPr lang="zh-CN" altLang="en-US" dirty="0" smtClean="0"/>
              <a:t>模式</a:t>
            </a:r>
            <a:r>
              <a:rPr lang="en-US" altLang="zh-TW" dirty="0" smtClean="0"/>
              <a:t>.</a:t>
            </a:r>
            <a:endParaRPr lang="en-US" altLang="zh-TW" dirty="0" smtClean="0"/>
          </a:p>
          <a:p>
            <a:pPr lvl="1"/>
            <a:r>
              <a:rPr lang="en-US" altLang="zh-TW" dirty="0" smtClean="0"/>
              <a:t>=0, </a:t>
            </a:r>
            <a:r>
              <a:rPr lang="zh-CN" altLang="en-US" dirty="0" smtClean="0"/>
              <a:t>关闭</a:t>
            </a:r>
            <a:r>
              <a:rPr lang="en-US" altLang="zh-TW" dirty="0" smtClean="0"/>
              <a:t>.</a:t>
            </a:r>
            <a:endParaRPr lang="en-US" altLang="zh-TW" dirty="0" smtClean="0"/>
          </a:p>
          <a:p>
            <a:r>
              <a:rPr lang="en-US" altLang="zh-TW" dirty="0" smtClean="0"/>
              <a:t>DUAL_IO_DIR  (SPI_CTL[28]):</a:t>
            </a:r>
          </a:p>
          <a:p>
            <a:pPr lvl="1"/>
            <a:r>
              <a:rPr lang="en-US" altLang="zh-TW" dirty="0" smtClean="0"/>
              <a:t>=1, </a:t>
            </a:r>
            <a:r>
              <a:rPr lang="zh-CN" altLang="en-US" dirty="0" smtClean="0"/>
              <a:t>写数据</a:t>
            </a:r>
            <a:r>
              <a:rPr lang="en-US" altLang="zh-TW" dirty="0" smtClean="0"/>
              <a:t>.</a:t>
            </a:r>
            <a:endParaRPr lang="en-US" altLang="zh-TW" dirty="0" smtClean="0"/>
          </a:p>
          <a:p>
            <a:pPr lvl="1"/>
            <a:r>
              <a:rPr lang="en-US" altLang="zh-TW" dirty="0" smtClean="0"/>
              <a:t>=0, </a:t>
            </a:r>
            <a:r>
              <a:rPr lang="zh-CN" altLang="en-US" dirty="0" smtClean="0"/>
              <a:t>读数据</a:t>
            </a:r>
            <a:r>
              <a:rPr lang="en-US" altLang="zh-TW" dirty="0" smtClean="0"/>
              <a:t>.</a:t>
            </a:r>
            <a:endParaRPr lang="en-US" altLang="zh-TW" dirty="0" smtClean="0"/>
          </a:p>
          <a:p>
            <a:endParaRPr lang="zh-TW" altLang="en-US" dirty="0"/>
          </a:p>
        </p:txBody>
      </p:sp>
      <p:sp>
        <p:nvSpPr>
          <p:cNvPr id="15" name="Slide Number Placeholder 3"/>
          <p:cNvSpPr>
            <a:spLocks noGrp="1"/>
          </p:cNvSpPr>
          <p:nvPr>
            <p:ph type="sldNum" sz="quarter" idx="11"/>
          </p:nvPr>
        </p:nvSpPr>
        <p:spPr bwMode="auto">
          <a:xfrm>
            <a:off x="3662363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C21ADE0-A530-452C-B4D7-8FC5E7A2DCA0}" type="slidenum">
              <a:rPr lang="zh-TW" altLang="en-US"/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val="2060980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7886550"/>
              </p:ext>
            </p:extLst>
          </p:nvPr>
        </p:nvGraphicFramePr>
        <p:xfrm>
          <a:off x="1691680" y="2672916"/>
          <a:ext cx="6192688" cy="3240360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6192688"/>
              </a:tblGrid>
              <a:tr h="3240360">
                <a:tc>
                  <a:txBody>
                    <a:bodyPr/>
                    <a:lstStyle/>
                    <a:p>
                      <a:pPr algn="ctr" hangingPunct="0">
                        <a:spcBef>
                          <a:spcPts val="240"/>
                        </a:spcBef>
                        <a:spcAft>
                          <a:spcPts val="600"/>
                        </a:spcAft>
                      </a:pPr>
                      <a:endParaRPr lang="en-US" sz="1000" dirty="0">
                        <a:effectLst/>
                        <a:latin typeface="Arial"/>
                        <a:ea typeface="Arial"/>
                        <a:cs typeface="Arial"/>
                      </a:endParaRPr>
                    </a:p>
                  </a:txBody>
                  <a:tcPr marL="17780" marR="177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26449850"/>
              </p:ext>
            </p:extLst>
          </p:nvPr>
        </p:nvGraphicFramePr>
        <p:xfrm>
          <a:off x="2170112" y="2888940"/>
          <a:ext cx="4800600" cy="2847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60" name="Visio" r:id="rId3" imgW="4798847" imgH="2854798" progId="Visio.Drawing.11">
                  <p:embed/>
                </p:oleObj>
              </mc:Choice>
              <mc:Fallback>
                <p:oleObj name="Visio" r:id="rId3" imgW="4798847" imgH="2854798" progId="Visio.Drawing.11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70112" y="2888940"/>
                        <a:ext cx="4800600" cy="28479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Oval 5"/>
          <p:cNvSpPr/>
          <p:nvPr/>
        </p:nvSpPr>
        <p:spPr bwMode="auto">
          <a:xfrm>
            <a:off x="4427984" y="3537012"/>
            <a:ext cx="1944216" cy="720080"/>
          </a:xfrm>
          <a:prstGeom prst="ellipse">
            <a:avLst/>
          </a:pr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34" charset="-128"/>
            </a:endParaRPr>
          </a:p>
        </p:txBody>
      </p:sp>
      <p:sp>
        <p:nvSpPr>
          <p:cNvPr id="7" name="Oval 6"/>
          <p:cNvSpPr/>
          <p:nvPr/>
        </p:nvSpPr>
        <p:spPr bwMode="auto">
          <a:xfrm>
            <a:off x="4414978" y="4295557"/>
            <a:ext cx="1944216" cy="720080"/>
          </a:xfrm>
          <a:prstGeom prst="ellipse">
            <a:avLst/>
          </a:pr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pitchFamily="34" charset="-128"/>
            </a:endParaRP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FIFO </a:t>
            </a:r>
            <a:r>
              <a:rPr lang="zh-CN" altLang="en-US" dirty="0" smtClean="0"/>
              <a:t>模式</a:t>
            </a:r>
            <a:endParaRPr lang="zh-TW" altLang="en-US" dirty="0"/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 smtClean="0"/>
              <a:t>FIFO  (SPI_CTL[21]):</a:t>
            </a:r>
          </a:p>
          <a:p>
            <a:pPr lvl="1"/>
            <a:r>
              <a:rPr lang="en-US" altLang="zh-TW" dirty="0" smtClean="0"/>
              <a:t>=1, FIFO </a:t>
            </a:r>
            <a:r>
              <a:rPr lang="zh-CN" altLang="en-US" dirty="0" smtClean="0"/>
              <a:t>模式使能</a:t>
            </a:r>
            <a:r>
              <a:rPr lang="en-US" altLang="zh-TW" dirty="0" smtClean="0"/>
              <a:t>.</a:t>
            </a:r>
          </a:p>
          <a:p>
            <a:pPr lvl="1"/>
            <a:r>
              <a:rPr lang="en-US" altLang="zh-TW" dirty="0" smtClean="0"/>
              <a:t>=0, </a:t>
            </a:r>
            <a:r>
              <a:rPr lang="zh-CN" altLang="en-US" dirty="0" smtClean="0"/>
              <a:t>关闭</a:t>
            </a:r>
            <a:r>
              <a:rPr lang="en-US" altLang="zh-TW" dirty="0" smtClean="0"/>
              <a:t>.</a:t>
            </a:r>
          </a:p>
          <a:p>
            <a:endParaRPr lang="zh-TW" alt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1A92AE1-3983-4F47-9E9A-12CAFF2CD78B}" type="slidenum">
              <a:rPr lang="zh-TW" altLang="en-US" smtClean="0"/>
              <a:t>15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1145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唤醒功能</a:t>
            </a:r>
            <a:endParaRPr lang="zh-TW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从</a:t>
            </a:r>
            <a:r>
              <a:rPr lang="en-US" altLang="zh-CN" dirty="0" smtClean="0"/>
              <a:t>SPICLK</a:t>
            </a:r>
            <a:r>
              <a:rPr lang="zh-CN" altLang="en-US" dirty="0" smtClean="0"/>
              <a:t>收到来自外设的</a:t>
            </a:r>
            <a:r>
              <a:rPr lang="zh-CN" altLang="en-US" dirty="0"/>
              <a:t>反</a:t>
            </a:r>
            <a:r>
              <a:rPr lang="zh-CN" altLang="en-US" dirty="0" smtClean="0"/>
              <a:t>转信号</a:t>
            </a:r>
            <a:endParaRPr lang="en-US" altLang="zh-TW" dirty="0" smtClean="0"/>
          </a:p>
          <a:p>
            <a:pPr lvl="1"/>
            <a:r>
              <a:rPr lang="zh-CN" altLang="en-US" dirty="0" smtClean="0"/>
              <a:t>将芯片从</a:t>
            </a:r>
            <a:r>
              <a:rPr lang="en-US" altLang="zh-TW" dirty="0"/>
              <a:t>power down </a:t>
            </a:r>
            <a:r>
              <a:rPr lang="zh-CN" altLang="en-US" dirty="0" smtClean="0"/>
              <a:t>模式唤醒</a:t>
            </a:r>
            <a:r>
              <a:rPr lang="en-US" altLang="zh-TW" dirty="0" smtClean="0"/>
              <a:t>.</a:t>
            </a:r>
            <a:endParaRPr lang="en-US" altLang="zh-TW" dirty="0" smtClean="0"/>
          </a:p>
          <a:p>
            <a:endParaRPr lang="zh-TW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1A92AE1-3983-4F47-9E9A-12CAFF2CD78B}" type="slidenum">
              <a:rPr lang="zh-TW" altLang="en-US" smtClean="0"/>
              <a:t>16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97163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中断</a:t>
            </a:r>
            <a:endParaRPr lang="zh-TW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altLang="zh-TW" dirty="0"/>
              <a:t>INTEN  (SPI_CTL[17]): </a:t>
            </a:r>
          </a:p>
          <a:p>
            <a:pPr lvl="1"/>
            <a:r>
              <a:rPr lang="fr-FR" altLang="zh-TW" dirty="0"/>
              <a:t>1: </a:t>
            </a:r>
            <a:r>
              <a:rPr lang="zh-CN" altLang="en-US" dirty="0" smtClean="0"/>
              <a:t>使能</a:t>
            </a:r>
            <a:r>
              <a:rPr lang="fr-FR" altLang="zh-TW" dirty="0" smtClean="0"/>
              <a:t>SPI </a:t>
            </a:r>
            <a:r>
              <a:rPr lang="zh-CN" altLang="en-US" dirty="0" smtClean="0"/>
              <a:t>中断</a:t>
            </a:r>
            <a:r>
              <a:rPr lang="fr-FR" altLang="zh-TW" dirty="0" smtClean="0"/>
              <a:t>.</a:t>
            </a:r>
            <a:endParaRPr lang="fr-FR" altLang="zh-TW" dirty="0"/>
          </a:p>
          <a:p>
            <a:pPr lvl="1"/>
            <a:r>
              <a:rPr lang="fr-FR" altLang="zh-TW" dirty="0"/>
              <a:t>0: </a:t>
            </a:r>
            <a:r>
              <a:rPr lang="zh-CN" altLang="en-US" dirty="0" smtClean="0"/>
              <a:t>禁止</a:t>
            </a:r>
            <a:r>
              <a:rPr lang="fr-FR" altLang="zh-TW" dirty="0" smtClean="0"/>
              <a:t>SPI </a:t>
            </a:r>
            <a:r>
              <a:rPr lang="zh-CN" altLang="en-US" dirty="0" smtClean="0"/>
              <a:t>中断</a:t>
            </a:r>
            <a:r>
              <a:rPr lang="fr-FR" altLang="zh-TW" dirty="0" smtClean="0"/>
              <a:t>.</a:t>
            </a:r>
            <a:endParaRPr lang="fr-FR" altLang="zh-TW" dirty="0"/>
          </a:p>
          <a:p>
            <a:r>
              <a:rPr lang="zh-CN" altLang="en-US" dirty="0" smtClean="0"/>
              <a:t>中断标志</a:t>
            </a:r>
            <a:r>
              <a:rPr lang="en-US" altLang="zh-TW" dirty="0" smtClean="0"/>
              <a:t>:</a:t>
            </a:r>
            <a:endParaRPr lang="en-US" altLang="zh-TW" dirty="0"/>
          </a:p>
          <a:p>
            <a:endParaRPr lang="zh-TW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92F36B3D-80F6-4342-B3E0-A407A6448628}" type="slidenum">
              <a:rPr lang="zh-TW" altLang="en-US" smtClean="0">
                <a:solidFill>
                  <a:prstClr val="white">
                    <a:lumMod val="50000"/>
                  </a:prstClr>
                </a:solidFill>
              </a:rPr>
              <a:pPr>
                <a:defRPr/>
              </a:pPr>
              <a:t>17</a:t>
            </a:fld>
            <a:endParaRPr lang="zh-TW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8260328"/>
              </p:ext>
            </p:extLst>
          </p:nvPr>
        </p:nvGraphicFramePr>
        <p:xfrm>
          <a:off x="251520" y="3068959"/>
          <a:ext cx="8784976" cy="2133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12168"/>
                <a:gridCol w="1800200"/>
                <a:gridCol w="1800200"/>
                <a:gridCol w="1872208"/>
                <a:gridCol w="1800200"/>
              </a:tblGrid>
              <a:tr h="792089">
                <a:tc>
                  <a:txBody>
                    <a:bodyPr/>
                    <a:lstStyle/>
                    <a:p>
                      <a:r>
                        <a:rPr lang="en-US" altLang="zh-TW" sz="1600" i="1" dirty="0" smtClean="0">
                          <a:solidFill>
                            <a:schemeClr val="bg1"/>
                          </a:solidFill>
                        </a:rPr>
                        <a:t>INTSTS</a:t>
                      </a:r>
                      <a:r>
                        <a:rPr lang="en-US" altLang="zh-TW" sz="16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zh-TW" sz="1600" b="0" dirty="0" smtClean="0">
                          <a:solidFill>
                            <a:schemeClr val="tx1"/>
                          </a:solidFill>
                        </a:rPr>
                        <a:t>(SPI_STATUS[7])</a:t>
                      </a:r>
                      <a:endParaRPr lang="zh-TW" altLang="en-US" sz="16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1600" i="1" dirty="0" smtClean="0">
                          <a:solidFill>
                            <a:schemeClr val="bg1"/>
                          </a:solidFill>
                        </a:rPr>
                        <a:t>SLV_START_INTSTS</a:t>
                      </a:r>
                    </a:p>
                    <a:p>
                      <a:r>
                        <a:rPr lang="en-US" altLang="zh-TW" sz="1600" b="0" dirty="0" smtClean="0">
                          <a:solidFill>
                            <a:schemeClr val="tx1"/>
                          </a:solidFill>
                        </a:rPr>
                        <a:t>(SPI_STATUS[6])</a:t>
                      </a:r>
                    </a:p>
                    <a:p>
                      <a:endParaRPr lang="zh-TW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1600" i="1" dirty="0" smtClean="0">
                          <a:solidFill>
                            <a:schemeClr val="bg1"/>
                          </a:solidFill>
                        </a:rPr>
                        <a:t>TIME_OUT_STS</a:t>
                      </a:r>
                      <a:r>
                        <a:rPr lang="en-US" altLang="zh-TW" sz="16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zh-TW" sz="1600" b="0" i="0" dirty="0" smtClean="0">
                          <a:solidFill>
                            <a:schemeClr val="tx1"/>
                          </a:solidFill>
                        </a:rPr>
                        <a:t>(SPI_STATUS[12])</a:t>
                      </a:r>
                    </a:p>
                    <a:p>
                      <a:endParaRPr lang="zh-TW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1600" i="1" dirty="0" smtClean="0">
                          <a:solidFill>
                            <a:schemeClr val="bg1"/>
                          </a:solidFill>
                        </a:rPr>
                        <a:t>TXINT_STS</a:t>
                      </a:r>
                      <a:r>
                        <a:rPr lang="en-US" altLang="zh-TW" sz="1600" i="1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zh-TW" sz="1600" b="0" dirty="0" smtClean="0">
                          <a:solidFill>
                            <a:schemeClr val="tx1"/>
                          </a:solidFill>
                        </a:rPr>
                        <a:t>(SPI_STATUS[10])</a:t>
                      </a:r>
                      <a:endParaRPr lang="zh-TW" altLang="en-US" sz="16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1600" i="1" dirty="0" smtClean="0">
                          <a:solidFill>
                            <a:schemeClr val="bg1"/>
                          </a:solidFill>
                        </a:rPr>
                        <a:t>RXINT_STS</a:t>
                      </a:r>
                      <a:r>
                        <a:rPr lang="en-US" altLang="zh-TW" sz="16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zh-TW" sz="1600" b="0" dirty="0" smtClean="0">
                          <a:solidFill>
                            <a:schemeClr val="tx1"/>
                          </a:solidFill>
                        </a:rPr>
                        <a:t>(SPI_STATUS[8])</a:t>
                      </a:r>
                      <a:r>
                        <a:rPr lang="en-US" altLang="zh-TW" sz="16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zh-TW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sz="1600" dirty="0" smtClean="0">
                          <a:solidFill>
                            <a:schemeClr val="tx1"/>
                          </a:solidFill>
                        </a:rPr>
                        <a:t>传输完成</a:t>
                      </a:r>
                      <a:endParaRPr lang="zh-TW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TW" sz="1600" dirty="0" smtClean="0">
                          <a:solidFill>
                            <a:schemeClr val="tx1"/>
                          </a:solidFill>
                        </a:rPr>
                        <a:t>3-Wrie </a:t>
                      </a:r>
                      <a:r>
                        <a:rPr lang="zh-CN" altLang="en-US" sz="1600" dirty="0" smtClean="0">
                          <a:solidFill>
                            <a:schemeClr val="tx1"/>
                          </a:solidFill>
                        </a:rPr>
                        <a:t>从机模式</a:t>
                      </a:r>
                      <a:r>
                        <a:rPr lang="en-US" altLang="zh-TW" sz="1600" dirty="0" smtClean="0">
                          <a:solidFill>
                            <a:schemeClr val="tx1"/>
                          </a:solidFill>
                        </a:rPr>
                        <a:t>Start </a:t>
                      </a:r>
                      <a:r>
                        <a:rPr lang="en-US" altLang="zh-TW" sz="1600" dirty="0" smtClean="0">
                          <a:solidFill>
                            <a:schemeClr val="tx1"/>
                          </a:solidFill>
                        </a:rPr>
                        <a:t>Event</a:t>
                      </a:r>
                      <a:endParaRPr lang="zh-TW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600" dirty="0" smtClean="0">
                          <a:solidFill>
                            <a:schemeClr val="tx1"/>
                          </a:solidFill>
                        </a:rPr>
                        <a:t>接收</a:t>
                      </a:r>
                      <a:r>
                        <a:rPr lang="en-US" altLang="zh-TW" sz="1600" dirty="0" smtClean="0">
                          <a:solidFill>
                            <a:schemeClr val="tx1"/>
                          </a:solidFill>
                        </a:rPr>
                        <a:t>FIFO </a:t>
                      </a:r>
                      <a:r>
                        <a:rPr lang="zh-CN" altLang="en-US" sz="1600" dirty="0" smtClean="0">
                          <a:solidFill>
                            <a:schemeClr val="tx1"/>
                          </a:solidFill>
                        </a:rPr>
                        <a:t>超时</a:t>
                      </a:r>
                      <a:endParaRPr lang="zh-TW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600" dirty="0" smtClean="0">
                          <a:solidFill>
                            <a:schemeClr val="tx1"/>
                          </a:solidFill>
                        </a:rPr>
                        <a:t>发送</a:t>
                      </a:r>
                      <a:r>
                        <a:rPr lang="en-US" altLang="zh-TW" sz="1600" dirty="0" smtClean="0">
                          <a:solidFill>
                            <a:schemeClr val="tx1"/>
                          </a:solidFill>
                        </a:rPr>
                        <a:t>FIFO </a:t>
                      </a:r>
                      <a:r>
                        <a:rPr lang="en-US" altLang="zh-TW" sz="1600" dirty="0" smtClean="0">
                          <a:solidFill>
                            <a:schemeClr val="tx1"/>
                          </a:solidFill>
                        </a:rPr>
                        <a:t>Event </a:t>
                      </a:r>
                    </a:p>
                    <a:p>
                      <a:r>
                        <a:rPr lang="en-US" altLang="zh-TW" sz="1600" dirty="0" smtClean="0">
                          <a:solidFill>
                            <a:schemeClr val="tx1"/>
                          </a:solidFill>
                        </a:rPr>
                        <a:t>TX </a:t>
                      </a:r>
                      <a:r>
                        <a:rPr lang="zh-CN" altLang="en-US" sz="1600" dirty="0" smtClean="0">
                          <a:solidFill>
                            <a:schemeClr val="tx1"/>
                          </a:solidFill>
                        </a:rPr>
                        <a:t>缓冲中剩下的数据个数</a:t>
                      </a:r>
                      <a:r>
                        <a:rPr lang="en-US" altLang="zh-TW" sz="16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zh-TW" sz="1600" dirty="0" smtClean="0">
                          <a:solidFill>
                            <a:schemeClr val="tx1"/>
                          </a:solidFill>
                        </a:rPr>
                        <a:t>&lt;= TXTHRESHOLD.</a:t>
                      </a:r>
                    </a:p>
                    <a:p>
                      <a:endParaRPr lang="zh-TW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sz="1600" dirty="0" smtClean="0">
                          <a:solidFill>
                            <a:schemeClr val="tx1"/>
                          </a:solidFill>
                        </a:rPr>
                        <a:t>接收</a:t>
                      </a:r>
                      <a:r>
                        <a:rPr lang="en-US" altLang="zh-TW" sz="1600" dirty="0" smtClean="0">
                          <a:solidFill>
                            <a:schemeClr val="tx1"/>
                          </a:solidFill>
                        </a:rPr>
                        <a:t>FIFO </a:t>
                      </a:r>
                      <a:r>
                        <a:rPr lang="en-US" altLang="zh-TW" sz="1600" dirty="0" smtClean="0">
                          <a:solidFill>
                            <a:schemeClr val="tx1"/>
                          </a:solidFill>
                        </a:rPr>
                        <a:t>Event </a:t>
                      </a:r>
                    </a:p>
                    <a:p>
                      <a:r>
                        <a:rPr lang="en-US" altLang="zh-TW" sz="1600" dirty="0" smtClean="0">
                          <a:solidFill>
                            <a:schemeClr val="tx1"/>
                          </a:solidFill>
                        </a:rPr>
                        <a:t>RX </a:t>
                      </a:r>
                      <a:r>
                        <a:rPr lang="zh-CN" altLang="en-US" sz="1600" dirty="0" smtClean="0">
                          <a:solidFill>
                            <a:schemeClr val="tx1"/>
                          </a:solidFill>
                        </a:rPr>
                        <a:t>缓冲中的数据个数</a:t>
                      </a:r>
                      <a:r>
                        <a:rPr lang="en-US" altLang="zh-TW" sz="160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zh-TW" sz="1600" dirty="0" smtClean="0">
                          <a:solidFill>
                            <a:schemeClr val="tx1"/>
                          </a:solidFill>
                        </a:rPr>
                        <a:t>&gt; RXTHRESHOLD</a:t>
                      </a:r>
                      <a:endParaRPr lang="zh-TW" alt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6803842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代码</a:t>
            </a:r>
            <a:r>
              <a:rPr lang="en-US" altLang="zh-TW" dirty="0" smtClean="0"/>
              <a:t>(I)</a:t>
            </a:r>
            <a:endParaRPr lang="zh-TW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92F36B3D-80F6-4342-B3E0-A407A6448628}" type="slidenum">
              <a:rPr lang="zh-TW" altLang="en-US" smtClean="0">
                <a:solidFill>
                  <a:prstClr val="white">
                    <a:lumMod val="50000"/>
                  </a:prstClr>
                </a:solidFill>
              </a:rPr>
              <a:pPr>
                <a:defRPr/>
              </a:pPr>
              <a:t>18</a:t>
            </a:fld>
            <a:endParaRPr lang="zh-TW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457200" y="908050"/>
            <a:ext cx="8229600" cy="5218113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#</a:t>
            </a:r>
            <a:r>
              <a:rPr lang="fr-FR" altLang="zh-TW" sz="1200" b="1" dirty="0" err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define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TEST_NUMBER </a:t>
            </a:r>
            <a:r>
              <a:rPr lang="fr-FR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      1        </a:t>
            </a:r>
            <a:r>
              <a:rPr lang="fr-FR" altLang="zh-TW" sz="1200" b="1" i="1" dirty="0" smtClean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/* Page </a:t>
            </a:r>
            <a:r>
              <a:rPr lang="fr-FR" altLang="zh-TW" sz="1200" b="1" i="1" dirty="0" err="1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numbers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*/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#</a:t>
            </a:r>
            <a:r>
              <a:rPr lang="fr-FR" altLang="zh-TW" sz="1200" b="1" dirty="0" err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define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	TEST_LENGTH	256	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/* </a:t>
            </a:r>
            <a:r>
              <a:rPr lang="fr-FR" altLang="zh-TW" sz="1200" b="1" i="1" dirty="0" err="1" smtClean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Length</a:t>
            </a:r>
            <a:r>
              <a:rPr lang="fr-FR" altLang="zh-TW" sz="1200" b="1" i="1" dirty="0" smtClean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*/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uint8_t </a:t>
            </a:r>
            <a:r>
              <a:rPr lang="fr-FR" altLang="zh-TW" sz="1200" b="1" dirty="0" err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SrcArray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[TEST_LENGTH];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uint8_t </a:t>
            </a:r>
            <a:r>
              <a:rPr lang="fr-FR" altLang="zh-TW" sz="1200" b="1" dirty="0" err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DestArray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[TEST_LENGTH];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endParaRPr lang="fr-FR" altLang="zh-TW" sz="1200" b="1" dirty="0">
              <a:latin typeface="Lucida Console" pitchFamily="49" charset="0"/>
              <a:ea typeface="Arial Unicode MS" pitchFamily="34" charset="-120"/>
              <a:cs typeface="Arial Unicode MS" pitchFamily="34" charset="-120"/>
            </a:endParaRP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uint32_t volatile PDMA1_INT_Flag;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uint32_t volatile PDMA2_INT_Flag;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endParaRPr lang="fr-FR" altLang="zh-TW" sz="1200" b="1" dirty="0">
              <a:latin typeface="Lucida Console" pitchFamily="49" charset="0"/>
              <a:ea typeface="Arial Unicode MS" pitchFamily="34" charset="-120"/>
              <a:cs typeface="Arial Unicode MS" pitchFamily="34" charset="-120"/>
            </a:endParaRP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/* Main */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 err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int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main(</a:t>
            </a:r>
            <a:r>
              <a:rPr lang="fr-FR" altLang="zh-TW" sz="1200" b="1" dirty="0" err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void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)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{	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</a:t>
            </a:r>
            <a:r>
              <a:rPr lang="fr-FR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STR_PDMA_T </a:t>
            </a:r>
            <a:r>
              <a:rPr lang="fr-FR" altLang="zh-TW" sz="1200" b="1" dirty="0" err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sPDMA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;  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</a:t>
            </a:r>
            <a:r>
              <a:rPr lang="fr-FR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uint32_t u32ByteCount, u32FlashAddress, u32PageNumber;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</a:t>
            </a:r>
            <a:r>
              <a:rPr lang="fr-FR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uint32_t </a:t>
            </a:r>
            <a:r>
              <a:rPr lang="fr-FR" altLang="zh-TW" sz="1200" b="1" dirty="0" err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nError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= 0;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</a:t>
            </a:r>
            <a:r>
              <a:rPr lang="fr-FR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SPI_DATA_T </a:t>
            </a:r>
            <a:r>
              <a:rPr lang="fr-FR" altLang="zh-TW" sz="1200" b="1" dirty="0" err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conf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	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 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MFP_SPI0_TO_PORTE();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	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</a:t>
            </a:r>
            <a:r>
              <a:rPr lang="fr-FR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</a:t>
            </a:r>
            <a:r>
              <a:rPr lang="fr-FR" altLang="zh-TW" sz="1200" b="1" dirty="0" err="1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SPI_Init</a:t>
            </a:r>
            <a:r>
              <a:rPr lang="fr-FR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(SPI0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);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	</a:t>
            </a:r>
            <a:endParaRPr lang="fr-FR" altLang="zh-TW" sz="1200" b="1" dirty="0" smtClean="0">
              <a:latin typeface="Lucida Console" pitchFamily="49" charset="0"/>
              <a:ea typeface="Arial Unicode MS" pitchFamily="34" charset="-120"/>
              <a:cs typeface="Arial Unicode MS" pitchFamily="34" charset="-120"/>
            </a:endParaRP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 </a:t>
            </a:r>
            <a:r>
              <a:rPr lang="fr-FR" altLang="zh-TW" sz="1200" b="1" i="1" dirty="0" smtClean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/* 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Configure SPI0 as a master, 32-bit transaction*/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 conf.u32Mode = SPI_MODE_MASTER;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 conf.u32Type = SPI_TYPE0;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 conf.i32BitLength = 32;	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 </a:t>
            </a:r>
            <a:r>
              <a:rPr lang="fr-FR" altLang="zh-TW" sz="1200" b="1" dirty="0" err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SPI_Open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(SPI0, &amp;</a:t>
            </a:r>
            <a:r>
              <a:rPr lang="fr-FR" altLang="zh-TW" sz="1200" b="1" dirty="0" err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conf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);	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	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 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/* Diable </a:t>
            </a:r>
            <a:r>
              <a:rPr lang="fr-FR" altLang="zh-TW" sz="1200" b="1" i="1" dirty="0" err="1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AutoSS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*/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 </a:t>
            </a:r>
            <a:r>
              <a:rPr lang="fr-FR" altLang="zh-TW" sz="1200" b="1" dirty="0" err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SPI_DisableAutoSS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(SPI0);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	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 </a:t>
            </a:r>
            <a:endParaRPr lang="en-US" altLang="zh-TW" sz="1200" b="1" i="1" dirty="0">
              <a:solidFill>
                <a:srgbClr val="006600"/>
              </a:solidFill>
              <a:latin typeface="Arial" charset="0"/>
              <a:ea typeface="Arial Unicode MS" pitchFamily="34" charset="-120"/>
              <a:cs typeface="Arial Unicode MS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99383470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代码</a:t>
            </a:r>
            <a:r>
              <a:rPr lang="en-US" altLang="zh-TW" dirty="0" smtClean="0"/>
              <a:t>(II)</a:t>
            </a:r>
            <a:endParaRPr lang="zh-TW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92F36B3D-80F6-4342-B3E0-A407A6448628}" type="slidenum">
              <a:rPr lang="zh-TW" altLang="en-US" smtClean="0">
                <a:solidFill>
                  <a:prstClr val="white">
                    <a:lumMod val="50000"/>
                  </a:prstClr>
                </a:solidFill>
              </a:rPr>
              <a:pPr>
                <a:defRPr/>
              </a:pPr>
              <a:t>19</a:t>
            </a:fld>
            <a:endParaRPr lang="zh-TW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457200" y="908050"/>
            <a:ext cx="8229600" cy="5218113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i="1" dirty="0" smtClean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          /* 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Set the active </a:t>
            </a:r>
            <a:r>
              <a:rPr lang="fr-FR" altLang="zh-TW" sz="1200" b="1" i="1" dirty="0" err="1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level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of slave select. */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 </a:t>
            </a:r>
            <a:r>
              <a:rPr lang="fr-FR" altLang="zh-TW" sz="1200" b="1" dirty="0" err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SPI_SetSlaveSelectActiveLow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(SPI0);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	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 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/* SPI </a:t>
            </a:r>
            <a:r>
              <a:rPr lang="fr-FR" altLang="zh-TW" sz="1200" b="1" i="1" dirty="0" err="1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clock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rate 1MHz */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 </a:t>
            </a:r>
            <a:r>
              <a:rPr lang="fr-FR" altLang="zh-TW" sz="1200" b="1" dirty="0" err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SPI_SetClockFreq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(SPI0, 1000000, 0);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	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 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/* PDMA </a:t>
            </a:r>
            <a:r>
              <a:rPr lang="fr-FR" altLang="zh-TW" sz="1200" b="1" i="1" dirty="0" err="1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Init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*/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 </a:t>
            </a:r>
            <a:r>
              <a:rPr lang="fr-FR" altLang="zh-TW" sz="1200" b="1" dirty="0" err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PDMA_Init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();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	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en-US" altLang="zh-TW" sz="1200" b="1" i="1" dirty="0" smtClean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          /* </a:t>
            </a:r>
            <a:r>
              <a:rPr lang="en-US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Configure PDMA Channel 1 to receive SPI0 Rx0 */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en-US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    </a:t>
            </a:r>
            <a:r>
              <a:rPr lang="en-US" altLang="zh-TW" sz="1200" b="1" i="1" dirty="0" smtClean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     /* </a:t>
            </a:r>
            <a:r>
              <a:rPr lang="en-US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CH1 Setting */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en-US" altLang="zh-TW" sz="1200" b="1" i="1" dirty="0" smtClean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          </a:t>
            </a:r>
            <a:r>
              <a:rPr lang="en-US" altLang="zh-TW" sz="1200" b="1" dirty="0" err="1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PDMA_EnableChannelClock</a:t>
            </a:r>
            <a:r>
              <a:rPr lang="en-US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(PDMAGCR_CSR_CLK1); </a:t>
            </a:r>
            <a:r>
              <a:rPr lang="en-US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/* Enable Channel 1 Clock */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en-US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	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en-US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   </a:t>
            </a:r>
            <a:r>
              <a:rPr lang="en-US" altLang="zh-TW" sz="1200" b="1" i="1" dirty="0" smtClean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      </a:t>
            </a:r>
            <a:r>
              <a:rPr lang="en-US" altLang="zh-TW" sz="1200" b="1" dirty="0" err="1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sPDMA.SrcAddr</a:t>
            </a:r>
            <a:r>
              <a:rPr lang="en-US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</a:t>
            </a:r>
            <a:r>
              <a:rPr lang="en-US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= (uint32_t)&amp;(SPI0-&gt;RX0);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en-US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</a:t>
            </a:r>
            <a:r>
              <a:rPr lang="en-US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</a:t>
            </a:r>
            <a:r>
              <a:rPr lang="en-US" altLang="zh-TW" sz="1200" b="1" dirty="0" err="1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sPDMA.DestAddr</a:t>
            </a:r>
            <a:r>
              <a:rPr lang="en-US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</a:t>
            </a:r>
            <a:r>
              <a:rPr lang="en-US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= (uint32_t)&amp;</a:t>
            </a:r>
            <a:r>
              <a:rPr lang="en-US" altLang="zh-TW" sz="1200" b="1" dirty="0" err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DestArray</a:t>
            </a:r>
            <a:r>
              <a:rPr lang="en-US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[0]; 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en-US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</a:t>
            </a:r>
            <a:r>
              <a:rPr lang="en-US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</a:t>
            </a:r>
            <a:r>
              <a:rPr lang="en-US" altLang="zh-TW" sz="1200" b="1" dirty="0" err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sPDMA.SrcCtrl</a:t>
            </a:r>
            <a:r>
              <a:rPr lang="en-US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= PDMA_CSR_SAD_FIX; 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en-US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</a:t>
            </a:r>
            <a:r>
              <a:rPr lang="en-US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</a:t>
            </a:r>
            <a:r>
              <a:rPr lang="en-US" altLang="zh-TW" sz="1200" b="1" dirty="0" err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sPDMA.DestCtrl</a:t>
            </a:r>
            <a:r>
              <a:rPr lang="en-US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= PDMA_CSR_DAD_INC;   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en-US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</a:t>
            </a:r>
            <a:r>
              <a:rPr lang="en-US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</a:t>
            </a:r>
            <a:r>
              <a:rPr lang="en-US" altLang="zh-TW" sz="1200" b="1" dirty="0" err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sPDMA.TransWidth</a:t>
            </a:r>
            <a:r>
              <a:rPr lang="en-US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= PDMA_CSR_APB_TWS_8BIT;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en-US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</a:t>
            </a:r>
            <a:r>
              <a:rPr lang="en-US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</a:t>
            </a:r>
            <a:r>
              <a:rPr lang="en-US" altLang="zh-TW" sz="1200" b="1" dirty="0" err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sPDMA.Mode</a:t>
            </a:r>
            <a:r>
              <a:rPr lang="en-US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= PDMA_CSR_IP2MEM;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en-US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</a:t>
            </a:r>
            <a:r>
              <a:rPr lang="en-US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</a:t>
            </a:r>
            <a:r>
              <a:rPr lang="en-US" altLang="zh-TW" sz="1200" b="1" dirty="0" err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sPDMA.ByteCnt</a:t>
            </a:r>
            <a:r>
              <a:rPr lang="en-US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= TEST_LENGTH;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en-US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</a:t>
            </a:r>
            <a:r>
              <a:rPr lang="en-US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</a:t>
            </a:r>
            <a:r>
              <a:rPr lang="en-US" altLang="zh-TW" sz="1200" b="1" dirty="0" err="1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sPDMA.IsTimeOutEnable</a:t>
            </a:r>
            <a:r>
              <a:rPr lang="en-US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</a:t>
            </a:r>
            <a:r>
              <a:rPr lang="en-US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= 0;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en-US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</a:t>
            </a:r>
            <a:r>
              <a:rPr lang="en-US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</a:t>
            </a:r>
            <a:r>
              <a:rPr lang="en-US" altLang="zh-TW" sz="1200" b="1" dirty="0" err="1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PDMA_Open</a:t>
            </a:r>
            <a:r>
              <a:rPr lang="en-US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(PDMA1</a:t>
            </a:r>
            <a:r>
              <a:rPr lang="en-US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, &amp;</a:t>
            </a:r>
            <a:r>
              <a:rPr lang="en-US" altLang="zh-TW" sz="1200" b="1" dirty="0" err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sPDMA</a:t>
            </a:r>
            <a:r>
              <a:rPr lang="en-US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);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en-US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	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en-US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</a:t>
            </a:r>
            <a:r>
              <a:rPr lang="en-US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PDMA_SPI0_RX_TO_CH1</a:t>
            </a:r>
            <a:r>
              <a:rPr lang="en-US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();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en-US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	  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en-US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  </a:t>
            </a:r>
            <a:r>
              <a:rPr lang="en-US" altLang="zh-TW" sz="1200" b="1" i="1" dirty="0" smtClean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       </a:t>
            </a:r>
            <a:r>
              <a:rPr lang="en-US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/* Enable INT */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en-US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   </a:t>
            </a:r>
            <a:r>
              <a:rPr lang="en-US" altLang="zh-TW" sz="1200" b="1" i="1" dirty="0" smtClean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      </a:t>
            </a:r>
            <a:r>
              <a:rPr lang="en-US" altLang="zh-TW" sz="1200" b="1" dirty="0" err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PDMA_EnableInt</a:t>
            </a:r>
            <a:r>
              <a:rPr lang="en-US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(PDMA1, PDMA_IER_TD);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endParaRPr lang="en-US" altLang="zh-TW" sz="1200" b="1" i="1" dirty="0">
              <a:solidFill>
                <a:srgbClr val="006600"/>
              </a:solidFill>
              <a:latin typeface="Arial" charset="0"/>
              <a:ea typeface="Arial Unicode MS" pitchFamily="34" charset="-120"/>
              <a:cs typeface="Arial Unicode MS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1525934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代码</a:t>
            </a:r>
            <a:r>
              <a:rPr lang="en-US" altLang="zh-TW" dirty="0" smtClean="0"/>
              <a:t>(III)</a:t>
            </a:r>
            <a:endParaRPr lang="zh-TW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92F36B3D-80F6-4342-B3E0-A407A6448628}" type="slidenum">
              <a:rPr lang="zh-TW" altLang="en-US" smtClean="0">
                <a:solidFill>
                  <a:prstClr val="white">
                    <a:lumMod val="50000"/>
                  </a:prstClr>
                </a:solidFill>
              </a:rPr>
              <a:pPr>
                <a:defRPr/>
              </a:pPr>
              <a:t>20</a:t>
            </a:fld>
            <a:endParaRPr lang="zh-TW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457200" y="908050"/>
            <a:ext cx="8229600" cy="5218113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i="1" dirty="0" smtClean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          /* 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Configure PDMA Channel 2 to </a:t>
            </a:r>
            <a:r>
              <a:rPr lang="fr-FR" altLang="zh-TW" sz="1200" b="1" i="1" dirty="0" err="1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receive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SPI0 Tx0 */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</a:t>
            </a:r>
            <a:r>
              <a:rPr lang="fr-FR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</a:t>
            </a:r>
            <a:r>
              <a:rPr lang="fr-FR" altLang="zh-TW" sz="1200" b="1" i="1" dirty="0" smtClean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/* </a:t>
            </a:r>
            <a:r>
              <a:rPr lang="fr-FR" altLang="zh-TW" sz="1200" b="1" i="1" dirty="0" err="1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Tx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PDMA Setting */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</a:t>
            </a:r>
            <a:r>
              <a:rPr lang="fr-FR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</a:t>
            </a:r>
            <a:r>
              <a:rPr lang="fr-FR" altLang="zh-TW" sz="1200" b="1" dirty="0" err="1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PDMA_EnableChannelClock</a:t>
            </a:r>
            <a:r>
              <a:rPr lang="fr-FR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(PDMAGCR_CSR_CLK2); 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/* </a:t>
            </a:r>
            <a:r>
              <a:rPr lang="fr-FR" altLang="zh-TW" sz="1200" b="1" i="1" dirty="0" err="1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Enable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Channel 2 </a:t>
            </a:r>
            <a:r>
              <a:rPr lang="fr-FR" altLang="zh-TW" sz="1200" b="1" i="1" dirty="0" err="1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Clock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*/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	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</a:t>
            </a:r>
            <a:r>
              <a:rPr lang="fr-FR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</a:t>
            </a:r>
            <a:r>
              <a:rPr lang="fr-FR" altLang="zh-TW" sz="1200" b="1" dirty="0" err="1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sPDMA.SrcAddr</a:t>
            </a:r>
            <a:r>
              <a:rPr lang="fr-FR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= (uint32_t)&amp;</a:t>
            </a:r>
            <a:r>
              <a:rPr lang="fr-FR" altLang="zh-TW" sz="1200" b="1" dirty="0" err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SrcArray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[0];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</a:t>
            </a:r>
            <a:r>
              <a:rPr lang="fr-FR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</a:t>
            </a:r>
            <a:r>
              <a:rPr lang="fr-FR" altLang="zh-TW" sz="1200" b="1" dirty="0" err="1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sPDMA.DestAddr</a:t>
            </a:r>
            <a:r>
              <a:rPr lang="fr-FR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= (uint32_t)&amp;(SPI0-&gt;TX0);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</a:t>
            </a:r>
            <a:r>
              <a:rPr lang="fr-FR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</a:t>
            </a:r>
            <a:r>
              <a:rPr lang="fr-FR" altLang="zh-TW" sz="1200" b="1" dirty="0" err="1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sPDMA.SrcCtrl</a:t>
            </a:r>
            <a:r>
              <a:rPr lang="fr-FR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= PDMA_CSR_SAD_INC; 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</a:t>
            </a:r>
            <a:r>
              <a:rPr lang="fr-FR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</a:t>
            </a:r>
            <a:r>
              <a:rPr lang="fr-FR" altLang="zh-TW" sz="1200" b="1" dirty="0" err="1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sPDMA.DestCtrl</a:t>
            </a:r>
            <a:r>
              <a:rPr lang="fr-FR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= PDMA_CSR_DAD_FIX;   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</a:t>
            </a:r>
            <a:r>
              <a:rPr lang="fr-FR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</a:t>
            </a:r>
            <a:r>
              <a:rPr lang="fr-FR" altLang="zh-TW" sz="1200" b="1" dirty="0" err="1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sPDMA.TransWidth</a:t>
            </a:r>
            <a:r>
              <a:rPr lang="fr-FR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= PDMA_CSR_APB_TWS_8BIT;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</a:t>
            </a:r>
            <a:r>
              <a:rPr lang="fr-FR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</a:t>
            </a:r>
            <a:r>
              <a:rPr lang="fr-FR" altLang="zh-TW" sz="1200" b="1" dirty="0" err="1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sPDMA.Mode</a:t>
            </a:r>
            <a:r>
              <a:rPr lang="fr-FR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= PDMA_CSR_MEM2IP;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</a:t>
            </a:r>
            <a:r>
              <a:rPr lang="fr-FR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</a:t>
            </a:r>
            <a:r>
              <a:rPr lang="fr-FR" altLang="zh-TW" sz="1200" b="1" dirty="0" err="1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sPDMA.ByteCnt</a:t>
            </a:r>
            <a:r>
              <a:rPr lang="fr-FR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= TEST_LENGTH;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</a:t>
            </a:r>
            <a:r>
              <a:rPr lang="fr-FR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</a:t>
            </a:r>
            <a:r>
              <a:rPr lang="fr-FR" altLang="zh-TW" sz="1200" b="1" dirty="0" err="1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sPDMA.IsTimeOutEnable</a:t>
            </a:r>
            <a:r>
              <a:rPr lang="fr-FR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= 0;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</a:t>
            </a:r>
            <a:r>
              <a:rPr lang="fr-FR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</a:t>
            </a:r>
            <a:r>
              <a:rPr lang="fr-FR" altLang="zh-TW" sz="1200" b="1" dirty="0" err="1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PDMA_Open</a:t>
            </a:r>
            <a:r>
              <a:rPr lang="fr-FR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(PDMA2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, &amp;</a:t>
            </a:r>
            <a:r>
              <a:rPr lang="fr-FR" altLang="zh-TW" sz="1200" b="1" dirty="0" err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sPDMA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);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	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</a:t>
            </a:r>
            <a:r>
              <a:rPr lang="fr-FR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PDMA_SPI0_TX_TO_CH2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();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	  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</a:t>
            </a:r>
            <a:r>
              <a:rPr lang="fr-FR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/* </a:t>
            </a:r>
            <a:r>
              <a:rPr lang="fr-FR" altLang="zh-TW" sz="1200" b="1" i="1" dirty="0" err="1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Enable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INT */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</a:t>
            </a:r>
            <a:r>
              <a:rPr lang="fr-FR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</a:t>
            </a:r>
            <a:r>
              <a:rPr lang="fr-FR" altLang="zh-TW" sz="1200" b="1" dirty="0" err="1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PDMA_EnableInt</a:t>
            </a:r>
            <a:r>
              <a:rPr lang="fr-FR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(PDMA2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, PDMA_IER_TD);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	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en-US" altLang="zh-TW" sz="1200" b="1" i="1" dirty="0" smtClean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          /* Read </a:t>
            </a:r>
            <a:r>
              <a:rPr lang="en-US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MID &amp; DID */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en-US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   </a:t>
            </a:r>
            <a:r>
              <a:rPr lang="en-US" altLang="zh-TW" sz="1200" b="1" i="1" dirty="0" smtClean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      </a:t>
            </a:r>
            <a:r>
              <a:rPr lang="en-US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if(</a:t>
            </a:r>
            <a:r>
              <a:rPr lang="en-US" altLang="zh-TW" sz="1200" b="1" dirty="0" err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SpiFlash_ReadMidDid</a:t>
            </a:r>
            <a:r>
              <a:rPr lang="en-US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() == 0)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en-US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 	</a:t>
            </a:r>
            <a:r>
              <a:rPr lang="en-US" altLang="zh-TW" sz="1200" b="1" dirty="0" err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printf</a:t>
            </a:r>
            <a:r>
              <a:rPr lang="en-US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(“MID and DID Error!!\</a:t>
            </a:r>
            <a:r>
              <a:rPr lang="en-US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n");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en-US" altLang="zh-TW" sz="1200" b="1" i="1" dirty="0" smtClean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  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en-US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</a:t>
            </a:r>
            <a:r>
              <a:rPr lang="en-US" altLang="zh-TW" sz="1200" b="1" i="1" dirty="0" smtClean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         </a:t>
            </a:r>
            <a:r>
              <a:rPr lang="en-US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/* Erase SPI </a:t>
            </a:r>
            <a:r>
              <a:rPr lang="en-US" altLang="zh-TW" sz="1200" b="1" i="1" dirty="0" smtClean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Flash </a:t>
            </a:r>
            <a:r>
              <a:rPr lang="en-US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*/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en-US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   </a:t>
            </a:r>
            <a:r>
              <a:rPr lang="en-US" altLang="zh-TW" sz="1200" b="1" i="1" dirty="0" smtClean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      </a:t>
            </a:r>
            <a:r>
              <a:rPr lang="en-US" altLang="zh-TW" sz="1200" b="1" dirty="0" err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SpiFlash_ChipErase</a:t>
            </a:r>
            <a:r>
              <a:rPr lang="en-US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();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endParaRPr lang="en-US" altLang="zh-TW" sz="1200" b="1" i="1" dirty="0">
              <a:solidFill>
                <a:srgbClr val="006600"/>
              </a:solidFill>
              <a:latin typeface="Arial" charset="0"/>
              <a:ea typeface="Arial Unicode MS" pitchFamily="34" charset="-120"/>
              <a:cs typeface="Arial Unicode MS" pitchFamily="34" charset="-120"/>
            </a:endParaRP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en-US" altLang="zh-TW" sz="1200" b="1" i="1" dirty="0" smtClean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          /* </a:t>
            </a:r>
            <a:r>
              <a:rPr lang="en-US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Wait </a:t>
            </a:r>
            <a:r>
              <a:rPr lang="en-US" altLang="zh-TW" sz="1200" b="1" i="1" dirty="0" smtClean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Ready </a:t>
            </a:r>
            <a:r>
              <a:rPr lang="en-US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*/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en-US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   </a:t>
            </a:r>
            <a:r>
              <a:rPr lang="en-US" altLang="zh-TW" sz="1200" b="1" i="1" dirty="0" smtClean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      </a:t>
            </a:r>
            <a:r>
              <a:rPr lang="en-US" altLang="zh-TW" sz="1200" b="1" dirty="0" err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SpiFlash_WaitReady</a:t>
            </a:r>
            <a:r>
              <a:rPr lang="en-US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();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endParaRPr lang="en-US" altLang="zh-TW" sz="1200" b="1" i="1" dirty="0">
              <a:solidFill>
                <a:srgbClr val="006600"/>
              </a:solidFill>
              <a:latin typeface="Arial" charset="0"/>
              <a:ea typeface="Arial Unicode MS" pitchFamily="34" charset="-120"/>
              <a:cs typeface="Arial Unicode MS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1525934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代码</a:t>
            </a:r>
            <a:r>
              <a:rPr lang="en-US" altLang="zh-TW" dirty="0" smtClean="0"/>
              <a:t>(IV)</a:t>
            </a:r>
            <a:endParaRPr lang="zh-TW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92F36B3D-80F6-4342-B3E0-A407A6448628}" type="slidenum">
              <a:rPr lang="zh-TW" altLang="en-US" smtClean="0">
                <a:solidFill>
                  <a:prstClr val="white">
                    <a:lumMod val="50000"/>
                  </a:prstClr>
                </a:solidFill>
              </a:rPr>
              <a:pPr>
                <a:defRPr/>
              </a:pPr>
              <a:t>21</a:t>
            </a:fld>
            <a:endParaRPr lang="zh-TW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457199" y="908050"/>
            <a:ext cx="8435975" cy="5473700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charset="-120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          /* Program SPI </a:t>
            </a:r>
            <a:r>
              <a:rPr lang="fr-FR" altLang="zh-TW" sz="1200" b="1" i="1" dirty="0" smtClean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Flash 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*/	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   </a:t>
            </a:r>
            <a:r>
              <a:rPr lang="fr-FR" altLang="zh-TW" sz="1200" b="1" i="1" dirty="0" smtClean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      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u32FlashAddress = 0;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 </a:t>
            </a:r>
            <a:r>
              <a:rPr lang="fr-FR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for(u32PageNumber=0;u32PageNumber&lt;TEST_NUMBER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; u32PageNumber++){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 </a:t>
            </a:r>
            <a:r>
              <a:rPr lang="fr-FR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	 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/* Trigger PDMA </a:t>
            </a:r>
            <a:r>
              <a:rPr lang="fr-FR" altLang="zh-TW" sz="1200" b="1" i="1" dirty="0" err="1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S</a:t>
            </a:r>
            <a:r>
              <a:rPr lang="fr-FR" altLang="zh-TW" sz="1200" b="1" i="1" dirty="0" err="1" smtClean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pecified</a:t>
            </a:r>
            <a:r>
              <a:rPr lang="fr-FR" altLang="zh-TW" sz="1200" b="1" i="1" dirty="0" smtClean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Channel */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 </a:t>
            </a:r>
            <a:r>
              <a:rPr lang="fr-FR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	</a:t>
            </a:r>
            <a:r>
              <a:rPr lang="fr-FR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</a:t>
            </a:r>
            <a:r>
              <a:rPr lang="fr-FR" altLang="zh-TW" sz="1200" b="1" dirty="0" err="1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PDMA_CHEnableTransfer</a:t>
            </a:r>
            <a:r>
              <a:rPr lang="fr-FR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(PDMA2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);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	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     	 </a:t>
            </a:r>
            <a:r>
              <a:rPr lang="fr-FR" altLang="zh-TW" sz="1200" b="1" i="1" dirty="0" smtClean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/* 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P</a:t>
            </a:r>
            <a:r>
              <a:rPr lang="fr-FR" altLang="zh-TW" sz="1200" b="1" i="1" dirty="0" smtClean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age Program </a:t>
            </a:r>
            <a:r>
              <a:rPr lang="fr-FR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*/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     	</a:t>
            </a:r>
            <a:r>
              <a:rPr lang="fr-FR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</a:t>
            </a:r>
            <a:r>
              <a:rPr lang="fr-FR" altLang="zh-TW" sz="1200" b="1" dirty="0" err="1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SpiFlash_PageProgram</a:t>
            </a:r>
            <a:r>
              <a:rPr lang="fr-FR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(u32FlashAddress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, 256);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     	</a:t>
            </a:r>
            <a:r>
              <a:rPr lang="fr-FR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</a:t>
            </a:r>
            <a:r>
              <a:rPr lang="fr-FR" altLang="zh-TW" sz="1200" b="1" dirty="0" err="1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SpiFlash_WaitReady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();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     	</a:t>
            </a:r>
            <a:r>
              <a:rPr lang="fr-FR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u32FlashAddress </a:t>
            </a: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+= 0x100;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fr-FR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</a:t>
            </a:r>
            <a:r>
              <a:rPr lang="fr-FR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} </a:t>
            </a:r>
            <a:endParaRPr lang="fr-FR" altLang="zh-TW" sz="1200" b="1" dirty="0">
              <a:latin typeface="Lucida Console" pitchFamily="49" charset="0"/>
              <a:ea typeface="Arial Unicode MS" pitchFamily="34" charset="-120"/>
              <a:cs typeface="Arial Unicode MS" pitchFamily="34" charset="-120"/>
            </a:endParaRP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en-US" altLang="zh-TW" sz="1200" b="1" i="1" dirty="0" smtClean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          </a:t>
            </a:r>
            <a:r>
              <a:rPr lang="en-US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/* Read SPI </a:t>
            </a:r>
            <a:r>
              <a:rPr lang="en-US" altLang="zh-TW" sz="1200" b="1" i="1" dirty="0" smtClean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Flash </a:t>
            </a:r>
            <a:r>
              <a:rPr lang="en-US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*/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en-US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    </a:t>
            </a:r>
            <a:r>
              <a:rPr lang="en-US" altLang="zh-TW" sz="1200" b="1" i="1" dirty="0" smtClean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      </a:t>
            </a:r>
            <a:r>
              <a:rPr lang="en-US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u32FlashAddress = 0;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en-US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 </a:t>
            </a:r>
            <a:r>
              <a:rPr lang="en-US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for(u32PageNumber=0</a:t>
            </a:r>
            <a:r>
              <a:rPr lang="en-US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; u32PageNumber&lt;TEST_NUMBER; u32PageNumber++){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</a:pPr>
            <a:r>
              <a:rPr lang="en-US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 </a:t>
            </a:r>
            <a:r>
              <a:rPr lang="en-US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</a:t>
            </a:r>
            <a:r>
              <a:rPr lang="en-US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	</a:t>
            </a:r>
            <a:r>
              <a:rPr lang="en-US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</a:t>
            </a:r>
            <a:r>
              <a:rPr lang="en-US" altLang="zh-TW" sz="1200" b="1" i="1" dirty="0" smtClean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/* </a:t>
            </a:r>
            <a:r>
              <a:rPr lang="en-US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Trigger PDMA </a:t>
            </a:r>
            <a:r>
              <a:rPr lang="en-US" altLang="zh-TW" sz="1200" b="1" i="1" dirty="0" smtClean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Specified </a:t>
            </a:r>
            <a:r>
              <a:rPr lang="en-US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Channel */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en-US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      </a:t>
            </a:r>
            <a:r>
              <a:rPr lang="en-US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</a:t>
            </a:r>
            <a:r>
              <a:rPr lang="en-US" altLang="zh-TW" sz="1200" b="1" dirty="0" err="1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PDMA_CHEnableTransfer</a:t>
            </a:r>
            <a:r>
              <a:rPr lang="en-US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(PDMA1</a:t>
            </a:r>
            <a:r>
              <a:rPr lang="en-US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);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en-US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      </a:t>
            </a:r>
            <a:r>
              <a:rPr lang="en-US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</a:t>
            </a:r>
            <a:r>
              <a:rPr lang="en-US" altLang="zh-TW" sz="1200" b="1" i="1" dirty="0" smtClean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/* Page Read </a:t>
            </a:r>
            <a:r>
              <a:rPr lang="en-US" altLang="zh-TW" sz="1200" b="1" i="1" dirty="0">
                <a:solidFill>
                  <a:srgbClr val="006600"/>
                </a:solidFill>
                <a:latin typeface="Arial" charset="0"/>
                <a:ea typeface="Arial Unicode MS" pitchFamily="34" charset="-120"/>
                <a:cs typeface="Arial Unicode MS" pitchFamily="34" charset="-120"/>
              </a:rPr>
              <a:t>*/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en-US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      </a:t>
            </a:r>
            <a:r>
              <a:rPr lang="en-US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</a:t>
            </a:r>
            <a:r>
              <a:rPr lang="en-US" altLang="zh-TW" sz="1200" b="1" dirty="0" err="1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SpiFlash_ReadData</a:t>
            </a:r>
            <a:r>
              <a:rPr lang="en-US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(u32FlashAddress</a:t>
            </a:r>
            <a:r>
              <a:rPr lang="en-US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, 256);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en-US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      </a:t>
            </a:r>
            <a:r>
              <a:rPr lang="en-US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u32FlashAddress </a:t>
            </a:r>
            <a:r>
              <a:rPr lang="en-US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+= 0x100;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en-US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		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en-US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      </a:t>
            </a:r>
            <a:r>
              <a:rPr lang="en-US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for(u32ByteCount=0</a:t>
            </a:r>
            <a:r>
              <a:rPr lang="en-US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; u32ByteCount&lt;256; u32ByteCount++){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en-US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       </a:t>
            </a:r>
            <a:r>
              <a:rPr lang="en-US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  </a:t>
            </a:r>
            <a:r>
              <a:rPr lang="en-US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if(</a:t>
            </a:r>
            <a:r>
              <a:rPr lang="en-US" altLang="zh-TW" sz="1200" b="1" dirty="0" err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DestArray</a:t>
            </a:r>
            <a:r>
              <a:rPr lang="en-US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[u32ByteCount] != </a:t>
            </a:r>
            <a:r>
              <a:rPr lang="en-US" altLang="zh-TW" sz="1200" b="1" dirty="0" err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SrcArray</a:t>
            </a:r>
            <a:r>
              <a:rPr lang="en-US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[u32ByteCount]){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en-US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       </a:t>
            </a:r>
            <a:r>
              <a:rPr lang="en-US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        </a:t>
            </a:r>
            <a:r>
              <a:rPr lang="en-US" altLang="zh-TW" sz="1200" b="1" dirty="0" err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printf</a:t>
            </a:r>
            <a:r>
              <a:rPr lang="en-US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("Data error! [%d] R:0x%x - W:0x%x\n", u32PageNumber</a:t>
            </a:r>
            <a:r>
              <a:rPr lang="en-US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,            </a:t>
            </a:r>
            <a:r>
              <a:rPr lang="en-US" altLang="zh-TW" sz="1200" b="1" dirty="0" err="1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DestArray</a:t>
            </a:r>
            <a:r>
              <a:rPr lang="en-US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[u32ByteCount</a:t>
            </a:r>
            <a:r>
              <a:rPr lang="en-US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], </a:t>
            </a:r>
            <a:r>
              <a:rPr lang="en-US" altLang="zh-TW" sz="1200" b="1" dirty="0" err="1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SrcArray</a:t>
            </a:r>
            <a:r>
              <a:rPr lang="en-US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[u32ByteCount</a:t>
            </a:r>
            <a:r>
              <a:rPr lang="en-US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]);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en-US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	    	             </a:t>
            </a:r>
            <a:r>
              <a:rPr lang="en-US" altLang="zh-TW" sz="1200" b="1" dirty="0" err="1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nError</a:t>
            </a:r>
            <a:r>
              <a:rPr lang="en-US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</a:t>
            </a:r>
            <a:r>
              <a:rPr lang="en-US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++;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en-US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             }</a:t>
            </a:r>
            <a:endParaRPr lang="en-US" altLang="zh-TW" sz="1200" b="1" dirty="0">
              <a:latin typeface="Lucida Console" pitchFamily="49" charset="0"/>
              <a:ea typeface="Arial Unicode MS" pitchFamily="34" charset="-120"/>
              <a:cs typeface="Arial Unicode MS" pitchFamily="34" charset="-120"/>
            </a:endParaRP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en-US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      </a:t>
            </a:r>
            <a:r>
              <a:rPr lang="en-US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</a:t>
            </a:r>
            <a:r>
              <a:rPr lang="en-US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}	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en-US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</a:t>
            </a:r>
            <a:r>
              <a:rPr lang="en-US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}</a:t>
            </a:r>
            <a:endParaRPr lang="en-US" altLang="zh-TW" sz="1200" b="1" dirty="0">
              <a:latin typeface="Lucida Console" pitchFamily="49" charset="0"/>
              <a:ea typeface="Arial Unicode MS" pitchFamily="34" charset="-120"/>
              <a:cs typeface="Arial Unicode MS" pitchFamily="34" charset="-120"/>
            </a:endParaRP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en-US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    </a:t>
            </a:r>
            <a:r>
              <a:rPr lang="en-US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if(</a:t>
            </a:r>
            <a:r>
              <a:rPr lang="en-US" altLang="zh-TW" sz="1200" b="1" dirty="0" err="1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nError</a:t>
            </a:r>
            <a:r>
              <a:rPr lang="en-US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 </a:t>
            </a:r>
            <a:r>
              <a:rPr lang="en-US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== 0</a:t>
            </a:r>
            <a:r>
              <a:rPr lang="en-US" altLang="zh-TW" sz="1200" b="1" dirty="0" smtClean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) </a:t>
            </a:r>
            <a:r>
              <a:rPr lang="en-US" altLang="zh-TW" sz="1200" b="1" dirty="0" err="1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printf</a:t>
            </a:r>
            <a:r>
              <a:rPr lang="en-US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("Compare Data OK!!\n");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r>
              <a:rPr lang="en-US" altLang="zh-TW" sz="1200" b="1" dirty="0">
                <a:latin typeface="Lucida Console" pitchFamily="49" charset="0"/>
                <a:ea typeface="Arial Unicode MS" pitchFamily="34" charset="-120"/>
                <a:cs typeface="Arial Unicode MS" pitchFamily="34" charset="-120"/>
              </a:rPr>
              <a:t>}</a:t>
            </a:r>
          </a:p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rgbClr val="D00600"/>
              </a:buClr>
              <a:buFont typeface="Arial" charset="0"/>
              <a:buNone/>
            </a:pPr>
            <a:endParaRPr lang="en-US" altLang="zh-TW" sz="1200" b="1" i="1" dirty="0">
              <a:solidFill>
                <a:srgbClr val="006600"/>
              </a:solidFill>
              <a:latin typeface="Arial" charset="0"/>
              <a:ea typeface="Arial Unicode MS" pitchFamily="34" charset="-120"/>
              <a:cs typeface="Arial Unicode MS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93243306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Thank you.</a:t>
            </a:r>
            <a:endParaRPr lang="zh-TW" alt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D7BCE2AD-4B05-4E68-B257-CCC941F56199}" type="slidenum">
              <a:rPr lang="zh-TW" altLang="en-US" smtClean="0">
                <a:solidFill>
                  <a:prstClr val="white">
                    <a:lumMod val="50000"/>
                  </a:prstClr>
                </a:solidFill>
              </a:rPr>
              <a:pPr>
                <a:defRPr/>
              </a:pPr>
              <a:t>22</a:t>
            </a:fld>
            <a:endParaRPr lang="zh-TW" altLang="en-US" dirty="0">
              <a:solidFill>
                <a:prstClr val="white">
                  <a:lumMod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03087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6222</TotalTime>
  <Words>781</Words>
  <Application>Microsoft Office PowerPoint</Application>
  <PresentationFormat>On-screen Show (4:3)</PresentationFormat>
  <Paragraphs>330</Paragraphs>
  <Slides>23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23</vt:i4>
      </vt:variant>
    </vt:vector>
  </HeadingPairs>
  <TitlesOfParts>
    <vt:vector size="26" baseType="lpstr">
      <vt:lpstr>Office Theme</vt:lpstr>
      <vt:lpstr>Visio</vt:lpstr>
      <vt:lpstr>Equation</vt:lpstr>
      <vt:lpstr>NuMicro Nano SPI</vt:lpstr>
      <vt:lpstr>内容</vt:lpstr>
      <vt:lpstr>特性 (I)</vt:lpstr>
      <vt:lpstr>特性(II)</vt:lpstr>
      <vt:lpstr>方块图</vt:lpstr>
      <vt:lpstr>SPI 基本功能设定 (I)</vt:lpstr>
      <vt:lpstr>SPI基本功能设定 (II)</vt:lpstr>
      <vt:lpstr>SPI基本功能设定 (III)</vt:lpstr>
      <vt:lpstr>串行时钟</vt:lpstr>
      <vt:lpstr>可变时钟功能 </vt:lpstr>
      <vt:lpstr>Word-/Byte暂停功能</vt:lpstr>
      <vt:lpstr>字节重排序功能</vt:lpstr>
      <vt:lpstr>2-Bit (Two-Channel) 功能</vt:lpstr>
      <vt:lpstr>主模式下2-Bit 模式时序图</vt:lpstr>
      <vt:lpstr>双IO 模式</vt:lpstr>
      <vt:lpstr>FIFO 模式</vt:lpstr>
      <vt:lpstr>唤醒功能</vt:lpstr>
      <vt:lpstr>中断</vt:lpstr>
      <vt:lpstr>代码(I)</vt:lpstr>
      <vt:lpstr>代码(II)</vt:lpstr>
      <vt:lpstr>代码(III)</vt:lpstr>
      <vt:lpstr>代码(IV)</vt:lpstr>
      <vt:lpstr>Thank you.</vt:lpstr>
    </vt:vector>
  </TitlesOfParts>
  <Company>3 3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Future of Computer</dc:title>
  <dc:creator>3 3</dc:creator>
  <cp:lastModifiedBy>CA10 CLYU2</cp:lastModifiedBy>
  <cp:revision>220</cp:revision>
  <dcterms:created xsi:type="dcterms:W3CDTF">2008-04-28T08:14:33Z</dcterms:created>
  <dcterms:modified xsi:type="dcterms:W3CDTF">2013-03-05T16:13:53Z</dcterms:modified>
</cp:coreProperties>
</file>