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8"/>
  </p:notesMasterIdLst>
  <p:sldIdLst>
    <p:sldId id="383" r:id="rId2"/>
    <p:sldId id="385" r:id="rId3"/>
    <p:sldId id="386" r:id="rId4"/>
    <p:sldId id="387" r:id="rId5"/>
    <p:sldId id="388" r:id="rId6"/>
    <p:sldId id="389" r:id="rId7"/>
    <p:sldId id="390" r:id="rId8"/>
    <p:sldId id="391" r:id="rId9"/>
    <p:sldId id="392" r:id="rId10"/>
    <p:sldId id="393" r:id="rId11"/>
    <p:sldId id="394" r:id="rId12"/>
    <p:sldId id="395" r:id="rId13"/>
    <p:sldId id="396" r:id="rId14"/>
    <p:sldId id="397" r:id="rId15"/>
    <p:sldId id="398" r:id="rId16"/>
    <p:sldId id="384" r:id="rId17"/>
  </p:sldIdLst>
  <p:sldSz cx="9144000" cy="6858000" type="screen4x3"/>
  <p:notesSz cx="7004050" cy="92900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1pPr>
    <a:lvl2pPr marL="4572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2pPr>
    <a:lvl3pPr marL="9144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3pPr>
    <a:lvl4pPr marL="13716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4pPr>
    <a:lvl5pPr marL="18288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5pPr>
    <a:lvl6pPr marL="22860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6pPr>
    <a:lvl7pPr marL="27432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7pPr>
    <a:lvl8pPr marL="32004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8pPr>
    <a:lvl9pPr marL="36576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66"/>
    <a:srgbClr val="0000FF"/>
    <a:srgbClr val="006600"/>
    <a:srgbClr val="003399"/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95" autoAdjust="0"/>
    <p:restoredTop sz="94576" autoAdjust="0"/>
  </p:normalViewPr>
  <p:slideViewPr>
    <p:cSldViewPr>
      <p:cViewPr>
        <p:scale>
          <a:sx n="66" d="100"/>
          <a:sy n="66" d="100"/>
        </p:scale>
        <p:origin x="-732" y="-534"/>
      </p:cViewPr>
      <p:guideLst>
        <p:guide orient="horz" pos="1248"/>
        <p:guide pos="41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7163" y="0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0484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3438" cy="34829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3250"/>
            <a:ext cx="5602288" cy="417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3325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7163" y="8823325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33101B4E-15CE-4390-9DD9-052399236F6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3609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BEC2B91E-A669-4C1B-A2CA-216A4DAF6E83}" type="datetime1">
              <a:rPr lang="zh-TW" altLang="en-US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302C2088-DF3E-40E5-B571-43636DC4CFA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466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C25DC-6579-4AAB-A7B6-380B26576CFB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C15F3-94A3-4826-B329-097B4AD9839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806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B4DCD-55C9-4187-BEC3-92EDAA6EAFEF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2F83-8436-48FA-84BC-D20F6074328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0629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2BCCB-88F8-4475-B74B-34CE16A6A4AA}" type="datetime1">
              <a:rPr lang="zh-TW" altLang="en-US"/>
              <a:pPr>
                <a:defRPr/>
              </a:pPr>
              <a:t>2013/4/23</a:t>
            </a:fld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2F0E7-71FD-477D-924E-AB2EBBDA87A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7725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D77569C-473D-4904-80F3-423A5C156406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DB46068-4555-4B3C-81AB-41BA379DBCA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8" r:id="rId2"/>
    <p:sldLayoutId id="2147483719" r:id="rId3"/>
    <p:sldLayoutId id="2147483721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e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9.emf"/><Relationship Id="rId4" Type="http://schemas.openxmlformats.org/officeDocument/2006/relationships/image" Target="../media/image6.e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2954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TW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NuMicro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Nano</a:t>
            </a:r>
            <a:b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I2S</a:t>
            </a:r>
            <a:endParaRPr lang="zh-TW" altLang="en-US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0888" y="4629150"/>
            <a:ext cx="7632700" cy="704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mtClean="0">
                <a:cs typeface="Arial" charset="0"/>
              </a:rPr>
              <a:t>NuMicro@nuvoton.com</a:t>
            </a: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E0D83E-C289-4071-9507-AB0ACEB245B6}" type="slidenum">
              <a:rPr kumimoji="0" lang="zh-TW" altLang="en-US" sz="1400" u="none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kumimoji="0" lang="en-US" altLang="zh-TW" sz="1400" u="none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内容</a:t>
            </a:r>
            <a:endParaRPr lang="zh-TW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zh-TW" dirty="0" smtClean="0"/>
              <a:t>I2S </a:t>
            </a:r>
            <a:r>
              <a:rPr lang="zh-CN" altLang="en-US" dirty="0" smtClean="0"/>
              <a:t>介绍</a:t>
            </a:r>
            <a:endParaRPr lang="en-US" altLang="zh-TW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zh-TW" dirty="0" smtClean="0"/>
              <a:t>I2S </a:t>
            </a:r>
            <a:r>
              <a:rPr lang="zh-CN" altLang="en-US" dirty="0" smtClean="0"/>
              <a:t>特性</a:t>
            </a:r>
            <a:endParaRPr lang="en-US" altLang="zh-TW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zh-TW" dirty="0" smtClean="0"/>
              <a:t>I2S </a:t>
            </a:r>
            <a:r>
              <a:rPr lang="zh-CN" altLang="en-US" dirty="0" smtClean="0"/>
              <a:t>时钟源</a:t>
            </a:r>
            <a:endParaRPr lang="en-US" altLang="zh-TW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zh-TW" dirty="0" smtClean="0"/>
              <a:t>I2S </a:t>
            </a:r>
            <a:r>
              <a:rPr lang="zh-CN" altLang="en-US" dirty="0" smtClean="0"/>
              <a:t>方块图</a:t>
            </a:r>
            <a:endParaRPr lang="en-US" altLang="zh-TW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zh-TW" dirty="0" smtClean="0"/>
              <a:t>I2S </a:t>
            </a:r>
            <a:r>
              <a:rPr lang="zh-CN" altLang="en-US" dirty="0" smtClean="0"/>
              <a:t>时序</a:t>
            </a:r>
            <a:endParaRPr lang="en-US" altLang="zh-TW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zh-TW" dirty="0" smtClean="0"/>
              <a:t>FIFO </a:t>
            </a:r>
            <a:r>
              <a:rPr lang="zh-CN" altLang="en-US" dirty="0"/>
              <a:t>结构</a:t>
            </a:r>
            <a:endParaRPr lang="en-US" altLang="zh-TW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zh-CN" altLang="en-US" dirty="0" smtClean="0"/>
              <a:t>范例</a:t>
            </a:r>
            <a:endParaRPr lang="en-US" altLang="zh-TW" dirty="0" smtClean="0"/>
          </a:p>
          <a:p>
            <a:pPr marL="0" indent="0">
              <a:buFont typeface="Arial" pitchFamily="34" charset="0"/>
              <a:buNone/>
              <a:defRPr/>
            </a:pP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8BD0AA5-3449-4B76-A353-CE9C6F1AE8B4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I2S </a:t>
            </a:r>
            <a:r>
              <a:rPr lang="zh-CN" altLang="en-US" smtClean="0"/>
              <a:t>介绍</a:t>
            </a:r>
            <a:endParaRPr lang="zh-TW" altLang="en-US" smtClean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I2S (Inter-IC Sound or Integrated Interchip Sound)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Interface Signals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BCLK: (Bit Clock Line)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LRCLK: (Word Clock Line, Word Select Line)</a:t>
            </a:r>
          </a:p>
          <a:p>
            <a:pPr lvl="2" eaLnBrk="1" hangingPunct="1"/>
            <a:r>
              <a:rPr lang="en-US" altLang="zh-TW" sz="2000" smtClean="0">
                <a:cs typeface="Arial" charset="0"/>
              </a:rPr>
              <a:t>Left/Right channel selection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SDI: (Serial Data Input)</a:t>
            </a:r>
          </a:p>
          <a:p>
            <a:pPr lvl="2" eaLnBrk="1" hangingPunct="1"/>
            <a:r>
              <a:rPr lang="en-US" altLang="zh-TW" sz="2000" smtClean="0">
                <a:cs typeface="Arial" charset="0"/>
              </a:rPr>
              <a:t>To receive the ADC data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SDO: (Serial Data Output)</a:t>
            </a:r>
          </a:p>
          <a:p>
            <a:pPr lvl="2" eaLnBrk="1" hangingPunct="1"/>
            <a:r>
              <a:rPr lang="en-US" altLang="zh-TW" sz="2000" smtClean="0">
                <a:cs typeface="Arial" charset="0"/>
              </a:rPr>
              <a:t>To send the audio PCM data to DAC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Application: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To connect with external audio codec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97FBAAB-C17B-4E80-ADB2-CB1B28ED3ECC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I2S </a:t>
            </a:r>
            <a:r>
              <a:rPr lang="zh-CN" altLang="en-US" smtClean="0"/>
              <a:t>特性</a:t>
            </a:r>
            <a:endParaRPr lang="zh-TW" alt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I2S can operate as either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master</a:t>
            </a:r>
            <a:r>
              <a:rPr lang="en-US" altLang="zh-TW" smtClean="0">
                <a:cs typeface="Arial" charset="0"/>
              </a:rPr>
              <a:t> or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slave </a:t>
            </a:r>
            <a:r>
              <a:rPr lang="en-US" altLang="zh-TW" smtClean="0">
                <a:cs typeface="Arial" charset="0"/>
              </a:rPr>
              <a:t>mode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Capable of handling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8</a:t>
            </a:r>
            <a:r>
              <a:rPr lang="en-US" altLang="zh-TW" smtClean="0">
                <a:cs typeface="Arial" charset="0"/>
              </a:rPr>
              <a:t>,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16</a:t>
            </a:r>
            <a:r>
              <a:rPr lang="en-US" altLang="zh-TW" smtClean="0">
                <a:cs typeface="Arial" charset="0"/>
              </a:rPr>
              <a:t>, and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32</a:t>
            </a:r>
            <a:r>
              <a:rPr lang="en-US" altLang="zh-TW" smtClean="0">
                <a:cs typeface="Arial" charset="0"/>
              </a:rPr>
              <a:t> bit word sizes.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Supports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 mono</a:t>
            </a:r>
            <a:r>
              <a:rPr lang="en-US" altLang="zh-TW" smtClean="0">
                <a:cs typeface="Arial" charset="0"/>
              </a:rPr>
              <a:t> and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stereo</a:t>
            </a:r>
            <a:r>
              <a:rPr lang="en-US" altLang="zh-TW" smtClean="0">
                <a:cs typeface="Arial" charset="0"/>
              </a:rPr>
              <a:t> audio data.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Supports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I2S</a:t>
            </a:r>
            <a:r>
              <a:rPr lang="en-US" altLang="zh-TW" smtClean="0">
                <a:cs typeface="Arial" charset="0"/>
              </a:rPr>
              <a:t> and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MSB justified</a:t>
            </a:r>
            <a:r>
              <a:rPr lang="en-US" altLang="zh-TW" smtClean="0">
                <a:cs typeface="Arial" charset="0"/>
              </a:rPr>
              <a:t> data format.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Provides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two</a:t>
            </a:r>
            <a:r>
              <a:rPr lang="en-US" altLang="zh-TW" smtClean="0">
                <a:cs typeface="Arial" charset="0"/>
              </a:rPr>
              <a:t>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8 words FIFO</a:t>
            </a:r>
            <a:r>
              <a:rPr lang="en-US" altLang="zh-TW" smtClean="0">
                <a:cs typeface="Arial" charset="0"/>
              </a:rPr>
              <a:t> data buffers, one for transmit and one for receive.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Generates interrupt requests when buffer levels cross a programmable boundary.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Two DMA requests, one for transmit and one for receive </a:t>
            </a:r>
          </a:p>
          <a:p>
            <a:endParaRPr lang="zh-TW" altLang="en-US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ED4F22-2585-4740-BB0D-6DC71E0532E1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方块图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454B48-D252-4C2E-B264-B189C0603016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1143000" y="1828800"/>
          <a:ext cx="7239000" cy="407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name="Visio" r:id="rId3" imgW="7337048" imgH="4127770" progId="Visio.Drawing.11">
                  <p:embed/>
                </p:oleObj>
              </mc:Choice>
              <mc:Fallback>
                <p:oleObj name="Visio" r:id="rId3" imgW="7337048" imgH="4127770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828800"/>
                        <a:ext cx="7239000" cy="407511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folHlink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Oval 6"/>
          <p:cNvSpPr>
            <a:spLocks noChangeArrowheads="1"/>
          </p:cNvSpPr>
          <p:nvPr/>
        </p:nvSpPr>
        <p:spPr bwMode="auto">
          <a:xfrm>
            <a:off x="2895600" y="2895600"/>
            <a:ext cx="1143000" cy="1371600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198" name="Oval 9"/>
          <p:cNvSpPr>
            <a:spLocks noChangeArrowheads="1"/>
          </p:cNvSpPr>
          <p:nvPr/>
        </p:nvSpPr>
        <p:spPr bwMode="auto">
          <a:xfrm>
            <a:off x="7467600" y="1828800"/>
            <a:ext cx="1066800" cy="457200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199" name="Oval 10"/>
          <p:cNvSpPr>
            <a:spLocks noChangeArrowheads="1"/>
          </p:cNvSpPr>
          <p:nvPr/>
        </p:nvSpPr>
        <p:spPr bwMode="auto">
          <a:xfrm>
            <a:off x="7391400" y="2514600"/>
            <a:ext cx="1066800" cy="457200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200" name="Oval 11"/>
          <p:cNvSpPr>
            <a:spLocks noChangeArrowheads="1"/>
          </p:cNvSpPr>
          <p:nvPr/>
        </p:nvSpPr>
        <p:spPr bwMode="auto">
          <a:xfrm>
            <a:off x="7315200" y="3886200"/>
            <a:ext cx="1066800" cy="457200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201" name="Rectangle 12"/>
          <p:cNvSpPr>
            <a:spLocks noChangeArrowheads="1"/>
          </p:cNvSpPr>
          <p:nvPr/>
        </p:nvSpPr>
        <p:spPr bwMode="auto">
          <a:xfrm>
            <a:off x="7467600" y="3429000"/>
            <a:ext cx="838200" cy="304800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TW" altLang="zh-TW" sz="1800">
              <a:solidFill>
                <a:srgbClr val="FF0000"/>
              </a:solidFill>
              <a:ea typeface="新細明體" pitchFamily="18" charset="-120"/>
            </a:endParaRPr>
          </a:p>
        </p:txBody>
      </p:sp>
      <p:sp>
        <p:nvSpPr>
          <p:cNvPr id="8202" name="Rectangle 13"/>
          <p:cNvSpPr>
            <a:spLocks noChangeArrowheads="1"/>
          </p:cNvSpPr>
          <p:nvPr/>
        </p:nvSpPr>
        <p:spPr bwMode="auto">
          <a:xfrm>
            <a:off x="7543800" y="4876800"/>
            <a:ext cx="838200" cy="304800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TW" altLang="zh-TW" sz="1800">
              <a:solidFill>
                <a:srgbClr val="FF0000"/>
              </a:solidFill>
              <a:ea typeface="新細明體" pitchFamily="18" charset="-120"/>
            </a:endParaRPr>
          </a:p>
        </p:txBody>
      </p:sp>
      <p:sp>
        <p:nvSpPr>
          <p:cNvPr id="8203" name="Rectangle 14"/>
          <p:cNvSpPr>
            <a:spLocks noChangeArrowheads="1"/>
          </p:cNvSpPr>
          <p:nvPr/>
        </p:nvSpPr>
        <p:spPr bwMode="auto">
          <a:xfrm>
            <a:off x="3886200" y="5943600"/>
            <a:ext cx="5099050" cy="3667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 sz="1800" u="none">
                <a:solidFill>
                  <a:srgbClr val="FF0000"/>
                </a:solidFill>
                <a:ea typeface="新細明體" pitchFamily="18" charset="-120"/>
              </a:rPr>
              <a:t>I2S_BCLK = I2S_CLK /(2x(BCLK_DIV[7:0] + 1))</a:t>
            </a:r>
            <a:r>
              <a:rPr lang="en-US" altLang="zh-TW" sz="1800">
                <a:ea typeface="新細明體" pitchFamily="18" charset="-120"/>
              </a:rPr>
              <a:t> </a:t>
            </a:r>
          </a:p>
        </p:txBody>
      </p:sp>
      <p:sp>
        <p:nvSpPr>
          <p:cNvPr id="8204" name="Line 15"/>
          <p:cNvSpPr>
            <a:spLocks noChangeShapeType="1"/>
          </p:cNvSpPr>
          <p:nvPr/>
        </p:nvSpPr>
        <p:spPr bwMode="auto">
          <a:xfrm flipH="1">
            <a:off x="6705600" y="4343400"/>
            <a:ext cx="914400" cy="1600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5" name="Rectangle 16"/>
          <p:cNvSpPr>
            <a:spLocks noChangeArrowheads="1"/>
          </p:cNvSpPr>
          <p:nvPr/>
        </p:nvSpPr>
        <p:spPr bwMode="auto">
          <a:xfrm>
            <a:off x="4191000" y="990600"/>
            <a:ext cx="4724400" cy="3667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 sz="1800" u="none">
                <a:solidFill>
                  <a:srgbClr val="FF0000"/>
                </a:solidFill>
                <a:ea typeface="新細明體" pitchFamily="18" charset="-120"/>
              </a:rPr>
              <a:t>I2S_MCLK = I2S_CLK/(2x(MCLK_DIV[2:0]))</a:t>
            </a:r>
            <a:r>
              <a:rPr lang="en-US" altLang="zh-TW" sz="1800">
                <a:ea typeface="新細明體" pitchFamily="18" charset="-120"/>
              </a:rPr>
              <a:t> </a:t>
            </a:r>
          </a:p>
        </p:txBody>
      </p:sp>
      <p:sp>
        <p:nvSpPr>
          <p:cNvPr id="8206" name="Line 17"/>
          <p:cNvSpPr>
            <a:spLocks noChangeShapeType="1"/>
          </p:cNvSpPr>
          <p:nvPr/>
        </p:nvSpPr>
        <p:spPr bwMode="auto">
          <a:xfrm flipH="1" flipV="1">
            <a:off x="7239000" y="1447800"/>
            <a:ext cx="685800" cy="381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7" name="Oval 25"/>
          <p:cNvSpPr>
            <a:spLocks noChangeArrowheads="1"/>
          </p:cNvSpPr>
          <p:nvPr/>
        </p:nvSpPr>
        <p:spPr bwMode="auto">
          <a:xfrm>
            <a:off x="2895600" y="4267200"/>
            <a:ext cx="1143000" cy="1371600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208" name="Rectangle 26"/>
          <p:cNvSpPr>
            <a:spLocks noChangeArrowheads="1"/>
          </p:cNvSpPr>
          <p:nvPr/>
        </p:nvSpPr>
        <p:spPr bwMode="auto">
          <a:xfrm>
            <a:off x="4191000" y="990600"/>
            <a:ext cx="4724400" cy="3667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 sz="1800" u="none">
                <a:solidFill>
                  <a:srgbClr val="FF0000"/>
                </a:solidFill>
                <a:ea typeface="新細明體" pitchFamily="18" charset="-120"/>
              </a:rPr>
              <a:t>I2S_MCLK = I2S_CLK/(2x(MCLK_DIV[2:0]))</a:t>
            </a:r>
            <a:r>
              <a:rPr lang="en-US" altLang="zh-TW" sz="1800">
                <a:ea typeface="新細明體" pitchFamily="18" charset="-120"/>
              </a:rPr>
              <a:t> </a:t>
            </a:r>
          </a:p>
        </p:txBody>
      </p:sp>
      <p:sp>
        <p:nvSpPr>
          <p:cNvPr id="8209" name="Line 27"/>
          <p:cNvSpPr>
            <a:spLocks noChangeShapeType="1"/>
          </p:cNvSpPr>
          <p:nvPr/>
        </p:nvSpPr>
        <p:spPr bwMode="auto">
          <a:xfrm flipH="1" flipV="1">
            <a:off x="7239000" y="1447800"/>
            <a:ext cx="685800" cy="381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I2S </a:t>
            </a:r>
            <a:r>
              <a:rPr lang="zh-CN" altLang="en-US" smtClean="0"/>
              <a:t>总线时序</a:t>
            </a:r>
            <a:r>
              <a:rPr lang="en-US" altLang="zh-TW" smtClean="0"/>
              <a:t>: Format 0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FA10CF2-48D7-4608-96A6-DD39DBE793C3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1066800" y="2590800"/>
            <a:ext cx="7162800" cy="3338513"/>
            <a:chOff x="1066800" y="2590800"/>
            <a:chExt cx="7162800" cy="3338513"/>
          </a:xfrm>
        </p:grpSpPr>
        <p:sp>
          <p:nvSpPr>
            <p:cNvPr id="9221" name="Rectangle 17"/>
            <p:cNvSpPr>
              <a:spLocks noChangeArrowheads="1"/>
            </p:cNvSpPr>
            <p:nvPr/>
          </p:nvSpPr>
          <p:spPr bwMode="auto">
            <a:xfrm>
              <a:off x="1676400" y="2697163"/>
              <a:ext cx="5792788" cy="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TW" altLang="en-US">
                <a:ea typeface="新細明體" pitchFamily="18" charset="-120"/>
              </a:endParaRPr>
            </a:p>
          </p:txBody>
        </p:sp>
        <p:graphicFrame>
          <p:nvGraphicFramePr>
            <p:cNvPr id="9222" name="Object 16"/>
            <p:cNvGraphicFramePr>
              <a:graphicFrameLocks noChangeAspect="1"/>
            </p:cNvGraphicFramePr>
            <p:nvPr/>
          </p:nvGraphicFramePr>
          <p:xfrm>
            <a:off x="1066800" y="2590800"/>
            <a:ext cx="7162800" cy="2514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25" name="Visio" r:id="rId3" imgW="6346772" imgH="1722137" progId="Visio.Drawing.11">
                    <p:embed/>
                  </p:oleObj>
                </mc:Choice>
                <mc:Fallback>
                  <p:oleObj name="Visio" r:id="rId3" imgW="6346772" imgH="1722137" progId="Visio.Drawing.11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66800" y="2590800"/>
                          <a:ext cx="7162800" cy="2514600"/>
                        </a:xfrm>
                        <a:prstGeom prst="rect">
                          <a:avLst/>
                        </a:prstGeom>
                        <a:solidFill>
                          <a:srgbClr val="FFFF66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folHlink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23" name="Line 29"/>
            <p:cNvSpPr>
              <a:spLocks noChangeShapeType="1"/>
            </p:cNvSpPr>
            <p:nvPr/>
          </p:nvSpPr>
          <p:spPr bwMode="auto">
            <a:xfrm flipH="1" flipV="1">
              <a:off x="3733800" y="4343400"/>
              <a:ext cx="762000" cy="129540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4" name="Text Box 30"/>
            <p:cNvSpPr txBox="1">
              <a:spLocks noChangeArrowheads="1"/>
            </p:cNvSpPr>
            <p:nvPr/>
          </p:nvSpPr>
          <p:spPr bwMode="auto">
            <a:xfrm>
              <a:off x="4495800" y="5562600"/>
              <a:ext cx="3048000" cy="366713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1pPr>
              <a:lvl2pPr marL="742950" indent="-285750" eaLnBrk="0" hangingPunct="0"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2pPr>
              <a:lvl3pPr marL="1143000" indent="-228600" eaLnBrk="0" hangingPunct="0"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3pPr>
              <a:lvl4pPr marL="1600200" indent="-228600" eaLnBrk="0" hangingPunct="0"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4pPr>
              <a:lvl5pPr marL="2057400" indent="-228600" eaLnBrk="0" hangingPunct="0"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 u="sng">
                  <a:solidFill>
                    <a:schemeClr val="tx1"/>
                  </a:solidFill>
                  <a:latin typeface="Arial" charset="0"/>
                  <a:ea typeface="Arial Unicode MS" pitchFamily="34" charset="-120"/>
                  <a:cs typeface="Arial Unicode MS" pitchFamily="34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1800" u="none">
                  <a:solidFill>
                    <a:srgbClr val="FF0000"/>
                  </a:solidFill>
                  <a:ea typeface="新細明體" pitchFamily="18" charset="-120"/>
                </a:rPr>
                <a:t>Data Delay 1  BCLK</a:t>
              </a:r>
              <a:r>
                <a:rPr lang="en-US" altLang="zh-TW" sz="1800">
                  <a:ea typeface="新細明體" pitchFamily="18" charset="-120"/>
                </a:rPr>
                <a:t> 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I2S </a:t>
            </a:r>
            <a:r>
              <a:rPr lang="zh-CN" altLang="en-US" smtClean="0"/>
              <a:t>总线时序</a:t>
            </a:r>
            <a:r>
              <a:rPr lang="en-US" altLang="zh-TW" smtClean="0"/>
              <a:t>: Format 1 (MSB Justified)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6AB2378-EC1D-40FD-8367-D384DE024972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838200" y="2438400"/>
          <a:ext cx="8001000" cy="228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Visio" r:id="rId3" imgW="5986944" imgH="1722137" progId="Visio.Drawing.11">
                  <p:embed/>
                </p:oleObj>
              </mc:Choice>
              <mc:Fallback>
                <p:oleObj name="Visio" r:id="rId3" imgW="5986944" imgH="1722137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438400"/>
                        <a:ext cx="8001000" cy="2284413"/>
                      </a:xfrm>
                      <a:prstGeom prst="rect">
                        <a:avLst/>
                      </a:prstGeom>
                      <a:solidFill>
                        <a:srgbClr val="FFFF66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folHlink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3276600" y="2286000"/>
            <a:ext cx="0" cy="2743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858000" y="2286000"/>
            <a:ext cx="0" cy="2743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C172C51-CAAA-4FBE-B032-10ECBF9C2526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  <p:graphicFrame>
        <p:nvGraphicFramePr>
          <p:cNvPr id="5" name="Group 275"/>
          <p:cNvGraphicFramePr>
            <a:graphicFrameLocks noGrp="1"/>
          </p:cNvGraphicFramePr>
          <p:nvPr/>
        </p:nvGraphicFramePr>
        <p:xfrm>
          <a:off x="533400" y="1524000"/>
          <a:ext cx="8382000" cy="3962400"/>
        </p:xfrm>
        <a:graphic>
          <a:graphicData uri="http://schemas.openxmlformats.org/drawingml/2006/table">
            <a:tbl>
              <a:tblPr/>
              <a:tblGrid>
                <a:gridCol w="1303338"/>
                <a:gridCol w="1406525"/>
                <a:gridCol w="552450"/>
                <a:gridCol w="2366962"/>
                <a:gridCol w="2752725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Register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Offset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Description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Reset Value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9530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  = 0x401A_0000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I2S_CTRL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I2S_BA+0x00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Control Register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0x0000_0000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I2S_CLKDIV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I2S_BA+0x04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Clock Divider Register 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0x0000_0000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I2S_INTEN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I2S_BA+0x08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Interrupt Enable Register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0x0000_0000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I2S_STATUS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I2S_BA+0x0C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Status Register 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0x0014_1000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I2S_TXFIFO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I2S_BA+0x10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Transmit FIFO Register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0x0000_0000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I2S_RXFIFO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I2S_BA+0x14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Receive FIFO Register</a:t>
                      </a:r>
                      <a:endParaRPr kumimoji="1" lang="en-US" altLang="zh-TW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0x0000_0000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1324" name="Rectangle 282"/>
          <p:cNvSpPr>
            <a:spLocks noChangeArrowheads="1"/>
          </p:cNvSpPr>
          <p:nvPr/>
        </p:nvSpPr>
        <p:spPr bwMode="auto">
          <a:xfrm>
            <a:off x="609600" y="2590800"/>
            <a:ext cx="6934200" cy="304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1325" name="Rectangle 283"/>
          <p:cNvSpPr>
            <a:spLocks noChangeArrowheads="1"/>
          </p:cNvSpPr>
          <p:nvPr/>
        </p:nvSpPr>
        <p:spPr bwMode="auto">
          <a:xfrm>
            <a:off x="609600" y="3124200"/>
            <a:ext cx="6934200" cy="304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1326" name="Rectangle 284"/>
          <p:cNvSpPr>
            <a:spLocks noChangeArrowheads="1"/>
          </p:cNvSpPr>
          <p:nvPr/>
        </p:nvSpPr>
        <p:spPr bwMode="auto">
          <a:xfrm>
            <a:off x="609600" y="3581400"/>
            <a:ext cx="6934200" cy="304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1327" name="Rectangle 285"/>
          <p:cNvSpPr>
            <a:spLocks noChangeArrowheads="1"/>
          </p:cNvSpPr>
          <p:nvPr/>
        </p:nvSpPr>
        <p:spPr bwMode="auto">
          <a:xfrm>
            <a:off x="609600" y="4114800"/>
            <a:ext cx="6934200" cy="304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1328" name="Rectangle 286"/>
          <p:cNvSpPr>
            <a:spLocks noChangeArrowheads="1"/>
          </p:cNvSpPr>
          <p:nvPr/>
        </p:nvSpPr>
        <p:spPr bwMode="auto">
          <a:xfrm>
            <a:off x="609600" y="4572000"/>
            <a:ext cx="6934200" cy="304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1329" name="Rectangle 287"/>
          <p:cNvSpPr>
            <a:spLocks noChangeArrowheads="1"/>
          </p:cNvSpPr>
          <p:nvPr/>
        </p:nvSpPr>
        <p:spPr bwMode="auto">
          <a:xfrm>
            <a:off x="609600" y="5105400"/>
            <a:ext cx="6934200" cy="304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发送</a:t>
            </a:r>
            <a:r>
              <a:rPr lang="en-US" altLang="zh-TW" smtClean="0"/>
              <a:t> FIFO </a:t>
            </a:r>
            <a:r>
              <a:rPr lang="zh-CN" altLang="en-US" smtClean="0"/>
              <a:t>结构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03B4E37-B9F7-46E9-9C33-1039C095C919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1828800" y="4267200"/>
            <a:ext cx="1371600" cy="304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1828800" y="3962400"/>
            <a:ext cx="1371600" cy="304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1828800" y="3657600"/>
            <a:ext cx="1371600" cy="304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1828800" y="33528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1828800" y="30480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auto">
          <a:xfrm>
            <a:off x="1828800" y="27432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1828800" y="24384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299" name="Rectangle 10"/>
          <p:cNvSpPr>
            <a:spLocks noChangeArrowheads="1"/>
          </p:cNvSpPr>
          <p:nvPr/>
        </p:nvSpPr>
        <p:spPr bwMode="auto">
          <a:xfrm>
            <a:off x="1828800" y="21336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00" name="Line 11"/>
          <p:cNvSpPr>
            <a:spLocks noChangeShapeType="1"/>
          </p:cNvSpPr>
          <p:nvPr/>
        </p:nvSpPr>
        <p:spPr bwMode="auto">
          <a:xfrm>
            <a:off x="1143000" y="14478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1" name="Line 12"/>
          <p:cNvSpPr>
            <a:spLocks noChangeShapeType="1"/>
          </p:cNvSpPr>
          <p:nvPr/>
        </p:nvSpPr>
        <p:spPr bwMode="auto">
          <a:xfrm>
            <a:off x="2514600" y="1447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2" name="Text Box 13"/>
          <p:cNvSpPr txBox="1">
            <a:spLocks noChangeArrowheads="1"/>
          </p:cNvSpPr>
          <p:nvPr/>
        </p:nvSpPr>
        <p:spPr bwMode="auto">
          <a:xfrm>
            <a:off x="381000" y="2971800"/>
            <a:ext cx="1066800" cy="623888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solidFill>
                  <a:srgbClr val="FF0000"/>
                </a:solidFill>
                <a:ea typeface="新細明體" pitchFamily="18" charset="-120"/>
              </a:rPr>
              <a:t>TX FIFO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solidFill>
                  <a:srgbClr val="FF0000"/>
                </a:solidFill>
                <a:ea typeface="新細明體" pitchFamily="18" charset="-120"/>
              </a:rPr>
              <a:t>(8x32 bits)</a:t>
            </a:r>
          </a:p>
        </p:txBody>
      </p:sp>
      <p:sp>
        <p:nvSpPr>
          <p:cNvPr id="12303" name="Text Box 14"/>
          <p:cNvSpPr txBox="1">
            <a:spLocks noChangeArrowheads="1"/>
          </p:cNvSpPr>
          <p:nvPr/>
        </p:nvSpPr>
        <p:spPr bwMode="auto">
          <a:xfrm>
            <a:off x="1143000" y="1143000"/>
            <a:ext cx="1752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b="1" u="none">
                <a:ea typeface="新細明體" pitchFamily="18" charset="-120"/>
              </a:rPr>
              <a:t>CPU (Write)</a:t>
            </a:r>
          </a:p>
        </p:txBody>
      </p:sp>
      <p:sp>
        <p:nvSpPr>
          <p:cNvPr id="12304" name="Line 15"/>
          <p:cNvSpPr>
            <a:spLocks noChangeShapeType="1"/>
          </p:cNvSpPr>
          <p:nvPr/>
        </p:nvSpPr>
        <p:spPr bwMode="auto">
          <a:xfrm>
            <a:off x="2514600" y="4572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5" name="Line 16"/>
          <p:cNvSpPr>
            <a:spLocks noChangeShapeType="1"/>
          </p:cNvSpPr>
          <p:nvPr/>
        </p:nvSpPr>
        <p:spPr bwMode="auto">
          <a:xfrm>
            <a:off x="2514600" y="5105400"/>
            <a:ext cx="213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6" name="Line 17"/>
          <p:cNvSpPr>
            <a:spLocks noChangeShapeType="1"/>
          </p:cNvSpPr>
          <p:nvPr/>
        </p:nvSpPr>
        <p:spPr bwMode="auto">
          <a:xfrm>
            <a:off x="3200400" y="3352800"/>
            <a:ext cx="914400" cy="0"/>
          </a:xfrm>
          <a:prstGeom prst="line">
            <a:avLst/>
          </a:prstGeom>
          <a:noFill/>
          <a:ln w="28575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7" name="Text Box 18"/>
          <p:cNvSpPr txBox="1">
            <a:spLocks noChangeArrowheads="1"/>
          </p:cNvSpPr>
          <p:nvPr/>
        </p:nvSpPr>
        <p:spPr bwMode="auto">
          <a:xfrm>
            <a:off x="3200400" y="3048000"/>
            <a:ext cx="1066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ea typeface="新細明體" pitchFamily="18" charset="-120"/>
              </a:rPr>
              <a:t>Threshold</a:t>
            </a:r>
          </a:p>
        </p:txBody>
      </p:sp>
      <p:sp>
        <p:nvSpPr>
          <p:cNvPr id="12308" name="Text Box 19"/>
          <p:cNvSpPr txBox="1">
            <a:spLocks noChangeArrowheads="1"/>
          </p:cNvSpPr>
          <p:nvPr/>
        </p:nvSpPr>
        <p:spPr bwMode="auto">
          <a:xfrm>
            <a:off x="4876800" y="2286000"/>
            <a:ext cx="4114800" cy="24320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b="1">
                <a:ea typeface="新細明體" pitchFamily="18" charset="-120"/>
              </a:rPr>
              <a:t>What FIFO status are available in the status register?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FIFO Empty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FIFO Full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Arrive threshold level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Overflow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Underflow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zh-TW" sz="1400" b="1">
              <a:ea typeface="新細明體" pitchFamily="18" charset="-120"/>
            </a:endParaRPr>
          </a:p>
        </p:txBody>
      </p:sp>
      <p:sp>
        <p:nvSpPr>
          <p:cNvPr id="12309" name="Text Box 20"/>
          <p:cNvSpPr txBox="1">
            <a:spLocks noChangeArrowheads="1"/>
          </p:cNvSpPr>
          <p:nvPr/>
        </p:nvSpPr>
        <p:spPr bwMode="auto">
          <a:xfrm>
            <a:off x="2514600" y="4800600"/>
            <a:ext cx="2438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b="1" u="none">
                <a:ea typeface="新細明體" pitchFamily="18" charset="-120"/>
              </a:rPr>
              <a:t>TX Transmitter (Read</a:t>
            </a:r>
            <a:r>
              <a:rPr lang="en-US" altLang="zh-TW" sz="1800" b="1" u="none">
                <a:ea typeface="新細明體" pitchFamily="18" charset="-120"/>
              </a:rPr>
              <a:t>)</a:t>
            </a:r>
          </a:p>
        </p:txBody>
      </p:sp>
      <p:sp>
        <p:nvSpPr>
          <p:cNvPr id="12310" name="Rectangle 21"/>
          <p:cNvSpPr>
            <a:spLocks noChangeArrowheads="1"/>
          </p:cNvSpPr>
          <p:nvPr/>
        </p:nvSpPr>
        <p:spPr bwMode="auto">
          <a:xfrm>
            <a:off x="1295400" y="5334000"/>
            <a:ext cx="3200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14264" bIns="38088" anchor="ctr">
            <a:spAutoFit/>
          </a:bodyPr>
          <a:lstStyle/>
          <a:p>
            <a:r>
              <a:rPr lang="en-US" altLang="zh-TW" sz="1400" b="1" u="none">
                <a:ea typeface="新細明體" pitchFamily="18" charset="-120"/>
                <a:cs typeface="Times New Roman" pitchFamily="18" charset="0"/>
              </a:rPr>
              <a:t>I2S Status Register (I2S_STATUS)</a:t>
            </a:r>
            <a:endParaRPr lang="en-US" altLang="zh-TW" sz="1400" u="none">
              <a:ea typeface="新細明體" pitchFamily="18" charset="-120"/>
              <a:cs typeface="Times New Roman" pitchFamily="18" charset="0"/>
            </a:endParaRPr>
          </a:p>
        </p:txBody>
      </p:sp>
      <p:graphicFrame>
        <p:nvGraphicFramePr>
          <p:cNvPr id="24" name="Group 56"/>
          <p:cNvGraphicFramePr>
            <a:graphicFrameLocks noGrp="1"/>
          </p:cNvGraphicFramePr>
          <p:nvPr/>
        </p:nvGraphicFramePr>
        <p:xfrm>
          <a:off x="1371600" y="5715000"/>
          <a:ext cx="7620000" cy="569913"/>
        </p:xfrm>
        <a:graphic>
          <a:graphicData uri="http://schemas.openxmlformats.org/drawingml/2006/table">
            <a:tbl>
              <a:tblPr/>
              <a:tblGrid>
                <a:gridCol w="1185863"/>
                <a:gridCol w="1252537"/>
                <a:gridCol w="533400"/>
                <a:gridCol w="2489200"/>
                <a:gridCol w="2159000"/>
              </a:tblGrid>
              <a:tr h="2744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Register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Offset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R/W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Description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Reset Value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295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I2S_STATUS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I2S_BA + 0x0C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R/W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Status Register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0x0014_1000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T="45746" marB="4574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12331" name="Line 42"/>
          <p:cNvSpPr>
            <a:spLocks noChangeShapeType="1"/>
          </p:cNvSpPr>
          <p:nvPr/>
        </p:nvSpPr>
        <p:spPr bwMode="auto">
          <a:xfrm flipH="1">
            <a:off x="5410200" y="4724400"/>
            <a:ext cx="13716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32" name="AutoShape 43"/>
          <p:cNvSpPr>
            <a:spLocks/>
          </p:cNvSpPr>
          <p:nvPr/>
        </p:nvSpPr>
        <p:spPr bwMode="auto">
          <a:xfrm>
            <a:off x="1447800" y="2133600"/>
            <a:ext cx="304800" cy="2362200"/>
          </a:xfrm>
          <a:prstGeom prst="leftBrace">
            <a:avLst>
              <a:gd name="adj1" fmla="val 645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3" name="Rectangle 44"/>
          <p:cNvSpPr>
            <a:spLocks noChangeArrowheads="1"/>
          </p:cNvSpPr>
          <p:nvPr/>
        </p:nvSpPr>
        <p:spPr bwMode="auto">
          <a:xfrm>
            <a:off x="990600" y="1066800"/>
            <a:ext cx="14478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4" name="Rectangle 45"/>
          <p:cNvSpPr>
            <a:spLocks noChangeArrowheads="1"/>
          </p:cNvSpPr>
          <p:nvPr/>
        </p:nvSpPr>
        <p:spPr bwMode="auto">
          <a:xfrm>
            <a:off x="1676400" y="1828800"/>
            <a:ext cx="1676400" cy="28194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5" name="Rectangle 46"/>
          <p:cNvSpPr>
            <a:spLocks noChangeArrowheads="1"/>
          </p:cNvSpPr>
          <p:nvPr/>
        </p:nvSpPr>
        <p:spPr bwMode="auto">
          <a:xfrm>
            <a:off x="2590800" y="4724400"/>
            <a:ext cx="2133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6" name="Rectangle 47"/>
          <p:cNvSpPr>
            <a:spLocks noChangeArrowheads="1"/>
          </p:cNvSpPr>
          <p:nvPr/>
        </p:nvSpPr>
        <p:spPr bwMode="auto">
          <a:xfrm>
            <a:off x="3276600" y="2971800"/>
            <a:ext cx="990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7" name="Rectangle 53"/>
          <p:cNvSpPr>
            <a:spLocks noChangeArrowheads="1"/>
          </p:cNvSpPr>
          <p:nvPr/>
        </p:nvSpPr>
        <p:spPr bwMode="auto">
          <a:xfrm>
            <a:off x="4800600" y="2209800"/>
            <a:ext cx="4191000" cy="2590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8" name="Rectangle 56"/>
          <p:cNvSpPr>
            <a:spLocks noChangeArrowheads="1"/>
          </p:cNvSpPr>
          <p:nvPr/>
        </p:nvSpPr>
        <p:spPr bwMode="auto">
          <a:xfrm>
            <a:off x="990600" y="1066800"/>
            <a:ext cx="14478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39" name="Rectangle 57"/>
          <p:cNvSpPr>
            <a:spLocks noChangeArrowheads="1"/>
          </p:cNvSpPr>
          <p:nvPr/>
        </p:nvSpPr>
        <p:spPr bwMode="auto">
          <a:xfrm>
            <a:off x="1676400" y="1828800"/>
            <a:ext cx="1676400" cy="28194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40" name="Rectangle 58"/>
          <p:cNvSpPr>
            <a:spLocks noChangeArrowheads="1"/>
          </p:cNvSpPr>
          <p:nvPr/>
        </p:nvSpPr>
        <p:spPr bwMode="auto">
          <a:xfrm>
            <a:off x="2590800" y="4724400"/>
            <a:ext cx="2133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41" name="Rectangle 59"/>
          <p:cNvSpPr>
            <a:spLocks noChangeArrowheads="1"/>
          </p:cNvSpPr>
          <p:nvPr/>
        </p:nvSpPr>
        <p:spPr bwMode="auto">
          <a:xfrm>
            <a:off x="3276600" y="2971800"/>
            <a:ext cx="990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42" name="Rectangle 60"/>
          <p:cNvSpPr>
            <a:spLocks noChangeArrowheads="1"/>
          </p:cNvSpPr>
          <p:nvPr/>
        </p:nvSpPr>
        <p:spPr bwMode="auto">
          <a:xfrm>
            <a:off x="990600" y="1066800"/>
            <a:ext cx="14478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43" name="Rectangle 61"/>
          <p:cNvSpPr>
            <a:spLocks noChangeArrowheads="1"/>
          </p:cNvSpPr>
          <p:nvPr/>
        </p:nvSpPr>
        <p:spPr bwMode="auto">
          <a:xfrm>
            <a:off x="1676400" y="1828800"/>
            <a:ext cx="1676400" cy="28194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2344" name="Rectangle 62"/>
          <p:cNvSpPr>
            <a:spLocks noChangeArrowheads="1"/>
          </p:cNvSpPr>
          <p:nvPr/>
        </p:nvSpPr>
        <p:spPr bwMode="auto">
          <a:xfrm>
            <a:off x="2590800" y="4724400"/>
            <a:ext cx="2133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接收</a:t>
            </a:r>
            <a:r>
              <a:rPr lang="en-US" altLang="zh-TW" smtClean="0"/>
              <a:t>FIFO </a:t>
            </a:r>
            <a:r>
              <a:rPr lang="zh-CN" altLang="en-US" smtClean="0"/>
              <a:t>结构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942D89D-9F76-4498-A104-F8BD2A6E33B5}" type="slidenum">
              <a:rPr lang="zh-TW" altLang="en-US" smtClean="0"/>
              <a:pPr>
                <a:defRPr/>
              </a:pPr>
              <a:t>10</a:t>
            </a:fld>
            <a:endParaRPr lang="zh-TW" altLang="en-US" dirty="0"/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1828800" y="4267200"/>
            <a:ext cx="1371600" cy="304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1828800" y="3962400"/>
            <a:ext cx="1371600" cy="304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1828800" y="3657600"/>
            <a:ext cx="1371600" cy="3048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1828800" y="33528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20" name="Rectangle 7"/>
          <p:cNvSpPr>
            <a:spLocks noChangeArrowheads="1"/>
          </p:cNvSpPr>
          <p:nvPr/>
        </p:nvSpPr>
        <p:spPr bwMode="auto">
          <a:xfrm>
            <a:off x="1828800" y="30480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21" name="Rectangle 8"/>
          <p:cNvSpPr>
            <a:spLocks noChangeArrowheads="1"/>
          </p:cNvSpPr>
          <p:nvPr/>
        </p:nvSpPr>
        <p:spPr bwMode="auto">
          <a:xfrm>
            <a:off x="1828800" y="27432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22" name="Rectangle 9"/>
          <p:cNvSpPr>
            <a:spLocks noChangeArrowheads="1"/>
          </p:cNvSpPr>
          <p:nvPr/>
        </p:nvSpPr>
        <p:spPr bwMode="auto">
          <a:xfrm>
            <a:off x="1828800" y="24384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23" name="Rectangle 10"/>
          <p:cNvSpPr>
            <a:spLocks noChangeArrowheads="1"/>
          </p:cNvSpPr>
          <p:nvPr/>
        </p:nvSpPr>
        <p:spPr bwMode="auto">
          <a:xfrm>
            <a:off x="1828800" y="2133600"/>
            <a:ext cx="1371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24" name="Line 11"/>
          <p:cNvSpPr>
            <a:spLocks noChangeShapeType="1"/>
          </p:cNvSpPr>
          <p:nvPr/>
        </p:nvSpPr>
        <p:spPr bwMode="auto">
          <a:xfrm>
            <a:off x="1143000" y="14478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5" name="Line 12"/>
          <p:cNvSpPr>
            <a:spLocks noChangeShapeType="1"/>
          </p:cNvSpPr>
          <p:nvPr/>
        </p:nvSpPr>
        <p:spPr bwMode="auto">
          <a:xfrm>
            <a:off x="2514600" y="1447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6" name="Text Box 13"/>
          <p:cNvSpPr txBox="1">
            <a:spLocks noChangeArrowheads="1"/>
          </p:cNvSpPr>
          <p:nvPr/>
        </p:nvSpPr>
        <p:spPr bwMode="auto">
          <a:xfrm>
            <a:off x="381000" y="2971800"/>
            <a:ext cx="1066800" cy="623888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solidFill>
                  <a:srgbClr val="FF0000"/>
                </a:solidFill>
                <a:ea typeface="新細明體" pitchFamily="18" charset="-120"/>
              </a:rPr>
              <a:t>RX FIFO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solidFill>
                  <a:srgbClr val="FF0000"/>
                </a:solidFill>
                <a:ea typeface="新細明體" pitchFamily="18" charset="-120"/>
              </a:rPr>
              <a:t>(8x32 bits)</a:t>
            </a:r>
          </a:p>
        </p:txBody>
      </p:sp>
      <p:sp>
        <p:nvSpPr>
          <p:cNvPr id="13327" name="Text Box 14"/>
          <p:cNvSpPr txBox="1">
            <a:spLocks noChangeArrowheads="1"/>
          </p:cNvSpPr>
          <p:nvPr/>
        </p:nvSpPr>
        <p:spPr bwMode="auto">
          <a:xfrm>
            <a:off x="1066800" y="1219200"/>
            <a:ext cx="213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ea typeface="新細明體" pitchFamily="18" charset="-120"/>
              </a:rPr>
              <a:t>I2S Receiver (Write)</a:t>
            </a:r>
          </a:p>
        </p:txBody>
      </p:sp>
      <p:sp>
        <p:nvSpPr>
          <p:cNvPr id="13328" name="Line 15"/>
          <p:cNvSpPr>
            <a:spLocks noChangeShapeType="1"/>
          </p:cNvSpPr>
          <p:nvPr/>
        </p:nvSpPr>
        <p:spPr bwMode="auto">
          <a:xfrm>
            <a:off x="2514600" y="4572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9" name="Line 16"/>
          <p:cNvSpPr>
            <a:spLocks noChangeShapeType="1"/>
          </p:cNvSpPr>
          <p:nvPr/>
        </p:nvSpPr>
        <p:spPr bwMode="auto">
          <a:xfrm>
            <a:off x="2514600" y="51054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0" name="Line 17"/>
          <p:cNvSpPr>
            <a:spLocks noChangeShapeType="1"/>
          </p:cNvSpPr>
          <p:nvPr/>
        </p:nvSpPr>
        <p:spPr bwMode="auto">
          <a:xfrm>
            <a:off x="3200400" y="3352800"/>
            <a:ext cx="1371600" cy="0"/>
          </a:xfrm>
          <a:prstGeom prst="line">
            <a:avLst/>
          </a:prstGeom>
          <a:noFill/>
          <a:ln w="28575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1" name="Text Box 18"/>
          <p:cNvSpPr txBox="1">
            <a:spLocks noChangeArrowheads="1"/>
          </p:cNvSpPr>
          <p:nvPr/>
        </p:nvSpPr>
        <p:spPr bwMode="auto">
          <a:xfrm>
            <a:off x="3352800" y="3048000"/>
            <a:ext cx="1447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ea typeface="新細明體" pitchFamily="18" charset="-120"/>
              </a:rPr>
              <a:t>Threshold</a:t>
            </a:r>
          </a:p>
        </p:txBody>
      </p:sp>
      <p:sp>
        <p:nvSpPr>
          <p:cNvPr id="13332" name="Text Box 19"/>
          <p:cNvSpPr txBox="1">
            <a:spLocks noChangeArrowheads="1"/>
          </p:cNvSpPr>
          <p:nvPr/>
        </p:nvSpPr>
        <p:spPr bwMode="auto">
          <a:xfrm>
            <a:off x="2514600" y="4800600"/>
            <a:ext cx="2438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u="none">
                <a:ea typeface="新細明體" pitchFamily="18" charset="-120"/>
              </a:rPr>
              <a:t>CPU (Read</a:t>
            </a:r>
            <a:r>
              <a:rPr lang="en-US" altLang="zh-TW" sz="1400" b="1" u="none">
                <a:ea typeface="新細明體" pitchFamily="18" charset="-120"/>
              </a:rPr>
              <a:t>)</a:t>
            </a:r>
          </a:p>
        </p:txBody>
      </p:sp>
      <p:sp>
        <p:nvSpPr>
          <p:cNvPr id="13333" name="Rectangle 20"/>
          <p:cNvSpPr>
            <a:spLocks noChangeArrowheads="1"/>
          </p:cNvSpPr>
          <p:nvPr/>
        </p:nvSpPr>
        <p:spPr bwMode="auto">
          <a:xfrm>
            <a:off x="990600" y="5105400"/>
            <a:ext cx="3200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14264" bIns="38088" anchor="ctr">
            <a:spAutoFit/>
          </a:bodyPr>
          <a:lstStyle/>
          <a:p>
            <a:r>
              <a:rPr lang="en-US" altLang="zh-TW" sz="1400" b="1" u="none">
                <a:ea typeface="新細明體" pitchFamily="18" charset="-120"/>
                <a:cs typeface="Times New Roman" pitchFamily="18" charset="0"/>
              </a:rPr>
              <a:t>I2S Status Register (I2S_STATUS)</a:t>
            </a:r>
            <a:endParaRPr lang="en-US" altLang="zh-TW" sz="1400" u="none">
              <a:ea typeface="新細明體" pitchFamily="18" charset="-120"/>
              <a:cs typeface="Times New Roman" pitchFamily="18" charset="0"/>
            </a:endParaRPr>
          </a:p>
        </p:txBody>
      </p:sp>
      <p:graphicFrame>
        <p:nvGraphicFramePr>
          <p:cNvPr id="23" name="Group 21"/>
          <p:cNvGraphicFramePr>
            <a:graphicFrameLocks noGrp="1"/>
          </p:cNvGraphicFramePr>
          <p:nvPr/>
        </p:nvGraphicFramePr>
        <p:xfrm>
          <a:off x="1066800" y="5410200"/>
          <a:ext cx="7848600" cy="838200"/>
        </p:xfrm>
        <a:graphic>
          <a:graphicData uri="http://schemas.openxmlformats.org/drawingml/2006/table">
            <a:tbl>
              <a:tblPr/>
              <a:tblGrid>
                <a:gridCol w="1220788"/>
                <a:gridCol w="1290637"/>
                <a:gridCol w="549275"/>
                <a:gridCol w="2563813"/>
                <a:gridCol w="2224087"/>
              </a:tblGrid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Register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Offset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R/W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Description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Reset Value</a:t>
                      </a:r>
                      <a:endParaRPr kumimoji="1" lang="en-US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I2S_STATUS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I2S_BA + 0x0C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R/W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Arial" charset="0"/>
                        </a:rPr>
                        <a:t>I2S Status Register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0x0014_1000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13354" name="Line 41"/>
          <p:cNvSpPr>
            <a:spLocks noChangeShapeType="1"/>
          </p:cNvSpPr>
          <p:nvPr/>
        </p:nvSpPr>
        <p:spPr bwMode="auto">
          <a:xfrm flipH="1">
            <a:off x="5486400" y="4800600"/>
            <a:ext cx="990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55" name="AutoShape 42"/>
          <p:cNvSpPr>
            <a:spLocks/>
          </p:cNvSpPr>
          <p:nvPr/>
        </p:nvSpPr>
        <p:spPr bwMode="auto">
          <a:xfrm>
            <a:off x="1447800" y="2133600"/>
            <a:ext cx="304800" cy="2362200"/>
          </a:xfrm>
          <a:prstGeom prst="leftBrace">
            <a:avLst>
              <a:gd name="adj1" fmla="val 645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56" name="Text Box 43"/>
          <p:cNvSpPr txBox="1">
            <a:spLocks noChangeArrowheads="1"/>
          </p:cNvSpPr>
          <p:nvPr/>
        </p:nvSpPr>
        <p:spPr bwMode="auto">
          <a:xfrm>
            <a:off x="4876800" y="2362200"/>
            <a:ext cx="4114800" cy="244157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400" b="1">
                <a:ea typeface="新細明體" pitchFamily="18" charset="-120"/>
              </a:rPr>
              <a:t>What FIFO status are available in the status register?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FIFO Empty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FIFO Full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Arrive threshold level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Overflow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 altLang="zh-TW" sz="1400" b="1">
                <a:ea typeface="新細明體" pitchFamily="18" charset="-120"/>
              </a:rPr>
              <a:t>Underflow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zh-TW" sz="1400" b="1">
              <a:ea typeface="新細明體" pitchFamily="18" charset="-120"/>
            </a:endParaRPr>
          </a:p>
        </p:txBody>
      </p:sp>
      <p:sp>
        <p:nvSpPr>
          <p:cNvPr id="13357" name="Rectangle 44"/>
          <p:cNvSpPr>
            <a:spLocks noChangeArrowheads="1"/>
          </p:cNvSpPr>
          <p:nvPr/>
        </p:nvSpPr>
        <p:spPr bwMode="auto">
          <a:xfrm>
            <a:off x="4800600" y="2209800"/>
            <a:ext cx="4191000" cy="2590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58" name="Rectangle 45"/>
          <p:cNvSpPr>
            <a:spLocks noChangeArrowheads="1"/>
          </p:cNvSpPr>
          <p:nvPr/>
        </p:nvSpPr>
        <p:spPr bwMode="auto">
          <a:xfrm>
            <a:off x="3276600" y="2971800"/>
            <a:ext cx="990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59" name="Rectangle 46"/>
          <p:cNvSpPr>
            <a:spLocks noChangeArrowheads="1"/>
          </p:cNvSpPr>
          <p:nvPr/>
        </p:nvSpPr>
        <p:spPr bwMode="auto">
          <a:xfrm>
            <a:off x="990600" y="1066800"/>
            <a:ext cx="20574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60" name="Rectangle 47"/>
          <p:cNvSpPr>
            <a:spLocks noChangeArrowheads="1"/>
          </p:cNvSpPr>
          <p:nvPr/>
        </p:nvSpPr>
        <p:spPr bwMode="auto">
          <a:xfrm>
            <a:off x="1676400" y="1828800"/>
            <a:ext cx="1676400" cy="28194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3361" name="Rectangle 48"/>
          <p:cNvSpPr>
            <a:spLocks noChangeArrowheads="1"/>
          </p:cNvSpPr>
          <p:nvPr/>
        </p:nvSpPr>
        <p:spPr bwMode="auto">
          <a:xfrm>
            <a:off x="2590800" y="4724400"/>
            <a:ext cx="2133600" cy="457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不同数据模式下数据结构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E1DAB68-D3F4-4C74-BC8D-6497C1782DC4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sp>
        <p:nvSpPr>
          <p:cNvPr id="14340" name="Rectangle 14"/>
          <p:cNvSpPr>
            <a:spLocks noChangeArrowheads="1"/>
          </p:cNvSpPr>
          <p:nvPr/>
        </p:nvSpPr>
        <p:spPr bwMode="auto">
          <a:xfrm>
            <a:off x="4953000" y="1371600"/>
            <a:ext cx="4038600" cy="45720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4341" name="Rectangle 12"/>
          <p:cNvSpPr>
            <a:spLocks noChangeArrowheads="1"/>
          </p:cNvSpPr>
          <p:nvPr/>
        </p:nvSpPr>
        <p:spPr bwMode="auto">
          <a:xfrm>
            <a:off x="457200" y="1371600"/>
            <a:ext cx="3810000" cy="45720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457200" y="4876800"/>
          <a:ext cx="36322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Visio" r:id="rId3" imgW="3631692" imgH="594319" progId="Visio.Drawing.11">
                  <p:embed/>
                </p:oleObj>
              </mc:Choice>
              <mc:Fallback>
                <p:oleObj name="Visio" r:id="rId3" imgW="3631692" imgH="594319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4876800"/>
                        <a:ext cx="36322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457200" y="3505200"/>
          <a:ext cx="3652838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7" name="Visio" r:id="rId5" imgW="3652723" imgH="576438" progId="Visio.Drawing.11">
                  <p:embed/>
                </p:oleObj>
              </mc:Choice>
              <mc:Fallback>
                <p:oleObj name="Visio" r:id="rId5" imgW="3652723" imgH="576438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505200"/>
                        <a:ext cx="3652838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4" name="Object 8"/>
          <p:cNvGraphicFramePr>
            <a:graphicFrameLocks noChangeAspect="1"/>
          </p:cNvGraphicFramePr>
          <p:nvPr/>
        </p:nvGraphicFramePr>
        <p:xfrm>
          <a:off x="457200" y="2133600"/>
          <a:ext cx="3652838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Visio" r:id="rId7" imgW="3652723" imgH="594319" progId="Visio.Drawing.11">
                  <p:embed/>
                </p:oleObj>
              </mc:Choice>
              <mc:Fallback>
                <p:oleObj name="Visio" r:id="rId7" imgW="3652723" imgH="594319" progId="Visio.Drawing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133600"/>
                        <a:ext cx="3652838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5" name="Object 9"/>
          <p:cNvGraphicFramePr>
            <a:graphicFrameLocks noChangeAspect="1"/>
          </p:cNvGraphicFramePr>
          <p:nvPr/>
        </p:nvGraphicFramePr>
        <p:xfrm>
          <a:off x="5105400" y="4876800"/>
          <a:ext cx="36322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9" name="Visio" r:id="rId9" imgW="3631692" imgH="576438" progId="Visio.Drawing.11">
                  <p:embed/>
                </p:oleObj>
              </mc:Choice>
              <mc:Fallback>
                <p:oleObj name="Visio" r:id="rId9" imgW="3631692" imgH="576438" progId="Visio.Drawing.11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4876800"/>
                        <a:ext cx="36322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6" name="Object 10"/>
          <p:cNvGraphicFramePr>
            <a:graphicFrameLocks noChangeAspect="1"/>
          </p:cNvGraphicFramePr>
          <p:nvPr/>
        </p:nvGraphicFramePr>
        <p:xfrm>
          <a:off x="5105400" y="3505200"/>
          <a:ext cx="36322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" name="Visio" r:id="rId11" imgW="3631692" imgH="594319" progId="Visio.Drawing.11">
                  <p:embed/>
                </p:oleObj>
              </mc:Choice>
              <mc:Fallback>
                <p:oleObj name="Visio" r:id="rId11" imgW="3631692" imgH="594319" progId="Visio.Drawing.11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3505200"/>
                        <a:ext cx="36322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Text Box 13"/>
          <p:cNvSpPr txBox="1">
            <a:spLocks noChangeArrowheads="1"/>
          </p:cNvSpPr>
          <p:nvPr/>
        </p:nvSpPr>
        <p:spPr bwMode="auto">
          <a:xfrm>
            <a:off x="990600" y="1447800"/>
            <a:ext cx="2286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TW" u="none">
                <a:ea typeface="新細明體" pitchFamily="18" charset="-120"/>
              </a:rPr>
              <a:t>Mono Format</a:t>
            </a:r>
          </a:p>
        </p:txBody>
      </p:sp>
      <p:graphicFrame>
        <p:nvGraphicFramePr>
          <p:cNvPr id="14348" name="Object 15"/>
          <p:cNvGraphicFramePr>
            <a:graphicFrameLocks noChangeAspect="1"/>
          </p:cNvGraphicFramePr>
          <p:nvPr/>
        </p:nvGraphicFramePr>
        <p:xfrm>
          <a:off x="5105400" y="1981200"/>
          <a:ext cx="363220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" name="Visio" r:id="rId13" imgW="3631692" imgH="936346" progId="Visio.Drawing.11">
                  <p:embed/>
                </p:oleObj>
              </mc:Choice>
              <mc:Fallback>
                <p:oleObj name="Visio" r:id="rId13" imgW="3631692" imgH="936346" progId="Visio.Drawing.11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981200"/>
                        <a:ext cx="3632200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9" name="Text Box 16"/>
          <p:cNvSpPr txBox="1">
            <a:spLocks noChangeArrowheads="1"/>
          </p:cNvSpPr>
          <p:nvPr/>
        </p:nvSpPr>
        <p:spPr bwMode="auto">
          <a:xfrm>
            <a:off x="5791200" y="1371600"/>
            <a:ext cx="2286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TW" u="none">
                <a:ea typeface="新細明體" pitchFamily="18" charset="-120"/>
              </a:rPr>
              <a:t>Stereo Format</a:t>
            </a:r>
          </a:p>
        </p:txBody>
      </p:sp>
      <p:sp>
        <p:nvSpPr>
          <p:cNvPr id="14350" name="Rectangle 17"/>
          <p:cNvSpPr>
            <a:spLocks noChangeArrowheads="1"/>
          </p:cNvSpPr>
          <p:nvPr/>
        </p:nvSpPr>
        <p:spPr bwMode="auto">
          <a:xfrm>
            <a:off x="457200" y="4876800"/>
            <a:ext cx="3657600" cy="6096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4351" name="Rectangle 18"/>
          <p:cNvSpPr>
            <a:spLocks noChangeArrowheads="1"/>
          </p:cNvSpPr>
          <p:nvPr/>
        </p:nvSpPr>
        <p:spPr bwMode="auto">
          <a:xfrm>
            <a:off x="457200" y="3505200"/>
            <a:ext cx="3657600" cy="6096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4352" name="Rectangle 19"/>
          <p:cNvSpPr>
            <a:spLocks noChangeArrowheads="1"/>
          </p:cNvSpPr>
          <p:nvPr/>
        </p:nvSpPr>
        <p:spPr bwMode="auto">
          <a:xfrm>
            <a:off x="457200" y="2133600"/>
            <a:ext cx="3657600" cy="6096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4353" name="Rectangle 20"/>
          <p:cNvSpPr>
            <a:spLocks noChangeArrowheads="1"/>
          </p:cNvSpPr>
          <p:nvPr/>
        </p:nvSpPr>
        <p:spPr bwMode="auto">
          <a:xfrm>
            <a:off x="5029200" y="4953000"/>
            <a:ext cx="3733800" cy="6096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4354" name="Rectangle 21"/>
          <p:cNvSpPr>
            <a:spLocks noChangeArrowheads="1"/>
          </p:cNvSpPr>
          <p:nvPr/>
        </p:nvSpPr>
        <p:spPr bwMode="auto">
          <a:xfrm>
            <a:off x="5029200" y="3505200"/>
            <a:ext cx="3733800" cy="6096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4355" name="Rectangle 22"/>
          <p:cNvSpPr>
            <a:spLocks noChangeArrowheads="1"/>
          </p:cNvSpPr>
          <p:nvPr/>
        </p:nvSpPr>
        <p:spPr bwMode="auto">
          <a:xfrm>
            <a:off x="5029200" y="1981200"/>
            <a:ext cx="3733800" cy="9906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I2S </a:t>
            </a:r>
            <a:r>
              <a:rPr lang="zh-CN" altLang="en-US" smtClean="0"/>
              <a:t>中断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77A35B9-AE25-444A-B18D-5D725ED7E57A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  <p:sp>
        <p:nvSpPr>
          <p:cNvPr id="15364" name="AutoShape 5"/>
          <p:cNvSpPr>
            <a:spLocks/>
          </p:cNvSpPr>
          <p:nvPr/>
        </p:nvSpPr>
        <p:spPr bwMode="auto">
          <a:xfrm>
            <a:off x="2133600" y="914400"/>
            <a:ext cx="228600" cy="1143000"/>
          </a:xfrm>
          <a:prstGeom prst="leftBrace">
            <a:avLst>
              <a:gd name="adj1" fmla="val 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5365" name="AutoShape 6"/>
          <p:cNvSpPr>
            <a:spLocks/>
          </p:cNvSpPr>
          <p:nvPr/>
        </p:nvSpPr>
        <p:spPr bwMode="auto">
          <a:xfrm>
            <a:off x="2133600" y="3124200"/>
            <a:ext cx="228600" cy="1295400"/>
          </a:xfrm>
          <a:prstGeom prst="leftBrace">
            <a:avLst>
              <a:gd name="adj1" fmla="val 4722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5366" name="AutoShape 7"/>
          <p:cNvSpPr>
            <a:spLocks/>
          </p:cNvSpPr>
          <p:nvPr/>
        </p:nvSpPr>
        <p:spPr bwMode="auto">
          <a:xfrm>
            <a:off x="2133600" y="5257800"/>
            <a:ext cx="228600" cy="1066800"/>
          </a:xfrm>
          <a:prstGeom prst="leftBrace">
            <a:avLst>
              <a:gd name="adj1" fmla="val 3888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381000" y="911225"/>
            <a:ext cx="1447800" cy="10699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Threshold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Overflow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Underflow</a:t>
            </a:r>
          </a:p>
        </p:txBody>
      </p:sp>
      <p:sp>
        <p:nvSpPr>
          <p:cNvPr id="15368" name="Text Box 11"/>
          <p:cNvSpPr txBox="1">
            <a:spLocks noChangeArrowheads="1"/>
          </p:cNvSpPr>
          <p:nvPr/>
        </p:nvSpPr>
        <p:spPr bwMode="auto">
          <a:xfrm>
            <a:off x="381000" y="3276600"/>
            <a:ext cx="1447800" cy="10699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Threshold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Overflow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Underflow</a:t>
            </a:r>
          </a:p>
        </p:txBody>
      </p:sp>
      <p:sp>
        <p:nvSpPr>
          <p:cNvPr id="15369" name="Text Box 12"/>
          <p:cNvSpPr txBox="1">
            <a:spLocks noChangeArrowheads="1"/>
          </p:cNvSpPr>
          <p:nvPr/>
        </p:nvSpPr>
        <p:spPr bwMode="auto">
          <a:xfrm>
            <a:off x="457200" y="5486400"/>
            <a:ext cx="1371600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u="none">
                <a:solidFill>
                  <a:srgbClr val="FF0000"/>
                </a:solidFill>
                <a:ea typeface="新細明體" pitchFamily="18" charset="-120"/>
              </a:rPr>
              <a:t>Zero Crossing</a:t>
            </a:r>
          </a:p>
        </p:txBody>
      </p:sp>
      <p:graphicFrame>
        <p:nvGraphicFramePr>
          <p:cNvPr id="15370" name="Object 14"/>
          <p:cNvGraphicFramePr>
            <a:graphicFrameLocks noChangeAspect="1"/>
          </p:cNvGraphicFramePr>
          <p:nvPr/>
        </p:nvGraphicFramePr>
        <p:xfrm>
          <a:off x="2362200" y="838200"/>
          <a:ext cx="6589713" cy="54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4" name="Visio" r:id="rId3" imgW="6514186" imgH="5437632" progId="Visio.Drawing.11">
                  <p:embed/>
                </p:oleObj>
              </mc:Choice>
              <mc:Fallback>
                <p:oleObj name="Visio" r:id="rId3" imgW="6514186" imgH="5437632" progId="Visio.Drawing.11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838200"/>
                        <a:ext cx="6589713" cy="5486400"/>
                      </a:xfrm>
                      <a:prstGeom prst="rect">
                        <a:avLst/>
                      </a:prstGeom>
                      <a:solidFill>
                        <a:srgbClr val="FFFF66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1" name="Rectangle 16"/>
          <p:cNvSpPr>
            <a:spLocks noChangeArrowheads="1"/>
          </p:cNvSpPr>
          <p:nvPr/>
        </p:nvSpPr>
        <p:spPr bwMode="auto">
          <a:xfrm>
            <a:off x="381000" y="762000"/>
            <a:ext cx="6096000" cy="1600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5372" name="Rectangle 17"/>
          <p:cNvSpPr>
            <a:spLocks noChangeArrowheads="1"/>
          </p:cNvSpPr>
          <p:nvPr/>
        </p:nvSpPr>
        <p:spPr bwMode="auto">
          <a:xfrm>
            <a:off x="381000" y="2971800"/>
            <a:ext cx="6096000" cy="1600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5373" name="Rectangle 18"/>
          <p:cNvSpPr>
            <a:spLocks noChangeArrowheads="1"/>
          </p:cNvSpPr>
          <p:nvPr/>
        </p:nvSpPr>
        <p:spPr bwMode="auto">
          <a:xfrm>
            <a:off x="381000" y="5181600"/>
            <a:ext cx="6096000" cy="11430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范例</a:t>
            </a:r>
            <a:r>
              <a:rPr lang="en-US" altLang="zh-TW" smtClean="0"/>
              <a:t>: </a:t>
            </a:r>
            <a:r>
              <a:rPr lang="zh-CN" altLang="en-US" smtClean="0"/>
              <a:t>连接</a:t>
            </a:r>
            <a:r>
              <a:rPr lang="en-US" altLang="zh-TW" smtClean="0"/>
              <a:t>WAU8822 Codec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685025-B537-41DA-8B79-6898BF75CB7D}" type="slidenum">
              <a:rPr lang="zh-TW" altLang="en-US" smtClean="0"/>
              <a:pPr>
                <a:defRPr/>
              </a:pPr>
              <a:t>13</a:t>
            </a:fld>
            <a:endParaRPr lang="zh-TW" altLang="en-US" dirty="0"/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533400" y="990600"/>
          <a:ext cx="3825875" cy="54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Visio" r:id="rId3" imgW="3827035" imgH="7066868" progId="Visio.Drawing.11">
                  <p:embed/>
                </p:oleObj>
              </mc:Choice>
              <mc:Fallback>
                <p:oleObj name="Visio" r:id="rId3" imgW="3827035" imgH="7066868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990600"/>
                        <a:ext cx="3825875" cy="5486400"/>
                      </a:xfrm>
                      <a:prstGeom prst="rect">
                        <a:avLst/>
                      </a:prstGeom>
                      <a:solidFill>
                        <a:srgbClr val="FFFF66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Rectangle 11"/>
          <p:cNvSpPr>
            <a:spLocks noChangeArrowheads="1"/>
          </p:cNvSpPr>
          <p:nvPr/>
        </p:nvSpPr>
        <p:spPr bwMode="auto">
          <a:xfrm>
            <a:off x="4419600" y="2057400"/>
            <a:ext cx="4572000" cy="25908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6390" name="Rectangle 12"/>
          <p:cNvSpPr>
            <a:spLocks noChangeArrowheads="1"/>
          </p:cNvSpPr>
          <p:nvPr/>
        </p:nvSpPr>
        <p:spPr bwMode="auto">
          <a:xfrm>
            <a:off x="1524000" y="1905000"/>
            <a:ext cx="1676400" cy="7620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6391" name="Rectangle 13"/>
          <p:cNvSpPr>
            <a:spLocks noChangeArrowheads="1"/>
          </p:cNvSpPr>
          <p:nvPr/>
        </p:nvSpPr>
        <p:spPr bwMode="auto">
          <a:xfrm>
            <a:off x="1524000" y="2895600"/>
            <a:ext cx="1676400" cy="7620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6392" name="Rectangle 14"/>
          <p:cNvSpPr>
            <a:spLocks noChangeArrowheads="1"/>
          </p:cNvSpPr>
          <p:nvPr/>
        </p:nvSpPr>
        <p:spPr bwMode="auto">
          <a:xfrm>
            <a:off x="1524000" y="3886200"/>
            <a:ext cx="1676400" cy="7620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6393" name="Rectangle 15"/>
          <p:cNvSpPr>
            <a:spLocks noChangeArrowheads="1"/>
          </p:cNvSpPr>
          <p:nvPr/>
        </p:nvSpPr>
        <p:spPr bwMode="auto">
          <a:xfrm>
            <a:off x="533400" y="4876800"/>
            <a:ext cx="3810000" cy="16002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6394" name="Rectangle 16"/>
          <p:cNvSpPr>
            <a:spLocks noChangeArrowheads="1"/>
          </p:cNvSpPr>
          <p:nvPr/>
        </p:nvSpPr>
        <p:spPr bwMode="auto">
          <a:xfrm>
            <a:off x="1524000" y="990600"/>
            <a:ext cx="1676400" cy="762000"/>
          </a:xfrm>
          <a:prstGeom prst="rect">
            <a:avLst/>
          </a:prstGeom>
          <a:noFill/>
          <a:ln w="12700" algn="ctr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pic>
        <p:nvPicPr>
          <p:cNvPr id="16395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133600"/>
            <a:ext cx="45815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381000" y="990600"/>
            <a:ext cx="8458200" cy="49530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z="1400" b="1" i="1" u="none">
                <a:solidFill>
                  <a:srgbClr val="006600"/>
                </a:solidFill>
              </a:rPr>
              <a:t>/*Set multi function pin for I2S GPC0, GPC1, GPC2, GPC3, GPA15 */</a:t>
            </a:r>
          </a:p>
          <a:p>
            <a:r>
              <a:rPr lang="en-US" altLang="zh-TW" sz="1400" b="1" u="none">
                <a:latin typeface="Lucida Console" pitchFamily="49" charset="0"/>
              </a:rPr>
              <a:t>MFP_I2S_TO_PORTC();</a:t>
            </a:r>
          </a:p>
          <a:p>
            <a:r>
              <a:rPr lang="en-US" altLang="zh-TW" sz="1400" b="1" u="none">
                <a:latin typeface="Lucida Console" pitchFamily="49" charset="0"/>
              </a:rPr>
              <a:t>	</a:t>
            </a:r>
          </a:p>
          <a:p>
            <a:r>
              <a:rPr lang="en-US" altLang="zh-TW" sz="1400" b="1" i="1" u="none">
                <a:solidFill>
                  <a:srgbClr val="006600"/>
                </a:solidFill>
              </a:rPr>
              <a:t>/* === Use I2C0 to communicate with WAU8822 === */</a:t>
            </a:r>
          </a:p>
          <a:p>
            <a:r>
              <a:rPr lang="en-US" altLang="zh-TW" sz="1400" b="1" i="1" u="none">
                <a:solidFill>
                  <a:srgbClr val="006600"/>
                </a:solidFill>
              </a:rPr>
              <a:t>/* Set multi function pin for I2C0 */</a:t>
            </a:r>
          </a:p>
          <a:p>
            <a:r>
              <a:rPr lang="en-US" altLang="zh-TW" sz="1400" b="1" u="none">
                <a:latin typeface="Lucida Console" pitchFamily="49" charset="0"/>
              </a:rPr>
              <a:t>GCR-&gt;PA_H_MFP = GCR-&gt;PA_H_MFP &amp; ~(PA8_MFP_MASK|PA9_MFP_MASK) | </a:t>
            </a:r>
          </a:p>
          <a:p>
            <a:r>
              <a:rPr lang="en-US" altLang="zh-TW" sz="1400" b="1" u="none">
                <a:latin typeface="Lucida Console" pitchFamily="49" charset="0"/>
              </a:rPr>
              <a:t>	            PA8_MFP_I2C0_SDA | PA9_MFP_I2C0_SCL;</a:t>
            </a:r>
          </a:p>
          <a:p>
            <a:r>
              <a:rPr lang="en-US" altLang="zh-TW" sz="1400" b="1" u="none">
                <a:latin typeface="Lucida Console" pitchFamily="49" charset="0"/>
              </a:rPr>
              <a:t>					</a:t>
            </a:r>
          </a:p>
          <a:p>
            <a:r>
              <a:rPr lang="en-US" altLang="zh-TW" sz="1400" b="1" u="none">
                <a:latin typeface="Lucida Console" pitchFamily="49" charset="0"/>
              </a:rPr>
              <a:t>I2C_Init(I2C0);</a:t>
            </a:r>
          </a:p>
          <a:p>
            <a:r>
              <a:rPr lang="en-US" altLang="zh-TW" sz="1400" b="1" i="1" u="none">
                <a:solidFill>
                  <a:srgbClr val="006600"/>
                </a:solidFill>
              </a:rPr>
              <a:t>/* Open I2C0 and set clock = 100Kbps */</a:t>
            </a:r>
          </a:p>
          <a:p>
            <a:r>
              <a:rPr lang="en-US" altLang="zh-TW" sz="1400" b="1" u="none">
                <a:latin typeface="Lucida Console" pitchFamily="49" charset="0"/>
              </a:rPr>
              <a:t>I2C_Open(I2C0, 100000);</a:t>
            </a:r>
          </a:p>
          <a:p>
            <a:r>
              <a:rPr lang="en-US" altLang="zh-TW" sz="1400" b="1" i="1" u="none">
                <a:solidFill>
                  <a:srgbClr val="006600"/>
                </a:solidFill>
              </a:rPr>
              <a:t>/* Enable I2C0 interrupt and set corresponding NVIC bit */</a:t>
            </a:r>
          </a:p>
          <a:p>
            <a:r>
              <a:rPr lang="en-US" altLang="zh-TW" sz="1400" b="1" u="none">
                <a:latin typeface="Lucida Console" pitchFamily="49" charset="0"/>
              </a:rPr>
              <a:t>I2C_EnableInt(I2C0);</a:t>
            </a:r>
          </a:p>
          <a:p>
            <a:r>
              <a:rPr lang="en-US" altLang="zh-TW" sz="1400" b="1" u="none">
                <a:latin typeface="Lucida Console" pitchFamily="49" charset="0"/>
              </a:rPr>
              <a:t>	</a:t>
            </a:r>
          </a:p>
          <a:p>
            <a:r>
              <a:rPr lang="en-US" altLang="zh-TW" sz="1400" b="1" u="none">
                <a:latin typeface="Lucida Console" pitchFamily="49" charset="0"/>
              </a:rPr>
              <a:t>I2S_Init();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st.u32SampleRate  = 16000;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st.u32WordWidth  = I2S_DATABIT_16;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st.u32AudioFormat  = I2S_MONO;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st.u32DataFormat   = I2S_FORMAT_I2S;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st.u32Mode 	= I2S_MODE_SLAVE;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st.u32TxFIFOThreshold = I2S_FIFO_TX_LEVEL_WORD_4;</a:t>
            </a:r>
          </a:p>
          <a:p>
            <a:r>
              <a:rPr lang="en-US" altLang="zh-TW" sz="1400" b="1" u="none">
                <a:latin typeface="Lucida Console" pitchFamily="49" charset="0"/>
              </a:rPr>
              <a:t>st.u32RxFIFOThreshold = I2S_FIFO_RX_LEVEL_WORD_4;</a:t>
            </a:r>
          </a:p>
          <a:p>
            <a:r>
              <a:rPr lang="en-US" altLang="zh-TW" sz="1400" b="1" u="none">
                <a:latin typeface="Lucida Console" pitchFamily="49" charset="0"/>
              </a:rPr>
              <a:t>I2S_Open(&amp;st);</a:t>
            </a:r>
            <a:endParaRPr lang="en-US" altLang="zh-TW" sz="1400" b="1">
              <a:latin typeface="Lucida Console" pitchFamily="49" charset="0"/>
              <a:ea typeface="新細明體" pitchFamily="18" charset="-120"/>
            </a:endParaRP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代码</a:t>
            </a:r>
            <a:r>
              <a:rPr lang="en-US" altLang="zh-TW" smtClean="0"/>
              <a:t>(1/2)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E48B362-BAEF-417A-903B-4554DDA15E87}" type="slidenum">
              <a:rPr lang="zh-TW" altLang="en-US" smtClean="0"/>
              <a:pPr>
                <a:defRPr/>
              </a:pPr>
              <a:t>14</a:t>
            </a:fld>
            <a:endParaRPr lang="zh-TW" altLang="en-US" dirty="0"/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381000" y="5715000"/>
            <a:ext cx="2057400" cy="2286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TW" altLang="zh-TW" sz="1800">
              <a:solidFill>
                <a:srgbClr val="FF0000"/>
              </a:solidFill>
              <a:ea typeface="新細明體" pitchFamily="18" charset="-120"/>
            </a:endParaRPr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2438400" y="5829300"/>
            <a:ext cx="1524000" cy="152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962400" y="5943600"/>
            <a:ext cx="2895600" cy="64135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800" u="none">
                <a:solidFill>
                  <a:srgbClr val="FF0000"/>
                </a:solidFill>
                <a:ea typeface="新細明體" pitchFamily="18" charset="-120"/>
              </a:rPr>
              <a:t>To set these parameter to I2S control register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代码</a:t>
            </a:r>
            <a:r>
              <a:rPr lang="en-US" altLang="zh-TW" smtClean="0"/>
              <a:t>(2/2)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3C23880-A6B0-487B-A73B-FEBB15D1D9F8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495300" y="668338"/>
            <a:ext cx="8458200" cy="573246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z="1200" b="1" i="1" u="none">
                <a:solidFill>
                  <a:srgbClr val="006600"/>
                </a:solidFill>
              </a:rPr>
              <a:t>// select source from HXT(12MHz)</a:t>
            </a:r>
          </a:p>
          <a:p>
            <a:r>
              <a:rPr lang="en-US" altLang="zh-TW" sz="1200" b="1" u="none">
                <a:latin typeface="Lucida Console" pitchFamily="49" charset="0"/>
              </a:rPr>
              <a:t>SYS_SelectIPClockSource_2(CLK_CLKSEL2_I2S_MASK, CLK_CLKSEL2_I2S_HXT);</a:t>
            </a:r>
          </a:p>
          <a:p>
            <a:r>
              <a:rPr lang="en-US" altLang="zh-TW" sz="1200" b="1" i="1" u="none">
                <a:solidFill>
                  <a:srgbClr val="006600"/>
                </a:solidFill>
              </a:rPr>
              <a:t>// div = 0</a:t>
            </a:r>
          </a:p>
          <a:p>
            <a:r>
              <a:rPr lang="en-US" altLang="zh-TW" sz="1200" b="1" u="none">
                <a:latin typeface="Lucida Console" pitchFamily="49" charset="0"/>
              </a:rPr>
              <a:t>SYS_SetClockDivider_0(CLK_CLKDIV0_I2S_MASK, I2S_CLK_DIVIDER(0));</a:t>
            </a:r>
          </a:p>
          <a:p>
            <a:r>
              <a:rPr lang="en-US" altLang="zh-TW" sz="1200" b="1" u="none">
                <a:latin typeface="Lucida Console" pitchFamily="49" charset="0"/>
              </a:rPr>
              <a:t>		</a:t>
            </a:r>
          </a:p>
          <a:p>
            <a:r>
              <a:rPr lang="en-US" altLang="zh-TW" sz="1200" b="1" i="1" u="none">
                <a:solidFill>
                  <a:srgbClr val="006600"/>
                </a:solidFill>
              </a:rPr>
              <a:t>/* Initialize WAU8822 codec */</a:t>
            </a:r>
          </a:p>
          <a:p>
            <a:r>
              <a:rPr lang="en-US" altLang="zh-TW" sz="1200" b="1" u="none">
                <a:latin typeface="Lucida Console" pitchFamily="49" charset="0"/>
              </a:rPr>
              <a:t>WAU8822_Setup();</a:t>
            </a:r>
          </a:p>
          <a:p>
            <a:r>
              <a:rPr lang="en-US" altLang="zh-TW" sz="1200" b="1" u="none">
                <a:latin typeface="Lucida Console" pitchFamily="49" charset="0"/>
              </a:rPr>
              <a:t>		</a:t>
            </a:r>
          </a:p>
          <a:p>
            <a:r>
              <a:rPr lang="en-US" altLang="zh-TW" sz="1200" b="1" i="1" u="none">
                <a:solidFill>
                  <a:srgbClr val="006600"/>
                </a:solidFill>
              </a:rPr>
              <a:t>/* Set MCLK and enable MCLK */</a:t>
            </a:r>
          </a:p>
          <a:p>
            <a:r>
              <a:rPr lang="en-US" altLang="zh-TW" sz="1200" b="1" u="none">
                <a:latin typeface="Lucida Console" pitchFamily="49" charset="0"/>
              </a:rPr>
              <a:t>I2S_SetMCLKFreq(12000000);</a:t>
            </a:r>
          </a:p>
          <a:p>
            <a:r>
              <a:rPr lang="en-US" altLang="zh-TW" sz="1200" b="1" u="none">
                <a:latin typeface="Lucida Console" pitchFamily="49" charset="0"/>
              </a:rPr>
              <a:t>I2S_EnableMCLK();</a:t>
            </a:r>
            <a:endParaRPr lang="en-US" altLang="zh-TW" sz="1200" b="1" u="none">
              <a:latin typeface="Lucida Console" pitchFamily="49" charset="0"/>
              <a:ea typeface="新細明體" pitchFamily="18" charset="-120"/>
            </a:endParaRPr>
          </a:p>
          <a:p>
            <a:endParaRPr lang="en-US" altLang="zh-TW" sz="1200" b="1" u="none">
              <a:latin typeface="Lucida Console" pitchFamily="49" charset="0"/>
              <a:ea typeface="新細明體" pitchFamily="18" charset="-120"/>
            </a:endParaRPr>
          </a:p>
          <a:p>
            <a:r>
              <a:rPr lang="en-US" altLang="zh-TW" sz="1200" b="1" i="1" u="none">
                <a:solidFill>
                  <a:srgbClr val="006600"/>
                </a:solidFill>
              </a:rPr>
              <a:t>/* Enable Rx threshold level interrupt */</a:t>
            </a:r>
          </a:p>
          <a:p>
            <a:r>
              <a:rPr lang="en-US" altLang="zh-TW" sz="1200" b="1" u="none">
                <a:latin typeface="Lucida Console" pitchFamily="49" charset="0"/>
              </a:rPr>
              <a:t>I2S_EnableInt_RxThreshold();</a:t>
            </a:r>
          </a:p>
          <a:p>
            <a:r>
              <a:rPr lang="en-US" altLang="zh-TW" sz="1200" b="1" u="none">
                <a:latin typeface="Lucida Console" pitchFamily="49" charset="0"/>
              </a:rPr>
              <a:t>	</a:t>
            </a:r>
          </a:p>
          <a:p>
            <a:r>
              <a:rPr lang="en-US" altLang="zh-TW" sz="1200" b="1" i="1" u="none">
                <a:solidFill>
                  <a:srgbClr val="006600"/>
                </a:solidFill>
              </a:rPr>
              <a:t>/* Enable I2S Rx function to receive data */</a:t>
            </a:r>
          </a:p>
          <a:p>
            <a:r>
              <a:rPr lang="en-US" altLang="zh-TW" sz="1200" b="1" u="none">
                <a:latin typeface="Lucida Console" pitchFamily="49" charset="0"/>
              </a:rPr>
              <a:t>I2S_EnableRx();</a:t>
            </a:r>
          </a:p>
          <a:p>
            <a:endParaRPr lang="en-US" altLang="zh-TW" sz="1200" b="1" u="none">
              <a:latin typeface="Lucida Console" pitchFamily="49" charset="0"/>
            </a:endParaRPr>
          </a:p>
          <a:p>
            <a:r>
              <a:rPr lang="en-US" altLang="zh-TW" sz="1200" b="1" u="none">
                <a:latin typeface="Lucida Console" pitchFamily="49" charset="0"/>
              </a:rPr>
              <a:t>while(1)</a:t>
            </a:r>
          </a:p>
          <a:p>
            <a:r>
              <a:rPr lang="en-US" altLang="zh-TW" sz="1200" b="1" u="none">
                <a:latin typeface="Lucida Console" pitchFamily="49" charset="0"/>
              </a:rPr>
              <a:t>{</a:t>
            </a:r>
          </a:p>
          <a:p>
            <a:r>
              <a:rPr lang="en-US" altLang="zh-TW" sz="1200" b="1" u="none">
                <a:latin typeface="Lucida Console" pitchFamily="49" charset="0"/>
              </a:rPr>
              <a:t>	if (u32startFlag)</a:t>
            </a:r>
          </a:p>
          <a:p>
            <a:r>
              <a:rPr lang="en-US" altLang="zh-TW" sz="1200" b="1" u="none">
                <a:latin typeface="Lucida Console" pitchFamily="49" charset="0"/>
              </a:rPr>
              <a:t>	{</a:t>
            </a:r>
          </a:p>
          <a:p>
            <a:r>
              <a:rPr lang="en-US" altLang="zh-TW" sz="1200" b="1" i="1" u="none">
                <a:solidFill>
                  <a:srgbClr val="006600"/>
                </a:solidFill>
              </a:rPr>
              <a:t>/* Enable I2S Tx function to send data when data in the buffer is more than half of buffer size */</a:t>
            </a:r>
          </a:p>
          <a:p>
            <a:r>
              <a:rPr lang="en-US" altLang="zh-TW" sz="1200" b="1" u="none">
                <a:latin typeface="Lucida Console" pitchFamily="49" charset="0"/>
              </a:rPr>
              <a:t>		if (u32BuffPos &gt;= BUFF_LEN/2)</a:t>
            </a:r>
          </a:p>
          <a:p>
            <a:r>
              <a:rPr lang="en-US" altLang="zh-TW" sz="1200" b="1" u="none">
                <a:latin typeface="Lucida Console" pitchFamily="49" charset="0"/>
              </a:rPr>
              <a:t>		{</a:t>
            </a:r>
          </a:p>
          <a:p>
            <a:r>
              <a:rPr lang="en-US" altLang="zh-TW" sz="1200" b="1" u="none">
                <a:latin typeface="Lucida Console" pitchFamily="49" charset="0"/>
              </a:rPr>
              <a:t>			I2S_EnableInt_TxThreshold();	</a:t>
            </a:r>
          </a:p>
          <a:p>
            <a:r>
              <a:rPr lang="en-US" altLang="zh-TW" sz="1200" b="1" u="none">
                <a:latin typeface="Lucida Console" pitchFamily="49" charset="0"/>
              </a:rPr>
              <a:t>			I2S_EnableTx();</a:t>
            </a:r>
          </a:p>
          <a:p>
            <a:r>
              <a:rPr lang="en-US" altLang="zh-TW" sz="1200" b="1" u="none">
                <a:latin typeface="Lucida Console" pitchFamily="49" charset="0"/>
              </a:rPr>
              <a:t>			u32startFlag = 0;</a:t>
            </a:r>
          </a:p>
          <a:p>
            <a:r>
              <a:rPr lang="en-US" altLang="zh-TW" sz="1200" b="1" u="none">
                <a:latin typeface="Lucida Console" pitchFamily="49" charset="0"/>
              </a:rPr>
              <a:t>		}</a:t>
            </a:r>
          </a:p>
          <a:p>
            <a:r>
              <a:rPr lang="en-US" altLang="zh-TW" sz="1200" b="1" u="none">
                <a:latin typeface="Lucida Console" pitchFamily="49" charset="0"/>
              </a:rPr>
              <a:t>	}</a:t>
            </a:r>
          </a:p>
          <a:p>
            <a:r>
              <a:rPr lang="en-US" altLang="zh-TW" sz="1200" b="1" u="none">
                <a:latin typeface="Lucida Console" pitchFamily="49" charset="0"/>
              </a:rPr>
              <a:t>}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6F9F2B-6EE4-4124-A4DA-B216EA7A6F80}" type="slidenum">
              <a:rPr kumimoji="0" lang="zh-TW" altLang="en-US" sz="1400" u="none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kumimoji="0" lang="en-US" altLang="zh-TW" sz="1400" u="none" smtClean="0">
              <a:ea typeface="MS PGothic" pitchFamily="34" charset="-128"/>
            </a:endParaRP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827088" y="414338"/>
            <a:ext cx="78851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en-US" altLang="zh-TW" sz="3600" b="1" u="none" dirty="0">
              <a:solidFill>
                <a:srgbClr val="FF0000"/>
              </a:solidFill>
              <a:latin typeface="+mj-lt"/>
              <a:ea typeface="新細明體" pitchFamily="18" charset="-120"/>
            </a:endParaRP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468313" y="2982913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algn="ctr" eaLnBrk="1" hangingPunct="1"/>
            <a:r>
              <a:rPr lang="en-US" altLang="zh-TW" sz="3600" b="1">
                <a:solidFill>
                  <a:srgbClr val="D00600"/>
                </a:solidFill>
                <a:latin typeface="Calibri" pitchFamily="34" charset="0"/>
                <a:ea typeface="新細明體" pitchFamily="18" charset="-120"/>
              </a:rPr>
              <a:t>Thank you</a:t>
            </a:r>
            <a:endParaRPr lang="zh-TW" altLang="en-US" sz="3600" b="1">
              <a:solidFill>
                <a:srgbClr val="D00600"/>
              </a:solidFill>
              <a:latin typeface="Calibri" pitchFamily="34" charset="0"/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7247</TotalTime>
  <Words>505</Words>
  <Application>Microsoft Office PowerPoint</Application>
  <PresentationFormat>On-screen Show (4:3)</PresentationFormat>
  <Paragraphs>206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Arial Unicode MS</vt:lpstr>
      <vt:lpstr>Calibri</vt:lpstr>
      <vt:lpstr>新細明體</vt:lpstr>
      <vt:lpstr>MS PGothic</vt:lpstr>
      <vt:lpstr>宋体</vt:lpstr>
      <vt:lpstr>Times New Roman</vt:lpstr>
      <vt:lpstr>Lucida Console</vt:lpstr>
      <vt:lpstr>Office Theme</vt:lpstr>
      <vt:lpstr>Visio</vt:lpstr>
      <vt:lpstr>NuMicro Nano  I2S</vt:lpstr>
      <vt:lpstr>内容</vt:lpstr>
      <vt:lpstr>I2S 介绍</vt:lpstr>
      <vt:lpstr>I2S 特性</vt:lpstr>
      <vt:lpstr>方块图</vt:lpstr>
      <vt:lpstr>I2S 总线时序: Format 0</vt:lpstr>
      <vt:lpstr>I2S 总线时序: Format 1 (MSB Justified)</vt:lpstr>
      <vt:lpstr>寄存器</vt:lpstr>
      <vt:lpstr>发送 FIFO 结构</vt:lpstr>
      <vt:lpstr>接收FIFO 结构</vt:lpstr>
      <vt:lpstr>不同数据模式下数据结构</vt:lpstr>
      <vt:lpstr>I2S 中断</vt:lpstr>
      <vt:lpstr>范例: 连接WAU8822 Codec</vt:lpstr>
      <vt:lpstr>代码(1/2)</vt:lpstr>
      <vt:lpstr>代码(2/2)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PN20 JCLiu</dc:creator>
  <cp:lastModifiedBy>CA10 DZWANG</cp:lastModifiedBy>
  <cp:revision>294</cp:revision>
  <cp:lastPrinted>1601-01-01T00:00:00Z</cp:lastPrinted>
  <dcterms:created xsi:type="dcterms:W3CDTF">1601-01-01T00:00:00Z</dcterms:created>
  <dcterms:modified xsi:type="dcterms:W3CDTF">2013-04-23T02:08:38Z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