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8" r:id="rId5"/>
    <p:sldId id="375" r:id="rId6"/>
    <p:sldId id="424" r:id="rId7"/>
    <p:sldId id="425" r:id="rId8"/>
    <p:sldId id="432" r:id="rId9"/>
    <p:sldId id="429" r:id="rId10"/>
    <p:sldId id="426" r:id="rId11"/>
    <p:sldId id="427" r:id="rId12"/>
    <p:sldId id="428" r:id="rId13"/>
    <p:sldId id="430" r:id="rId14"/>
    <p:sldId id="431" r:id="rId15"/>
    <p:sldId id="374" r:id="rId16"/>
    <p:sldId id="414" r:id="rId17"/>
    <p:sldId id="287" r:id="rId18"/>
    <p:sldId id="289" r:id="rId19"/>
    <p:sldId id="380" r:id="rId20"/>
    <p:sldId id="415" r:id="rId21"/>
    <p:sldId id="379" r:id="rId22"/>
    <p:sldId id="381" r:id="rId2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D00600"/>
    <a:srgbClr val="E61C0E"/>
    <a:srgbClr val="FC2110"/>
    <a:srgbClr val="FE0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BDCFFF84-575D-4A47-99E1-77CC78F2FA32}" type="datetimeFigureOut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 dirty="0"/>
              <a:t>Confidential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ADCC979A-61B9-49A4-B950-760E5B80540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53166077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24F3A9DD-5D0A-4717-B769-203E37457F3B}" type="datetimeFigureOut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 dirty="0"/>
              <a:t>Confidential</a:t>
            </a:r>
            <a:endParaRPr lang="zh-TW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908D0DE3-CB21-4965-9778-A712D3E009C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01050108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BC479B07-36C4-47EE-906F-91EB66E5BA69}" type="slidenum">
              <a:rPr lang="en-US" altLang="zh-TW" smtClean="0">
                <a:latin typeface="Arial" pitchFamily="34" charset="0"/>
              </a:rPr>
              <a:pPr eaLnBrk="1" hangingPunct="1"/>
              <a:t>0</a:t>
            </a:fld>
            <a:endParaRPr lang="en-US" altLang="zh-TW" dirty="0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zh-TW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Click to edit Master subtitle style</a:t>
            </a:r>
            <a:endParaRPr lang="zh-TW" alt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D1A20649-464A-493B-9B2E-DBAAA3F9224E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64388" y="5949950"/>
            <a:ext cx="1887537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800" b="1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 dirty="0" smtClean="0"/>
              <a:t>报告人</a:t>
            </a:r>
            <a:endParaRPr lang="zh-TW" alt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F9CC9115-03AD-4648-82D6-8C38DC9715E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51215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37D15-F8D4-492A-B4FC-06852A69D1AE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AD36-858E-4B5B-8F05-63FE321AF06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525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7AA60-1090-463A-92DB-BA1B4D4B1264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459B-1A26-4455-AC2C-7FEDA9E9DE1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3764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E4AC9-654D-4E23-914E-B91FBFDD437C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A2350-9D3D-47A7-9E9F-8BFED1E093A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9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D9733-C71E-47FA-8896-2AB62743CA98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18C60-47A0-4E65-8F49-C6A49D69B6B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25522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765CE-CCDE-4E15-A4E9-2185C451B4D9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F8FA6-8281-4D31-A1F7-9259C02B965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0718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9A99E-39A4-499D-A97B-7EE932810443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9A96F-689F-45F8-A28D-8E317FCCF60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25445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6A884-5679-4DDE-8FFB-3CFB2AE36D67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015FB-8F2C-414B-B730-8878F7D1497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08151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22595-8373-4864-A8CE-A1BD9C10374B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21103-FD40-4EEE-956D-522F4A1291F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7133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4D98B-074F-4E8C-88E9-BCEC738A6E69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618B9-A99C-4117-8C2C-990A49E5718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73976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5FFDE-4898-499A-80AE-EE4E31811BFD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54429-7CB8-4B11-8E82-36933DE324F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296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110CA7C-23CB-4D9B-A9B3-758E46EB9B74}" type="datetime1">
              <a:rPr lang="zh-TW" altLang="en-US"/>
              <a:pPr>
                <a:defRPr/>
              </a:pPr>
              <a:t>2012/10/19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0576282-F72D-4D66-ABE0-3B95E19ABE9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25538"/>
            <a:ext cx="7772400" cy="1295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新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唐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dirty="0">
                <a:latin typeface="+mj-lt"/>
                <a:ea typeface="標楷體" pitchFamily="65" charset="-120"/>
              </a:rPr>
              <a:t>32-bit Cortex-M0 </a:t>
            </a:r>
            <a:r>
              <a:rPr lang="en-US" altLang="zh-TW" dirty="0" smtClean="0">
                <a:latin typeface="+mj-lt"/>
                <a:ea typeface="標楷體" pitchFamily="65" charset="-120"/>
              </a:rPr>
              <a:t/>
            </a:r>
            <a:br>
              <a:rPr lang="en-US" altLang="zh-TW" dirty="0" smtClean="0">
                <a:latin typeface="+mj-lt"/>
                <a:ea typeface="標楷體" pitchFamily="65" charset="-120"/>
              </a:rPr>
            </a:br>
            <a:r>
              <a:rPr lang="en-US" altLang="zh-TW" dirty="0" smtClean="0">
                <a:latin typeface="+mj-lt"/>
                <a:ea typeface="標楷體" pitchFamily="65" charset="-120"/>
              </a:rPr>
              <a:t>NUC123 BSP</a:t>
            </a:r>
            <a:r>
              <a:rPr lang="zh-CN" altLang="en-US" dirty="0" smtClean="0">
                <a:latin typeface="+mj-lt"/>
                <a:ea typeface="標楷體" pitchFamily="65" charset="-120"/>
              </a:rPr>
              <a:t>介绍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5" name="Picture 3" descr="nuvo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914400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 descr="arm_cort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876925"/>
            <a:ext cx="135096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6" descr="ARM-powered-RGB_bigg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805488"/>
            <a:ext cx="69532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logo_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29876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A9A96F-689F-45F8-A28D-8E317FCCF60C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  <p:sp>
        <p:nvSpPr>
          <p:cNvPr id="3" name="Rectangle 2"/>
          <p:cNvSpPr txBox="1">
            <a:spLocks/>
          </p:cNvSpPr>
          <p:nvPr/>
        </p:nvSpPr>
        <p:spPr bwMode="auto">
          <a:xfrm>
            <a:off x="611188" y="0"/>
            <a:ext cx="79724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CN" altLang="en-US" sz="3200" b="1" dirty="0" smtClean="0">
                <a:solidFill>
                  <a:srgbClr val="CC0000"/>
                </a:solidFill>
                <a:latin typeface="DFKai-SB" pitchFamily="65" charset="-120"/>
                <a:ea typeface="DFKai-SB" pitchFamily="65" charset="-120"/>
              </a:rPr>
              <a:t>议题</a:t>
            </a:r>
            <a:endParaRPr lang="en-US" altLang="zh-TW" sz="3200" b="1" dirty="0">
              <a:solidFill>
                <a:srgbClr val="CC0000"/>
              </a:solidFill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4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928688"/>
            <a:ext cx="770572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800" b="1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zh-CN" dirty="0" smtClean="0">
                <a:ea typeface="DFKai-SB" pitchFamily="65" charset="-120"/>
                <a:cs typeface="Arial" charset="0"/>
              </a:rPr>
              <a:t>BSP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Arial" charset="0"/>
              </a:rPr>
              <a:t>的特点</a:t>
            </a:r>
            <a:endParaRPr lang="en-US" altLang="zh-CN" dirty="0" smtClean="0">
              <a:latin typeface="DFKai-SB" pitchFamily="65" charset="-120"/>
              <a:ea typeface="DFKai-SB" pitchFamily="65" charset="-120"/>
              <a:cs typeface="Arial" charset="0"/>
            </a:endParaRPr>
          </a:p>
          <a:p>
            <a:pPr eaLnBrk="1" hangingPunct="1"/>
            <a:r>
              <a:rPr lang="en-US" altLang="zh-CN" dirty="0" smtClean="0">
                <a:ea typeface="DFKai-SB" pitchFamily="65" charset="-120"/>
                <a:cs typeface="Arial" charset="0"/>
              </a:rPr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Arial" charset="0"/>
              </a:rPr>
              <a:t>函数的使用方法</a:t>
            </a:r>
            <a:endParaRPr lang="en-US" altLang="zh-CN" dirty="0" smtClean="0">
              <a:latin typeface="DFKai-SB" pitchFamily="65" charset="-120"/>
              <a:ea typeface="DFKai-SB" pitchFamily="65" charset="-120"/>
              <a:cs typeface="Arial" charset="0"/>
            </a:endParaRPr>
          </a:p>
          <a:p>
            <a:pPr eaLnBrk="1" hangingPunct="1"/>
            <a:r>
              <a:rPr lang="en-US" altLang="zh-CN" dirty="0" smtClean="0">
                <a:ea typeface="DFKai-SB" pitchFamily="65" charset="-120"/>
                <a:cs typeface="Arial" charset="0"/>
              </a:rPr>
              <a:t>GPIO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Arial" charset="0"/>
              </a:rPr>
              <a:t>函数介绍</a:t>
            </a:r>
            <a:endParaRPr lang="en-US" altLang="zh-CN" dirty="0" smtClean="0">
              <a:latin typeface="DFKai-SB" pitchFamily="65" charset="-120"/>
              <a:ea typeface="DFKai-SB" pitchFamily="65" charset="-120"/>
              <a:cs typeface="Arial" charset="0"/>
            </a:endParaRPr>
          </a:p>
          <a:p>
            <a:pPr eaLnBrk="1" hangingPunct="1"/>
            <a:r>
              <a:rPr lang="en-US" altLang="zh-CN" dirty="0" smtClean="0">
                <a:ea typeface="DFKai-SB" pitchFamily="65" charset="-120"/>
                <a:cs typeface="Arial" charset="0"/>
              </a:rPr>
              <a:t>USB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Arial" charset="0"/>
              </a:rPr>
              <a:t>示例</a:t>
            </a:r>
            <a:endParaRPr lang="en-US" altLang="zh-CN" dirty="0">
              <a:latin typeface="DFKai-SB" pitchFamily="65" charset="-120"/>
              <a:ea typeface="DFKai-SB" pitchFamily="65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3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特点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库函数极少，基本上就</a:t>
            </a:r>
            <a:r>
              <a:rPr lang="en-US" altLang="zh-CN" dirty="0" err="1" smtClean="0"/>
              <a:t>init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函数和</a:t>
            </a:r>
            <a:r>
              <a:rPr lang="en-US" altLang="zh-CN" dirty="0" err="1" smtClean="0"/>
              <a:t>EnableInt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提供大量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的</a:t>
            </a:r>
            <a:r>
              <a:rPr lang="en-US" altLang="zh-CN" dirty="0" smtClean="0"/>
              <a:t>INLINE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zh-CN" altLang="en-US" dirty="0">
                <a:latin typeface="DFKai-SB" pitchFamily="65" charset="-120"/>
                <a:ea typeface="DFKai-SB" pitchFamily="65" charset="-120"/>
              </a:rPr>
              <a:t>代码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量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大幅减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少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不再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提供</a:t>
            </a:r>
            <a:r>
              <a:rPr lang="en-US" altLang="zh-CN" dirty="0" smtClean="0"/>
              <a:t>bit field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的寄存器定义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zh-CN" altLang="en-US" dirty="0">
                <a:latin typeface="DFKai-SB" pitchFamily="65" charset="-120"/>
                <a:ea typeface="DFKai-SB" pitchFamily="65" charset="-120"/>
              </a:rPr>
              <a:t>每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个</a:t>
            </a:r>
            <a:r>
              <a:rPr lang="en-US" altLang="zh-CN" dirty="0" smtClean="0"/>
              <a:t>bit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都定义了宏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zh-CN" altLang="en-US" dirty="0">
                <a:latin typeface="DFKai-SB" pitchFamily="65" charset="-120"/>
                <a:ea typeface="DFKai-SB" pitchFamily="65" charset="-120"/>
              </a:rPr>
              <a:t>按比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特访问寄存器使代码量膨胀太多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1709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目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录结构</a:t>
            </a:r>
            <a:r>
              <a:rPr lang="en-US" altLang="zh-CN" dirty="0" smtClean="0">
                <a:latin typeface="+mn-lt"/>
                <a:ea typeface="DFKai-SB" pitchFamily="65" charset="-120"/>
              </a:rPr>
              <a:t>(1)</a:t>
            </a:r>
            <a:endParaRPr lang="zh-CN" altLang="en-US" dirty="0">
              <a:latin typeface="+mn-lt"/>
              <a:ea typeface="DFKai-SB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3583458" cy="2562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3841576" y="1772816"/>
            <a:ext cx="4906888" cy="316835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800" b="1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CMSIS</a:t>
            </a:r>
            <a:r>
              <a:rPr lang="zh-CN" altLang="en-US" sz="2400" dirty="0"/>
              <a:t>：寄存器和</a:t>
            </a:r>
            <a:r>
              <a:rPr lang="en-US" altLang="zh-CN" sz="2400" dirty="0"/>
              <a:t>bit</a:t>
            </a:r>
            <a:r>
              <a:rPr lang="zh-CN" altLang="en-US" sz="2400" dirty="0"/>
              <a:t>定义</a:t>
            </a:r>
            <a:endParaRPr lang="en-US" altLang="zh-CN" sz="2400" dirty="0"/>
          </a:p>
          <a:p>
            <a:r>
              <a:rPr lang="en-US" altLang="zh-CN" sz="2400" dirty="0"/>
              <a:t>Doc</a:t>
            </a:r>
            <a:r>
              <a:rPr lang="zh-CN" altLang="en-US" sz="2400" dirty="0"/>
              <a:t>： </a:t>
            </a:r>
            <a:r>
              <a:rPr lang="en-US" altLang="zh-CN" sz="2400" dirty="0"/>
              <a:t>CHM</a:t>
            </a:r>
            <a:r>
              <a:rPr lang="zh-CN" altLang="en-US" sz="2400" dirty="0"/>
              <a:t>帮助文件</a:t>
            </a:r>
            <a:endParaRPr lang="en-US" altLang="zh-CN" sz="2400" dirty="0"/>
          </a:p>
          <a:p>
            <a:r>
              <a:rPr lang="en-US" altLang="zh-CN" sz="2400" dirty="0" err="1"/>
              <a:t>DrvSrc</a:t>
            </a:r>
            <a:r>
              <a:rPr lang="zh-CN" altLang="en-US" sz="2400" dirty="0"/>
              <a:t>：库函数源代码</a:t>
            </a:r>
            <a:endParaRPr lang="en-US" altLang="zh-CN" sz="2400" dirty="0"/>
          </a:p>
          <a:p>
            <a:r>
              <a:rPr lang="en-US" altLang="zh-CN" sz="2400" dirty="0"/>
              <a:t>INC</a:t>
            </a:r>
            <a:r>
              <a:rPr lang="zh-CN" altLang="en-US" sz="2400" dirty="0"/>
              <a:t>：头文件，</a:t>
            </a:r>
            <a:r>
              <a:rPr lang="en-US" altLang="zh-CN" sz="2400" dirty="0"/>
              <a:t>INLINE</a:t>
            </a:r>
            <a:r>
              <a:rPr lang="zh-CN" altLang="en-US" sz="2400" dirty="0"/>
              <a:t>函数</a:t>
            </a:r>
            <a:endParaRPr lang="en-US" altLang="zh-CN" sz="2400" dirty="0"/>
          </a:p>
          <a:p>
            <a:r>
              <a:rPr lang="en-US" altLang="zh-CN" sz="2400" dirty="0" err="1"/>
              <a:t>SampleCode</a:t>
            </a:r>
            <a:r>
              <a:rPr lang="zh-CN" altLang="en-US" sz="2400" dirty="0"/>
              <a:t>：示例代码</a:t>
            </a:r>
            <a:endParaRPr lang="en-US" altLang="zh-CN" sz="2400" dirty="0"/>
          </a:p>
          <a:p>
            <a:r>
              <a:rPr lang="en-US" altLang="zh-CN" sz="2400" dirty="0"/>
              <a:t>Tool</a:t>
            </a:r>
            <a:r>
              <a:rPr lang="zh-CN" altLang="en-US" sz="2400" dirty="0"/>
              <a:t>：</a:t>
            </a:r>
            <a:r>
              <a:rPr lang="en-US" altLang="zh-CN" sz="2400" dirty="0"/>
              <a:t>PLL</a:t>
            </a:r>
            <a:r>
              <a:rPr lang="zh-CN" altLang="en-US" sz="2400" dirty="0"/>
              <a:t>计算工具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2763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目录结构</a:t>
            </a:r>
            <a:r>
              <a:rPr lang="en-US" altLang="zh-CN" dirty="0" smtClean="0">
                <a:latin typeface="+mn-lt"/>
                <a:ea typeface="DFKai-SB" pitchFamily="65" charset="-120"/>
              </a:rPr>
              <a:t>(2)</a:t>
            </a:r>
            <a:endParaRPr lang="zh-CN" alt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96591"/>
            <a:ext cx="8858304" cy="4180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251520" y="2564904"/>
            <a:ext cx="1728192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990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(1)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4509120"/>
            <a:ext cx="7499176" cy="1617043"/>
          </a:xfrm>
        </p:spPr>
        <p:txBody>
          <a:bodyPr/>
          <a:lstStyle/>
          <a:p>
            <a:r>
              <a:rPr lang="en-US" altLang="zh-CN" dirty="0" smtClean="0">
                <a:ea typeface="DFKai-SB" pitchFamily="65" charset="-120"/>
              </a:rPr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提供了自动流控、使用</a:t>
            </a:r>
            <a:r>
              <a:rPr lang="en-US" altLang="zh-CN" dirty="0" smtClean="0">
                <a:ea typeface="DFKai-SB" pitchFamily="65" charset="-120"/>
              </a:rPr>
              <a:t>PDMA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收发、</a:t>
            </a:r>
            <a:r>
              <a:rPr lang="en-US" altLang="zh-CN" dirty="0" smtClean="0">
                <a:ea typeface="DFKai-SB" pitchFamily="65" charset="-120"/>
              </a:rPr>
              <a:t>RS485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和</a:t>
            </a:r>
            <a:r>
              <a:rPr lang="en-US" altLang="zh-CN" dirty="0" smtClean="0">
                <a:ea typeface="DFKai-SB" pitchFamily="65" charset="-120"/>
              </a:rPr>
              <a:t>TX/RX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等多个例程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416824" cy="2097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97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(2)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27584" y="908720"/>
            <a:ext cx="7499176" cy="1656183"/>
          </a:xfrm>
        </p:spPr>
        <p:txBody>
          <a:bodyPr/>
          <a:lstStyle/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以</a:t>
            </a:r>
            <a:r>
              <a:rPr lang="en-US" altLang="zh-CN" dirty="0" smtClean="0">
                <a:ea typeface="DFKai-SB" pitchFamily="65" charset="-120"/>
              </a:rPr>
              <a:t>RS485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为例说明</a:t>
            </a:r>
            <a:r>
              <a:rPr lang="en-US" altLang="zh-CN" dirty="0" smtClean="0">
                <a:ea typeface="DFKai-SB" pitchFamily="65" charset="-120"/>
              </a:rPr>
              <a:t>UART</a:t>
            </a:r>
            <a:r>
              <a:rPr lang="en-US" altLang="zh-CN" dirty="0" smtClean="0">
                <a:latin typeface="DFKai-SB" pitchFamily="65" charset="-120"/>
                <a:ea typeface="DFKai-SB" pitchFamily="65" charset="-120"/>
              </a:rPr>
              <a:t> 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函数的使用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方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r>
              <a:rPr lang="en-US" altLang="zh-CN" dirty="0" smtClean="0"/>
              <a:t>RS485</a:t>
            </a:r>
            <a:r>
              <a:rPr lang="zh-CN" altLang="en-US" dirty="0"/>
              <a:t>有</a:t>
            </a:r>
            <a:r>
              <a:rPr lang="en-US" altLang="zh-CN" dirty="0"/>
              <a:t>3</a:t>
            </a:r>
            <a:r>
              <a:rPr lang="zh-CN" altLang="en-US" dirty="0"/>
              <a:t>种模式：</a:t>
            </a:r>
            <a:r>
              <a:rPr lang="en-US" altLang="zh-CN" dirty="0"/>
              <a:t>AAD</a:t>
            </a:r>
            <a:r>
              <a:rPr lang="zh-CN" altLang="en-US" dirty="0"/>
              <a:t>、</a:t>
            </a:r>
            <a:r>
              <a:rPr lang="en-US" altLang="zh-CN" dirty="0"/>
              <a:t>NMM</a:t>
            </a:r>
            <a:r>
              <a:rPr lang="zh-CN" altLang="en-US" dirty="0"/>
              <a:t>、</a:t>
            </a:r>
            <a:r>
              <a:rPr lang="en-US" altLang="zh-CN" dirty="0" smtClean="0"/>
              <a:t>AUD</a:t>
            </a:r>
          </a:p>
          <a:p>
            <a:pPr lvl="1"/>
            <a:r>
              <a:rPr lang="en-US" altLang="zh-CN" sz="2000" dirty="0" smtClean="0"/>
              <a:t>Auto </a:t>
            </a:r>
            <a:r>
              <a:rPr lang="en-US" altLang="zh-CN" sz="2000" dirty="0"/>
              <a:t>Address Detection Operation </a:t>
            </a:r>
            <a:r>
              <a:rPr lang="en-US" altLang="zh-CN" sz="2000" dirty="0" smtClean="0"/>
              <a:t>Mode</a:t>
            </a:r>
          </a:p>
          <a:p>
            <a:pPr lvl="1"/>
            <a:r>
              <a:rPr lang="en-US" altLang="zh-CN" sz="2000" dirty="0"/>
              <a:t>Normal </a:t>
            </a:r>
            <a:r>
              <a:rPr lang="en-US" altLang="zh-CN" sz="2000" dirty="0" err="1"/>
              <a:t>Multidrop</a:t>
            </a:r>
            <a:r>
              <a:rPr lang="en-US" altLang="zh-CN" sz="2000" dirty="0"/>
              <a:t> Operation Mode </a:t>
            </a:r>
            <a:r>
              <a:rPr lang="en-US" altLang="zh-CN" sz="2000" dirty="0" smtClean="0"/>
              <a:t> </a:t>
            </a:r>
            <a:endParaRPr lang="zh-CN" altLang="en-US" sz="2000" dirty="0"/>
          </a:p>
          <a:p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855222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47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(3)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3717032"/>
            <a:ext cx="7715200" cy="1617043"/>
          </a:xfrm>
        </p:spPr>
        <p:txBody>
          <a:bodyPr/>
          <a:lstStyle/>
          <a:p>
            <a:pPr marL="514350" indent="-51435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解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锁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en-US" altLang="zh-CN" sz="2000" dirty="0" smtClean="0">
                <a:ea typeface="DFKai-SB" pitchFamily="65" charset="-120"/>
              </a:rPr>
              <a:t>GPIO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脚用作外部晶振引脚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使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能外部晶振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等待外部晶振稳定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系统时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钟选择外部晶振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这个函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数可能以后会用到，目前没有用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加锁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5"/>
            <a:ext cx="8352928" cy="2113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79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US" altLang="zh-CN" dirty="0" smtClean="0">
                <a:latin typeface="+mn-lt"/>
                <a:ea typeface="+mn-ea"/>
              </a:rPr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</a:t>
            </a:r>
            <a:r>
              <a:rPr lang="en-US" altLang="zh-CN" dirty="0"/>
              <a:t>4</a:t>
            </a:r>
            <a:r>
              <a:rPr lang="en-US" altLang="zh-CN" dirty="0" smtClean="0"/>
              <a:t>)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212" y="4941168"/>
            <a:ext cx="8229600" cy="1329011"/>
          </a:xfrm>
        </p:spPr>
        <p:txBody>
          <a:bodyPr/>
          <a:lstStyle/>
          <a:p>
            <a:pPr marL="457200" indent="-457200">
              <a:buFont typeface="+mj-ea"/>
              <a:buAutoNum type="circleNumDbPlain"/>
            </a:pP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选择时钟源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457200" indent="-457200">
              <a:buFont typeface="+mj-ea"/>
              <a:buAutoNum type="circleNumDbPlain"/>
            </a:pP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时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钟除频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457200" indent="-457200">
              <a:buFont typeface="+mj-ea"/>
              <a:buAutoNum type="circleNumDbPlain"/>
            </a:pPr>
            <a:r>
              <a:rPr lang="en-US" altLang="zh-CN" sz="2000" dirty="0" smtClean="0">
                <a:ea typeface="DFKai-SB" pitchFamily="65" charset="-120"/>
              </a:rPr>
              <a:t>UART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工作频率，</a:t>
            </a: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时钟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源</a:t>
            </a:r>
            <a:r>
              <a:rPr lang="en-US" altLang="zh-CN" sz="2000" dirty="0" smtClean="0">
                <a:latin typeface="DFKai-SB" pitchFamily="65" charset="-120"/>
                <a:ea typeface="DFKai-SB" pitchFamily="65" charset="-120"/>
              </a:rPr>
              <a:t>/</a:t>
            </a:r>
            <a:r>
              <a:rPr lang="zh-CN" altLang="en-US" sz="2000" dirty="0">
                <a:latin typeface="DFKai-SB" pitchFamily="65" charset="-120"/>
                <a:ea typeface="DFKai-SB" pitchFamily="65" charset="-120"/>
              </a:rPr>
              <a:t>时钟除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频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457200" indent="-457200">
              <a:buFont typeface="+mj-ea"/>
              <a:buAutoNum type="circleNumDbPlain"/>
            </a:pPr>
            <a:r>
              <a:rPr lang="en-US" altLang="zh-CN" sz="2000" dirty="0" smtClean="0">
                <a:ea typeface="DFKai-SB" pitchFamily="65" charset="-120"/>
              </a:rPr>
              <a:t>UART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特性设置</a:t>
            </a:r>
            <a:endParaRPr lang="en-US" altLang="zh-CN" sz="2000" dirty="0" smtClean="0">
              <a:latin typeface="DFKai-SB" pitchFamily="65" charset="-120"/>
              <a:ea typeface="DFKai-SB" pitchFamily="65" charset="-120"/>
            </a:endParaRPr>
          </a:p>
          <a:p>
            <a:pPr marL="457200" indent="-457200">
              <a:buFont typeface="+mj-ea"/>
              <a:buAutoNum type="circleNumDbPlain"/>
            </a:pP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接收</a:t>
            </a:r>
            <a:r>
              <a:rPr lang="en-US" altLang="zh-CN" sz="2000" dirty="0" smtClean="0">
                <a:ea typeface="DFKai-SB" pitchFamily="65" charset="-120"/>
              </a:rPr>
              <a:t>FIFO</a:t>
            </a:r>
            <a:r>
              <a:rPr lang="zh-CN" altLang="en-US" sz="2000" dirty="0" smtClean="0">
                <a:latin typeface="DFKai-SB" pitchFamily="65" charset="-120"/>
                <a:ea typeface="DFKai-SB" pitchFamily="65" charset="-120"/>
              </a:rPr>
              <a:t>阙值和接收超时设定</a:t>
            </a:r>
            <a:endParaRPr lang="en-US" altLang="zh-CN" sz="2000" dirty="0">
              <a:latin typeface="DFKai-SB" pitchFamily="65" charset="-120"/>
              <a:ea typeface="DFKai-SB" pitchFamily="65" charset="-120"/>
            </a:endParaRPr>
          </a:p>
          <a:p>
            <a:endParaRPr lang="zh-CN" alt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72618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5508104" y="4149080"/>
            <a:ext cx="3384376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如果接收到的数据个数没有达到接收</a:t>
            </a:r>
            <a:r>
              <a:rPr lang="en-US" altLang="zh-CN" dirty="0" smtClean="0">
                <a:ea typeface="DFKai-SB" pitchFamily="65" charset="-120"/>
              </a:rPr>
              <a:t>FIFO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阙值的设定，超时之后，仍然可以收走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cxnSp>
        <p:nvCxnSpPr>
          <p:cNvPr id="7" name="Straight Arrow Connector 6"/>
          <p:cNvCxnSpPr>
            <a:stCxn id="6" idx="2"/>
          </p:cNvCxnSpPr>
          <p:nvPr/>
        </p:nvCxnSpPr>
        <p:spPr>
          <a:xfrm flipH="1" flipV="1">
            <a:off x="4211960" y="4149080"/>
            <a:ext cx="1296144" cy="68407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82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US" altLang="zh-CN" dirty="0">
                <a:latin typeface="+mn-lt"/>
              </a:rPr>
              <a:t>UART</a:t>
            </a:r>
            <a:r>
              <a:rPr lang="zh-CN" altLang="en-US" dirty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(5)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4221088"/>
            <a:ext cx="5554960" cy="2232248"/>
          </a:xfrm>
        </p:spPr>
        <p:txBody>
          <a:bodyPr/>
          <a:lstStyle/>
          <a:p>
            <a:pPr marL="514350" indent="-514350">
              <a:buFont typeface="+mj-ea"/>
              <a:buAutoNum type="circleNumDbPlain"/>
            </a:pPr>
            <a:r>
              <a:rPr lang="zh-CN" altLang="en-US" sz="2000" dirty="0" smtClean="0"/>
              <a:t>使能</a:t>
            </a:r>
            <a:r>
              <a:rPr lang="en-US" altLang="zh-CN" sz="2000" dirty="0" smtClean="0"/>
              <a:t>RS485</a:t>
            </a:r>
            <a:r>
              <a:rPr lang="zh-CN" altLang="en-US" sz="2000" dirty="0" smtClean="0"/>
              <a:t>地址检测功能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/>
              <a:t>设</a:t>
            </a:r>
            <a:r>
              <a:rPr lang="zh-CN" altLang="en-US" sz="2000" dirty="0" smtClean="0"/>
              <a:t>定检测或者发送的地址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/>
              <a:t>使</a:t>
            </a:r>
            <a:r>
              <a:rPr lang="zh-CN" altLang="en-US" sz="2000" dirty="0" smtClean="0"/>
              <a:t>能自动方向切换和自动地址检测功能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/>
              <a:t>发送延</a:t>
            </a:r>
            <a:r>
              <a:rPr lang="zh-CN" altLang="en-US" sz="2000" dirty="0" smtClean="0"/>
              <a:t>迟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/>
              <a:t>使</a:t>
            </a:r>
            <a:r>
              <a:rPr lang="zh-CN" altLang="en-US" sz="2000" dirty="0" smtClean="0"/>
              <a:t>能接收</a:t>
            </a:r>
            <a:r>
              <a:rPr lang="zh-CN" altLang="en-US" sz="2000" dirty="0"/>
              <a:t>数据</a:t>
            </a:r>
            <a:r>
              <a:rPr lang="zh-CN" altLang="en-US" sz="2000" dirty="0" smtClean="0"/>
              <a:t>功能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en-US" altLang="zh-CN" sz="2000" dirty="0" smtClean="0">
                <a:solidFill>
                  <a:srgbClr val="C00000"/>
                </a:solidFill>
              </a:rPr>
              <a:t>RTS</a:t>
            </a:r>
            <a:r>
              <a:rPr lang="zh-CN" altLang="en-US" sz="2000" dirty="0" smtClean="0"/>
              <a:t>接</a:t>
            </a:r>
            <a:r>
              <a:rPr lang="en-US" altLang="zh-CN" sz="2000" dirty="0" smtClean="0"/>
              <a:t>RS485 </a:t>
            </a:r>
            <a:r>
              <a:rPr lang="en-US" altLang="zh-CN" sz="2000" dirty="0" err="1" smtClean="0"/>
              <a:t>tranceiver</a:t>
            </a:r>
            <a:r>
              <a:rPr lang="zh-CN" altLang="en-US" sz="2000" dirty="0" smtClean="0"/>
              <a:t>方向脚</a:t>
            </a:r>
            <a:r>
              <a:rPr lang="en-US" altLang="zh-CN" sz="2000" dirty="0" smtClean="0"/>
              <a:t>, low</a:t>
            </a:r>
            <a:r>
              <a:rPr lang="zh-CN" altLang="en-US" sz="2000" dirty="0" smtClean="0"/>
              <a:t>为发送</a:t>
            </a:r>
            <a:endParaRPr lang="en-US" altLang="zh-CN" sz="2000" dirty="0" smtClean="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000" dirty="0"/>
              <a:t>使</a:t>
            </a:r>
            <a:r>
              <a:rPr lang="zh-CN" altLang="en-US" sz="2000" dirty="0" smtClean="0"/>
              <a:t>能中断，检测到地址时会发生</a:t>
            </a:r>
            <a:r>
              <a:rPr lang="en-US" altLang="zh-CN" sz="2000" dirty="0" smtClean="0"/>
              <a:t>RLS</a:t>
            </a:r>
            <a:r>
              <a:rPr lang="zh-CN" altLang="en-US" sz="2000" dirty="0" smtClean="0"/>
              <a:t>中断</a:t>
            </a:r>
            <a:endParaRPr lang="zh-CN" altLang="en-US" sz="2000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208912" cy="323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35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17F8FA6-8281-4D31-A1F7-9259C02B965F}" type="slidenum">
              <a:rPr lang="zh-TW" altLang="en-US" smtClean="0"/>
              <a:pPr>
                <a:defRPr/>
              </a:pPr>
              <a:t>10</a:t>
            </a:fld>
            <a:endParaRPr lang="zh-TW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US" altLang="zh-CN" dirty="0">
                <a:latin typeface="+mn-lt"/>
              </a:rPr>
              <a:t>UART</a:t>
            </a:r>
            <a:r>
              <a:rPr lang="zh-CN" altLang="en-US" dirty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(6)</a:t>
            </a:r>
            <a:endParaRPr lang="zh-CN" altLang="en-US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89410"/>
            <a:ext cx="8435280" cy="1099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82" y="5229200"/>
            <a:ext cx="890393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8"/>
          <p:cNvSpPr/>
          <p:nvPr/>
        </p:nvSpPr>
        <p:spPr>
          <a:xfrm>
            <a:off x="2987824" y="1484784"/>
            <a:ext cx="208823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发送地址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996208" y="4149080"/>
            <a:ext cx="208823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发送数据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cxnSp>
        <p:nvCxnSpPr>
          <p:cNvPr id="8" name="Straight Arrow Connector 7"/>
          <p:cNvCxnSpPr>
            <a:stCxn id="9" idx="4"/>
          </p:cNvCxnSpPr>
          <p:nvPr/>
        </p:nvCxnSpPr>
        <p:spPr>
          <a:xfrm flipH="1">
            <a:off x="2339752" y="2060848"/>
            <a:ext cx="1692188" cy="50405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12" idx="4"/>
          </p:cNvCxnSpPr>
          <p:nvPr/>
        </p:nvCxnSpPr>
        <p:spPr>
          <a:xfrm flipH="1">
            <a:off x="1885510" y="4725144"/>
            <a:ext cx="2154814" cy="50208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3453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A9A96F-689F-45F8-A28D-8E317FCCF60C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pic>
        <p:nvPicPr>
          <p:cNvPr id="4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928688"/>
            <a:ext cx="770572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內容版面配置區 2"/>
          <p:cNvSpPr txBox="1">
            <a:spLocks/>
          </p:cNvSpPr>
          <p:nvPr/>
        </p:nvSpPr>
        <p:spPr>
          <a:xfrm>
            <a:off x="539552" y="3789040"/>
            <a:ext cx="7197725" cy="295232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800" b="1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接收到地址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数据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接收和普通</a:t>
            </a:r>
            <a:r>
              <a:rPr lang="en-US" altLang="zh-CN" dirty="0" smtClean="0">
                <a:ea typeface="+mj-ea"/>
              </a:rPr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相同</a:t>
            </a:r>
            <a:endParaRPr lang="en-US" altLang="zh-TW" dirty="0" smtClean="0">
              <a:latin typeface="DFKai-SB" pitchFamily="65" charset="-120"/>
              <a:ea typeface="DFKai-SB" pitchFamily="65" charset="-120"/>
            </a:endParaRPr>
          </a:p>
          <a:p>
            <a:endParaRPr lang="zh-TW" altLang="en-US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rgbClr val="D006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D00600"/>
                </a:solidFill>
                <a:latin typeface="Calibri" pitchFamily="34" charset="0"/>
                <a:ea typeface="新細明體" charset="-120"/>
              </a:defRPr>
            </a:lvl9pPr>
          </a:lstStyle>
          <a:p>
            <a:r>
              <a:rPr lang="en-US" altLang="zh-CN" dirty="0" smtClean="0">
                <a:latin typeface="+mn-lt"/>
              </a:rPr>
              <a:t>UART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例程</a:t>
            </a:r>
            <a:r>
              <a:rPr lang="en-US" altLang="zh-CN" dirty="0" smtClean="0"/>
              <a:t>(7)</a:t>
            </a:r>
            <a:endParaRPr lang="zh-CN" altLang="en-US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41096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886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DFKai-SB" pitchFamily="65" charset="-120"/>
              </a:rPr>
              <a:t>GPIO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1080120"/>
          </a:xfrm>
        </p:spPr>
        <p:txBody>
          <a:bodyPr/>
          <a:lstStyle/>
          <a:p>
            <a:r>
              <a:rPr lang="zh-CN" altLang="en-US" sz="2400" dirty="0" smtClean="0">
                <a:latin typeface="DFKai-SB" pitchFamily="65" charset="-120"/>
                <a:ea typeface="DFKai-SB" pitchFamily="65" charset="-120"/>
              </a:rPr>
              <a:t>所有复用的</a:t>
            </a:r>
            <a:r>
              <a:rPr lang="en-US" altLang="zh-CN" sz="2400" dirty="0" smtClean="0">
                <a:ea typeface="DFKai-SB" pitchFamily="65" charset="-120"/>
              </a:rPr>
              <a:t>IO</a:t>
            </a:r>
            <a:r>
              <a:rPr lang="zh-CN" altLang="en-US" sz="2400" dirty="0" smtClean="0">
                <a:latin typeface="DFKai-SB" pitchFamily="65" charset="-120"/>
                <a:ea typeface="DFKai-SB" pitchFamily="65" charset="-120"/>
              </a:rPr>
              <a:t>脚都定义了</a:t>
            </a:r>
            <a:r>
              <a:rPr lang="en-US" altLang="zh-CN" sz="2400" dirty="0" smtClean="0">
                <a:ea typeface="DFKai-SB" pitchFamily="65" charset="-120"/>
              </a:rPr>
              <a:t>GPIO inline</a:t>
            </a:r>
            <a:r>
              <a:rPr lang="zh-CN" altLang="en-US" sz="2400" dirty="0" smtClean="0">
                <a:latin typeface="DFKai-SB" pitchFamily="65" charset="-120"/>
                <a:ea typeface="DFKai-SB" pitchFamily="65" charset="-120"/>
              </a:rPr>
              <a:t>函数来切换非</a:t>
            </a:r>
            <a:r>
              <a:rPr lang="en-US" altLang="zh-CN" sz="2400" dirty="0" smtClean="0">
                <a:ea typeface="DFKai-SB" pitchFamily="65" charset="-120"/>
              </a:rPr>
              <a:t>IO</a:t>
            </a:r>
            <a:r>
              <a:rPr lang="zh-CN" altLang="en-US" sz="2400" dirty="0" smtClean="0">
                <a:latin typeface="DFKai-SB" pitchFamily="65" charset="-120"/>
                <a:ea typeface="DFKai-SB" pitchFamily="65" charset="-120"/>
              </a:rPr>
              <a:t>功能</a:t>
            </a:r>
            <a:endParaRPr lang="en-US" altLang="zh-CN" sz="2400" dirty="0" smtClean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19"/>
            <a:ext cx="8568952" cy="3835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3295136" y="1916832"/>
            <a:ext cx="2789032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DFKai-SB" pitchFamily="65" charset="-120"/>
                <a:ea typeface="DFKai-SB" pitchFamily="65" charset="-120"/>
              </a:rPr>
              <a:t>GPIO</a:t>
            </a:r>
            <a:r>
              <a:rPr lang="zh-CN" altLang="en-US" sz="1400" dirty="0" smtClean="0">
                <a:latin typeface="DFKai-SB" pitchFamily="65" charset="-120"/>
                <a:ea typeface="DFKai-SB" pitchFamily="65" charset="-120"/>
              </a:rPr>
              <a:t>脚用作</a:t>
            </a:r>
            <a:r>
              <a:rPr lang="en-US" altLang="zh-CN" sz="1400" dirty="0" smtClean="0">
                <a:latin typeface="DFKai-SB" pitchFamily="65" charset="-120"/>
                <a:ea typeface="DFKai-SB" pitchFamily="65" charset="-120"/>
              </a:rPr>
              <a:t>I2C0</a:t>
            </a:r>
            <a:r>
              <a:rPr lang="zh-CN" altLang="en-US" sz="1400" dirty="0" smtClean="0">
                <a:latin typeface="DFKai-SB" pitchFamily="65" charset="-120"/>
                <a:ea typeface="DFKai-SB" pitchFamily="65" charset="-120"/>
              </a:rPr>
              <a:t>功能，默认用的哪些脚，在函数说明中有介绍</a:t>
            </a:r>
            <a:endParaRPr lang="zh-CN" altLang="en-US" sz="1400" dirty="0">
              <a:latin typeface="DFKai-SB" pitchFamily="65" charset="-120"/>
              <a:ea typeface="DFKai-SB" pitchFamily="65" charset="-120"/>
            </a:endParaRPr>
          </a:p>
        </p:txBody>
      </p:sp>
      <p:cxnSp>
        <p:nvCxnSpPr>
          <p:cNvPr id="8" name="Straight Arrow Connector 7"/>
          <p:cNvCxnSpPr>
            <a:stCxn id="6" idx="2"/>
          </p:cNvCxnSpPr>
          <p:nvPr/>
        </p:nvCxnSpPr>
        <p:spPr>
          <a:xfrm flipH="1">
            <a:off x="1547664" y="2384884"/>
            <a:ext cx="1747472" cy="612068"/>
          </a:xfrm>
          <a:prstGeom prst="straightConnector1">
            <a:avLst/>
          </a:prstGeom>
          <a:ln w="158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5383369" y="5157192"/>
            <a:ext cx="2717023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ea typeface="DFKai-SB" pitchFamily="65" charset="-120"/>
              </a:rPr>
              <a:t>SPI0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的</a:t>
            </a:r>
            <a:r>
              <a:rPr lang="en-US" altLang="zh-CN" dirty="0" smtClean="0">
                <a:ea typeface="DFKai-SB" pitchFamily="65" charset="-120"/>
              </a:rPr>
              <a:t>SS0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脚使用</a:t>
            </a:r>
            <a:r>
              <a:rPr lang="en-US" altLang="zh-CN" dirty="0" smtClean="0">
                <a:ea typeface="DFKai-SB" pitchFamily="65" charset="-120"/>
              </a:rPr>
              <a:t>PC0</a:t>
            </a:r>
            <a:endParaRPr lang="zh-CN" altLang="en-US" dirty="0">
              <a:ea typeface="DFKai-SB" pitchFamily="65" charset="-120"/>
            </a:endParaRPr>
          </a:p>
        </p:txBody>
      </p:sp>
      <p:cxnSp>
        <p:nvCxnSpPr>
          <p:cNvPr id="11" name="Straight Arrow Connector 10"/>
          <p:cNvCxnSpPr>
            <a:stCxn id="10" idx="2"/>
          </p:cNvCxnSpPr>
          <p:nvPr/>
        </p:nvCxnSpPr>
        <p:spPr>
          <a:xfrm flipH="1" flipV="1">
            <a:off x="2195736" y="5013176"/>
            <a:ext cx="3187633" cy="540060"/>
          </a:xfrm>
          <a:prstGeom prst="straightConnector1">
            <a:avLst/>
          </a:prstGeom>
          <a:ln w="158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46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318500" cy="114300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>
                <a:latin typeface="+mn-lt"/>
                <a:ea typeface="DFKai-SB" pitchFamily="65" charset="-120"/>
              </a:rPr>
              <a:t>USB</a:t>
            </a:r>
            <a:r>
              <a:rPr lang="zh-CN" altLang="en-US" dirty="0">
                <a:latin typeface="DFKai-SB" pitchFamily="65" charset="-120"/>
                <a:ea typeface="DFKai-SB" pitchFamily="65" charset="-120"/>
              </a:rPr>
              <a:t>函数</a:t>
            </a:r>
            <a:endParaRPr lang="en-US" altLang="zh-CN" dirty="0"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32783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836613"/>
            <a:ext cx="770572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1066800" y="1052736"/>
            <a:ext cx="7197725" cy="1224136"/>
          </a:xfrm>
        </p:spPr>
        <p:txBody>
          <a:bodyPr/>
          <a:lstStyle/>
          <a:p>
            <a:r>
              <a:rPr lang="en-US" altLang="zh-TW" dirty="0" smtClean="0">
                <a:ea typeface="DFKai-SB" pitchFamily="65" charset="-120"/>
              </a:rPr>
              <a:t>USB</a:t>
            </a:r>
            <a:r>
              <a:rPr lang="zh-CN" altLang="en-US" dirty="0">
                <a:latin typeface="DFKai-SB" pitchFamily="65" charset="-120"/>
                <a:ea typeface="DFKai-SB" pitchFamily="65" charset="-120"/>
              </a:rPr>
              <a:t>比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较复杂，所以示例代码都是使用库函数的方式</a:t>
            </a:r>
            <a:endParaRPr lang="en-US" altLang="zh-TW" dirty="0" smtClean="0"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95549"/>
            <a:ext cx="3632309" cy="3669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07704" y="4509120"/>
            <a:ext cx="2952328" cy="3600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69" name="Rectangle 17"/>
          <p:cNvSpPr>
            <a:spLocks noGrp="1"/>
          </p:cNvSpPr>
          <p:nvPr>
            <p:ph type="title" idx="4294967295"/>
          </p:nvPr>
        </p:nvSpPr>
        <p:spPr>
          <a:xfrm>
            <a:off x="457200" y="-99392"/>
            <a:ext cx="8229600" cy="1156990"/>
          </a:xfrm>
        </p:spPr>
        <p:txBody>
          <a:bodyPr/>
          <a:lstStyle/>
          <a:p>
            <a:pPr>
              <a:defRPr/>
            </a:pPr>
            <a:r>
              <a:rPr lang="en-US" altLang="zh-CN" dirty="0" smtClean="0">
                <a:latin typeface="+mn-lt"/>
                <a:ea typeface="標楷體" pitchFamily="65" charset="-120"/>
              </a:rPr>
              <a:t>8</a:t>
            </a:r>
            <a:r>
              <a:rPr lang="zh-CN" altLang="en-US" dirty="0" smtClean="0">
                <a:latin typeface="+mn-lt"/>
                <a:ea typeface="標楷體" pitchFamily="65" charset="-120"/>
              </a:rPr>
              <a:t>个端点的示例代码</a:t>
            </a:r>
            <a:endParaRPr lang="zh-TW" altLang="en-US" dirty="0">
              <a:latin typeface="+mn-lt"/>
              <a:ea typeface="標楷體" pitchFamily="65" charset="-120"/>
            </a:endParaRPr>
          </a:p>
        </p:txBody>
      </p:sp>
      <p:pic>
        <p:nvPicPr>
          <p:cNvPr id="34838" name="Picture 7" descr="Sna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341438"/>
            <a:ext cx="7705725" cy="7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1066800" y="1556792"/>
            <a:ext cx="7197725" cy="4536504"/>
          </a:xfrm>
        </p:spPr>
        <p:txBody>
          <a:bodyPr/>
          <a:lstStyle/>
          <a:p>
            <a:r>
              <a:rPr lang="en-US" altLang="zh-TW" dirty="0" err="1" smtClean="0"/>
              <a:t>Smpl_UAC_HID_HIDTransfer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UAC + HID </a:t>
            </a:r>
            <a:r>
              <a:rPr lang="en-US" altLang="zh-TW" dirty="0" err="1" smtClean="0"/>
              <a:t>Transer</a:t>
            </a:r>
            <a:r>
              <a:rPr lang="en-US" altLang="zh-TW" dirty="0" smtClean="0"/>
              <a:t> + HID Mouse + HID </a:t>
            </a:r>
            <a:r>
              <a:rPr lang="en-US" altLang="zh-TW" dirty="0" smtClean="0"/>
              <a:t>Keyboard</a:t>
            </a:r>
          </a:p>
          <a:p>
            <a:r>
              <a:rPr lang="en-US" altLang="zh-TW" dirty="0"/>
              <a:t>USB_EP_T EP[8];</a:t>
            </a:r>
          </a:p>
          <a:p>
            <a:r>
              <a:rPr lang="en-US" altLang="zh-TW" dirty="0" err="1"/>
              <a:t>UsbCfg</a:t>
            </a:r>
            <a:endParaRPr lang="en-US" altLang="zh-TW" dirty="0"/>
          </a:p>
          <a:p>
            <a:r>
              <a:rPr lang="en-US" altLang="zh-TW" dirty="0" err="1" smtClean="0"/>
              <a:t>UsbUsb</a:t>
            </a:r>
            <a:endParaRPr lang="en-US" altLang="zh-TW" dirty="0" smtClean="0"/>
          </a:p>
          <a:p>
            <a:r>
              <a:rPr lang="en-US" altLang="zh-TW" dirty="0" err="1" smtClean="0"/>
              <a:t>UsbStdReq</a:t>
            </a:r>
            <a:endParaRPr lang="en-US" altLang="zh-TW" dirty="0" smtClean="0"/>
          </a:p>
          <a:p>
            <a:r>
              <a:rPr lang="en-US" altLang="zh-TW" dirty="0" err="1" smtClean="0"/>
              <a:t>UsbStdReq_StatusOut</a:t>
            </a:r>
            <a:endParaRPr lang="en-US" altLang="zh-TW" dirty="0" smtClean="0"/>
          </a:p>
          <a:p>
            <a:r>
              <a:rPr lang="en-US" altLang="zh-TW" dirty="0" err="1" smtClean="0"/>
              <a:t>UsbClassReq</a:t>
            </a:r>
            <a:endParaRPr lang="en-US" altLang="zh-TW" dirty="0" smtClean="0"/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DFKai-SB" pitchFamily="65" charset="-120"/>
              </a:rPr>
              <a:t>ACK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函数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/>
          <a:lstStyle/>
          <a:p>
            <a:r>
              <a:rPr lang="en-US" altLang="zh-CN" dirty="0" smtClean="0">
                <a:ea typeface="PMingLiU" pitchFamily="18" charset="-120"/>
              </a:rPr>
              <a:t>Ctrl Pipe</a:t>
            </a:r>
            <a:endParaRPr lang="en-US" altLang="zh-CN" dirty="0">
              <a:ea typeface="PMingLiU" pitchFamily="18" charset="-120"/>
            </a:endParaRPr>
          </a:p>
          <a:p>
            <a:pPr lvl="1"/>
            <a:r>
              <a:rPr lang="en-US" altLang="zh-CN" dirty="0" err="1" smtClean="0"/>
              <a:t>DrvUSB_UsbInAck</a:t>
            </a:r>
            <a:r>
              <a:rPr lang="en-US" altLang="zh-CN" dirty="0" smtClean="0"/>
              <a:t>/</a:t>
            </a:r>
            <a:r>
              <a:rPr lang="en-US" altLang="zh-TW" dirty="0" err="1" smtClean="0"/>
              <a:t>UsbOutAck</a:t>
            </a:r>
            <a:endParaRPr lang="en-US" altLang="zh-TW" dirty="0"/>
          </a:p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声卡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en-US" altLang="zh-CN" dirty="0" err="1" smtClean="0"/>
              <a:t>UsbIsoInAck</a:t>
            </a:r>
            <a:r>
              <a:rPr lang="en-US" altLang="zh-CN" dirty="0" smtClean="0"/>
              <a:t>/</a:t>
            </a:r>
            <a:r>
              <a:rPr lang="en-US" altLang="zh-CN" dirty="0" err="1" smtClean="0"/>
              <a:t>UsbIsoOutAck</a:t>
            </a:r>
            <a:endParaRPr lang="en-US" altLang="zh-CN" dirty="0"/>
          </a:p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鼠标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en-US" altLang="zh-CN" dirty="0" err="1" smtClean="0"/>
              <a:t>UsbMouseInAck</a:t>
            </a:r>
            <a:endParaRPr lang="en-US" altLang="zh-CN" dirty="0" smtClean="0"/>
          </a:p>
          <a:p>
            <a:r>
              <a:rPr lang="zh-CN" altLang="en-US" dirty="0">
                <a:latin typeface="DFKai-SB" pitchFamily="65" charset="-120"/>
                <a:ea typeface="DFKai-SB" pitchFamily="65" charset="-120"/>
              </a:rPr>
              <a:t>键盘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en-US" altLang="zh-CN" dirty="0" err="1" smtClean="0"/>
              <a:t>UsbKeyboardInAck</a:t>
            </a:r>
            <a:endParaRPr lang="en-US" altLang="zh-CN" dirty="0" smtClean="0"/>
          </a:p>
          <a:p>
            <a:r>
              <a:rPr lang="en-US" altLang="zh-CN" dirty="0" smtClean="0">
                <a:ea typeface="PMingLiU" pitchFamily="18" charset="-120"/>
              </a:rPr>
              <a:t>HID transfer</a:t>
            </a:r>
          </a:p>
          <a:p>
            <a:pPr lvl="1"/>
            <a:r>
              <a:rPr lang="en-US" altLang="zh-CN" dirty="0" err="1" smtClean="0"/>
              <a:t>UsbIntInAck</a:t>
            </a:r>
            <a:r>
              <a:rPr lang="en-US" altLang="zh-CN" dirty="0" smtClean="0"/>
              <a:t>/</a:t>
            </a:r>
            <a:r>
              <a:rPr lang="en-US" altLang="zh-CN" dirty="0" err="1" smtClean="0"/>
              <a:t>UsbIntOutAck</a:t>
            </a:r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890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宏定义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17F8FA6-8281-4D31-A1F7-9259C02B965F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268760"/>
            <a:ext cx="8229600" cy="532859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800" b="1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00600"/>
              </a:buClr>
              <a:buFont typeface="Arial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每个</a:t>
            </a:r>
            <a:r>
              <a:rPr lang="en-US" altLang="zh-CN" dirty="0" smtClean="0">
                <a:ea typeface="PMingLiU" pitchFamily="18" charset="-120"/>
              </a:rPr>
              <a:t>EP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需要配置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en-US" altLang="zh-CN" dirty="0" smtClean="0">
                <a:ea typeface="PMingLiU" pitchFamily="18" charset="-120"/>
              </a:rPr>
              <a:t>USBD_EP_STOP_TRANSACT(EP0);/* Clear </a:t>
            </a:r>
            <a:r>
              <a:rPr lang="en-US" altLang="zh-CN" dirty="0">
                <a:ea typeface="PMingLiU" pitchFamily="18" charset="-120"/>
              </a:rPr>
              <a:t>EP0 CTRL IN </a:t>
            </a:r>
            <a:r>
              <a:rPr lang="en-US" altLang="zh-CN" dirty="0" smtClean="0">
                <a:ea typeface="PMingLiU" pitchFamily="18" charset="-120"/>
              </a:rPr>
              <a:t>						Ready </a:t>
            </a:r>
            <a:r>
              <a:rPr lang="en-US" altLang="zh-CN" dirty="0">
                <a:ea typeface="PMingLiU" pitchFamily="18" charset="-120"/>
              </a:rPr>
              <a:t>Flag */</a:t>
            </a:r>
          </a:p>
          <a:p>
            <a:pPr lvl="1"/>
            <a:r>
              <a:rPr lang="da-DK" altLang="zh-CN" dirty="0">
                <a:ea typeface="PMingLiU" pitchFamily="18" charset="-120"/>
              </a:rPr>
              <a:t>USBD_EP_SET_BUF(EP0, BUF_CTRL);/* Buffer for EP0 </a:t>
            </a:r>
            <a:r>
              <a:rPr lang="da-DK" altLang="zh-CN" dirty="0" smtClean="0">
                <a:ea typeface="PMingLiU" pitchFamily="18" charset="-120"/>
              </a:rPr>
              <a:t>*/</a:t>
            </a:r>
            <a:endParaRPr lang="en-US" altLang="zh-CN" dirty="0" smtClean="0">
              <a:ea typeface="PMingLiU" pitchFamily="18" charset="-120"/>
            </a:endParaRPr>
          </a:p>
          <a:p>
            <a:pPr lvl="1"/>
            <a:r>
              <a:rPr lang="en-US" altLang="zh-CN" dirty="0" smtClean="0">
                <a:ea typeface="PMingLiU" pitchFamily="18" charset="-120"/>
              </a:rPr>
              <a:t>USBD_EP_ASSIGN_CFG(EP0</a:t>
            </a:r>
            <a:r>
              <a:rPr lang="en-US" altLang="zh-CN" dirty="0">
                <a:ea typeface="PMingLiU" pitchFamily="18" charset="-120"/>
              </a:rPr>
              <a:t>, CFG0_SETTING);			</a:t>
            </a:r>
            <a:r>
              <a:rPr lang="en-US" altLang="zh-CN" dirty="0" smtClean="0">
                <a:ea typeface="PMingLiU" pitchFamily="18" charset="-120"/>
              </a:rPr>
              <a:t>	       /* EP0 </a:t>
            </a:r>
            <a:r>
              <a:rPr lang="en-US" altLang="zh-CN" dirty="0">
                <a:ea typeface="PMingLiU" pitchFamily="18" charset="-120"/>
              </a:rPr>
              <a:t>==&gt; control IN end point, address 0 </a:t>
            </a:r>
            <a:r>
              <a:rPr lang="en-US" altLang="zh-CN" dirty="0" smtClean="0">
                <a:ea typeface="PMingLiU" pitchFamily="18" charset="-120"/>
              </a:rPr>
              <a:t>*/</a:t>
            </a:r>
          </a:p>
          <a:p>
            <a:pPr lvl="1"/>
            <a:r>
              <a:rPr lang="en-US" altLang="zh-CN" dirty="0">
                <a:solidFill>
                  <a:srgbClr val="C00000"/>
                </a:solidFill>
                <a:ea typeface="PMingLiU" pitchFamily="18" charset="-120"/>
              </a:rPr>
              <a:t>USBD_SET_SETUPBUF(BUF_SETUP);/* Buffer for setup packet </a:t>
            </a:r>
            <a:r>
              <a:rPr lang="en-US" altLang="zh-CN" dirty="0" smtClean="0">
                <a:solidFill>
                  <a:srgbClr val="C00000"/>
                </a:solidFill>
                <a:ea typeface="PMingLiU" pitchFamily="18" charset="-120"/>
              </a:rPr>
              <a:t>*/</a:t>
            </a:r>
            <a:endParaRPr lang="en-US" altLang="zh-CN" dirty="0">
              <a:solidFill>
                <a:srgbClr val="C00000"/>
              </a:solidFill>
              <a:ea typeface="PMingLiU" pitchFamily="18" charset="-120"/>
            </a:endParaRPr>
          </a:p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触发端点收发</a:t>
            </a:r>
            <a:endParaRPr lang="en-US" altLang="zh-CN" dirty="0" smtClean="0">
              <a:latin typeface="DFKai-SB" pitchFamily="65" charset="-120"/>
              <a:ea typeface="DFKai-SB" pitchFamily="65" charset="-120"/>
            </a:endParaRPr>
          </a:p>
          <a:p>
            <a:pPr lvl="1"/>
            <a:r>
              <a:rPr lang="en-US" altLang="zh-CN" dirty="0" smtClean="0">
                <a:ea typeface="PMingLiU" pitchFamily="18" charset="-120"/>
              </a:rPr>
              <a:t>USBD_EP_SET_PAYLOAD_LEN(</a:t>
            </a:r>
            <a:r>
              <a:rPr lang="en-US" altLang="zh-CN" dirty="0" smtClean="0">
                <a:solidFill>
                  <a:srgbClr val="C00000"/>
                </a:solidFill>
                <a:ea typeface="PMingLiU" pitchFamily="18" charset="-120"/>
              </a:rPr>
              <a:t>EP4</a:t>
            </a:r>
            <a:r>
              <a:rPr lang="en-US" altLang="zh-CN" dirty="0">
                <a:solidFill>
                  <a:srgbClr val="C00000"/>
                </a:solidFill>
                <a:ea typeface="PMingLiU" pitchFamily="18" charset="-120"/>
              </a:rPr>
              <a:t>, 5</a:t>
            </a:r>
            <a:r>
              <a:rPr lang="en-US" altLang="zh-CN" dirty="0" smtClean="0">
                <a:ea typeface="PMingLiU" pitchFamily="18" charset="-12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50600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收</a:t>
            </a:r>
            <a:r>
              <a:rPr lang="en-US" altLang="zh-CN" dirty="0" smtClean="0">
                <a:latin typeface="DFKai-SB" pitchFamily="65" charset="-120"/>
                <a:ea typeface="DFKai-SB" pitchFamily="65" charset="-120"/>
              </a:rPr>
              <a:t>/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发函数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17</a:t>
            </a:fld>
            <a:endParaRPr lang="zh-TW" altLang="en-US" dirty="0"/>
          </a:p>
        </p:txBody>
      </p:sp>
      <p:sp>
        <p:nvSpPr>
          <p:cNvPr id="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ea typeface="DFKai-SB" pitchFamily="65" charset="-120"/>
              </a:rPr>
              <a:t>配置端点</a:t>
            </a:r>
            <a:endParaRPr lang="en-US" altLang="zh-CN" dirty="0" smtClean="0">
              <a:ea typeface="DFKai-SB" pitchFamily="65" charset="-120"/>
            </a:endParaRP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].buffer = </a:t>
            </a:r>
            <a:r>
              <a:rPr lang="en-US" altLang="zh-CN" dirty="0" err="1">
                <a:ea typeface="DFKai-SB" pitchFamily="65" charset="-120"/>
              </a:rPr>
              <a:t>RcvCommand</a:t>
            </a:r>
            <a:r>
              <a:rPr lang="en-US" altLang="zh-CN" dirty="0">
                <a:ea typeface="DFKai-SB" pitchFamily="65" charset="-120"/>
              </a:rPr>
              <a:t>;</a:t>
            </a: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].size = </a:t>
            </a:r>
            <a:r>
              <a:rPr lang="en-US" altLang="zh-CN" dirty="0" err="1">
                <a:ea typeface="DFKai-SB" pitchFamily="65" charset="-120"/>
              </a:rPr>
              <a:t>UsbDev.Setup.wLength</a:t>
            </a:r>
            <a:r>
              <a:rPr lang="en-US" altLang="zh-CN" dirty="0">
                <a:ea typeface="DFKai-SB" pitchFamily="65" charset="-120"/>
              </a:rPr>
              <a:t>;</a:t>
            </a: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</a:t>
            </a:r>
            <a:r>
              <a:rPr lang="en-US" altLang="zh-CN" dirty="0" err="1">
                <a:ea typeface="DFKai-SB" pitchFamily="65" charset="-120"/>
              </a:rPr>
              <a:t>ep_size</a:t>
            </a:r>
            <a:r>
              <a:rPr lang="en-US" altLang="zh-CN" dirty="0">
                <a:ea typeface="DFKai-SB" pitchFamily="65" charset="-120"/>
              </a:rPr>
              <a:t> = MAX_PACKET_SIZE0;</a:t>
            </a: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].direction = DATA_OUT;</a:t>
            </a: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</a:t>
            </a:r>
            <a:r>
              <a:rPr lang="en-US" altLang="zh-CN" dirty="0" err="1">
                <a:ea typeface="DFKai-SB" pitchFamily="65" charset="-120"/>
              </a:rPr>
              <a:t>param</a:t>
            </a:r>
            <a:r>
              <a:rPr lang="en-US" altLang="zh-CN" dirty="0">
                <a:ea typeface="DFKai-SB" pitchFamily="65" charset="-120"/>
              </a:rPr>
              <a:t> = &amp;</a:t>
            </a:r>
            <a:r>
              <a:rPr lang="en-US" altLang="zh-CN" dirty="0" err="1">
                <a:ea typeface="DFKai-SB" pitchFamily="65" charset="-120"/>
              </a:rPr>
              <a:t>UsbDev</a:t>
            </a:r>
            <a:r>
              <a:rPr lang="en-US" altLang="zh-CN" dirty="0">
                <a:ea typeface="DFKai-SB" pitchFamily="65" charset="-120"/>
              </a:rPr>
              <a:t>;</a:t>
            </a:r>
          </a:p>
          <a:p>
            <a:pPr lvl="1"/>
            <a:r>
              <a:rPr lang="en-US" altLang="zh-CN" dirty="0" smtClean="0">
                <a:ea typeface="DFKai-SB" pitchFamily="65" charset="-120"/>
              </a:rPr>
              <a:t>EP[1</a:t>
            </a:r>
            <a:r>
              <a:rPr lang="en-US" altLang="zh-CN" dirty="0">
                <a:ea typeface="DFKai-SB" pitchFamily="65" charset="-120"/>
              </a:rPr>
              <a:t>].</a:t>
            </a:r>
            <a:r>
              <a:rPr lang="en-US" altLang="zh-CN" dirty="0" smtClean="0">
                <a:ea typeface="DFKai-SB" pitchFamily="65" charset="-120"/>
              </a:rPr>
              <a:t>callback </a:t>
            </a:r>
            <a:r>
              <a:rPr lang="en-US" altLang="zh-CN" dirty="0">
                <a:ea typeface="DFKai-SB" pitchFamily="65" charset="-120"/>
              </a:rPr>
              <a:t>= </a:t>
            </a:r>
            <a:r>
              <a:rPr lang="en-US" altLang="zh-CN" dirty="0" err="1">
                <a:ea typeface="DFKai-SB" pitchFamily="65" charset="-120"/>
              </a:rPr>
              <a:t>UsbStdReq_StatusIN</a:t>
            </a:r>
            <a:r>
              <a:rPr lang="en-US" altLang="zh-CN" dirty="0" smtClean="0">
                <a:ea typeface="DFKai-SB" pitchFamily="65" charset="-120"/>
              </a:rPr>
              <a:t>;</a:t>
            </a:r>
          </a:p>
          <a:p>
            <a:r>
              <a:rPr lang="en-US" altLang="zh-TW" dirty="0" err="1"/>
              <a:t>DrvUSB_Transact</a:t>
            </a:r>
            <a:r>
              <a:rPr lang="en-US" altLang="zh-TW" dirty="0"/>
              <a:t>(EP1, &amp;EP[1]);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57119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761AD36-858E-4B5B-8F05-63FE321AF060}" type="slidenum">
              <a:rPr lang="zh-TW" altLang="en-US" smtClean="0"/>
              <a:pPr>
                <a:defRPr/>
              </a:pPr>
              <a:t>18</a:t>
            </a:fld>
            <a:endParaRPr lang="zh-TW" altLang="en-US" dirty="0"/>
          </a:p>
        </p:txBody>
      </p:sp>
      <p:sp>
        <p:nvSpPr>
          <p:cNvPr id="12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altLang="zh-CN" dirty="0">
                <a:ea typeface="DFKai-SB" pitchFamily="65" charset="-120"/>
              </a:rPr>
              <a:t>static __INLINE void USBD_EP_SET_BUF(uint8_t </a:t>
            </a:r>
            <a:r>
              <a:rPr lang="en-US" altLang="zh-CN" dirty="0" err="1">
                <a:ea typeface="DFKai-SB" pitchFamily="65" charset="-120"/>
              </a:rPr>
              <a:t>ep</a:t>
            </a:r>
            <a:r>
              <a:rPr lang="en-US" altLang="zh-CN" dirty="0">
                <a:ea typeface="DFKai-SB" pitchFamily="65" charset="-120"/>
              </a:rPr>
              <a:t>, uint32_t offset)</a:t>
            </a:r>
          </a:p>
          <a:p>
            <a:pPr marL="0" indent="0">
              <a:buNone/>
            </a:pPr>
            <a:r>
              <a:rPr lang="en-US" altLang="zh-CN" dirty="0">
                <a:ea typeface="DFKai-SB" pitchFamily="65" charset="-120"/>
              </a:rPr>
              <a:t> </a:t>
            </a:r>
            <a:r>
              <a:rPr lang="en-US" altLang="zh-CN" dirty="0" smtClean="0">
                <a:ea typeface="DFKai-SB" pitchFamily="65" charset="-120"/>
              </a:rPr>
              <a:t>   {</a:t>
            </a:r>
            <a:endParaRPr lang="en-US" altLang="zh-CN" dirty="0">
              <a:ea typeface="DFKai-SB" pitchFamily="65" charset="-120"/>
            </a:endParaRPr>
          </a:p>
          <a:p>
            <a:pPr marL="0" indent="0">
              <a:buNone/>
            </a:pPr>
            <a:r>
              <a:rPr lang="en-US" altLang="zh-CN" dirty="0" smtClean="0">
                <a:ea typeface="DFKai-SB" pitchFamily="65" charset="-120"/>
              </a:rPr>
              <a:t>        </a:t>
            </a:r>
            <a:r>
              <a:rPr lang="en-US" altLang="zh-CN" dirty="0">
                <a:ea typeface="DFKai-SB" pitchFamily="65" charset="-120"/>
              </a:rPr>
              <a:t>if(</a:t>
            </a:r>
            <a:r>
              <a:rPr lang="en-US" altLang="zh-CN" dirty="0" err="1">
                <a:ea typeface="DFKai-SB" pitchFamily="65" charset="-120"/>
              </a:rPr>
              <a:t>ep</a:t>
            </a:r>
            <a:r>
              <a:rPr lang="en-US" altLang="zh-CN" dirty="0">
                <a:ea typeface="DFKai-SB" pitchFamily="65" charset="-120"/>
              </a:rPr>
              <a:t> &lt;= EP5)</a:t>
            </a:r>
          </a:p>
          <a:p>
            <a:pPr marL="0" indent="0">
              <a:buNone/>
            </a:pPr>
            <a:r>
              <a:rPr lang="en-US" altLang="zh-CN" dirty="0" smtClean="0">
                <a:ea typeface="DFKai-SB" pitchFamily="65" charset="-120"/>
              </a:rPr>
              <a:t>            </a:t>
            </a:r>
            <a:r>
              <a:rPr lang="en-US" altLang="zh-CN" dirty="0">
                <a:ea typeface="DFKai-SB" pitchFamily="65" charset="-120"/>
              </a:rPr>
              <a:t>USBD-&gt;</a:t>
            </a:r>
            <a:r>
              <a:rPr lang="en-US" altLang="zh-CN" dirty="0">
                <a:solidFill>
                  <a:srgbClr val="C00000"/>
                </a:solidFill>
                <a:ea typeface="DFKai-SB" pitchFamily="65" charset="-120"/>
              </a:rPr>
              <a:t>EP[(</a:t>
            </a:r>
            <a:r>
              <a:rPr lang="en-US" altLang="zh-CN" dirty="0" err="1">
                <a:solidFill>
                  <a:srgbClr val="C00000"/>
                </a:solidFill>
                <a:ea typeface="DFKai-SB" pitchFamily="65" charset="-120"/>
              </a:rPr>
              <a:t>ep</a:t>
            </a:r>
            <a:r>
              <a:rPr lang="en-US" altLang="zh-CN" dirty="0">
                <a:solidFill>
                  <a:srgbClr val="C00000"/>
                </a:solidFill>
                <a:ea typeface="DFKai-SB" pitchFamily="65" charset="-120"/>
              </a:rPr>
              <a:t>)].</a:t>
            </a:r>
            <a:r>
              <a:rPr lang="en-US" altLang="zh-CN" dirty="0">
                <a:ea typeface="DFKai-SB" pitchFamily="65" charset="-120"/>
              </a:rPr>
              <a:t>BUFSEG = (offset);</a:t>
            </a:r>
          </a:p>
          <a:p>
            <a:pPr marL="0" indent="0">
              <a:buNone/>
            </a:pPr>
            <a:r>
              <a:rPr lang="en-US" altLang="zh-CN" dirty="0" smtClean="0">
                <a:ea typeface="DFKai-SB" pitchFamily="65" charset="-120"/>
              </a:rPr>
              <a:t>        </a:t>
            </a:r>
            <a:r>
              <a:rPr lang="en-US" altLang="zh-CN" dirty="0">
                <a:ea typeface="DFKai-SB" pitchFamily="65" charset="-120"/>
              </a:rPr>
              <a:t>else</a:t>
            </a:r>
          </a:p>
          <a:p>
            <a:pPr marL="0" indent="0">
              <a:buNone/>
            </a:pPr>
            <a:r>
              <a:rPr lang="en-US" altLang="zh-CN" dirty="0" smtClean="0">
                <a:ea typeface="DFKai-SB" pitchFamily="65" charset="-120"/>
              </a:rPr>
              <a:t>            </a:t>
            </a:r>
            <a:r>
              <a:rPr lang="en-US" altLang="zh-CN" dirty="0">
                <a:ea typeface="DFKai-SB" pitchFamily="65" charset="-120"/>
              </a:rPr>
              <a:t>USBD-&gt;</a:t>
            </a:r>
            <a:r>
              <a:rPr lang="en-US" altLang="zh-CN" dirty="0">
                <a:solidFill>
                  <a:srgbClr val="C00000"/>
                </a:solidFill>
                <a:ea typeface="DFKai-SB" pitchFamily="65" charset="-120"/>
              </a:rPr>
              <a:t>EP_NEW[(</a:t>
            </a:r>
            <a:r>
              <a:rPr lang="en-US" altLang="zh-CN" dirty="0" err="1">
                <a:solidFill>
                  <a:srgbClr val="C00000"/>
                </a:solidFill>
                <a:ea typeface="DFKai-SB" pitchFamily="65" charset="-120"/>
              </a:rPr>
              <a:t>ep</a:t>
            </a:r>
            <a:r>
              <a:rPr lang="en-US" altLang="zh-CN" dirty="0">
                <a:solidFill>
                  <a:srgbClr val="C00000"/>
                </a:solidFill>
                <a:ea typeface="DFKai-SB" pitchFamily="65" charset="-120"/>
              </a:rPr>
              <a:t>)].</a:t>
            </a:r>
            <a:r>
              <a:rPr lang="en-US" altLang="zh-CN" dirty="0">
                <a:ea typeface="DFKai-SB" pitchFamily="65" charset="-120"/>
              </a:rPr>
              <a:t>BUFSEG = (offset);</a:t>
            </a:r>
          </a:p>
          <a:p>
            <a:pPr marL="0" indent="0">
              <a:buNone/>
            </a:pPr>
            <a:r>
              <a:rPr lang="en-US" altLang="zh-CN" dirty="0" smtClean="0">
                <a:ea typeface="DFKai-SB" pitchFamily="65" charset="-120"/>
              </a:rPr>
              <a:t>    }</a:t>
            </a:r>
            <a:endParaRPr lang="en-US" altLang="zh-TW" dirty="0" smtClean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>
                <a:latin typeface="+mn-lt"/>
                <a:ea typeface="DFKai-SB" pitchFamily="65" charset="-120"/>
              </a:rPr>
              <a:t>8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个端点</a:t>
            </a:r>
            <a:r>
              <a:rPr lang="en-US" altLang="zh-CN" dirty="0" err="1" smtClean="0">
                <a:latin typeface="DFKai-SB" pitchFamily="65" charset="-120"/>
                <a:ea typeface="DFKai-SB" pitchFamily="65" charset="-120"/>
              </a:rPr>
              <a:t>vs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</a:rPr>
              <a:t>兼容</a:t>
            </a:r>
            <a:endParaRPr lang="zh-CN" altLang="en-US" dirty="0">
              <a:latin typeface="DFKai-SB" pitchFamily="65" charset="-120"/>
              <a:ea typeface="DFKai-SB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397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7B72A579B9B74C8B60CD9DA12CE965" ma:contentTypeVersion="0" ma:contentTypeDescription="Create a new document." ma:contentTypeScope="" ma:versionID="7bfc160474e469b017f2f82ca208a8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9C4C4DC-2307-47E5-9FCD-68E7D41EBB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6E2AC4C-FE06-4EB5-A213-DB7E597777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C8CF84-FC0B-4A82-A8F0-21127DC50526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NTC_A</Template>
  <TotalTime>4847</TotalTime>
  <Words>680</Words>
  <Application>Microsoft Office PowerPoint</Application>
  <PresentationFormat>On-screen Show (4:3)</PresentationFormat>
  <Paragraphs>125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新唐 32-bit Cortex-M0  NUC123 BSP介绍</vt:lpstr>
      <vt:lpstr>PowerPoint Presentation</vt:lpstr>
      <vt:lpstr>特点</vt:lpstr>
      <vt:lpstr>目录结构(1)</vt:lpstr>
      <vt:lpstr>目录结构(2)</vt:lpstr>
      <vt:lpstr>UART例程(1)</vt:lpstr>
      <vt:lpstr>UART例程(2)</vt:lpstr>
      <vt:lpstr>UART例程(3)</vt:lpstr>
      <vt:lpstr>UART例程(4)</vt:lpstr>
      <vt:lpstr>UART例程(5)</vt:lpstr>
      <vt:lpstr>UART例程(6)</vt:lpstr>
      <vt:lpstr>PowerPoint Presentation</vt:lpstr>
      <vt:lpstr>GPIO函数</vt:lpstr>
      <vt:lpstr>USB函数</vt:lpstr>
      <vt:lpstr>8个端点的示例代码</vt:lpstr>
      <vt:lpstr>ACK函数</vt:lpstr>
      <vt:lpstr>宏定义</vt:lpstr>
      <vt:lpstr>收/发函数</vt:lpstr>
      <vt:lpstr>8个端点vs兼容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AD10 YHChang8</dc:creator>
  <cp:lastModifiedBy>CA10 CLYU2</cp:lastModifiedBy>
  <cp:revision>266</cp:revision>
  <dcterms:created xsi:type="dcterms:W3CDTF">2012-03-21T02:57:47Z</dcterms:created>
  <dcterms:modified xsi:type="dcterms:W3CDTF">2012-10-19T03:26:30Z</dcterms:modified>
</cp:coreProperties>
</file>