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9" r:id="rId1"/>
    <p:sldMasterId id="2147483686" r:id="rId2"/>
    <p:sldMasterId id="2147483666" r:id="rId3"/>
  </p:sldMasterIdLst>
  <p:notesMasterIdLst>
    <p:notesMasterId r:id="rId28"/>
  </p:notesMasterIdLst>
  <p:handoutMasterIdLst>
    <p:handoutMasterId r:id="rId29"/>
  </p:handoutMasterIdLst>
  <p:sldIdLst>
    <p:sldId id="259" r:id="rId4"/>
    <p:sldId id="263" r:id="rId5"/>
    <p:sldId id="271" r:id="rId6"/>
    <p:sldId id="279" r:id="rId7"/>
    <p:sldId id="319" r:id="rId8"/>
    <p:sldId id="317" r:id="rId9"/>
    <p:sldId id="321" r:id="rId10"/>
    <p:sldId id="322" r:id="rId11"/>
    <p:sldId id="328" r:id="rId12"/>
    <p:sldId id="327" r:id="rId13"/>
    <p:sldId id="329" r:id="rId14"/>
    <p:sldId id="331" r:id="rId15"/>
    <p:sldId id="332" r:id="rId16"/>
    <p:sldId id="334" r:id="rId17"/>
    <p:sldId id="330" r:id="rId18"/>
    <p:sldId id="335" r:id="rId19"/>
    <p:sldId id="301" r:id="rId20"/>
    <p:sldId id="302" r:id="rId21"/>
    <p:sldId id="304" r:id="rId22"/>
    <p:sldId id="305" r:id="rId23"/>
    <p:sldId id="306" r:id="rId24"/>
    <p:sldId id="316" r:id="rId25"/>
    <p:sldId id="315" r:id="rId26"/>
    <p:sldId id="266" r:id="rId27"/>
  </p:sldIdLst>
  <p:sldSz cx="9144000" cy="5143500" type="screen16x9"/>
  <p:notesSz cx="9290050" cy="7004050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itchFamily="34" charset="0"/>
        <a:ea typeface="新細明體" pitchFamily="18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itchFamily="34" charset="0"/>
        <a:ea typeface="新細明體" pitchFamily="18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itchFamily="34" charset="0"/>
        <a:ea typeface="新細明體" pitchFamily="18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itchFamily="34" charset="0"/>
        <a:ea typeface="新細明體" pitchFamily="18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itchFamily="34" charset="0"/>
        <a:ea typeface="新細明體" pitchFamily="18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Calibri" pitchFamily="34" charset="0"/>
        <a:ea typeface="新細明體" pitchFamily="18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Calibri" pitchFamily="34" charset="0"/>
        <a:ea typeface="新細明體" pitchFamily="18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Calibri" pitchFamily="34" charset="0"/>
        <a:ea typeface="新細明體" pitchFamily="18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Calibri" pitchFamily="34" charset="0"/>
        <a:ea typeface="新細明體" pitchFamily="18" charset="-120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0FF00"/>
    <a:srgbClr val="FF9900"/>
    <a:srgbClr val="FF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516" y="24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presProps" Target="presProps.xml"/><Relationship Id="rId8" Type="http://schemas.openxmlformats.org/officeDocument/2006/relationships/slide" Target="slides/slide5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3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025900" cy="350838"/>
          </a:xfrm>
          <a:prstGeom prst="rect">
            <a:avLst/>
          </a:prstGeom>
        </p:spPr>
        <p:txBody>
          <a:bodyPr vert="horz" lIns="93104" tIns="46552" rIns="93104" bIns="46552" rtlCol="0"/>
          <a:lstStyle>
            <a:lvl1pPr algn="l">
              <a:defRPr sz="1200"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262563" y="0"/>
            <a:ext cx="4025900" cy="350838"/>
          </a:xfrm>
          <a:prstGeom prst="rect">
            <a:avLst/>
          </a:prstGeom>
        </p:spPr>
        <p:txBody>
          <a:bodyPr vert="horz" lIns="93104" tIns="46552" rIns="93104" bIns="46552" rtlCol="0"/>
          <a:lstStyle>
            <a:lvl1pPr algn="r">
              <a:defRPr sz="1200"/>
            </a:lvl1pPr>
          </a:lstStyle>
          <a:p>
            <a:pPr>
              <a:defRPr/>
            </a:pPr>
            <a:fld id="{6EFD9192-CD6E-4EB2-AA87-25EA40D81FAE}" type="datetimeFigureOut">
              <a:rPr lang="zh-TW" altLang="en-US"/>
              <a:pPr>
                <a:defRPr/>
              </a:pPr>
              <a:t>2014/4/20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653213"/>
            <a:ext cx="4025900" cy="349250"/>
          </a:xfrm>
          <a:prstGeom prst="rect">
            <a:avLst/>
          </a:prstGeom>
        </p:spPr>
        <p:txBody>
          <a:bodyPr vert="horz" lIns="93104" tIns="46552" rIns="93104" bIns="46552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262563" y="6653213"/>
            <a:ext cx="4025900" cy="349250"/>
          </a:xfrm>
          <a:prstGeom prst="rect">
            <a:avLst/>
          </a:prstGeom>
        </p:spPr>
        <p:txBody>
          <a:bodyPr vert="horz" lIns="93104" tIns="46552" rIns="93104" bIns="46552" rtlCol="0" anchor="b"/>
          <a:lstStyle>
            <a:lvl1pPr algn="r">
              <a:defRPr sz="1200"/>
            </a:lvl1pPr>
          </a:lstStyle>
          <a:p>
            <a:pPr>
              <a:defRPr/>
            </a:pPr>
            <a:fld id="{628C7447-E780-4749-AF06-CC6A93DD8540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5728706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025900" cy="350838"/>
          </a:xfrm>
          <a:prstGeom prst="rect">
            <a:avLst/>
          </a:prstGeom>
        </p:spPr>
        <p:txBody>
          <a:bodyPr vert="horz" lIns="93104" tIns="46552" rIns="93104" bIns="46552" rtlCol="0"/>
          <a:lstStyle>
            <a:lvl1pPr algn="l">
              <a:defRPr sz="1200">
                <a:latin typeface="Calibri" pitchFamily="34" charset="0"/>
                <a:ea typeface="新細明體" charset="-120"/>
                <a:cs typeface="+mn-cs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262563" y="0"/>
            <a:ext cx="4025900" cy="350838"/>
          </a:xfrm>
          <a:prstGeom prst="rect">
            <a:avLst/>
          </a:prstGeom>
        </p:spPr>
        <p:txBody>
          <a:bodyPr vert="horz" wrap="square" lIns="93104" tIns="46552" rIns="93104" bIns="46552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A6F5F2EA-1BE0-46FA-BBCF-9B23F3CB8FBB}" type="datetimeFigureOut">
              <a:rPr lang="zh-TW" altLang="en-US"/>
              <a:pPr>
                <a:defRPr/>
              </a:pPr>
              <a:t>2014/4/20</a:t>
            </a:fld>
            <a:endParaRPr lang="zh-TW" alt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311400" y="525463"/>
            <a:ext cx="4667250" cy="26257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04" tIns="46552" rIns="93104" bIns="46552" rtlCol="0" anchor="ctr"/>
          <a:lstStyle/>
          <a:p>
            <a:pPr lvl="0"/>
            <a:endParaRPr lang="zh-TW" alt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28688" y="3327400"/>
            <a:ext cx="7432675" cy="3151188"/>
          </a:xfrm>
          <a:prstGeom prst="rect">
            <a:avLst/>
          </a:prstGeom>
        </p:spPr>
        <p:txBody>
          <a:bodyPr vert="horz" wrap="square" lIns="93104" tIns="46552" rIns="93104" bIns="4655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TW" noProof="0" smtClean="0"/>
              <a:t>Click to edit Master text styles</a:t>
            </a:r>
          </a:p>
          <a:p>
            <a:pPr lvl="1"/>
            <a:r>
              <a:rPr lang="en-US" altLang="zh-TW" noProof="0" smtClean="0"/>
              <a:t>Second level</a:t>
            </a:r>
          </a:p>
          <a:p>
            <a:pPr lvl="2"/>
            <a:r>
              <a:rPr lang="en-US" altLang="zh-TW" noProof="0" smtClean="0"/>
              <a:t>Third level</a:t>
            </a:r>
          </a:p>
          <a:p>
            <a:pPr lvl="3"/>
            <a:r>
              <a:rPr lang="en-US" altLang="zh-TW" noProof="0" smtClean="0"/>
              <a:t>Fourth level</a:t>
            </a:r>
          </a:p>
          <a:p>
            <a:pPr lvl="4"/>
            <a:r>
              <a:rPr lang="en-US" altLang="zh-TW" noProof="0" smtClean="0"/>
              <a:t>Fifth level</a:t>
            </a:r>
            <a:endParaRPr lang="zh-TW" altLang="en-US" noProof="0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653213"/>
            <a:ext cx="4025900" cy="349250"/>
          </a:xfrm>
          <a:prstGeom prst="rect">
            <a:avLst/>
          </a:prstGeom>
        </p:spPr>
        <p:txBody>
          <a:bodyPr vert="horz" lIns="93104" tIns="46552" rIns="93104" bIns="46552" rtlCol="0" anchor="b"/>
          <a:lstStyle>
            <a:lvl1pPr algn="l">
              <a:defRPr sz="1200">
                <a:latin typeface="Calibri" pitchFamily="34" charset="0"/>
                <a:ea typeface="新細明體" charset="-120"/>
                <a:cs typeface="+mn-cs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262563" y="6653213"/>
            <a:ext cx="4025900" cy="349250"/>
          </a:xfrm>
          <a:prstGeom prst="rect">
            <a:avLst/>
          </a:prstGeom>
        </p:spPr>
        <p:txBody>
          <a:bodyPr vert="horz" wrap="square" lIns="93104" tIns="46552" rIns="93104" bIns="46552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C68B5008-4515-43B7-8B05-E84BB563F304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865550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新細明體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新細明體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新細明體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新細明體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新細明體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altLang="zh-TW" smtClean="0"/>
              <a:t>need change picture</a:t>
            </a:r>
            <a:endParaRPr lang="zh-TW" altLang="en-US" smtClean="0"/>
          </a:p>
        </p:txBody>
      </p:sp>
      <p:sp>
        <p:nvSpPr>
          <p:cNvPr id="3379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eaLnBrk="1" hangingPunct="1"/>
            <a:fld id="{902A6CD8-FC11-4C99-8810-A4E7D3697165}" type="slidenum">
              <a:rPr lang="zh-TW" altLang="en-US" smtClean="0"/>
              <a:pPr eaLnBrk="1" hangingPunct="1"/>
              <a:t>3</a:t>
            </a:fld>
            <a:endParaRPr lang="zh-TW" alt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481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TW" altLang="en-US" smtClean="0"/>
          </a:p>
        </p:txBody>
      </p:sp>
      <p:sp>
        <p:nvSpPr>
          <p:cNvPr id="3482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eaLnBrk="1" hangingPunct="1"/>
            <a:fld id="{DE2BAC14-F129-4EA9-AB6B-20DD23602050}" type="slidenum">
              <a:rPr lang="zh-TW" altLang="en-US" smtClean="0"/>
              <a:pPr eaLnBrk="1" hangingPunct="1"/>
              <a:t>6</a:t>
            </a:fld>
            <a:endParaRPr lang="zh-TW" alt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5262563" y="6653213"/>
            <a:ext cx="4025900" cy="349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095" tIns="46548" rIns="93095" bIns="46548" anchor="b"/>
          <a:lstStyle>
            <a:lvl1pPr defTabSz="990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defTabSz="990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defTabSz="990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defTabSz="990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defTabSz="990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algn="r" eaLnBrk="1" hangingPunct="1"/>
            <a:fld id="{9EBF40CF-EC07-490C-A8F1-70A3515F8CC2}" type="slidenum">
              <a:rPr lang="zh-TW" altLang="en-US" sz="1200">
                <a:latin typeface="Arial" charset="0"/>
              </a:rPr>
              <a:pPr algn="r" eaLnBrk="1" hangingPunct="1"/>
              <a:t>15</a:t>
            </a:fld>
            <a:endParaRPr lang="en-US" altLang="zh-TW" sz="1200">
              <a:latin typeface="Arial" charset="0"/>
            </a:endParaRPr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TW" alt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6867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altLang="zh-TW" smtClean="0">
                <a:latin typeface="Arial" charset="0"/>
              </a:rPr>
              <a:t>NTC</a:t>
            </a:r>
          </a:p>
          <a:p>
            <a:endParaRPr lang="en-US" altLang="zh-TW" smtClean="0">
              <a:latin typeface="Arial" charset="0"/>
            </a:endParaRPr>
          </a:p>
          <a:p>
            <a:endParaRPr lang="en-US" altLang="zh-TW" smtClean="0">
              <a:latin typeface="Arial" charset="0"/>
            </a:endParaRPr>
          </a:p>
          <a:p>
            <a:r>
              <a:rPr lang="en-US" altLang="zh-TW" smtClean="0">
                <a:latin typeface="Arial" charset="0"/>
              </a:rPr>
              <a:t>NuMicro ECO System</a:t>
            </a:r>
          </a:p>
          <a:p>
            <a:r>
              <a:rPr lang="en-US" altLang="zh-TW" smtClean="0">
                <a:latin typeface="Arial" charset="0"/>
              </a:rPr>
              <a:t>Tools. Software. Solution</a:t>
            </a:r>
          </a:p>
          <a:p>
            <a:r>
              <a:rPr lang="en-US" altLang="zh-TW" smtClean="0">
                <a:latin typeface="Arial" charset="0"/>
              </a:rPr>
              <a:t>Distribution partner</a:t>
            </a:r>
            <a:endParaRPr lang="zh-TW" altLang="en-US" smtClean="0">
              <a:latin typeface="Arial" charset="0"/>
            </a:endParaRPr>
          </a:p>
        </p:txBody>
      </p:sp>
      <p:sp>
        <p:nvSpPr>
          <p:cNvPr id="36868" name="日期版面配置區 3"/>
          <p:cNvSpPr>
            <a:spLocks noGrp="1"/>
          </p:cNvSpPr>
          <p:nvPr>
            <p:ph type="dt" sz="quarter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eaLnBrk="1" hangingPunct="1"/>
            <a:fld id="{0C5D1452-7416-4E2F-9F3F-5F4A4CC22DF9}" type="datetime1">
              <a:rPr lang="zh-TW" altLang="en-US" smtClean="0"/>
              <a:pPr eaLnBrk="1" hangingPunct="1"/>
              <a:t>2014/4/20</a:t>
            </a:fld>
            <a:endParaRPr lang="zh-TW" altLang="en-US" smtClean="0"/>
          </a:p>
        </p:txBody>
      </p:sp>
      <p:sp>
        <p:nvSpPr>
          <p:cNvPr id="36869" name="頁尾版面配置區 4"/>
          <p:cNvSpPr>
            <a:spLocks noGrp="1"/>
          </p:cNvSpPr>
          <p:nvPr>
            <p:ph type="ftr"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eaLnBrk="1" hangingPunct="1"/>
            <a:r>
              <a:rPr lang="en-US" altLang="zh-TW" smtClean="0"/>
              <a:t>Confidential</a:t>
            </a:r>
            <a:endParaRPr lang="zh-TW" altLang="en-US" smtClean="0"/>
          </a:p>
        </p:txBody>
      </p:sp>
      <p:sp>
        <p:nvSpPr>
          <p:cNvPr id="36870" name="投影片編號版面配置區 5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eaLnBrk="1" hangingPunct="1"/>
            <a:fld id="{464EE054-530F-4A49-AACF-351A87E98E49}" type="slidenum">
              <a:rPr lang="zh-TW" altLang="en-US" smtClean="0"/>
              <a:pPr eaLnBrk="1" hangingPunct="1"/>
              <a:t>19</a:t>
            </a:fld>
            <a:endParaRPr lang="zh-TW" alt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79649"/>
            <a:ext cx="7772400" cy="811981"/>
          </a:xfrm>
        </p:spPr>
        <p:txBody>
          <a:bodyPr/>
          <a:lstStyle>
            <a:lvl1pPr algn="l">
              <a:defRPr/>
            </a:lvl1pPr>
          </a:lstStyle>
          <a:p>
            <a:r>
              <a:rPr lang="en-US" altLang="zh-TW" dirty="0" smtClean="0"/>
              <a:t>Click to edit Master title style</a:t>
            </a:r>
            <a:endParaRPr lang="zh-TW" alt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3568" y="1943571"/>
            <a:ext cx="7772400" cy="916211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Arial Unicode MS" pitchFamily="34" charset="-120"/>
                <a:cs typeface="Arial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zh-TW" dirty="0" smtClean="0"/>
              <a:t>Click to edit Master subtitle style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9195729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6675"/>
            <a:ext cx="8229600" cy="712788"/>
          </a:xfrm>
          <a:prstGeom prst="rect">
            <a:avLst/>
          </a:prstGeom>
        </p:spPr>
        <p:txBody>
          <a:bodyPr/>
          <a:lstStyle>
            <a:lvl1pPr>
              <a:defRPr>
                <a:latin typeface="微軟正黑體" pitchFamily="34" charset="-120"/>
                <a:ea typeface="微軟正黑體" pitchFamily="34" charset="-120"/>
              </a:defRPr>
            </a:lvl1pPr>
          </a:lstStyle>
          <a:p>
            <a:r>
              <a:rPr lang="en-US" altLang="zh-TW" dirty="0" smtClean="0"/>
              <a:t>Click to edit Master title style</a:t>
            </a:r>
            <a:endParaRPr lang="zh-TW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58863"/>
            <a:ext cx="8229600" cy="353536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altLang="zh-TW" dirty="0" smtClean="0"/>
              <a:t>Click to edit Master text styles</a:t>
            </a:r>
          </a:p>
          <a:p>
            <a:pPr lvl="1"/>
            <a:r>
              <a:rPr lang="en-US" altLang="zh-TW" dirty="0" smtClean="0"/>
              <a:t>Second level</a:t>
            </a:r>
          </a:p>
          <a:p>
            <a:pPr lvl="2"/>
            <a:r>
              <a:rPr lang="en-US" altLang="zh-TW" dirty="0" smtClean="0"/>
              <a:t>Third level</a:t>
            </a:r>
          </a:p>
          <a:p>
            <a:pPr lvl="3"/>
            <a:r>
              <a:rPr lang="en-US" altLang="zh-TW" dirty="0" smtClean="0"/>
              <a:t>Fourth level</a:t>
            </a:r>
          </a:p>
          <a:p>
            <a:pPr lvl="4"/>
            <a:r>
              <a:rPr lang="en-US" altLang="zh-TW" dirty="0" smtClean="0"/>
              <a:t>Fifth level</a:t>
            </a:r>
            <a:endParaRPr lang="zh-TW" altLang="en-US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>
          <a:xfrm>
            <a:off x="6553200" y="4592638"/>
            <a:ext cx="2133600" cy="2730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1B66A1-527B-4003-885B-D6FE59C49BA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195154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6675"/>
            <a:ext cx="8229600" cy="712788"/>
          </a:xfrm>
          <a:prstGeom prst="rect">
            <a:avLst/>
          </a:prstGeom>
        </p:spPr>
        <p:txBody>
          <a:bodyPr/>
          <a:lstStyle/>
          <a:p>
            <a:r>
              <a:rPr lang="en-US" altLang="zh-TW" smtClean="0"/>
              <a:t>Click to edit Master title style</a:t>
            </a:r>
            <a:endParaRPr lang="zh-TW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025578"/>
            <a:ext cx="4038600" cy="3568647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zh-TW" altLang="en-US"/>
          </a:p>
        </p:txBody>
      </p:sp>
      <p:sp>
        <p:nvSpPr>
          <p:cNvPr id="8" name="Picture Placeholder 2"/>
          <p:cNvSpPr>
            <a:spLocks noGrp="1"/>
          </p:cNvSpPr>
          <p:nvPr>
            <p:ph type="pic" idx="1"/>
          </p:nvPr>
        </p:nvSpPr>
        <p:spPr>
          <a:xfrm>
            <a:off x="459593" y="1025718"/>
            <a:ext cx="4112407" cy="3567914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 smtClean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>
          <a:xfrm>
            <a:off x="6553200" y="4592638"/>
            <a:ext cx="2133600" cy="2730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766B93-819D-4BA8-91A0-0853FE1430E0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71718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 userDrawn="1"/>
        </p:nvSpPr>
        <p:spPr>
          <a:xfrm>
            <a:off x="1042988" y="701675"/>
            <a:ext cx="7200900" cy="34925"/>
          </a:xfrm>
          <a:prstGeom prst="rect">
            <a:avLst/>
          </a:prstGeom>
          <a:gradFill>
            <a:gsLst>
              <a:gs pos="0">
                <a:schemeClr val="bg1"/>
              </a:gs>
              <a:gs pos="11000">
                <a:srgbClr val="C3CEDC"/>
              </a:gs>
              <a:gs pos="90000">
                <a:srgbClr val="A7B8CC"/>
              </a:gs>
              <a:gs pos="50000">
                <a:schemeClr val="tx2"/>
              </a:gs>
              <a:gs pos="100000">
                <a:schemeClr val="bg1"/>
              </a:gs>
            </a:gsLst>
            <a:lin ang="108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850" y="87477"/>
            <a:ext cx="8496300" cy="669131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E6CC6C47-0656-4981-8FDD-BCE356704392}" type="datetime1">
              <a:rPr lang="zh-TW" altLang="en-US"/>
              <a:pPr>
                <a:defRPr/>
              </a:pPr>
              <a:t>2014/4/20</a:t>
            </a:fld>
            <a:endParaRPr lang="zh-TW" alt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08780E-5648-42E7-86FB-DDB8DA5FE1DE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30594549"/>
      </p:ext>
    </p:extLst>
  </p:cSld>
  <p:clrMapOvr>
    <a:masterClrMapping/>
  </p:clrMapOvr>
  <p:hf hd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5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71472" y="1553759"/>
            <a:ext cx="4071966" cy="289323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00628" y="1553759"/>
            <a:ext cx="3786214" cy="289323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39750" y="321453"/>
            <a:ext cx="8318530" cy="857250"/>
          </a:xfrm>
        </p:spPr>
        <p:txBody>
          <a:bodyPr/>
          <a:lstStyle>
            <a:lvl1pPr>
              <a:defRPr sz="44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latin typeface="Calibri" pitchFamily="34" charset="0"/>
                <a:ea typeface="新細明體" pitchFamily="18" charset="-120"/>
                <a:cs typeface="+mn-cs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latin typeface="Calibri" pitchFamily="34" charset="0"/>
                <a:ea typeface="新細明體" pitchFamily="18" charset="-120"/>
                <a:cs typeface="+mn-cs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F5EE81E0-53F8-44E6-ABEC-D57D91FC31C6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044892017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75606"/>
            <a:ext cx="8229600" cy="3318619"/>
          </a:xfrm>
          <a:prstGeom prst="rect">
            <a:avLst/>
          </a:prstGeom>
        </p:spPr>
        <p:txBody>
          <a:bodyPr/>
          <a:lstStyle>
            <a:lvl1pPr>
              <a:buClr>
                <a:srgbClr val="0202C2"/>
              </a:buClr>
              <a:defRPr sz="2200"/>
            </a:lvl1pPr>
            <a:lvl2pPr marL="742950" indent="-285750">
              <a:buFont typeface="Wingdings" pitchFamily="2" charset="2"/>
              <a:buChar char="l"/>
              <a:defRPr sz="1800"/>
            </a:lvl2pPr>
            <a:lvl3pPr>
              <a:buClr>
                <a:schemeClr val="tx2">
                  <a:lumMod val="60000"/>
                  <a:lumOff val="40000"/>
                </a:schemeClr>
              </a:buClr>
              <a:defRPr sz="1600"/>
            </a:lvl3pPr>
            <a:lvl4pPr>
              <a:buClr>
                <a:schemeClr val="tx2">
                  <a:lumMod val="40000"/>
                  <a:lumOff val="60000"/>
                </a:schemeClr>
              </a:buClr>
              <a:defRPr/>
            </a:lvl4pPr>
            <a:lvl5pPr>
              <a:buClr>
                <a:schemeClr val="tx2">
                  <a:lumMod val="40000"/>
                  <a:lumOff val="60000"/>
                </a:schemeClr>
              </a:buClr>
              <a:defRPr/>
            </a:lvl5pPr>
          </a:lstStyle>
          <a:p>
            <a:pPr lvl="0"/>
            <a:r>
              <a:rPr lang="en-US" altLang="zh-TW" dirty="0" smtClean="0"/>
              <a:t>Click to edit Master text styles</a:t>
            </a:r>
          </a:p>
          <a:p>
            <a:pPr lvl="1"/>
            <a:r>
              <a:rPr lang="en-US" altLang="zh-TW" dirty="0" smtClean="0"/>
              <a:t>Second level</a:t>
            </a:r>
          </a:p>
          <a:p>
            <a:pPr lvl="2"/>
            <a:r>
              <a:rPr lang="en-US" altLang="zh-TW" dirty="0" smtClean="0"/>
              <a:t>Third level</a:t>
            </a:r>
          </a:p>
          <a:p>
            <a:pPr lvl="3"/>
            <a:r>
              <a:rPr lang="en-US" altLang="zh-TW" dirty="0" smtClean="0"/>
              <a:t>Fourth level</a:t>
            </a:r>
          </a:p>
          <a:p>
            <a:pPr lvl="4"/>
            <a:r>
              <a:rPr lang="en-US" altLang="zh-TW" dirty="0" smtClean="0"/>
              <a:t>Fifth level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0501887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slideLayout" Target="../slideLayouts/slideLayout4.xml"/><Relationship Id="rId7" Type="http://schemas.openxmlformats.org/officeDocument/2006/relationships/image" Target="../media/image6.png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5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THHSU0\Desktop\封面背景-05.png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592388"/>
            <a:ext cx="9150350" cy="2551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TW" smtClean="0"/>
              <a:t>Click to edit Master title style</a:t>
            </a:r>
            <a:endParaRPr lang="zh-TW" altLang="en-US" smtClean="0"/>
          </a:p>
        </p:txBody>
      </p:sp>
      <p:pic>
        <p:nvPicPr>
          <p:cNvPr id="1028" name="Picture 7" descr="C:\Users\THHSU0\Desktop\CLAIRE\新唐科技相關檔案\LOGO [紅]big.png"/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3817938"/>
            <a:ext cx="5040312" cy="588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029" name="Group 9"/>
          <p:cNvGrpSpPr>
            <a:grpSpLocks/>
          </p:cNvGrpSpPr>
          <p:nvPr userDrawn="1"/>
        </p:nvGrpSpPr>
        <p:grpSpPr bwMode="auto">
          <a:xfrm>
            <a:off x="271463" y="307975"/>
            <a:ext cx="628650" cy="576263"/>
            <a:chOff x="270722" y="411510"/>
            <a:chExt cx="628870" cy="576064"/>
          </a:xfrm>
        </p:grpSpPr>
        <p:cxnSp>
          <p:nvCxnSpPr>
            <p:cNvPr id="11" name="Straight Connector 10"/>
            <p:cNvCxnSpPr/>
            <p:nvPr userDrawn="1"/>
          </p:nvCxnSpPr>
          <p:spPr>
            <a:xfrm>
              <a:off x="467641" y="411510"/>
              <a:ext cx="0" cy="576064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 userDrawn="1"/>
          </p:nvCxnSpPr>
          <p:spPr>
            <a:xfrm>
              <a:off x="539103" y="411510"/>
              <a:ext cx="0" cy="323738"/>
            </a:xfrm>
            <a:prstGeom prst="line">
              <a:avLst/>
            </a:prstGeom>
            <a:ln w="952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 userDrawn="1"/>
          </p:nvCxnSpPr>
          <p:spPr>
            <a:xfrm flipH="1">
              <a:off x="270722" y="555923"/>
              <a:ext cx="628870" cy="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 userDrawn="1"/>
          </p:nvCxnSpPr>
          <p:spPr>
            <a:xfrm flipH="1">
              <a:off x="270722" y="595596"/>
              <a:ext cx="401778" cy="0"/>
            </a:xfrm>
            <a:prstGeom prst="line">
              <a:avLst/>
            </a:prstGeom>
            <a:ln w="952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030" name="Picture 13" descr="C:\Users\PN20\Desktop\ppt_02\All ICs-02.png"/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37029">
            <a:off x="7027863" y="1746250"/>
            <a:ext cx="1789112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12" descr="C:\Users\PN20\Desktop\ppt_02\All ICs-04.png"/>
          <p:cNvPicPr>
            <a:picLocks noChangeAspect="1" noChangeArrowheads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665028">
            <a:off x="6288088" y="2857500"/>
            <a:ext cx="1619250" cy="160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81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 b="1"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微軟正黑體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微軟正黑體" pitchFamily="34" charset="-120"/>
          <a:ea typeface="微軟正黑體" pitchFamily="34" charset="-120"/>
          <a:cs typeface="微軟正黑體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微軟正黑體" pitchFamily="34" charset="-120"/>
          <a:ea typeface="微軟正黑體" pitchFamily="34" charset="-120"/>
          <a:cs typeface="微軟正黑體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微軟正黑體" pitchFamily="34" charset="-120"/>
          <a:ea typeface="微軟正黑體" pitchFamily="34" charset="-120"/>
          <a:cs typeface="微軟正黑體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微軟正黑體" pitchFamily="34" charset="-120"/>
          <a:ea typeface="微軟正黑體" pitchFamily="34" charset="-120"/>
          <a:cs typeface="微軟正黑體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微軟正黑體" pitchFamily="34" charset="-120"/>
          <a:ea typeface="微軟正黑體" pitchFamily="34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微軟正黑體" pitchFamily="34" charset="-120"/>
          <a:ea typeface="微軟正黑體" pitchFamily="34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微軟正黑體" pitchFamily="34" charset="-120"/>
          <a:ea typeface="微軟正黑體" pitchFamily="34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微軟正黑體" pitchFamily="34" charset="-120"/>
          <a:ea typeface="微軟正黑體" pitchFamily="34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000"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微軟正黑體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微軟正黑體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微軟正黑體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微軟正黑體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微軟正黑體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8" descr="C:\Users\THHSU0\Desktop\bar_橫-04.png"/>
          <p:cNvPicPr>
            <a:picLocks noChangeAspect="1" noChangeArrowheads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700" y="-36513"/>
            <a:ext cx="9174163" cy="858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 descr="C:\Users\THHSU0\Desktop\001ppt\bar-03.png"/>
          <p:cNvPicPr>
            <a:picLocks noChangeAspect="1" noChangeArrowheads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700" y="4911725"/>
            <a:ext cx="9164638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2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66675"/>
            <a:ext cx="8229600" cy="712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TW" smtClean="0"/>
              <a:t>Click to edit Master title style</a:t>
            </a:r>
            <a:endParaRPr lang="zh-TW" altLang="en-US" smtClean="0"/>
          </a:p>
        </p:txBody>
      </p:sp>
      <p:sp>
        <p:nvSpPr>
          <p:cNvPr id="205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058863"/>
            <a:ext cx="8229600" cy="3535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zh-TW" altLang="en-US" smtClean="0"/>
          </a:p>
        </p:txBody>
      </p:sp>
      <p:pic>
        <p:nvPicPr>
          <p:cNvPr id="2054" name="Picture 5" descr="C:\Users\THHSU0\Desktop\CLAIRE\新唐科技相關檔案\LOGO+中文標準字.png"/>
          <p:cNvPicPr>
            <a:picLocks noChangeAspect="1" noChangeArrowheads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1550" y="233363"/>
            <a:ext cx="1371600" cy="354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595813"/>
            <a:ext cx="2133600" cy="274637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38970663-A5D0-420A-9546-B9DDF62E4D80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3" r:id="rId1"/>
    <p:sldLayoutId id="2147483884" r:id="rId2"/>
    <p:sldLayoutId id="2147483885" r:id="rId3"/>
    <p:sldLayoutId id="2147483886" r:id="rId4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 b="1" kern="1200">
          <a:solidFill>
            <a:schemeClr val="bg1"/>
          </a:solidFill>
          <a:latin typeface="微軟正黑體" pitchFamily="34" charset="-120"/>
          <a:ea typeface="微軟正黑體" pitchFamily="34" charset="-120"/>
          <a:cs typeface="微軟正黑體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微軟正黑體" pitchFamily="34" charset="-120"/>
          <a:ea typeface="微軟正黑體" pitchFamily="34" charset="-120"/>
          <a:cs typeface="微軟正黑體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微軟正黑體" pitchFamily="34" charset="-120"/>
          <a:ea typeface="微軟正黑體" pitchFamily="34" charset="-120"/>
          <a:cs typeface="微軟正黑體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微軟正黑體" pitchFamily="34" charset="-120"/>
          <a:ea typeface="微軟正黑體" pitchFamily="34" charset="-120"/>
          <a:cs typeface="微軟正黑體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微軟正黑體" pitchFamily="34" charset="-120"/>
          <a:ea typeface="微軟正黑體" pitchFamily="34" charset="-120"/>
          <a:cs typeface="微軟正黑體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微軟正黑體" pitchFamily="34" charset="-120"/>
          <a:ea typeface="微軟正黑體" pitchFamily="34" charset="-120"/>
        </a:defRPr>
      </a:lvl6pPr>
      <a:lvl7pPr marL="914400" algn="l" rtl="0" fontAlgn="base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微軟正黑體" pitchFamily="34" charset="-120"/>
          <a:ea typeface="微軟正黑體" pitchFamily="34" charset="-120"/>
        </a:defRPr>
      </a:lvl7pPr>
      <a:lvl8pPr marL="1371600" algn="l" rtl="0" fontAlgn="base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微軟正黑體" pitchFamily="34" charset="-120"/>
          <a:ea typeface="微軟正黑體" pitchFamily="34" charset="-120"/>
        </a:defRPr>
      </a:lvl8pPr>
      <a:lvl9pPr marL="1828800" algn="l" rtl="0" fontAlgn="base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微軟正黑體" pitchFamily="34" charset="-120"/>
          <a:ea typeface="微軟正黑體" pitchFamily="34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0000FF"/>
        </a:buClr>
        <a:buFont typeface="Wingdings" pitchFamily="2" charset="2"/>
        <a:buChar char="u"/>
        <a:defRPr sz="2800"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微軟正黑體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0070C0"/>
        </a:buClr>
        <a:buFont typeface="Wingdings" pitchFamily="2" charset="2"/>
        <a:buChar char="l"/>
        <a:defRPr sz="2400"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微軟正黑體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558ED5"/>
        </a:buClr>
        <a:buFont typeface="Arial" charset="0"/>
        <a:buChar char="•"/>
        <a:defRPr sz="2000"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微軟正黑體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rgbClr val="558ED5"/>
        </a:buClr>
        <a:buFont typeface="Arial" charset="0"/>
        <a:buChar char="–"/>
        <a:defRPr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微軟正黑體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rgbClr val="558ED5"/>
        </a:buClr>
        <a:buFont typeface="Arial" charset="0"/>
        <a:buChar char="»"/>
        <a:defRPr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微軟正黑體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 descr="C:\Users\THHSU0\Desktop\封面背景-06.png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3" y="3587750"/>
            <a:ext cx="9150351" cy="157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1276350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TW" smtClean="0"/>
              <a:t>Click to edit Master title style</a:t>
            </a:r>
            <a:endParaRPr lang="zh-TW" altLang="en-US" smtClean="0"/>
          </a:p>
        </p:txBody>
      </p:sp>
      <p:sp>
        <p:nvSpPr>
          <p:cNvPr id="3076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2211388"/>
            <a:ext cx="8229600" cy="2382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zh-TW" altLang="en-US" smtClean="0"/>
          </a:p>
        </p:txBody>
      </p:sp>
      <p:pic>
        <p:nvPicPr>
          <p:cNvPr id="3077" name="Picture 7" descr="C:\Users\THHSU0\Desktop\CLAIRE\新唐科技相關檔案\LOGO [紅]big.png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555625"/>
            <a:ext cx="4608512" cy="538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13" descr="C:\Users\PN20\Desktop\ppt_02\All ICs-02.png"/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37029">
            <a:off x="7159625" y="2555875"/>
            <a:ext cx="1635125" cy="1646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9" name="Picture 12" descr="C:\Users\PN20\Desktop\ppt_02\All ICs-04.png"/>
          <p:cNvPicPr>
            <a:picLocks noChangeAspect="1" noChangeArrowheads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665028">
            <a:off x="6516688" y="3487738"/>
            <a:ext cx="1479550" cy="1465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82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 b="1"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微軟正黑體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微軟正黑體" pitchFamily="34" charset="-120"/>
          <a:ea typeface="微軟正黑體" pitchFamily="34" charset="-120"/>
          <a:cs typeface="微軟正黑體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微軟正黑體" pitchFamily="34" charset="-120"/>
          <a:ea typeface="微軟正黑體" pitchFamily="34" charset="-120"/>
          <a:cs typeface="微軟正黑體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微軟正黑體" pitchFamily="34" charset="-120"/>
          <a:ea typeface="微軟正黑體" pitchFamily="34" charset="-120"/>
          <a:cs typeface="微軟正黑體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微軟正黑體" pitchFamily="34" charset="-120"/>
          <a:ea typeface="微軟正黑體" pitchFamily="34" charset="-120"/>
          <a:cs typeface="微軟正黑體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500" b="1">
          <a:solidFill>
            <a:schemeClr val="tx1"/>
          </a:solidFill>
          <a:latin typeface="微軟正黑體" pitchFamily="34" charset="-120"/>
          <a:ea typeface="微軟正黑體" pitchFamily="34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sz="3500" b="1">
          <a:solidFill>
            <a:schemeClr val="tx1"/>
          </a:solidFill>
          <a:latin typeface="微軟正黑體" pitchFamily="34" charset="-120"/>
          <a:ea typeface="微軟正黑體" pitchFamily="34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sz="3500" b="1">
          <a:solidFill>
            <a:schemeClr val="tx1"/>
          </a:solidFill>
          <a:latin typeface="微軟正黑體" pitchFamily="34" charset="-120"/>
          <a:ea typeface="微軟正黑體" pitchFamily="34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sz="3500" b="1">
          <a:solidFill>
            <a:schemeClr val="tx1"/>
          </a:solidFill>
          <a:latin typeface="微軟正黑體" pitchFamily="34" charset="-120"/>
          <a:ea typeface="微軟正黑體" pitchFamily="34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1100EA"/>
        </a:buClr>
        <a:buFont typeface="Wingdings" pitchFamily="2" charset="2"/>
        <a:buChar char="u"/>
        <a:defRPr sz="3000"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微軟正黑體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0070C0"/>
        </a:buClr>
        <a:buFont typeface="Wingdings" pitchFamily="2" charset="2"/>
        <a:buChar char="l"/>
        <a:defRPr sz="2600"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微軟正黑體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558ED5"/>
        </a:buClr>
        <a:buFont typeface="Arial" charset="0"/>
        <a:buChar char="•"/>
        <a:defRPr sz="2200"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微軟正黑體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rgbClr val="8EB4E3"/>
        </a:buClr>
        <a:buFont typeface="Arial" charset="0"/>
        <a:buChar char="–"/>
        <a:defRPr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微軟正黑體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rgbClr val="8EB4E3"/>
        </a:buClr>
        <a:buFont typeface="Arial" charset="0"/>
        <a:buChar char="»"/>
        <a:defRPr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微軟正黑體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emf"/><Relationship Id="rId3" Type="http://schemas.openxmlformats.org/officeDocument/2006/relationships/image" Target="../media/image14.jpeg"/><Relationship Id="rId7" Type="http://schemas.openxmlformats.org/officeDocument/2006/relationships/image" Target="../media/image18.png"/><Relationship Id="rId2" Type="http://schemas.openxmlformats.org/officeDocument/2006/relationships/hyperlink" Target="http://www.google.com.tw/imgres?imgurl=http://img.alibaba.com/photo/262585535/Temperature_and_Humidity_Data_Logger_Bluetooth_ZigBee_USB_transfer_available.summ.jpg&amp;imgrefurl=http://www.mediamob.co.kr/infoland/frmListBlog.aspx?cate=32573&amp;page=174&amp;usg=__IvHMRaWuU7Q-8AFuDfpdg4RvJaM=&amp;h=100&amp;w=72&amp;sz=4&amp;hl=zh-TW&amp;start=8&amp;zoom=1&amp;tbnid=jCWuFPAHElrBbM:&amp;tbnh=82&amp;tbnw=59&amp;ei=zOoVTrqKI4r6mAX38NES&amp;prev=/search?q=ZigBee+Temperature&amp;um=1&amp;hl=zh-TW&amp;biw=1093&amp;bih=438&amp;tbm=isch&amp;um=1&amp;itbs=1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4.jpeg"/><Relationship Id="rId7" Type="http://schemas.openxmlformats.org/officeDocument/2006/relationships/image" Target="../media/image21.png"/><Relationship Id="rId2" Type="http://schemas.openxmlformats.org/officeDocument/2006/relationships/hyperlink" Target="http://www.google.com.tw/imgres?imgurl=http://img.alibaba.com/photo/262585535/Temperature_and_Humidity_Data_Logger_Bluetooth_ZigBee_USB_transfer_available.summ.jpg&amp;imgrefurl=http://www.mediamob.co.kr/infoland/frmListBlog.aspx?cate=32573&amp;page=174&amp;usg=__IvHMRaWuU7Q-8AFuDfpdg4RvJaM=&amp;h=100&amp;w=72&amp;sz=4&amp;hl=zh-TW&amp;start=8&amp;zoom=1&amp;tbnid=jCWuFPAHElrBbM:&amp;tbnh=82&amp;tbnw=59&amp;ei=zOoVTrqKI4r6mAX38NES&amp;prev=/search?q=ZigBee+Temperature&amp;um=1&amp;hl=zh-TW&amp;biw=1093&amp;bih=438&amp;tbm=isch&amp;um=1&amp;itbs=1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hyperlink" Target="http://www.sanxing.com/products.asp" TargetMode="External"/><Relationship Id="rId4" Type="http://schemas.openxmlformats.org/officeDocument/2006/relationships/image" Target="../media/image15.png"/><Relationship Id="rId9" Type="http://schemas.openxmlformats.org/officeDocument/2006/relationships/image" Target="../media/image23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3" Type="http://schemas.openxmlformats.org/officeDocument/2006/relationships/image" Target="../media/image14.jpeg"/><Relationship Id="rId7" Type="http://schemas.openxmlformats.org/officeDocument/2006/relationships/image" Target="../media/image26.emf"/><Relationship Id="rId2" Type="http://schemas.openxmlformats.org/officeDocument/2006/relationships/hyperlink" Target="http://www.google.com.tw/imgres?imgurl=http://img.alibaba.com/photo/262585535/Temperature_and_Humidity_Data_Logger_Bluetooth_ZigBee_USB_transfer_available.summ.jpg&amp;imgrefurl=http://www.mediamob.co.kr/infoland/frmListBlog.aspx?cate=32573&amp;page=174&amp;usg=__IvHMRaWuU7Q-8AFuDfpdg4RvJaM=&amp;h=100&amp;w=72&amp;sz=4&amp;hl=zh-TW&amp;start=8&amp;zoom=1&amp;tbnid=jCWuFPAHElrBbM:&amp;tbnh=82&amp;tbnw=59&amp;ei=zOoVTrqKI4r6mAX38NES&amp;prev=/search?q=ZigBee+Temperature&amp;um=1&amp;hl=zh-TW&amp;biw=1093&amp;bih=438&amp;tbm=isch&amp;um=1&amp;itbs=1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emf"/><Relationship Id="rId5" Type="http://schemas.openxmlformats.org/officeDocument/2006/relationships/image" Target="../media/image24.jpeg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14.jpeg"/><Relationship Id="rId7" Type="http://schemas.openxmlformats.org/officeDocument/2006/relationships/image" Target="../media/image30.png"/><Relationship Id="rId2" Type="http://schemas.openxmlformats.org/officeDocument/2006/relationships/hyperlink" Target="http://www.google.com.tw/imgres?imgurl=http://img.alibaba.com/photo/262585535/Temperature_and_Humidity_Data_Logger_Bluetooth_ZigBee_USB_transfer_available.summ.jpg&amp;imgrefurl=http://www.mediamob.co.kr/infoland/frmListBlog.aspx?cate=32573&amp;page=174&amp;usg=__IvHMRaWuU7Q-8AFuDfpdg4RvJaM=&amp;h=100&amp;w=72&amp;sz=4&amp;hl=zh-TW&amp;start=8&amp;zoom=1&amp;tbnid=jCWuFPAHElrBbM:&amp;tbnh=82&amp;tbnw=59&amp;ei=zOoVTrqKI4r6mAX38NES&amp;prev=/search?q=ZigBee+Temperature&amp;um=1&amp;hl=zh-TW&amp;biw=1093&amp;bih=438&amp;tbm=isch&amp;um=1&amp;itbs=1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emf"/><Relationship Id="rId5" Type="http://schemas.openxmlformats.org/officeDocument/2006/relationships/image" Target="../media/image28.png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13" Type="http://schemas.openxmlformats.org/officeDocument/2006/relationships/image" Target="../media/image50.png"/><Relationship Id="rId18" Type="http://schemas.openxmlformats.org/officeDocument/2006/relationships/image" Target="../media/image55.png"/><Relationship Id="rId3" Type="http://schemas.openxmlformats.org/officeDocument/2006/relationships/image" Target="../media/image44.png"/><Relationship Id="rId7" Type="http://schemas.openxmlformats.org/officeDocument/2006/relationships/image" Target="../media/image46.png"/><Relationship Id="rId12" Type="http://schemas.openxmlformats.org/officeDocument/2006/relationships/image" Target="../media/image49.png"/><Relationship Id="rId17" Type="http://schemas.openxmlformats.org/officeDocument/2006/relationships/image" Target="../media/image54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53.png"/><Relationship Id="rId1" Type="http://schemas.openxmlformats.org/officeDocument/2006/relationships/vmlDrawing" Target="../drawings/vmlDrawing1.vml"/><Relationship Id="rId6" Type="http://schemas.openxmlformats.org/officeDocument/2006/relationships/image" Target="../media/image43.emf"/><Relationship Id="rId11" Type="http://schemas.openxmlformats.org/officeDocument/2006/relationships/image" Target="../media/image48.jpeg"/><Relationship Id="rId5" Type="http://schemas.openxmlformats.org/officeDocument/2006/relationships/oleObject" Target="../embeddings/oleObject1.bin"/><Relationship Id="rId15" Type="http://schemas.openxmlformats.org/officeDocument/2006/relationships/image" Target="../media/image52.png"/><Relationship Id="rId10" Type="http://schemas.openxmlformats.org/officeDocument/2006/relationships/image" Target="../media/image14.jpeg"/><Relationship Id="rId4" Type="http://schemas.openxmlformats.org/officeDocument/2006/relationships/image" Target="../media/image45.jpeg"/><Relationship Id="rId9" Type="http://schemas.openxmlformats.org/officeDocument/2006/relationships/image" Target="../media/image15.png"/><Relationship Id="rId14" Type="http://schemas.openxmlformats.org/officeDocument/2006/relationships/image" Target="../media/image5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7" Type="http://schemas.openxmlformats.org/officeDocument/2006/relationships/image" Target="../media/image5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png"/><Relationship Id="rId5" Type="http://schemas.openxmlformats.org/officeDocument/2006/relationships/image" Target="../media/image58.png"/><Relationship Id="rId4" Type="http://schemas.openxmlformats.org/officeDocument/2006/relationships/image" Target="../media/image57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3" Type="http://schemas.openxmlformats.org/officeDocument/2006/relationships/image" Target="../media/image44.png"/><Relationship Id="rId7" Type="http://schemas.openxmlformats.org/officeDocument/2006/relationships/image" Target="../media/image15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62.png"/><Relationship Id="rId4" Type="http://schemas.openxmlformats.org/officeDocument/2006/relationships/image" Target="../media/image61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png"/><Relationship Id="rId13" Type="http://schemas.openxmlformats.org/officeDocument/2006/relationships/image" Target="../media/image14.jpeg"/><Relationship Id="rId3" Type="http://schemas.openxmlformats.org/officeDocument/2006/relationships/image" Target="../media/image64.png"/><Relationship Id="rId7" Type="http://schemas.openxmlformats.org/officeDocument/2006/relationships/image" Target="../media/image67.png"/><Relationship Id="rId12" Type="http://schemas.openxmlformats.org/officeDocument/2006/relationships/image" Target="../media/image71.png"/><Relationship Id="rId2" Type="http://schemas.openxmlformats.org/officeDocument/2006/relationships/hyperlink" Target="http://www.keil.com/arm/mcbnuc1xx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rowley.co.uk/" TargetMode="External"/><Relationship Id="rId11" Type="http://schemas.openxmlformats.org/officeDocument/2006/relationships/image" Target="../media/image70.png"/><Relationship Id="rId5" Type="http://schemas.openxmlformats.org/officeDocument/2006/relationships/image" Target="../media/image66.jpeg"/><Relationship Id="rId10" Type="http://schemas.openxmlformats.org/officeDocument/2006/relationships/image" Target="../media/image69.jpeg"/><Relationship Id="rId4" Type="http://schemas.openxmlformats.org/officeDocument/2006/relationships/image" Target="../media/image65.jpeg"/><Relationship Id="rId9" Type="http://schemas.openxmlformats.org/officeDocument/2006/relationships/hyperlink" Target="http://www.iar.com/website1/1.0.1.0/658/1/?item=prod_prod-s1/545&amp;group=prod_prod_grp-s1/103" TargetMode="External"/><Relationship Id="rId14" Type="http://schemas.openxmlformats.org/officeDocument/2006/relationships/image" Target="../media/image1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uvoton.com/numicro" TargetMode="External"/><Relationship Id="rId2" Type="http://schemas.openxmlformats.org/officeDocument/2006/relationships/hyperlink" Target="http://www.nuvoton.com/NuMicro" TargetMode="Externa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76.png"/><Relationship Id="rId5" Type="http://schemas.openxmlformats.org/officeDocument/2006/relationships/image" Target="../media/image75.png"/><Relationship Id="rId4" Type="http://schemas.openxmlformats.org/officeDocument/2006/relationships/image" Target="../media/image74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>
            <a:spLocks noGrp="1"/>
          </p:cNvSpPr>
          <p:nvPr>
            <p:ph type="ctrTitle"/>
          </p:nvPr>
        </p:nvSpPr>
        <p:spPr>
          <a:xfrm>
            <a:off x="760413" y="484188"/>
            <a:ext cx="7772400" cy="1243012"/>
          </a:xfrm>
        </p:spPr>
        <p:txBody>
          <a:bodyPr/>
          <a:lstStyle/>
          <a:p>
            <a:r>
              <a:rPr lang="en-US" altLang="zh-TW" sz="2800" smtClean="0">
                <a:solidFill>
                  <a:srgbClr val="00B050"/>
                </a:solidFill>
              </a:rPr>
              <a:t>NuMicro™ ARM Cortex™ M4</a:t>
            </a:r>
            <a:br>
              <a:rPr lang="en-US" altLang="zh-TW" sz="2800" smtClean="0">
                <a:solidFill>
                  <a:srgbClr val="00B050"/>
                </a:solidFill>
              </a:rPr>
            </a:br>
            <a:r>
              <a:rPr lang="en-US" altLang="zh-TW" sz="2800" smtClean="0">
                <a:solidFill>
                  <a:srgbClr val="00B050"/>
                </a:solidFill>
              </a:rPr>
              <a:t>NUC472 </a:t>
            </a:r>
            <a:r>
              <a:rPr lang="zh-TW" altLang="en-US" sz="2800" smtClean="0">
                <a:solidFill>
                  <a:srgbClr val="00B050"/>
                </a:solidFill>
              </a:rPr>
              <a:t>以太網系列产品应用技术线上研讨会 </a:t>
            </a:r>
          </a:p>
        </p:txBody>
      </p:sp>
      <p:sp>
        <p:nvSpPr>
          <p:cNvPr id="8195" name="TextBox 3"/>
          <p:cNvSpPr txBox="1">
            <a:spLocks noChangeArrowheads="1"/>
          </p:cNvSpPr>
          <p:nvPr/>
        </p:nvSpPr>
        <p:spPr bwMode="auto">
          <a:xfrm>
            <a:off x="3924300" y="2427288"/>
            <a:ext cx="714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eaLnBrk="1" hangingPunct="1"/>
            <a:endParaRPr lang="zh-TW" altLang="en-US"/>
          </a:p>
        </p:txBody>
      </p:sp>
      <p:sp>
        <p:nvSpPr>
          <p:cNvPr id="8196" name="TextBox 4"/>
          <p:cNvSpPr txBox="1">
            <a:spLocks noChangeArrowheads="1"/>
          </p:cNvSpPr>
          <p:nvPr/>
        </p:nvSpPr>
        <p:spPr bwMode="auto">
          <a:xfrm>
            <a:off x="3506788" y="2625725"/>
            <a:ext cx="21288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eaLnBrk="1" hangingPunct="1"/>
            <a:r>
              <a:rPr lang="zh-TW" altLang="en-US" b="1">
                <a:latin typeface="微軟正黑體" pitchFamily="34" charset="-120"/>
                <a:ea typeface="微軟正黑體" pitchFamily="34" charset="-120"/>
              </a:rPr>
              <a:t>日期 </a:t>
            </a:r>
            <a:r>
              <a:rPr lang="en-US" altLang="zh-TW" b="1">
                <a:latin typeface="微軟正黑體" pitchFamily="34" charset="-120"/>
                <a:ea typeface="微軟正黑體" pitchFamily="34" charset="-120"/>
              </a:rPr>
              <a:t>:</a:t>
            </a:r>
            <a:r>
              <a:rPr lang="zh-TW" altLang="en-US" b="1"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en-US" altLang="zh-TW" b="1">
                <a:latin typeface="微軟正黑體" pitchFamily="34" charset="-120"/>
                <a:ea typeface="微軟正黑體" pitchFamily="34" charset="-120"/>
              </a:rPr>
              <a:t>2014/04/24</a:t>
            </a:r>
            <a:endParaRPr lang="zh-TW" altLang="en-US" b="1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8197" name="Subtitle 1"/>
          <p:cNvSpPr>
            <a:spLocks noGrp="1"/>
          </p:cNvSpPr>
          <p:nvPr>
            <p:ph type="subTitle" idx="1"/>
          </p:nvPr>
        </p:nvSpPr>
        <p:spPr bwMode="auto">
          <a:xfrm>
            <a:off x="684213" y="1943100"/>
            <a:ext cx="7772400" cy="91598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zh-TW" sz="2300" b="1" smtClean="0">
                <a:solidFill>
                  <a:srgbClr val="00B050"/>
                </a:solidFill>
                <a:latin typeface="Arial" charset="0"/>
                <a:ea typeface="微軟正黑體" pitchFamily="34" charset="-120"/>
                <a:cs typeface="Arial" charset="0"/>
              </a:rPr>
              <a:t>M4 NUC472</a:t>
            </a:r>
            <a:r>
              <a:rPr lang="zh-CN" altLang="en-US" sz="2300" b="1" smtClean="0">
                <a:solidFill>
                  <a:srgbClr val="00B050"/>
                </a:solidFill>
                <a:latin typeface="Arial" charset="0"/>
                <a:cs typeface="Arial" charset="0"/>
              </a:rPr>
              <a:t>系列</a:t>
            </a:r>
            <a:r>
              <a:rPr lang="en-US" altLang="zh-TW" sz="2300" b="1" smtClean="0">
                <a:solidFill>
                  <a:srgbClr val="00B050"/>
                </a:solidFill>
                <a:latin typeface="Arial" charset="0"/>
                <a:ea typeface="微軟正黑體" pitchFamily="34" charset="-120"/>
                <a:cs typeface="Arial" charset="0"/>
              </a:rPr>
              <a:t>: </a:t>
            </a:r>
            <a:r>
              <a:rPr lang="zh-CN" altLang="en-US" sz="2300" b="1" smtClean="0">
                <a:solidFill>
                  <a:srgbClr val="00B050"/>
                </a:solidFill>
                <a:latin typeface="Arial" charset="0"/>
                <a:cs typeface="Arial Unicode MS" pitchFamily="34" charset="-120"/>
              </a:rPr>
              <a:t>绝佳实现</a:t>
            </a:r>
            <a:r>
              <a:rPr lang="zh-CN" altLang="zh-TW" sz="2300" b="1" smtClean="0">
                <a:solidFill>
                  <a:srgbClr val="00B050"/>
                </a:solidFill>
                <a:latin typeface="Arial" charset="0"/>
                <a:cs typeface="Arial Unicode MS" pitchFamily="34" charset="-120"/>
              </a:rPr>
              <a:t> </a:t>
            </a:r>
            <a:r>
              <a:rPr lang="zh-CN" altLang="en-US" sz="2300" b="1" smtClean="0">
                <a:solidFill>
                  <a:srgbClr val="00B050"/>
                </a:solidFill>
                <a:latin typeface="Arial" charset="0"/>
                <a:cs typeface="Arial Unicode MS" pitchFamily="34" charset="-120"/>
              </a:rPr>
              <a:t>以太网与图像处理应用</a:t>
            </a:r>
            <a:endParaRPr lang="zh-TW" altLang="en-US" sz="2300" smtClean="0">
              <a:solidFill>
                <a:srgbClr val="00B050"/>
              </a:solidFill>
              <a:latin typeface="Arial" charset="0"/>
              <a:cs typeface="Arial Unicode MS" pitchFamily="34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zh-TW" altLang="en-US" smtClean="0"/>
              <a:t>议题</a:t>
            </a:r>
          </a:p>
        </p:txBody>
      </p:sp>
      <p:sp>
        <p:nvSpPr>
          <p:cNvPr id="921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zh-TW" sz="2400" b="1" smtClean="0"/>
              <a:t>NUC472 </a:t>
            </a:r>
            <a:r>
              <a:rPr lang="zh-TW" altLang="en-US" sz="2400" b="1" smtClean="0"/>
              <a:t>以太网系列功能及产品应用介绍</a:t>
            </a:r>
            <a:endParaRPr lang="en-US" altLang="zh-TW" sz="2400" b="1" smtClean="0"/>
          </a:p>
          <a:p>
            <a:pPr eaLnBrk="1" hangingPunct="1"/>
            <a:r>
              <a:rPr lang="zh-TW" altLang="en-US" sz="2400" b="1" smtClean="0"/>
              <a:t>以太网规格特色介绍</a:t>
            </a:r>
            <a:endParaRPr lang="en-US" altLang="zh-TW" sz="2400" b="1" smtClean="0"/>
          </a:p>
          <a:p>
            <a:pPr eaLnBrk="1" hangingPunct="1"/>
            <a:r>
              <a:rPr lang="zh-TW" altLang="en-US" sz="2400" b="1" smtClean="0"/>
              <a:t>硬件加解密加速器规格特色介绍</a:t>
            </a:r>
            <a:endParaRPr lang="en-US" altLang="zh-TW" sz="2400" b="1" smtClean="0"/>
          </a:p>
          <a:p>
            <a:pPr eaLnBrk="1" hangingPunct="1"/>
            <a:r>
              <a:rPr lang="zh-TW" altLang="en-US" sz="2400" b="1" smtClean="0"/>
              <a:t>影像传感器规格特色介绍</a:t>
            </a:r>
            <a:endParaRPr lang="en-US" altLang="zh-TW" sz="2400" b="1" smtClean="0"/>
          </a:p>
          <a:p>
            <a:pPr eaLnBrk="1" hangingPunct="1"/>
            <a:r>
              <a:rPr lang="zh-TW" altLang="en-US" sz="2400" b="1" smtClean="0"/>
              <a:t>以太网结合影像传感器实现远程抄表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6"/>
          <p:cNvSpPr>
            <a:spLocks noChangeArrowheads="1"/>
          </p:cNvSpPr>
          <p:nvPr/>
        </p:nvSpPr>
        <p:spPr bwMode="auto">
          <a:xfrm>
            <a:off x="204788" y="3795713"/>
            <a:ext cx="36734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80010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eaLnBrk="1" hangingPunct="1">
              <a:buFont typeface="Wingdings" pitchFamily="2" charset="2"/>
              <a:buChar char="u"/>
            </a:pPr>
            <a:r>
              <a:rPr lang="en-US" altLang="zh-TW" sz="1400" b="1">
                <a:latin typeface="微軟正黑體" pitchFamily="34" charset="-120"/>
                <a:ea typeface="微軟正黑體" pitchFamily="34" charset="-120"/>
              </a:rPr>
              <a:t>NUC472</a:t>
            </a:r>
            <a:r>
              <a:rPr lang="zh-TW" altLang="en-US" sz="1400" b="1"/>
              <a:t>以太网系列</a:t>
            </a:r>
            <a:endParaRPr lang="en-US" altLang="zh-TW" sz="1400" b="1"/>
          </a:p>
          <a:p>
            <a:pPr lvl="1" eaLnBrk="1" hangingPunct="1">
              <a:buFont typeface="Wingdings" pitchFamily="2" charset="2"/>
              <a:buChar char="Ø"/>
            </a:pPr>
            <a:r>
              <a:rPr lang="zh-TW" altLang="en-US" sz="1400" b="1">
                <a:latin typeface="微軟正黑體" pitchFamily="34" charset="-120"/>
                <a:ea typeface="微軟正黑體" pitchFamily="34" charset="-120"/>
              </a:rPr>
              <a:t>丰富的外设实现您无限的应用</a:t>
            </a:r>
            <a:endParaRPr lang="en-US" altLang="zh-TW" sz="1400" b="1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068763" y="1058863"/>
            <a:ext cx="4751387" cy="367347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>
              <a:buFont typeface="Arial" pitchFamily="34" charset="0"/>
              <a:buChar char="•"/>
              <a:defRPr/>
            </a:pPr>
            <a:r>
              <a:rPr lang="en-US" altLang="zh-CN" sz="1400" dirty="0">
                <a:solidFill>
                  <a:srgbClr val="FF0000"/>
                </a:solidFill>
                <a:latin typeface="微軟正黑體" pitchFamily="34" charset="-120"/>
                <a:ea typeface="新細明體" pitchFamily="18" charset="-120"/>
                <a:cs typeface="Arial" pitchFamily="34" charset="0"/>
              </a:rPr>
              <a:t>ARM® Cortex™-M4</a:t>
            </a:r>
            <a:r>
              <a:rPr lang="zh-TW" altLang="en-US" sz="1400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内核</a:t>
            </a:r>
            <a:endParaRPr lang="en-US" altLang="zh-TW" sz="1400" dirty="0">
              <a:solidFill>
                <a:srgbClr val="FF0000"/>
              </a:solidFill>
              <a:latin typeface="微軟正黑體" pitchFamily="34" charset="-120"/>
              <a:cs typeface="Arial" pitchFamily="34" charset="0"/>
            </a:endParaRPr>
          </a:p>
          <a:p>
            <a:pPr marL="742950" lvl="1" indent="-285750">
              <a:buFont typeface="Arial" pitchFamily="34" charset="0"/>
              <a:buChar char="•"/>
              <a:defRPr/>
            </a:pPr>
            <a:r>
              <a:rPr lang="zh-TW" altLang="en-US" sz="1400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内建</a:t>
            </a:r>
            <a:r>
              <a:rPr lang="en-US" altLang="zh-TW" sz="1400" dirty="0">
                <a:solidFill>
                  <a:srgbClr val="FF0000"/>
                </a:solidFill>
                <a:latin typeface="微軟正黑體" pitchFamily="34" charset="-120"/>
                <a:cs typeface="Arial" pitchFamily="34" charset="0"/>
              </a:rPr>
              <a:t>DSP</a:t>
            </a:r>
            <a:r>
              <a:rPr lang="zh-TW" altLang="en-US" sz="1400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与 </a:t>
            </a:r>
            <a:r>
              <a:rPr lang="en-US" altLang="zh-TW" sz="1400" dirty="0">
                <a:solidFill>
                  <a:srgbClr val="FF0000"/>
                </a:solidFill>
                <a:latin typeface="微軟正黑體" pitchFamily="34" charset="-120"/>
                <a:cs typeface="Arial" pitchFamily="34" charset="0"/>
              </a:rPr>
              <a:t>FPU</a:t>
            </a:r>
            <a:endParaRPr lang="zh-TW" altLang="en-US" sz="1400" dirty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285750" indent="-285750">
              <a:buFont typeface="Arial" pitchFamily="34" charset="0"/>
              <a:buChar char="•"/>
              <a:defRPr/>
            </a:pPr>
            <a:r>
              <a:rPr lang="zh-CN" altLang="en-US" sz="1400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运行速度</a:t>
            </a:r>
            <a:r>
              <a:rPr lang="zh-TW" altLang="en-US" sz="1400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达</a:t>
            </a:r>
            <a:r>
              <a:rPr lang="zh-CN" altLang="en-US" sz="1400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en-US" altLang="zh-CN" sz="1400" dirty="0">
                <a:solidFill>
                  <a:srgbClr val="FF0000"/>
                </a:solidFill>
                <a:latin typeface="微軟正黑體" pitchFamily="34" charset="-120"/>
                <a:ea typeface="新細明體" pitchFamily="18" charset="-120"/>
                <a:cs typeface="Arial" pitchFamily="34" charset="0"/>
              </a:rPr>
              <a:t>84 MHz</a:t>
            </a:r>
          </a:p>
          <a:p>
            <a:pPr marL="285750" indent="-285750">
              <a:buFont typeface="Arial" pitchFamily="34" charset="0"/>
              <a:buChar char="•"/>
              <a:defRPr/>
            </a:pPr>
            <a:r>
              <a:rPr lang="en-US" altLang="zh-TW" sz="1400" dirty="0">
                <a:solidFill>
                  <a:schemeClr val="tx1"/>
                </a:solidFill>
                <a:latin typeface="微軟正黑體" pitchFamily="34" charset="-120"/>
                <a:cs typeface="Arial" pitchFamily="34" charset="0"/>
              </a:rPr>
              <a:t>256/512 KB</a:t>
            </a:r>
            <a:r>
              <a:rPr lang="zh-TW" altLang="en-US" sz="1400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 闪存</a:t>
            </a:r>
            <a:r>
              <a:rPr lang="en-US" altLang="zh-TW" sz="1400" dirty="0">
                <a:solidFill>
                  <a:schemeClr val="tx1"/>
                </a:solidFill>
                <a:latin typeface="微軟正黑體" pitchFamily="34" charset="-120"/>
                <a:cs typeface="Arial" pitchFamily="34" charset="0"/>
              </a:rPr>
              <a:t>, 64 KB </a:t>
            </a:r>
            <a:r>
              <a:rPr lang="zh-TW" altLang="en-US" sz="1400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内存</a:t>
            </a:r>
            <a:endParaRPr lang="en-US" altLang="zh-TW" sz="1400" dirty="0">
              <a:solidFill>
                <a:schemeClr val="tx1"/>
              </a:solidFill>
              <a:latin typeface="微軟正黑體" pitchFamily="34" charset="-120"/>
              <a:cs typeface="Arial" pitchFamily="34" charset="0"/>
            </a:endParaRPr>
          </a:p>
          <a:p>
            <a:pPr marL="285750" indent="-285750">
              <a:buFont typeface="Arial" pitchFamily="34" charset="0"/>
              <a:buChar char="•"/>
              <a:defRPr/>
            </a:pPr>
            <a:r>
              <a:rPr lang="zh-TW" altLang="en-US" sz="1400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宽工作电压 </a:t>
            </a:r>
            <a:r>
              <a:rPr lang="en-US" altLang="zh-TW" sz="1400" dirty="0">
                <a:solidFill>
                  <a:schemeClr val="tx1"/>
                </a:solidFill>
                <a:latin typeface="微軟正黑體" pitchFamily="34" charset="-120"/>
                <a:cs typeface="Arial" pitchFamily="34" charset="0"/>
              </a:rPr>
              <a:t>: </a:t>
            </a:r>
            <a:r>
              <a:rPr lang="zh-TW" altLang="en-US" sz="1400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en-US" altLang="zh-TW" sz="1400" dirty="0">
                <a:solidFill>
                  <a:srgbClr val="FF0000"/>
                </a:solidFill>
                <a:latin typeface="微軟正黑體" pitchFamily="34" charset="-120"/>
                <a:cs typeface="Arial" pitchFamily="34" charset="0"/>
              </a:rPr>
              <a:t>2.5V ~ 5.5V</a:t>
            </a:r>
          </a:p>
          <a:p>
            <a:pPr marL="285750" indent="-285750">
              <a:buFont typeface="Arial" pitchFamily="34" charset="0"/>
              <a:buChar char="•"/>
              <a:defRPr/>
            </a:pPr>
            <a:r>
              <a:rPr lang="zh-TW" altLang="en-US" sz="1400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丰富的外设 </a:t>
            </a:r>
            <a:r>
              <a:rPr lang="en-US" altLang="zh-TW" sz="1400" dirty="0">
                <a:solidFill>
                  <a:schemeClr val="tx1"/>
                </a:solidFill>
                <a:latin typeface="微軟正黑體" pitchFamily="34" charset="-120"/>
                <a:cs typeface="Arial" pitchFamily="34" charset="0"/>
              </a:rPr>
              <a:t>:</a:t>
            </a:r>
            <a:endParaRPr lang="zh-TW" altLang="en-US" sz="1400" dirty="0">
              <a:solidFill>
                <a:schemeClr val="tx1"/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742950" lvl="1" indent="-285750">
              <a:buFont typeface="Wingdings" pitchFamily="2" charset="2"/>
              <a:buChar char="ü"/>
              <a:defRPr/>
            </a:pPr>
            <a:r>
              <a:rPr lang="zh-TW" altLang="en-US" sz="1400" dirty="0">
                <a:solidFill>
                  <a:srgbClr val="FF0000"/>
                </a:solidFill>
              </a:rPr>
              <a:t>以太网</a:t>
            </a:r>
            <a:endParaRPr lang="en-US" altLang="zh-TW" sz="1400" dirty="0">
              <a:solidFill>
                <a:srgbClr val="FF0000"/>
              </a:solidFill>
            </a:endParaRPr>
          </a:p>
          <a:p>
            <a:pPr marL="742950" lvl="1" indent="-285750">
              <a:buFont typeface="Wingdings" pitchFamily="2" charset="2"/>
              <a:buChar char="ü"/>
              <a:defRPr/>
            </a:pPr>
            <a:r>
              <a:rPr lang="en-US" altLang="zh-TW" sz="1400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USB FS OTG/HS Device</a:t>
            </a:r>
          </a:p>
          <a:p>
            <a:pPr marL="742950" lvl="1" indent="-285750">
              <a:buFont typeface="Wingdings" pitchFamily="2" charset="2"/>
              <a:buChar char="ü"/>
              <a:defRPr/>
            </a:pPr>
            <a:r>
              <a:rPr lang="en-US" altLang="zh-TW" sz="1400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CAN x2</a:t>
            </a:r>
          </a:p>
          <a:p>
            <a:pPr marL="742950" lvl="1" indent="-285750">
              <a:buFont typeface="Wingdings" pitchFamily="2" charset="2"/>
              <a:buChar char="ü"/>
              <a:defRPr/>
            </a:pPr>
            <a:r>
              <a:rPr lang="en-US" altLang="zh-TW" sz="1400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Image Sensor Interface, SD Host</a:t>
            </a:r>
          </a:p>
          <a:p>
            <a:pPr marL="742950" lvl="1" indent="-285750">
              <a:buFont typeface="Wingdings" pitchFamily="2" charset="2"/>
              <a:buChar char="ü"/>
              <a:defRPr/>
            </a:pPr>
            <a:r>
              <a:rPr lang="en-US" altLang="zh-TW" sz="1400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UART x12</a:t>
            </a:r>
            <a:r>
              <a:rPr lang="en-US" altLang="zh-TW" sz="1400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, SPI x4, I</a:t>
            </a:r>
            <a:r>
              <a:rPr lang="en-US" altLang="zh-TW" sz="1400" baseline="30000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2</a:t>
            </a:r>
            <a:r>
              <a:rPr lang="en-US" altLang="zh-TW" sz="1400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C x5, I</a:t>
            </a:r>
            <a:r>
              <a:rPr lang="en-US" altLang="zh-TW" sz="1400" baseline="30000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2</a:t>
            </a:r>
            <a:r>
              <a:rPr lang="en-US" altLang="zh-TW" sz="1400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S x2, </a:t>
            </a:r>
            <a:r>
              <a:rPr lang="en-US" altLang="zh-TW" sz="1400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ISO-7816-3 x6</a:t>
            </a:r>
          </a:p>
          <a:p>
            <a:pPr marL="742950" lvl="1" indent="-285750">
              <a:buFont typeface="Wingdings" pitchFamily="2" charset="2"/>
              <a:buChar char="ü"/>
              <a:defRPr/>
            </a:pPr>
            <a:r>
              <a:rPr lang="zh-TW" altLang="en-US" sz="1400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硬件加解密加速器    </a:t>
            </a:r>
            <a:endParaRPr lang="en-US" altLang="zh-TW" sz="1400" dirty="0">
              <a:solidFill>
                <a:schemeClr val="tx1"/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285750" indent="-285750">
              <a:buFont typeface="Arial" pitchFamily="34" charset="0"/>
              <a:buChar char="•"/>
              <a:defRPr/>
            </a:pPr>
            <a:r>
              <a:rPr lang="zh-TW" altLang="en-US" sz="1400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高集成 </a:t>
            </a:r>
            <a:r>
              <a:rPr lang="en-US" altLang="zh-TW" sz="1400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:</a:t>
            </a:r>
            <a:r>
              <a:rPr lang="zh-TW" altLang="en-US" sz="1400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   </a:t>
            </a:r>
            <a:endParaRPr lang="en-US" altLang="zh-TW" sz="1400" dirty="0">
              <a:solidFill>
                <a:schemeClr val="tx1"/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742950" lvl="1" indent="-285750">
              <a:buFont typeface="Wingdings" pitchFamily="2" charset="2"/>
              <a:buChar char="ü"/>
              <a:defRPr/>
            </a:pPr>
            <a:r>
              <a:rPr lang="zh-CN" altLang="en-US" sz="1400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高精度 </a:t>
            </a:r>
            <a:r>
              <a:rPr lang="en-US" altLang="zh-CN" sz="1400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12</a:t>
            </a:r>
            <a:r>
              <a:rPr lang="zh-CN" altLang="en-US" sz="1400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位 </a:t>
            </a:r>
            <a:r>
              <a:rPr lang="en-US" altLang="zh-CN" sz="1400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ADC x2, 1.0MSPS </a:t>
            </a:r>
            <a:r>
              <a:rPr lang="zh-CN" altLang="en-US" sz="1400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转换速率</a:t>
            </a:r>
            <a:endParaRPr lang="en-US" altLang="zh-CN" sz="1400" dirty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742950" lvl="1" indent="-285750">
              <a:buFont typeface="Wingdings" pitchFamily="2" charset="2"/>
              <a:buChar char="ü"/>
              <a:defRPr/>
            </a:pPr>
            <a:r>
              <a:rPr lang="en-US" altLang="zh-TW" sz="1400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RTC, </a:t>
            </a:r>
            <a:r>
              <a:rPr lang="zh-TW" altLang="en-US" sz="1400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比较器</a:t>
            </a:r>
            <a:r>
              <a:rPr lang="en-US" altLang="zh-TW" sz="1400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, </a:t>
            </a:r>
            <a:r>
              <a:rPr lang="zh-TW" altLang="en-US" sz="1400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运放</a:t>
            </a:r>
            <a:r>
              <a:rPr lang="en-US" altLang="zh-TW" sz="1400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  </a:t>
            </a:r>
          </a:p>
          <a:p>
            <a:pPr marL="285750" indent="-285750">
              <a:buFont typeface="Arial" pitchFamily="34" charset="0"/>
              <a:buChar char="•"/>
              <a:defRPr/>
            </a:pPr>
            <a:r>
              <a:rPr lang="zh-TW" altLang="en-US" sz="1400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封装 </a:t>
            </a:r>
            <a:r>
              <a:rPr lang="en-US" altLang="zh-TW" sz="1400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LQFP100, LQFP128, LQFP144, LQFP176</a:t>
            </a:r>
            <a:endParaRPr lang="zh-TW" altLang="en-US" sz="1400" dirty="0">
              <a:solidFill>
                <a:schemeClr val="tx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0244" name="Rectangle 2"/>
          <p:cNvSpPr>
            <a:spLocks noChangeArrowheads="1"/>
          </p:cNvSpPr>
          <p:nvPr/>
        </p:nvSpPr>
        <p:spPr bwMode="auto">
          <a:xfrm>
            <a:off x="3659188" y="104775"/>
            <a:ext cx="18256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eaLnBrk="1" hangingPunct="1"/>
            <a:r>
              <a:rPr lang="zh-TW" altLang="en-US" sz="3200" b="1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产品简介</a:t>
            </a:r>
          </a:p>
        </p:txBody>
      </p:sp>
      <p:pic>
        <p:nvPicPr>
          <p:cNvPr id="10246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8450" y="1079500"/>
            <a:ext cx="3481388" cy="2609850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標題 1"/>
          <p:cNvSpPr>
            <a:spLocks noGrp="1"/>
          </p:cNvSpPr>
          <p:nvPr>
            <p:ph type="title"/>
          </p:nvPr>
        </p:nvSpPr>
        <p:spPr>
          <a:xfrm>
            <a:off x="250825" y="33338"/>
            <a:ext cx="8893175" cy="669925"/>
          </a:xfrm>
        </p:spPr>
        <p:txBody>
          <a:bodyPr/>
          <a:lstStyle/>
          <a:p>
            <a:pPr algn="ctr"/>
            <a:r>
              <a:rPr lang="en-US" altLang="zh-TW" sz="2400" smtClean="0"/>
              <a:t>NUC472 </a:t>
            </a:r>
            <a:r>
              <a:rPr lang="zh-TW" altLang="en-US" sz="2400" smtClean="0"/>
              <a:t>特色</a:t>
            </a:r>
            <a:r>
              <a:rPr lang="en-US" altLang="zh-TW" smtClean="0"/>
              <a:t/>
            </a:r>
            <a:br>
              <a:rPr lang="en-US" altLang="zh-TW" smtClean="0"/>
            </a:br>
            <a:r>
              <a:rPr lang="en-US" altLang="zh-TW" sz="1400" smtClean="0"/>
              <a:t>Cortex™-M4 </a:t>
            </a:r>
            <a:r>
              <a:rPr lang="zh-TW" altLang="en-US" sz="1400" smtClean="0"/>
              <a:t>支持以太网络、</a:t>
            </a:r>
            <a:r>
              <a:rPr lang="en-US" altLang="zh-TW" sz="1400" smtClean="0"/>
              <a:t>CAN</a:t>
            </a:r>
            <a:r>
              <a:rPr lang="zh-TW" altLang="en-US" sz="1400" smtClean="0"/>
              <a:t>、</a:t>
            </a:r>
            <a:r>
              <a:rPr lang="en-US" altLang="zh-TW" sz="1400" smtClean="0"/>
              <a:t>USB OTG</a:t>
            </a:r>
            <a:r>
              <a:rPr lang="zh-TW" altLang="en-US" sz="1400" smtClean="0"/>
              <a:t>与高速设备之微控制器</a:t>
            </a:r>
          </a:p>
        </p:txBody>
      </p:sp>
      <p:sp>
        <p:nvSpPr>
          <p:cNvPr id="11267" name="Content Placeholder 2"/>
          <p:cNvSpPr txBox="1">
            <a:spLocks/>
          </p:cNvSpPr>
          <p:nvPr/>
        </p:nvSpPr>
        <p:spPr bwMode="auto">
          <a:xfrm>
            <a:off x="179388" y="915988"/>
            <a:ext cx="4179887" cy="4103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20000"/>
              </a:spcBef>
              <a:buClr>
                <a:srgbClr val="D00600"/>
              </a:buClr>
              <a:buFont typeface="Arial" charset="0"/>
              <a:buChar char="•"/>
            </a:pPr>
            <a:r>
              <a:rPr lang="en-US" altLang="zh-TW" sz="1400" b="1">
                <a:ea typeface="微軟正黑體" pitchFamily="34" charset="-120"/>
                <a:cs typeface="Arial" charset="0"/>
              </a:rPr>
              <a:t>ARM® Cortex™-M4 </a:t>
            </a:r>
            <a:r>
              <a:rPr lang="zh-TW" altLang="en-US" sz="1400" b="1">
                <a:ea typeface="微軟正黑體" pitchFamily="34" charset="-120"/>
                <a:cs typeface="Arial" charset="0"/>
              </a:rPr>
              <a:t>内核</a:t>
            </a:r>
            <a:endParaRPr lang="en-US" altLang="zh-TW" sz="1400" b="1">
              <a:ea typeface="微軟正黑體" pitchFamily="34" charset="-120"/>
              <a:cs typeface="Arial" charset="0"/>
            </a:endParaRPr>
          </a:p>
          <a:p>
            <a:pPr lvl="1" eaLnBrk="1" hangingPunct="1">
              <a:spcBef>
                <a:spcPct val="20000"/>
              </a:spcBef>
              <a:buClr>
                <a:srgbClr val="D00600"/>
              </a:buClr>
              <a:buFont typeface="Arial" charset="0"/>
              <a:buChar char="–"/>
            </a:pPr>
            <a:r>
              <a:rPr lang="zh-TW" altLang="en-US" sz="1200">
                <a:ea typeface="微軟正黑體" pitchFamily="34" charset="-120"/>
                <a:cs typeface="Arial" charset="0"/>
              </a:rPr>
              <a:t>运行最高 </a:t>
            </a:r>
            <a:r>
              <a:rPr lang="en-US" altLang="zh-TW" sz="1200">
                <a:solidFill>
                  <a:srgbClr val="FF0000"/>
                </a:solidFill>
                <a:ea typeface="微軟正黑體" pitchFamily="34" charset="-120"/>
                <a:cs typeface="Arial" charset="0"/>
              </a:rPr>
              <a:t>84MHz</a:t>
            </a:r>
          </a:p>
          <a:p>
            <a:pPr lvl="1" eaLnBrk="1" hangingPunct="1">
              <a:spcBef>
                <a:spcPct val="20000"/>
              </a:spcBef>
              <a:buClr>
                <a:srgbClr val="D00600"/>
              </a:buClr>
              <a:buFont typeface="Arial" charset="0"/>
              <a:buChar char="–"/>
            </a:pPr>
            <a:r>
              <a:rPr lang="en-US" altLang="zh-TW" sz="1200">
                <a:solidFill>
                  <a:srgbClr val="FF0000"/>
                </a:solidFill>
                <a:ea typeface="微軟正黑體" pitchFamily="34" charset="-120"/>
                <a:cs typeface="Arial" charset="0"/>
              </a:rPr>
              <a:t>32-</a:t>
            </a:r>
            <a:r>
              <a:rPr lang="zh-CN" altLang="en-US" sz="1200">
                <a:solidFill>
                  <a:srgbClr val="FF0000"/>
                </a:solidFill>
                <a:ea typeface="微軟正黑體" pitchFamily="34" charset="-120"/>
                <a:cs typeface="Arial" charset="0"/>
              </a:rPr>
              <a:t>位</a:t>
            </a:r>
            <a:r>
              <a:rPr lang="en-US" altLang="zh-TW" sz="1200">
                <a:solidFill>
                  <a:srgbClr val="FF0000"/>
                </a:solidFill>
                <a:ea typeface="微軟正黑體" pitchFamily="34" charset="-120"/>
                <a:cs typeface="Arial" charset="0"/>
              </a:rPr>
              <a:t>DSP </a:t>
            </a:r>
            <a:r>
              <a:rPr lang="zh-CN" altLang="en-US" sz="1200">
                <a:solidFill>
                  <a:srgbClr val="FF0000"/>
                </a:solidFill>
                <a:ea typeface="微軟正黑體" pitchFamily="34" charset="-120"/>
                <a:cs typeface="Arial" charset="0"/>
              </a:rPr>
              <a:t>引擎支持单周期</a:t>
            </a:r>
            <a:r>
              <a:rPr lang="en-US" altLang="zh-TW" sz="1200">
                <a:solidFill>
                  <a:srgbClr val="FF0000"/>
                </a:solidFill>
                <a:ea typeface="微軟正黑體" pitchFamily="34" charset="-120"/>
                <a:cs typeface="Arial" charset="0"/>
              </a:rPr>
              <a:t>MAC, SIMD</a:t>
            </a:r>
            <a:r>
              <a:rPr lang="zh-CN" altLang="en-US" sz="1200">
                <a:solidFill>
                  <a:srgbClr val="FF0000"/>
                </a:solidFill>
                <a:ea typeface="微軟正黑體" pitchFamily="34" charset="-120"/>
                <a:cs typeface="Arial" charset="0"/>
              </a:rPr>
              <a:t>运算及硬件除法</a:t>
            </a:r>
            <a:r>
              <a:rPr lang="en-US" altLang="zh-TW" sz="1200">
                <a:solidFill>
                  <a:srgbClr val="FF0000"/>
                </a:solidFill>
                <a:ea typeface="微軟正黑體" pitchFamily="34" charset="-120"/>
                <a:cs typeface="Arial" charset="0"/>
              </a:rPr>
              <a:t>.</a:t>
            </a:r>
          </a:p>
          <a:p>
            <a:pPr lvl="1" eaLnBrk="1" hangingPunct="1">
              <a:spcBef>
                <a:spcPct val="20000"/>
              </a:spcBef>
              <a:buClr>
                <a:srgbClr val="D00600"/>
              </a:buClr>
              <a:buFont typeface="Arial" charset="0"/>
              <a:buChar char="–"/>
            </a:pPr>
            <a:r>
              <a:rPr lang="zh-CN" altLang="en-US" sz="1200">
                <a:solidFill>
                  <a:srgbClr val="FF0000"/>
                </a:solidFill>
                <a:ea typeface="微軟正黑體" pitchFamily="34" charset="-120"/>
                <a:cs typeface="Arial" charset="0"/>
              </a:rPr>
              <a:t>单精度浮点运算器兼容</a:t>
            </a:r>
            <a:r>
              <a:rPr lang="en-US" altLang="zh-TW" sz="1200">
                <a:solidFill>
                  <a:srgbClr val="FF0000"/>
                </a:solidFill>
                <a:ea typeface="微軟正黑體" pitchFamily="34" charset="-120"/>
                <a:cs typeface="Arial" charset="0"/>
              </a:rPr>
              <a:t>IEEE754</a:t>
            </a:r>
            <a:r>
              <a:rPr lang="zh-CN" altLang="en-US" sz="1200">
                <a:solidFill>
                  <a:srgbClr val="FF0000"/>
                </a:solidFill>
                <a:ea typeface="微軟正黑體" pitchFamily="34" charset="-120"/>
                <a:cs typeface="Arial" charset="0"/>
              </a:rPr>
              <a:t>标准</a:t>
            </a:r>
            <a:endParaRPr lang="en-US" altLang="zh-TW" sz="1200">
              <a:solidFill>
                <a:srgbClr val="FF3300"/>
              </a:solidFill>
              <a:ea typeface="微軟正黑體" pitchFamily="34" charset="-120"/>
              <a:cs typeface="Arial" charset="0"/>
            </a:endParaRPr>
          </a:p>
          <a:p>
            <a:pPr eaLnBrk="1" hangingPunct="1">
              <a:spcBef>
                <a:spcPct val="20000"/>
              </a:spcBef>
              <a:buClr>
                <a:srgbClr val="D00600"/>
              </a:buClr>
              <a:buFont typeface="Arial" charset="0"/>
              <a:buChar char="•"/>
            </a:pPr>
            <a:r>
              <a:rPr lang="zh-TW" altLang="en-US" sz="1400" b="1">
                <a:ea typeface="微軟正黑體" pitchFamily="34" charset="-120"/>
                <a:cs typeface="Arial" charset="0"/>
              </a:rPr>
              <a:t>存储器</a:t>
            </a:r>
            <a:endParaRPr lang="en-US" altLang="zh-TW" sz="1400" b="1">
              <a:ea typeface="微軟正黑體" pitchFamily="34" charset="-120"/>
              <a:cs typeface="Arial" charset="0"/>
            </a:endParaRPr>
          </a:p>
          <a:p>
            <a:pPr lvl="1" eaLnBrk="1" hangingPunct="1">
              <a:spcBef>
                <a:spcPct val="20000"/>
              </a:spcBef>
              <a:buClr>
                <a:srgbClr val="D00600"/>
              </a:buClr>
              <a:buFont typeface="Arial" charset="0"/>
              <a:buChar char="–"/>
            </a:pPr>
            <a:r>
              <a:rPr lang="en-US" altLang="zh-TW" sz="1200">
                <a:solidFill>
                  <a:srgbClr val="FF0000"/>
                </a:solidFill>
                <a:ea typeface="微軟正黑體" pitchFamily="34" charset="-120"/>
                <a:cs typeface="Arial" charset="0"/>
              </a:rPr>
              <a:t>512/256K </a:t>
            </a:r>
            <a:r>
              <a:rPr lang="zh-TW" altLang="en-US" sz="1200">
                <a:solidFill>
                  <a:srgbClr val="FF0000"/>
                </a:solidFill>
                <a:ea typeface="微軟正黑體" pitchFamily="34" charset="-120"/>
                <a:cs typeface="Arial" charset="0"/>
              </a:rPr>
              <a:t>字节闪存</a:t>
            </a:r>
            <a:r>
              <a:rPr lang="en-US" altLang="zh-TW" sz="1200">
                <a:solidFill>
                  <a:srgbClr val="FF0000"/>
                </a:solidFill>
                <a:ea typeface="微軟正黑體" pitchFamily="34" charset="-120"/>
                <a:cs typeface="Arial" charset="0"/>
              </a:rPr>
              <a:t>(</a:t>
            </a:r>
            <a:r>
              <a:rPr lang="zh-TW" altLang="en-US" sz="120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可配置数据闪存</a:t>
            </a:r>
            <a:r>
              <a:rPr lang="en-US" altLang="zh-TW" sz="120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)</a:t>
            </a:r>
            <a:endParaRPr lang="en-US" altLang="zh-CN" sz="1200">
              <a:solidFill>
                <a:srgbClr val="FF0000"/>
              </a:solidFill>
              <a:ea typeface="微軟正黑體" pitchFamily="34" charset="-120"/>
            </a:endParaRPr>
          </a:p>
          <a:p>
            <a:pPr lvl="1" eaLnBrk="1" hangingPunct="1">
              <a:spcBef>
                <a:spcPct val="20000"/>
              </a:spcBef>
              <a:buClr>
                <a:srgbClr val="D00600"/>
              </a:buClr>
              <a:buFont typeface="Arial" charset="0"/>
              <a:buChar char="–"/>
            </a:pPr>
            <a:r>
              <a:rPr lang="en-US" altLang="zh-TW" sz="1200">
                <a:solidFill>
                  <a:srgbClr val="FF0000"/>
                </a:solidFill>
                <a:ea typeface="微軟正黑體" pitchFamily="34" charset="-120"/>
              </a:rPr>
              <a:t>64K </a:t>
            </a:r>
            <a:r>
              <a:rPr lang="zh-TW" altLang="en-US" sz="1200">
                <a:solidFill>
                  <a:srgbClr val="FF0000"/>
                </a:solidFill>
                <a:ea typeface="微軟正黑體" pitchFamily="34" charset="-120"/>
              </a:rPr>
              <a:t>字节内存</a:t>
            </a:r>
            <a:endParaRPr lang="en-US" altLang="zh-CN" sz="1200">
              <a:solidFill>
                <a:srgbClr val="FF0000"/>
              </a:solidFill>
              <a:ea typeface="微軟正黑體" pitchFamily="34" charset="-120"/>
            </a:endParaRPr>
          </a:p>
          <a:p>
            <a:pPr lvl="1" eaLnBrk="1" hangingPunct="1">
              <a:spcBef>
                <a:spcPct val="20000"/>
              </a:spcBef>
              <a:buClr>
                <a:srgbClr val="D00600"/>
              </a:buClr>
              <a:buFont typeface="Arial" charset="0"/>
              <a:buChar char="–"/>
            </a:pPr>
            <a:r>
              <a:rPr lang="zh-TW" altLang="en-US" sz="1200">
                <a:ea typeface="微軟正黑體" pitchFamily="34" charset="-120"/>
              </a:rPr>
              <a:t>支持</a:t>
            </a:r>
            <a:r>
              <a:rPr lang="en-US" altLang="zh-CN" sz="1200">
                <a:ea typeface="微軟正黑體" pitchFamily="34" charset="-120"/>
              </a:rPr>
              <a:t>ICP/ISP/IAP</a:t>
            </a:r>
            <a:r>
              <a:rPr lang="zh-TW" altLang="en-US" sz="1200">
                <a:ea typeface="微軟正黑體" pitchFamily="34" charset="-120"/>
              </a:rPr>
              <a:t>功能</a:t>
            </a:r>
            <a:endParaRPr lang="en-US" altLang="zh-CN" sz="1200">
              <a:ea typeface="微軟正黑體" pitchFamily="34" charset="-120"/>
            </a:endParaRPr>
          </a:p>
          <a:p>
            <a:pPr eaLnBrk="1" hangingPunct="1">
              <a:spcBef>
                <a:spcPct val="20000"/>
              </a:spcBef>
              <a:buClr>
                <a:srgbClr val="D00600"/>
              </a:buClr>
              <a:buFont typeface="Arial" charset="0"/>
              <a:buChar char="•"/>
            </a:pPr>
            <a:r>
              <a:rPr lang="zh-TW" altLang="en-US" sz="1400" b="1">
                <a:ea typeface="微軟正黑體" pitchFamily="34" charset="-120"/>
              </a:rPr>
              <a:t>通讯接口</a:t>
            </a:r>
            <a:endParaRPr lang="en-US" altLang="zh-TW" sz="1400" b="1">
              <a:ea typeface="微軟正黑體" pitchFamily="34" charset="-120"/>
            </a:endParaRPr>
          </a:p>
          <a:p>
            <a:pPr lvl="1" eaLnBrk="1" hangingPunct="1">
              <a:spcBef>
                <a:spcPct val="20000"/>
              </a:spcBef>
              <a:buClr>
                <a:srgbClr val="D00600"/>
              </a:buClr>
              <a:buFont typeface="Arial" charset="0"/>
              <a:buChar char="–"/>
            </a:pPr>
            <a:r>
              <a:rPr lang="en-US" altLang="zh-TW" sz="1200" b="1">
                <a:solidFill>
                  <a:srgbClr val="FF0000"/>
                </a:solidFill>
                <a:ea typeface="微軟正黑體" pitchFamily="34" charset="-120"/>
              </a:rPr>
              <a:t>10/100M </a:t>
            </a:r>
            <a:r>
              <a:rPr lang="zh-TW" altLang="en-US" sz="1200" b="1">
                <a:solidFill>
                  <a:srgbClr val="FF0000"/>
                </a:solidFill>
                <a:ea typeface="微軟正黑體" pitchFamily="34" charset="-120"/>
              </a:rPr>
              <a:t>以太网络</a:t>
            </a:r>
            <a:endParaRPr lang="en-US" altLang="zh-TW" sz="1200" b="1">
              <a:solidFill>
                <a:srgbClr val="FF0000"/>
              </a:solidFill>
              <a:ea typeface="微軟正黑體" pitchFamily="34" charset="-120"/>
            </a:endParaRPr>
          </a:p>
          <a:p>
            <a:pPr lvl="2" eaLnBrk="1" hangingPunct="1">
              <a:spcBef>
                <a:spcPct val="20000"/>
              </a:spcBef>
              <a:buClr>
                <a:srgbClr val="D00600"/>
              </a:buClr>
              <a:buFont typeface="Arial" charset="0"/>
              <a:buChar char="•"/>
            </a:pPr>
            <a:r>
              <a:rPr lang="en-US" altLang="zh-TW" sz="1100">
                <a:ea typeface="微軟正黑體" pitchFamily="34" charset="-120"/>
              </a:rPr>
              <a:t>MII</a:t>
            </a:r>
            <a:r>
              <a:rPr lang="zh-TW" altLang="en-US" sz="1100">
                <a:ea typeface="微軟正黑體" pitchFamily="34" charset="-120"/>
              </a:rPr>
              <a:t>与</a:t>
            </a:r>
            <a:r>
              <a:rPr lang="en-US" altLang="zh-TW" sz="1100">
                <a:ea typeface="微軟正黑體" pitchFamily="34" charset="-120"/>
              </a:rPr>
              <a:t>RMII</a:t>
            </a:r>
            <a:r>
              <a:rPr lang="zh-TW" altLang="en-US" sz="1100">
                <a:ea typeface="微軟正黑體" pitchFamily="34" charset="-120"/>
              </a:rPr>
              <a:t>接口</a:t>
            </a:r>
            <a:endParaRPr lang="en-US" altLang="zh-TW" sz="1100">
              <a:ea typeface="微軟正黑體" pitchFamily="34" charset="-120"/>
            </a:endParaRPr>
          </a:p>
          <a:p>
            <a:pPr lvl="2" eaLnBrk="1" hangingPunct="1">
              <a:spcBef>
                <a:spcPct val="20000"/>
              </a:spcBef>
              <a:buClr>
                <a:srgbClr val="D00600"/>
              </a:buClr>
              <a:buFont typeface="Arial" charset="0"/>
              <a:buChar char="•"/>
            </a:pPr>
            <a:r>
              <a:rPr lang="en-US" altLang="zh-TW" sz="1100">
                <a:ea typeface="微軟正黑體" pitchFamily="34" charset="-120"/>
              </a:rPr>
              <a:t>IEEE 1588 V2 </a:t>
            </a:r>
            <a:r>
              <a:rPr lang="zh-TW" altLang="en-US" sz="1100">
                <a:ea typeface="微軟正黑體" pitchFamily="34" charset="-120"/>
              </a:rPr>
              <a:t>用于 </a:t>
            </a:r>
            <a:r>
              <a:rPr lang="en-US" altLang="zh-TW" sz="1100">
                <a:ea typeface="微軟正黑體" pitchFamily="34" charset="-120"/>
              </a:rPr>
              <a:t>PTP (Precision Time Protocol)</a:t>
            </a:r>
          </a:p>
          <a:p>
            <a:pPr lvl="1" eaLnBrk="1" hangingPunct="1">
              <a:spcBef>
                <a:spcPct val="20000"/>
              </a:spcBef>
              <a:buClr>
                <a:srgbClr val="D00600"/>
              </a:buClr>
              <a:buFont typeface="Arial" charset="0"/>
              <a:buChar char="–"/>
            </a:pPr>
            <a:r>
              <a:rPr lang="zh-TW" altLang="en-US" sz="1200" b="1">
                <a:solidFill>
                  <a:srgbClr val="FF0000"/>
                </a:solidFill>
                <a:ea typeface="微軟正黑體" pitchFamily="34" charset="-120"/>
              </a:rPr>
              <a:t>支持 </a:t>
            </a:r>
            <a:r>
              <a:rPr lang="en-US" altLang="zh-TW" sz="1200" b="1">
                <a:solidFill>
                  <a:srgbClr val="FF0000"/>
                </a:solidFill>
                <a:ea typeface="微軟正黑體" pitchFamily="34" charset="-120"/>
              </a:rPr>
              <a:t>USB 2.0 OTG </a:t>
            </a:r>
            <a:r>
              <a:rPr lang="zh-TW" altLang="en-US" sz="1200" b="1">
                <a:solidFill>
                  <a:srgbClr val="FF0000"/>
                </a:solidFill>
                <a:ea typeface="微軟正黑體" pitchFamily="34" charset="-120"/>
              </a:rPr>
              <a:t>与高速设备</a:t>
            </a:r>
            <a:endParaRPr lang="en-US" altLang="zh-TW" sz="1200" b="1">
              <a:solidFill>
                <a:srgbClr val="FF0000"/>
              </a:solidFill>
              <a:ea typeface="微軟正黑體" pitchFamily="34" charset="-120"/>
            </a:endParaRPr>
          </a:p>
          <a:p>
            <a:pPr lvl="1" eaLnBrk="1" hangingPunct="1">
              <a:spcBef>
                <a:spcPct val="20000"/>
              </a:spcBef>
              <a:buClr>
                <a:srgbClr val="D00600"/>
              </a:buClr>
              <a:buFont typeface="Arial" charset="0"/>
              <a:buChar char="–"/>
            </a:pPr>
            <a:r>
              <a:rPr lang="en-US" altLang="zh-TW" sz="1200" b="1">
                <a:solidFill>
                  <a:srgbClr val="FF0000"/>
                </a:solidFill>
                <a:ea typeface="微軟正黑體" pitchFamily="34" charset="-120"/>
              </a:rPr>
              <a:t>C-CAN 2.0b x2</a:t>
            </a:r>
          </a:p>
          <a:p>
            <a:pPr lvl="1" eaLnBrk="1" hangingPunct="1">
              <a:spcBef>
                <a:spcPct val="20000"/>
              </a:spcBef>
              <a:buClr>
                <a:srgbClr val="D00600"/>
              </a:buClr>
              <a:buFont typeface="Arial" charset="0"/>
              <a:buChar char="–"/>
            </a:pPr>
            <a:r>
              <a:rPr lang="en-US" altLang="zh-TW" sz="1200">
                <a:ea typeface="微軟正黑體" pitchFamily="34" charset="-120"/>
              </a:rPr>
              <a:t>SPI x4 (</a:t>
            </a:r>
            <a:r>
              <a:rPr lang="zh-TW" altLang="en-US" sz="1200">
                <a:ea typeface="微軟正黑體" pitchFamily="34" charset="-120"/>
              </a:rPr>
              <a:t>主</a:t>
            </a:r>
            <a:r>
              <a:rPr lang="en-US" altLang="zh-TW" sz="1200">
                <a:ea typeface="微軟正黑體" pitchFamily="34" charset="-120"/>
              </a:rPr>
              <a:t>/</a:t>
            </a:r>
            <a:r>
              <a:rPr lang="zh-TW" altLang="en-US" sz="1200">
                <a:ea typeface="微軟正黑體" pitchFamily="34" charset="-120"/>
              </a:rPr>
              <a:t>从</a:t>
            </a:r>
            <a:r>
              <a:rPr lang="en-US" altLang="zh-TW" sz="1200">
                <a:ea typeface="微軟正黑體" pitchFamily="34" charset="-120"/>
              </a:rPr>
              <a:t> 32/16MHz)</a:t>
            </a:r>
          </a:p>
          <a:p>
            <a:pPr lvl="1" eaLnBrk="1" hangingPunct="1">
              <a:spcBef>
                <a:spcPct val="20000"/>
              </a:spcBef>
              <a:buClr>
                <a:srgbClr val="D00600"/>
              </a:buClr>
              <a:buFont typeface="Arial" charset="0"/>
              <a:buChar char="–"/>
            </a:pPr>
            <a:r>
              <a:rPr lang="en-US" altLang="zh-TW" sz="1200">
                <a:ea typeface="微軟正黑體" pitchFamily="34" charset="-120"/>
              </a:rPr>
              <a:t>I</a:t>
            </a:r>
            <a:r>
              <a:rPr lang="en-US" altLang="zh-TW" sz="1200" baseline="30000">
                <a:ea typeface="微軟正黑體" pitchFamily="34" charset="-120"/>
              </a:rPr>
              <a:t>2</a:t>
            </a:r>
            <a:r>
              <a:rPr lang="en-US" altLang="zh-TW" sz="1200">
                <a:ea typeface="微軟正黑體" pitchFamily="34" charset="-120"/>
              </a:rPr>
              <a:t>C </a:t>
            </a:r>
            <a:r>
              <a:rPr lang="zh-CN" altLang="en-US" sz="1200">
                <a:ea typeface="微軟正黑體" pitchFamily="34" charset="-120"/>
              </a:rPr>
              <a:t> </a:t>
            </a:r>
            <a:r>
              <a:rPr lang="en-US" altLang="zh-CN" sz="1200">
                <a:ea typeface="微軟正黑體" pitchFamily="34" charset="-120"/>
              </a:rPr>
              <a:t>(</a:t>
            </a:r>
            <a:r>
              <a:rPr lang="en-US" altLang="zh-TW" sz="1200">
                <a:ea typeface="微軟正黑體" pitchFamily="34" charset="-120"/>
              </a:rPr>
              <a:t>1MHz) x5</a:t>
            </a:r>
            <a:endParaRPr lang="en-US" altLang="zh-TW" sz="1400">
              <a:ea typeface="微軟正黑體" pitchFamily="34" charset="-120"/>
            </a:endParaRPr>
          </a:p>
        </p:txBody>
      </p:sp>
      <p:sp>
        <p:nvSpPr>
          <p:cNvPr id="11268" name="Content Placeholder 9"/>
          <p:cNvSpPr txBox="1">
            <a:spLocks/>
          </p:cNvSpPr>
          <p:nvPr/>
        </p:nvSpPr>
        <p:spPr bwMode="auto">
          <a:xfrm>
            <a:off x="4467225" y="915988"/>
            <a:ext cx="4676775" cy="4103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20000"/>
              </a:spcBef>
              <a:buClr>
                <a:srgbClr val="D00600"/>
              </a:buClr>
              <a:buFont typeface="Arial" charset="0"/>
              <a:buChar char="•"/>
            </a:pPr>
            <a:r>
              <a:rPr lang="zh-TW" altLang="en-US" sz="1400" b="1">
                <a:ea typeface="微軟正黑體" pitchFamily="34" charset="-120"/>
                <a:cs typeface="Arial" charset="0"/>
              </a:rPr>
              <a:t>通讯接口</a:t>
            </a:r>
            <a:endParaRPr lang="en-US" altLang="zh-TW" sz="1400" b="1">
              <a:ea typeface="微軟正黑體" pitchFamily="34" charset="-120"/>
              <a:cs typeface="Arial" charset="0"/>
            </a:endParaRPr>
          </a:p>
          <a:p>
            <a:pPr lvl="1" eaLnBrk="1" hangingPunct="1">
              <a:spcBef>
                <a:spcPct val="20000"/>
              </a:spcBef>
              <a:buClr>
                <a:srgbClr val="D00600"/>
              </a:buClr>
              <a:buFont typeface="Arial" charset="0"/>
              <a:buChar char="–"/>
            </a:pPr>
            <a:r>
              <a:rPr lang="en-US" altLang="zh-TW" sz="1200" b="1">
                <a:solidFill>
                  <a:srgbClr val="FF0000"/>
                </a:solidFill>
                <a:ea typeface="微軟正黑體" pitchFamily="34" charset="-120"/>
                <a:cs typeface="Arial" charset="0"/>
              </a:rPr>
              <a:t>UART </a:t>
            </a:r>
          </a:p>
          <a:p>
            <a:pPr lvl="2"/>
            <a:r>
              <a:rPr lang="en-US" altLang="zh-TW" sz="1100"/>
              <a:t>Support X 6 (</a:t>
            </a:r>
            <a:r>
              <a:rPr lang="zh-TW" altLang="en-US" sz="1100">
                <a:ea typeface="微軟正黑體" pitchFamily="34" charset="-120"/>
              </a:rPr>
              <a:t>支持 </a:t>
            </a:r>
            <a:r>
              <a:rPr lang="en-US" altLang="zh-TW" sz="1100">
                <a:ea typeface="微軟正黑體" pitchFamily="34" charset="-120"/>
              </a:rPr>
              <a:t>RS-485</a:t>
            </a:r>
            <a:r>
              <a:rPr lang="zh-TW" altLang="en-US" sz="1100">
                <a:ea typeface="微軟正黑體" pitchFamily="34" charset="-120"/>
              </a:rPr>
              <a:t> 与 </a:t>
            </a:r>
            <a:r>
              <a:rPr lang="en-US" altLang="zh-TW" sz="1100">
                <a:ea typeface="微軟正黑體" pitchFamily="34" charset="-120"/>
              </a:rPr>
              <a:t>LIN</a:t>
            </a:r>
            <a:r>
              <a:rPr lang="zh-TW" altLang="en-US" sz="1100">
                <a:ea typeface="微軟正黑體" pitchFamily="34" charset="-120"/>
              </a:rPr>
              <a:t> 总线功能</a:t>
            </a:r>
            <a:r>
              <a:rPr lang="en-US" altLang="zh-TW" sz="1100">
                <a:ea typeface="微軟正黑體" pitchFamily="34" charset="-120"/>
              </a:rPr>
              <a:t>)</a:t>
            </a:r>
            <a:endParaRPr lang="en-US" altLang="zh-TW" sz="1100"/>
          </a:p>
          <a:p>
            <a:pPr lvl="2"/>
            <a:r>
              <a:rPr lang="en-US" altLang="zh-TW" sz="1100"/>
              <a:t>Support X 12 (Rx and Tx only) </a:t>
            </a:r>
          </a:p>
          <a:p>
            <a:pPr eaLnBrk="1" hangingPunct="1">
              <a:spcBef>
                <a:spcPct val="20000"/>
              </a:spcBef>
              <a:buClr>
                <a:srgbClr val="D00600"/>
              </a:buClr>
              <a:buFont typeface="Arial" charset="0"/>
              <a:buChar char="•"/>
            </a:pPr>
            <a:r>
              <a:rPr lang="en-US" altLang="zh-TW" sz="1400" b="1">
                <a:ea typeface="微軟正黑體" pitchFamily="34" charset="-120"/>
              </a:rPr>
              <a:t>PWM</a:t>
            </a:r>
          </a:p>
          <a:p>
            <a:pPr lvl="1" eaLnBrk="1" hangingPunct="1">
              <a:spcBef>
                <a:spcPct val="20000"/>
              </a:spcBef>
              <a:buClr>
                <a:srgbClr val="D00600"/>
              </a:buClr>
              <a:buFont typeface="Arial" charset="0"/>
              <a:buChar char="–"/>
            </a:pPr>
            <a:r>
              <a:rPr lang="en-US" altLang="zh-TW" sz="1200" b="1">
                <a:solidFill>
                  <a:srgbClr val="FF0000"/>
                </a:solidFill>
                <a:ea typeface="微軟正黑體" pitchFamily="34" charset="-120"/>
              </a:rPr>
              <a:t>16</a:t>
            </a:r>
            <a:r>
              <a:rPr lang="zh-TW" altLang="en-US" sz="1200" b="1">
                <a:solidFill>
                  <a:srgbClr val="FF0000"/>
                </a:solidFill>
                <a:ea typeface="微軟正黑體" pitchFamily="34" charset="-120"/>
              </a:rPr>
              <a:t> 位</a:t>
            </a:r>
            <a:r>
              <a:rPr lang="en-US" altLang="zh-TW" sz="1200" b="1">
                <a:solidFill>
                  <a:srgbClr val="FF0000"/>
                </a:solidFill>
                <a:ea typeface="微軟正黑體" pitchFamily="34" charset="-120"/>
              </a:rPr>
              <a:t> 6 </a:t>
            </a:r>
            <a:r>
              <a:rPr lang="zh-TW" altLang="en-US" sz="1200" b="1">
                <a:solidFill>
                  <a:srgbClr val="FF0000"/>
                </a:solidFill>
                <a:ea typeface="微軟正黑體" pitchFamily="34" charset="-120"/>
              </a:rPr>
              <a:t>通道</a:t>
            </a:r>
            <a:r>
              <a:rPr lang="en-US" altLang="zh-TW" sz="1200" b="1">
                <a:solidFill>
                  <a:srgbClr val="FF0000"/>
                </a:solidFill>
                <a:ea typeface="微軟正黑體" pitchFamily="34" charset="-120"/>
              </a:rPr>
              <a:t>PWM x 2 </a:t>
            </a:r>
            <a:r>
              <a:rPr lang="zh-TW" altLang="en-US" sz="1200" b="1">
                <a:solidFill>
                  <a:srgbClr val="FF0000"/>
                </a:solidFill>
                <a:ea typeface="微軟正黑體" pitchFamily="34" charset="-120"/>
              </a:rPr>
              <a:t>与 </a:t>
            </a:r>
            <a:r>
              <a:rPr lang="en-US" altLang="zh-TW" sz="1200" b="1">
                <a:solidFill>
                  <a:srgbClr val="FF0000"/>
                </a:solidFill>
                <a:ea typeface="微軟正黑體" pitchFamily="34" charset="-120"/>
              </a:rPr>
              <a:t>4 </a:t>
            </a:r>
            <a:r>
              <a:rPr lang="zh-TW" altLang="en-US" sz="1200" b="1">
                <a:solidFill>
                  <a:srgbClr val="FF0000"/>
                </a:solidFill>
                <a:ea typeface="微軟正黑體" pitchFamily="34" charset="-120"/>
              </a:rPr>
              <a:t>通道</a:t>
            </a:r>
            <a:r>
              <a:rPr lang="en-US" altLang="zh-TW" sz="1200" b="1">
                <a:solidFill>
                  <a:srgbClr val="FF0000"/>
                </a:solidFill>
                <a:ea typeface="微軟正黑體" pitchFamily="34" charset="-120"/>
              </a:rPr>
              <a:t> PWM x1</a:t>
            </a:r>
          </a:p>
          <a:p>
            <a:pPr lvl="1" eaLnBrk="1" hangingPunct="1">
              <a:spcBef>
                <a:spcPct val="20000"/>
              </a:spcBef>
              <a:buClr>
                <a:srgbClr val="D00600"/>
              </a:buClr>
              <a:buFont typeface="Arial" charset="0"/>
              <a:buChar char="–"/>
            </a:pPr>
            <a:r>
              <a:rPr lang="zh-CN" altLang="en-US" sz="1200" b="1">
                <a:ea typeface="微軟正黑體" pitchFamily="34" charset="-120"/>
              </a:rPr>
              <a:t>支持死区和互补功能，刹车及自动触发</a:t>
            </a:r>
            <a:r>
              <a:rPr lang="en-US" altLang="zh-CN" sz="1200" b="1">
                <a:ea typeface="微軟正黑體" pitchFamily="34" charset="-120"/>
              </a:rPr>
              <a:t>ADC</a:t>
            </a:r>
            <a:r>
              <a:rPr lang="zh-CN" altLang="en-US" sz="1200" b="1">
                <a:ea typeface="微軟正黑體" pitchFamily="34" charset="-120"/>
              </a:rPr>
              <a:t>功能</a:t>
            </a:r>
            <a:endParaRPr lang="en-US" altLang="zh-TW" sz="1200" b="1">
              <a:ea typeface="微軟正黑體" pitchFamily="34" charset="-120"/>
            </a:endParaRPr>
          </a:p>
          <a:p>
            <a:pPr eaLnBrk="1" hangingPunct="1">
              <a:spcBef>
                <a:spcPct val="20000"/>
              </a:spcBef>
              <a:buClr>
                <a:srgbClr val="D00600"/>
              </a:buClr>
              <a:buFont typeface="Arial" charset="0"/>
              <a:buChar char="•"/>
            </a:pPr>
            <a:r>
              <a:rPr lang="en-US" altLang="zh-TW" sz="1400" b="1">
                <a:ea typeface="微軟正黑體" pitchFamily="34" charset="-120"/>
              </a:rPr>
              <a:t>QEI/</a:t>
            </a:r>
            <a:r>
              <a:rPr lang="zh-TW" altLang="en-US" sz="1400" b="1">
                <a:ea typeface="微軟正黑體" pitchFamily="34" charset="-120"/>
              </a:rPr>
              <a:t>输入捕获</a:t>
            </a:r>
            <a:endParaRPr lang="en-US" altLang="zh-TW" sz="1400" b="1">
              <a:ea typeface="微軟正黑體" pitchFamily="34" charset="-120"/>
            </a:endParaRPr>
          </a:p>
          <a:p>
            <a:pPr lvl="1" eaLnBrk="1" hangingPunct="1">
              <a:spcBef>
                <a:spcPct val="20000"/>
              </a:spcBef>
              <a:buClr>
                <a:srgbClr val="D00600"/>
              </a:buClr>
              <a:buFont typeface="Arial" charset="0"/>
              <a:buChar char="–"/>
            </a:pPr>
            <a:r>
              <a:rPr lang="en-US" altLang="zh-TW" sz="1200">
                <a:solidFill>
                  <a:srgbClr val="FF0000"/>
                </a:solidFill>
                <a:ea typeface="微軟正黑體" pitchFamily="34" charset="-120"/>
              </a:rPr>
              <a:t>2 </a:t>
            </a:r>
            <a:r>
              <a:rPr lang="zh-TW" altLang="en-US" sz="1200">
                <a:solidFill>
                  <a:srgbClr val="FF0000"/>
                </a:solidFill>
                <a:ea typeface="微軟正黑體" pitchFamily="34" charset="-120"/>
              </a:rPr>
              <a:t> 组 </a:t>
            </a:r>
            <a:r>
              <a:rPr lang="en-US" altLang="zh-TW" sz="1200">
                <a:solidFill>
                  <a:srgbClr val="FF0000"/>
                </a:solidFill>
                <a:ea typeface="微軟正黑體" pitchFamily="34" charset="-120"/>
              </a:rPr>
              <a:t>QEI</a:t>
            </a:r>
            <a:r>
              <a:rPr lang="zh-TW" altLang="en-US" sz="1200">
                <a:solidFill>
                  <a:srgbClr val="FF0000"/>
                </a:solidFill>
                <a:ea typeface="微軟正黑體" pitchFamily="34" charset="-120"/>
              </a:rPr>
              <a:t> 控制器</a:t>
            </a:r>
            <a:endParaRPr lang="en-US" altLang="zh-TW" sz="1200">
              <a:solidFill>
                <a:srgbClr val="FF0000"/>
              </a:solidFill>
              <a:ea typeface="微軟正黑體" pitchFamily="34" charset="-120"/>
            </a:endParaRPr>
          </a:p>
          <a:p>
            <a:pPr lvl="1" eaLnBrk="1" hangingPunct="1">
              <a:spcBef>
                <a:spcPct val="20000"/>
              </a:spcBef>
              <a:buClr>
                <a:srgbClr val="D00600"/>
              </a:buClr>
              <a:buFont typeface="Arial" charset="0"/>
              <a:buChar char="–"/>
            </a:pPr>
            <a:r>
              <a:rPr lang="en-US" altLang="zh-CN" sz="1200">
                <a:solidFill>
                  <a:srgbClr val="FF0000"/>
                </a:solidFill>
                <a:ea typeface="微軟正黑體" pitchFamily="34" charset="-120"/>
              </a:rPr>
              <a:t>2 </a:t>
            </a:r>
            <a:r>
              <a:rPr lang="zh-TW" altLang="en-US" sz="1200">
                <a:solidFill>
                  <a:srgbClr val="FF0000"/>
                </a:solidFill>
                <a:ea typeface="微軟正黑體" pitchFamily="34" charset="-120"/>
              </a:rPr>
              <a:t> 组 </a:t>
            </a:r>
            <a:r>
              <a:rPr lang="en-US" altLang="zh-CN" sz="1200">
                <a:solidFill>
                  <a:srgbClr val="FF0000"/>
                </a:solidFill>
                <a:ea typeface="微軟正黑體" pitchFamily="34" charset="-120"/>
              </a:rPr>
              <a:t>QEI </a:t>
            </a:r>
            <a:r>
              <a:rPr lang="zh-CN" altLang="en-US" sz="1200">
                <a:solidFill>
                  <a:srgbClr val="FF0000"/>
                </a:solidFill>
                <a:ea typeface="微軟正黑體" pitchFamily="34" charset="-120"/>
              </a:rPr>
              <a:t>相位输入</a:t>
            </a:r>
            <a:r>
              <a:rPr lang="en-US" altLang="zh-CN" sz="1200">
                <a:solidFill>
                  <a:srgbClr val="FF0000"/>
                </a:solidFill>
                <a:ea typeface="微軟正黑體" pitchFamily="34" charset="-120"/>
              </a:rPr>
              <a:t>, QEA </a:t>
            </a:r>
            <a:r>
              <a:rPr lang="zh-TW" altLang="en-US" sz="1200">
                <a:solidFill>
                  <a:srgbClr val="FF0000"/>
                </a:solidFill>
                <a:ea typeface="微軟正黑體" pitchFamily="34" charset="-120"/>
              </a:rPr>
              <a:t> </a:t>
            </a:r>
            <a:r>
              <a:rPr lang="zh-CN" altLang="en-US" sz="1200">
                <a:solidFill>
                  <a:srgbClr val="FF0000"/>
                </a:solidFill>
                <a:ea typeface="微軟正黑體" pitchFamily="34" charset="-120"/>
              </a:rPr>
              <a:t>和 </a:t>
            </a:r>
            <a:r>
              <a:rPr lang="en-US" altLang="zh-CN" sz="1200">
                <a:solidFill>
                  <a:srgbClr val="FF0000"/>
                </a:solidFill>
                <a:ea typeface="微軟正黑體" pitchFamily="34" charset="-120"/>
              </a:rPr>
              <a:t>QEB; 1 </a:t>
            </a:r>
            <a:r>
              <a:rPr lang="zh-CN" altLang="en-US" sz="1200">
                <a:solidFill>
                  <a:srgbClr val="FF0000"/>
                </a:solidFill>
                <a:ea typeface="微軟正黑體" pitchFamily="34" charset="-120"/>
              </a:rPr>
              <a:t>个索引输入</a:t>
            </a:r>
            <a:r>
              <a:rPr lang="en-US" altLang="zh-CN" sz="1200">
                <a:solidFill>
                  <a:srgbClr val="FF0000"/>
                </a:solidFill>
                <a:ea typeface="微軟正黑體" pitchFamily="34" charset="-120"/>
              </a:rPr>
              <a:t>.</a:t>
            </a:r>
          </a:p>
          <a:p>
            <a:pPr lvl="1" eaLnBrk="1" hangingPunct="1">
              <a:spcBef>
                <a:spcPct val="20000"/>
              </a:spcBef>
              <a:buClr>
                <a:srgbClr val="D00600"/>
              </a:buClr>
              <a:buFont typeface="Arial" charset="0"/>
              <a:buChar char="–"/>
            </a:pPr>
            <a:r>
              <a:rPr lang="en-US" altLang="zh-CN" sz="1200">
                <a:solidFill>
                  <a:srgbClr val="FF0000"/>
                </a:solidFill>
                <a:ea typeface="微軟正黑體" pitchFamily="34" charset="-120"/>
              </a:rPr>
              <a:t>2  </a:t>
            </a:r>
            <a:r>
              <a:rPr lang="zh-CN" altLang="en-US" sz="1200">
                <a:solidFill>
                  <a:srgbClr val="FF0000"/>
                </a:solidFill>
                <a:ea typeface="微軟正黑體" pitchFamily="34" charset="-120"/>
              </a:rPr>
              <a:t>路输入捕获</a:t>
            </a:r>
            <a:r>
              <a:rPr lang="en-US" altLang="zh-CN" sz="1200">
                <a:solidFill>
                  <a:srgbClr val="FF0000"/>
                </a:solidFill>
                <a:ea typeface="微軟正黑體" pitchFamily="34" charset="-120"/>
              </a:rPr>
              <a:t>,</a:t>
            </a:r>
            <a:r>
              <a:rPr lang="zh-CN" altLang="en-US" sz="1200">
                <a:solidFill>
                  <a:srgbClr val="FF0000"/>
                </a:solidFill>
                <a:ea typeface="微軟正黑體" pitchFamily="34" charset="-120"/>
              </a:rPr>
              <a:t>每路支持 </a:t>
            </a:r>
            <a:r>
              <a:rPr lang="zh-TW" altLang="en-US" sz="1200">
                <a:solidFill>
                  <a:srgbClr val="FF0000"/>
                </a:solidFill>
                <a:ea typeface="微軟正黑體" pitchFamily="34" charset="-120"/>
              </a:rPr>
              <a:t> </a:t>
            </a:r>
            <a:r>
              <a:rPr lang="en-US" altLang="zh-CN" sz="1200">
                <a:solidFill>
                  <a:srgbClr val="FF0000"/>
                </a:solidFill>
                <a:ea typeface="微軟正黑體" pitchFamily="34" charset="-120"/>
              </a:rPr>
              <a:t>3 </a:t>
            </a:r>
            <a:r>
              <a:rPr lang="zh-CN" altLang="en-US" sz="1200">
                <a:solidFill>
                  <a:srgbClr val="FF0000"/>
                </a:solidFill>
                <a:ea typeface="微軟正黑體" pitchFamily="34" charset="-120"/>
              </a:rPr>
              <a:t>个霍尔传感器</a:t>
            </a:r>
            <a:endParaRPr lang="en-US" altLang="zh-TW" sz="1200">
              <a:solidFill>
                <a:srgbClr val="FF0000"/>
              </a:solidFill>
              <a:ea typeface="微軟正黑體" pitchFamily="34" charset="-120"/>
            </a:endParaRPr>
          </a:p>
          <a:p>
            <a:pPr eaLnBrk="1" hangingPunct="1">
              <a:spcBef>
                <a:spcPct val="20000"/>
              </a:spcBef>
              <a:buClr>
                <a:srgbClr val="D00600"/>
              </a:buClr>
              <a:buFont typeface="Arial" charset="0"/>
              <a:buChar char="•"/>
            </a:pPr>
            <a:r>
              <a:rPr lang="zh-TW" altLang="en-US" sz="1400" b="1">
                <a:ea typeface="微軟正黑體" pitchFamily="34" charset="-120"/>
              </a:rPr>
              <a:t>模拟接口</a:t>
            </a:r>
            <a:endParaRPr lang="en-US" altLang="zh-TW" sz="1400" b="1">
              <a:ea typeface="微軟正黑體" pitchFamily="34" charset="-120"/>
            </a:endParaRPr>
          </a:p>
          <a:p>
            <a:pPr lvl="1" eaLnBrk="1" hangingPunct="1">
              <a:spcBef>
                <a:spcPct val="20000"/>
              </a:spcBef>
              <a:buClr>
                <a:srgbClr val="D00600"/>
              </a:buClr>
              <a:buFont typeface="Arial" charset="0"/>
              <a:buChar char="–"/>
            </a:pPr>
            <a:r>
              <a:rPr lang="en-US" altLang="zh-CN" sz="1200">
                <a:solidFill>
                  <a:srgbClr val="FF0000"/>
                </a:solidFill>
                <a:ea typeface="微軟正黑體" pitchFamily="34" charset="-120"/>
              </a:rPr>
              <a:t>16 </a:t>
            </a:r>
            <a:r>
              <a:rPr lang="zh-TW" altLang="en-US" sz="1200">
                <a:solidFill>
                  <a:srgbClr val="FF0000"/>
                </a:solidFill>
                <a:ea typeface="微軟正黑體" pitchFamily="34" charset="-120"/>
              </a:rPr>
              <a:t> </a:t>
            </a:r>
            <a:r>
              <a:rPr lang="zh-CN" altLang="en-US" sz="1200">
                <a:solidFill>
                  <a:srgbClr val="FF0000"/>
                </a:solidFill>
                <a:ea typeface="微軟正黑體" pitchFamily="34" charset="-120"/>
              </a:rPr>
              <a:t>路 </a:t>
            </a:r>
            <a:r>
              <a:rPr lang="en-US" altLang="zh-CN" sz="1200">
                <a:solidFill>
                  <a:srgbClr val="FF0000"/>
                </a:solidFill>
                <a:ea typeface="微軟正黑體" pitchFamily="34" charset="-120"/>
              </a:rPr>
              <a:t>12 </a:t>
            </a:r>
            <a:r>
              <a:rPr lang="zh-CN" altLang="en-US" sz="1200">
                <a:solidFill>
                  <a:srgbClr val="FF0000"/>
                </a:solidFill>
                <a:ea typeface="微軟正黑體" pitchFamily="34" charset="-120"/>
              </a:rPr>
              <a:t>位 </a:t>
            </a:r>
            <a:r>
              <a:rPr lang="en-US" altLang="zh-CN" sz="1200">
                <a:solidFill>
                  <a:srgbClr val="FF0000"/>
                </a:solidFill>
                <a:ea typeface="微軟正黑體" pitchFamily="34" charset="-120"/>
              </a:rPr>
              <a:t>ADC </a:t>
            </a:r>
            <a:r>
              <a:rPr lang="zh-CN" altLang="en-US" sz="1200">
                <a:solidFill>
                  <a:srgbClr val="FF0000"/>
                </a:solidFill>
                <a:ea typeface="微軟正黑體" pitchFamily="34" charset="-120"/>
              </a:rPr>
              <a:t>最高采样率</a:t>
            </a:r>
            <a:r>
              <a:rPr lang="zh-TW" altLang="en-US" sz="1200">
                <a:solidFill>
                  <a:srgbClr val="FF0000"/>
                </a:solidFill>
                <a:ea typeface="微軟正黑體" pitchFamily="34" charset="-120"/>
              </a:rPr>
              <a:t> </a:t>
            </a:r>
            <a:r>
              <a:rPr lang="zh-CN" altLang="en-US" sz="1200">
                <a:solidFill>
                  <a:srgbClr val="FF0000"/>
                </a:solidFill>
                <a:ea typeface="微軟正黑體" pitchFamily="34" charset="-120"/>
              </a:rPr>
              <a:t> </a:t>
            </a:r>
            <a:r>
              <a:rPr lang="en-US" altLang="zh-CN" sz="1200">
                <a:solidFill>
                  <a:srgbClr val="FF0000"/>
                </a:solidFill>
                <a:ea typeface="微軟正黑體" pitchFamily="34" charset="-120"/>
              </a:rPr>
              <a:t>1Msps </a:t>
            </a:r>
          </a:p>
          <a:p>
            <a:pPr lvl="1" eaLnBrk="1" hangingPunct="1">
              <a:spcBef>
                <a:spcPct val="20000"/>
              </a:spcBef>
              <a:buClr>
                <a:srgbClr val="D00600"/>
              </a:buClr>
              <a:buFont typeface="Arial" charset="0"/>
              <a:buChar char="–"/>
            </a:pPr>
            <a:r>
              <a:rPr lang="zh-CN" altLang="en-US" sz="1200">
                <a:solidFill>
                  <a:srgbClr val="FF0000"/>
                </a:solidFill>
                <a:ea typeface="微軟正黑體" pitchFamily="34" charset="-120"/>
              </a:rPr>
              <a:t>采样通道可设优先级</a:t>
            </a:r>
          </a:p>
          <a:p>
            <a:pPr eaLnBrk="1" hangingPunct="1">
              <a:spcBef>
                <a:spcPct val="20000"/>
              </a:spcBef>
              <a:buClr>
                <a:srgbClr val="D00600"/>
              </a:buClr>
              <a:buFont typeface="Arial" charset="0"/>
              <a:buChar char="•"/>
            </a:pPr>
            <a:r>
              <a:rPr lang="en-US" altLang="zh-TW" sz="1400" b="1">
                <a:ea typeface="微軟正黑體" pitchFamily="34" charset="-120"/>
                <a:sym typeface="Wingdings" pitchFamily="2" charset="2"/>
              </a:rPr>
              <a:t>2 </a:t>
            </a:r>
            <a:r>
              <a:rPr lang="zh-TW" altLang="en-US" sz="1400" b="1">
                <a:ea typeface="微軟正黑體" pitchFamily="34" charset="-120"/>
                <a:sym typeface="Wingdings" pitchFamily="2" charset="2"/>
              </a:rPr>
              <a:t>组运算放大器</a:t>
            </a:r>
            <a:endParaRPr lang="en-US" altLang="zh-TW" sz="1400" b="1">
              <a:ea typeface="微軟正黑體" pitchFamily="34" charset="-120"/>
              <a:sym typeface="Wingdings" pitchFamily="2" charset="2"/>
            </a:endParaRPr>
          </a:p>
          <a:p>
            <a:pPr eaLnBrk="1" hangingPunct="1">
              <a:spcBef>
                <a:spcPct val="20000"/>
              </a:spcBef>
              <a:buClr>
                <a:srgbClr val="D00600"/>
              </a:buClr>
              <a:buFont typeface="Arial" charset="0"/>
              <a:buChar char="•"/>
            </a:pPr>
            <a:r>
              <a:rPr lang="en-US" altLang="zh-TW" sz="1400" b="1">
                <a:ea typeface="微軟正黑體" pitchFamily="34" charset="-120"/>
                <a:sym typeface="Wingdings" pitchFamily="2" charset="2"/>
              </a:rPr>
              <a:t>16 </a:t>
            </a:r>
            <a:r>
              <a:rPr lang="zh-TW" altLang="en-US" sz="1400" b="1">
                <a:ea typeface="微軟正黑體" pitchFamily="34" charset="-120"/>
                <a:sym typeface="Wingdings" pitchFamily="2" charset="2"/>
              </a:rPr>
              <a:t>通道 </a:t>
            </a:r>
            <a:r>
              <a:rPr lang="en-US" altLang="zh-TW" sz="1400" b="1">
                <a:ea typeface="微軟正黑體" pitchFamily="34" charset="-120"/>
                <a:sym typeface="Wingdings" pitchFamily="2" charset="2"/>
              </a:rPr>
              <a:t>DMA </a:t>
            </a:r>
          </a:p>
          <a:p>
            <a:pPr eaLnBrk="1" hangingPunct="1">
              <a:spcBef>
                <a:spcPct val="20000"/>
              </a:spcBef>
              <a:buClr>
                <a:srgbClr val="D00600"/>
              </a:buClr>
              <a:buFont typeface="Arial" charset="0"/>
              <a:buChar char="•"/>
            </a:pPr>
            <a:r>
              <a:rPr lang="en-US" altLang="zh-TW" sz="1400" b="1">
                <a:ea typeface="微軟正黑體" pitchFamily="34" charset="-120"/>
              </a:rPr>
              <a:t>EBI </a:t>
            </a:r>
            <a:r>
              <a:rPr lang="zh-TW" altLang="en-US" sz="1400" b="1">
                <a:ea typeface="微軟正黑體" pitchFamily="34" charset="-120"/>
              </a:rPr>
              <a:t>支持 </a:t>
            </a:r>
            <a:r>
              <a:rPr lang="en-US" altLang="zh-TW" sz="1400" b="1">
                <a:ea typeface="微軟正黑體" pitchFamily="34" charset="-120"/>
              </a:rPr>
              <a:t>64MB </a:t>
            </a:r>
            <a:r>
              <a:rPr lang="zh-TW" altLang="en-US" sz="1400" b="1">
                <a:ea typeface="微軟正黑體" pitchFamily="34" charset="-120"/>
              </a:rPr>
              <a:t>寻址空间</a:t>
            </a:r>
            <a:endParaRPr lang="en-US" altLang="zh-TW" sz="1400" b="1">
              <a:ea typeface="微軟正黑體" pitchFamily="34" charset="-120"/>
            </a:endParaRPr>
          </a:p>
        </p:txBody>
      </p:sp>
      <p:pic>
        <p:nvPicPr>
          <p:cNvPr id="11269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4014788"/>
            <a:ext cx="1189038" cy="28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標題 1"/>
          <p:cNvSpPr>
            <a:spLocks noGrp="1"/>
          </p:cNvSpPr>
          <p:nvPr>
            <p:ph type="title"/>
          </p:nvPr>
        </p:nvSpPr>
        <p:spPr>
          <a:xfrm>
            <a:off x="179388" y="33338"/>
            <a:ext cx="8964612" cy="669925"/>
          </a:xfrm>
        </p:spPr>
        <p:txBody>
          <a:bodyPr/>
          <a:lstStyle/>
          <a:p>
            <a:pPr algn="ctr"/>
            <a:r>
              <a:rPr lang="en-US" altLang="zh-TW" sz="2400" smtClean="0"/>
              <a:t>NUC472 </a:t>
            </a:r>
            <a:r>
              <a:rPr lang="zh-TW" altLang="en-US" sz="2400" smtClean="0"/>
              <a:t>特色 </a:t>
            </a:r>
            <a:r>
              <a:rPr lang="en-US" altLang="zh-TW" sz="2400" smtClean="0"/>
              <a:t>(</a:t>
            </a:r>
            <a:r>
              <a:rPr lang="zh-TW" altLang="en-US" sz="2400" smtClean="0"/>
              <a:t>续</a:t>
            </a:r>
            <a:r>
              <a:rPr lang="en-US" altLang="zh-TW" sz="2400" smtClean="0"/>
              <a:t>)</a:t>
            </a:r>
            <a:br>
              <a:rPr lang="en-US" altLang="zh-TW" sz="2400" smtClean="0"/>
            </a:br>
            <a:r>
              <a:rPr lang="en-US" altLang="zh-TW" sz="1400" smtClean="0"/>
              <a:t>Cortex™-M4 </a:t>
            </a:r>
            <a:r>
              <a:rPr lang="zh-TW" altLang="en-US" sz="1400" smtClean="0"/>
              <a:t>支持以太网络、</a:t>
            </a:r>
            <a:r>
              <a:rPr lang="en-US" altLang="zh-TW" sz="1400" smtClean="0"/>
              <a:t>CAN</a:t>
            </a:r>
            <a:r>
              <a:rPr lang="zh-TW" altLang="en-US" sz="1400" smtClean="0"/>
              <a:t>、</a:t>
            </a:r>
            <a:r>
              <a:rPr lang="en-US" altLang="zh-TW" sz="1400" smtClean="0"/>
              <a:t>USB OTG</a:t>
            </a:r>
            <a:r>
              <a:rPr lang="zh-TW" altLang="en-US" sz="1400" smtClean="0"/>
              <a:t>与高速设备之微控制器</a:t>
            </a:r>
          </a:p>
        </p:txBody>
      </p:sp>
      <p:sp>
        <p:nvSpPr>
          <p:cNvPr id="12291" name="Content Placeholder 2"/>
          <p:cNvSpPr txBox="1">
            <a:spLocks/>
          </p:cNvSpPr>
          <p:nvPr/>
        </p:nvSpPr>
        <p:spPr bwMode="auto">
          <a:xfrm>
            <a:off x="179388" y="915988"/>
            <a:ext cx="4449762" cy="381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20000"/>
              </a:spcBef>
              <a:buClr>
                <a:srgbClr val="D00600"/>
              </a:buClr>
              <a:buFont typeface="Arial" charset="0"/>
              <a:buChar char="•"/>
            </a:pPr>
            <a:r>
              <a:rPr lang="zh-TW" altLang="en-US" sz="1400" b="1">
                <a:ea typeface="微軟正黑體" pitchFamily="34" charset="-120"/>
                <a:cs typeface="Arial" charset="0"/>
              </a:rPr>
              <a:t>多种频率输入</a:t>
            </a:r>
            <a:endParaRPr lang="en-US" altLang="zh-TW" sz="1400" b="1">
              <a:ea typeface="微軟正黑體" pitchFamily="34" charset="-120"/>
              <a:cs typeface="Arial" charset="0"/>
            </a:endParaRPr>
          </a:p>
          <a:p>
            <a:pPr lvl="1" eaLnBrk="1" hangingPunct="1">
              <a:spcBef>
                <a:spcPct val="20000"/>
              </a:spcBef>
              <a:buClr>
                <a:srgbClr val="D00600"/>
              </a:buClr>
              <a:buFont typeface="Arial" charset="0"/>
              <a:buChar char="–"/>
            </a:pPr>
            <a:r>
              <a:rPr lang="zh-TW" altLang="en-US" sz="1200">
                <a:ea typeface="微軟正黑體" pitchFamily="34" charset="-120"/>
                <a:cs typeface="Arial" charset="0"/>
              </a:rPr>
              <a:t>内建 </a:t>
            </a:r>
            <a:r>
              <a:rPr lang="en-US" altLang="zh-TW" sz="1200">
                <a:ea typeface="微軟正黑體" pitchFamily="34" charset="-120"/>
                <a:cs typeface="Arial" charset="0"/>
              </a:rPr>
              <a:t>22.1184MHz(</a:t>
            </a:r>
            <a:r>
              <a:rPr lang="en-US" altLang="zh-TW" sz="120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  <a:cs typeface="Arial" charset="0"/>
              </a:rPr>
              <a:t>±2%</a:t>
            </a:r>
            <a:r>
              <a:rPr lang="en-US" altLang="zh-TW" sz="1200">
                <a:ea typeface="微軟正黑體" pitchFamily="34" charset="-120"/>
                <a:cs typeface="Arial" charset="0"/>
              </a:rPr>
              <a:t>)</a:t>
            </a:r>
            <a:r>
              <a:rPr lang="zh-TW" altLang="en-US" sz="1200">
                <a:ea typeface="微軟正黑體" pitchFamily="34" charset="-120"/>
                <a:cs typeface="Arial" charset="0"/>
              </a:rPr>
              <a:t>与 </a:t>
            </a:r>
            <a:r>
              <a:rPr lang="en-US" altLang="zh-TW" sz="1200">
                <a:ea typeface="微軟正黑體" pitchFamily="34" charset="-120"/>
                <a:cs typeface="Arial" charset="0"/>
              </a:rPr>
              <a:t>10kHz</a:t>
            </a:r>
            <a:r>
              <a:rPr lang="zh-TW" altLang="en-US" sz="1200">
                <a:ea typeface="微軟正黑體" pitchFamily="34" charset="-120"/>
                <a:cs typeface="Arial" charset="0"/>
              </a:rPr>
              <a:t>晶振</a:t>
            </a:r>
            <a:endParaRPr lang="en-US" altLang="zh-TW" sz="1200">
              <a:ea typeface="微軟正黑體" pitchFamily="34" charset="-120"/>
              <a:cs typeface="Arial" charset="0"/>
            </a:endParaRPr>
          </a:p>
          <a:p>
            <a:pPr lvl="1" eaLnBrk="1" hangingPunct="1">
              <a:spcBef>
                <a:spcPct val="20000"/>
              </a:spcBef>
              <a:buClr>
                <a:srgbClr val="D00600"/>
              </a:buClr>
              <a:buFont typeface="Arial" charset="0"/>
              <a:buChar char="–"/>
            </a:pPr>
            <a:r>
              <a:rPr lang="zh-TW" altLang="en-US" sz="1200">
                <a:ea typeface="微軟正黑體" pitchFamily="34" charset="-120"/>
                <a:cs typeface="Arial" charset="0"/>
              </a:rPr>
              <a:t>可外挂 </a:t>
            </a:r>
            <a:r>
              <a:rPr lang="en-US" altLang="zh-TW" sz="1200">
                <a:ea typeface="微軟正黑體" pitchFamily="34" charset="-120"/>
                <a:cs typeface="Arial" charset="0"/>
              </a:rPr>
              <a:t>4~24MHz </a:t>
            </a:r>
            <a:r>
              <a:rPr lang="zh-TW" altLang="en-US" sz="1200">
                <a:ea typeface="微軟正黑體" pitchFamily="34" charset="-120"/>
                <a:cs typeface="Arial" charset="0"/>
              </a:rPr>
              <a:t>晶振输入</a:t>
            </a:r>
            <a:endParaRPr lang="en-US" altLang="zh-TW" sz="1200">
              <a:ea typeface="微軟正黑體" pitchFamily="34" charset="-120"/>
              <a:cs typeface="Arial" charset="0"/>
            </a:endParaRPr>
          </a:p>
          <a:p>
            <a:pPr lvl="1" eaLnBrk="1" hangingPunct="1">
              <a:spcBef>
                <a:spcPct val="20000"/>
              </a:spcBef>
              <a:buClr>
                <a:srgbClr val="D00600"/>
              </a:buClr>
              <a:buFont typeface="Arial" charset="0"/>
              <a:buChar char="–"/>
            </a:pPr>
            <a:r>
              <a:rPr lang="en-US" altLang="zh-TW" sz="1200">
                <a:ea typeface="微軟正黑體" pitchFamily="34" charset="-120"/>
                <a:cs typeface="Arial" charset="0"/>
              </a:rPr>
              <a:t>PLL</a:t>
            </a:r>
          </a:p>
          <a:p>
            <a:pPr lvl="1" eaLnBrk="1" hangingPunct="1">
              <a:spcBef>
                <a:spcPct val="20000"/>
              </a:spcBef>
              <a:buClr>
                <a:srgbClr val="D00600"/>
              </a:buClr>
              <a:buFont typeface="Arial" charset="0"/>
              <a:buChar char="–"/>
            </a:pPr>
            <a:r>
              <a:rPr lang="en-US" altLang="zh-TW" sz="1200">
                <a:ea typeface="微軟正黑體" pitchFamily="34" charset="-120"/>
                <a:cs typeface="Arial" charset="0"/>
              </a:rPr>
              <a:t>32.768kHz </a:t>
            </a:r>
            <a:r>
              <a:rPr lang="zh-CN" altLang="en-US" sz="1200">
                <a:ea typeface="微軟正黑體" pitchFamily="34" charset="-120"/>
                <a:cs typeface="Arial" charset="0"/>
              </a:rPr>
              <a:t>用于</a:t>
            </a:r>
            <a:r>
              <a:rPr lang="en-US" altLang="zh-TW" sz="1200">
                <a:ea typeface="微軟正黑體" pitchFamily="34" charset="-120"/>
                <a:cs typeface="Arial" charset="0"/>
              </a:rPr>
              <a:t> RTC </a:t>
            </a:r>
            <a:r>
              <a:rPr lang="zh-CN" altLang="en-US" sz="1200">
                <a:ea typeface="微軟正黑體" pitchFamily="34" charset="-120"/>
                <a:cs typeface="Arial" charset="0"/>
              </a:rPr>
              <a:t>以及低功耗操作</a:t>
            </a:r>
            <a:endParaRPr lang="en-US" altLang="zh-TW" sz="1200">
              <a:ea typeface="微軟正黑體" pitchFamily="34" charset="-120"/>
              <a:cs typeface="Arial" charset="0"/>
            </a:endParaRPr>
          </a:p>
          <a:p>
            <a:pPr eaLnBrk="1" hangingPunct="1">
              <a:spcBef>
                <a:spcPct val="20000"/>
              </a:spcBef>
              <a:buClr>
                <a:srgbClr val="D00600"/>
              </a:buClr>
              <a:buFont typeface="Arial" charset="0"/>
              <a:buChar char="•"/>
            </a:pPr>
            <a:r>
              <a:rPr lang="zh-TW" altLang="en-US" sz="1400" b="1">
                <a:ea typeface="微軟正黑體" pitchFamily="34" charset="-120"/>
                <a:cs typeface="Arial" charset="0"/>
              </a:rPr>
              <a:t>定时器</a:t>
            </a:r>
            <a:endParaRPr lang="en-US" altLang="zh-TW" sz="1400" b="1">
              <a:ea typeface="微軟正黑體" pitchFamily="34" charset="-120"/>
              <a:cs typeface="Arial" charset="0"/>
            </a:endParaRPr>
          </a:p>
          <a:p>
            <a:pPr lvl="1" eaLnBrk="1" hangingPunct="1">
              <a:spcBef>
                <a:spcPct val="20000"/>
              </a:spcBef>
              <a:buClr>
                <a:srgbClr val="D00600"/>
              </a:buClr>
              <a:buFont typeface="Arial" charset="0"/>
              <a:buChar char="–"/>
            </a:pPr>
            <a:r>
              <a:rPr lang="en-US" altLang="zh-CN" sz="1200">
                <a:ea typeface="微軟正黑體" pitchFamily="34" charset="-120"/>
                <a:cs typeface="Arial" charset="0"/>
              </a:rPr>
              <a:t>32-</a:t>
            </a:r>
            <a:r>
              <a:rPr lang="zh-CN" altLang="en-US" sz="1200">
                <a:ea typeface="微軟正黑體" pitchFamily="34" charset="-120"/>
                <a:cs typeface="Arial" charset="0"/>
              </a:rPr>
              <a:t>位 定时器</a:t>
            </a:r>
            <a:r>
              <a:rPr lang="en-US" altLang="zh-CN" sz="1200">
                <a:ea typeface="微軟正黑體" pitchFamily="34" charset="-120"/>
                <a:cs typeface="Arial" charset="0"/>
              </a:rPr>
              <a:t>x 4</a:t>
            </a:r>
          </a:p>
          <a:p>
            <a:pPr lvl="1" eaLnBrk="1" hangingPunct="1">
              <a:spcBef>
                <a:spcPct val="20000"/>
              </a:spcBef>
              <a:buClr>
                <a:srgbClr val="D00600"/>
              </a:buClr>
              <a:buFont typeface="Arial" charset="0"/>
              <a:buChar char="–"/>
            </a:pPr>
            <a:r>
              <a:rPr lang="zh-CN" altLang="en-US" sz="1200">
                <a:ea typeface="微軟正黑體" pitchFamily="34" charset="-120"/>
                <a:cs typeface="Arial" charset="0"/>
              </a:rPr>
              <a:t>看门狗定时器以及窗口式看门狗定时器</a:t>
            </a:r>
          </a:p>
          <a:p>
            <a:pPr lvl="1" eaLnBrk="1" hangingPunct="1">
              <a:spcBef>
                <a:spcPct val="20000"/>
              </a:spcBef>
              <a:buClr>
                <a:srgbClr val="D00600"/>
              </a:buClr>
              <a:buFont typeface="Arial" charset="0"/>
              <a:buChar char="–"/>
            </a:pPr>
            <a:r>
              <a:rPr lang="en-US" altLang="zh-TW" sz="1200">
                <a:ea typeface="微軟正黑體" pitchFamily="34" charset="-120"/>
                <a:cs typeface="Arial" charset="0"/>
              </a:rPr>
              <a:t>RTC (V</a:t>
            </a:r>
            <a:r>
              <a:rPr lang="en-US" altLang="zh-TW" sz="1200" baseline="-25000">
                <a:ea typeface="微軟正黑體" pitchFamily="34" charset="-120"/>
                <a:cs typeface="Arial" charset="0"/>
              </a:rPr>
              <a:t>BAT</a:t>
            </a:r>
            <a:r>
              <a:rPr lang="en-US" altLang="zh-TW" sz="1200">
                <a:ea typeface="微軟正黑體" pitchFamily="34" charset="-120"/>
                <a:cs typeface="Arial" charset="0"/>
              </a:rPr>
              <a:t>)(96-bytes back registers)</a:t>
            </a:r>
          </a:p>
          <a:p>
            <a:pPr lvl="2" eaLnBrk="1" hangingPunct="1">
              <a:spcBef>
                <a:spcPct val="20000"/>
              </a:spcBef>
              <a:buClr>
                <a:srgbClr val="D00600"/>
              </a:buClr>
              <a:buFont typeface="Arial" charset="0"/>
              <a:buChar char="–"/>
            </a:pPr>
            <a:r>
              <a:rPr lang="zh-CN" altLang="en-US" sz="1200">
                <a:latin typeface="微軟正黑體" pitchFamily="34" charset="-120"/>
                <a:ea typeface="微軟正黑體" pitchFamily="34" charset="-120"/>
              </a:rPr>
              <a:t>支持 </a:t>
            </a:r>
            <a:r>
              <a:rPr lang="en-US" altLang="zh-CN" sz="1200">
                <a:latin typeface="微軟正黑體" pitchFamily="34" charset="-120"/>
                <a:ea typeface="微軟正黑體" pitchFamily="34" charset="-120"/>
              </a:rPr>
              <a:t>96</a:t>
            </a:r>
            <a:r>
              <a:rPr lang="en-US" altLang="zh-CN" sz="1200">
                <a:latin typeface="微軟正黑體" pitchFamily="34" charset="-120"/>
                <a:cs typeface="Arial" charset="0"/>
              </a:rPr>
              <a:t> </a:t>
            </a:r>
            <a:r>
              <a:rPr lang="zh-CN" altLang="en-US" sz="1200">
                <a:latin typeface="微軟正黑體" pitchFamily="34" charset="-120"/>
                <a:ea typeface="微軟正黑體" pitchFamily="34" charset="-120"/>
              </a:rPr>
              <a:t>字节备用寄存器以及</a:t>
            </a:r>
            <a:r>
              <a:rPr lang="en-US" altLang="zh-CN" sz="1200">
                <a:latin typeface="微軟正黑體" pitchFamily="34" charset="-120"/>
                <a:ea typeface="微軟正黑體" pitchFamily="34" charset="-120"/>
              </a:rPr>
              <a:t>2</a:t>
            </a:r>
            <a:r>
              <a:rPr lang="zh-CN" altLang="en-US" sz="1200">
                <a:latin typeface="微軟正黑體" pitchFamily="34" charset="-120"/>
                <a:ea typeface="微軟正黑體" pitchFamily="34" charset="-120"/>
              </a:rPr>
              <a:t>个</a:t>
            </a:r>
            <a:r>
              <a:rPr lang="zh-TW" altLang="en-US" sz="1200">
                <a:latin typeface="微軟正黑體" pitchFamily="34" charset="-120"/>
                <a:ea typeface="微軟正黑體" pitchFamily="34" charset="-120"/>
              </a:rPr>
              <a:t>防窃取资料</a:t>
            </a:r>
            <a:r>
              <a:rPr lang="zh-CN" altLang="en-US" sz="1200">
                <a:latin typeface="微軟正黑體" pitchFamily="34" charset="-120"/>
                <a:ea typeface="微軟正黑體" pitchFamily="34" charset="-120"/>
              </a:rPr>
              <a:t>探测引脚来清除备用寄存器内容</a:t>
            </a:r>
            <a:r>
              <a:rPr lang="en-US" altLang="zh-TW" sz="1200">
                <a:latin typeface="微軟正黑體" pitchFamily="34" charset="-120"/>
                <a:cs typeface="Arial" charset="0"/>
              </a:rPr>
              <a:t> </a:t>
            </a:r>
            <a:endParaRPr lang="en-US" altLang="zh-TW" sz="1200" baseline="-25000">
              <a:ea typeface="微軟正黑體" pitchFamily="34" charset="-120"/>
            </a:endParaRPr>
          </a:p>
          <a:p>
            <a:pPr eaLnBrk="1" hangingPunct="1">
              <a:spcBef>
                <a:spcPct val="20000"/>
              </a:spcBef>
              <a:buClr>
                <a:srgbClr val="D00600"/>
              </a:buClr>
              <a:buFont typeface="Arial" charset="0"/>
              <a:buChar char="•"/>
            </a:pPr>
            <a:r>
              <a:rPr lang="zh-TW" altLang="en-US" sz="1400" b="1">
                <a:ea typeface="微軟正黑體" pitchFamily="34" charset="-120"/>
              </a:rPr>
              <a:t>加密功能</a:t>
            </a:r>
            <a:endParaRPr lang="en-US" altLang="zh-TW" sz="1400" b="1">
              <a:ea typeface="微軟正黑體" pitchFamily="34" charset="-120"/>
            </a:endParaRPr>
          </a:p>
          <a:p>
            <a:pPr lvl="1" eaLnBrk="1" hangingPunct="1">
              <a:spcBef>
                <a:spcPct val="20000"/>
              </a:spcBef>
              <a:buClr>
                <a:srgbClr val="D00600"/>
              </a:buClr>
              <a:buFont typeface="Arial" charset="0"/>
              <a:buChar char="–"/>
            </a:pPr>
            <a:r>
              <a:rPr lang="zh-TW" altLang="en-US" sz="1200">
                <a:solidFill>
                  <a:srgbClr val="FF0000"/>
                </a:solidFill>
                <a:ea typeface="微軟正黑體" pitchFamily="34" charset="-120"/>
              </a:rPr>
              <a:t>支持</a:t>
            </a:r>
            <a:r>
              <a:rPr lang="en-US" altLang="zh-TW" sz="1200">
                <a:solidFill>
                  <a:srgbClr val="FF0000"/>
                </a:solidFill>
                <a:ea typeface="微軟正黑體" pitchFamily="34" charset="-120"/>
              </a:rPr>
              <a:t>AES/3DES, SHA, RNG</a:t>
            </a:r>
            <a:endParaRPr lang="zh-TW" altLang="en-US" sz="1200">
              <a:solidFill>
                <a:srgbClr val="FF0000"/>
              </a:solidFill>
              <a:ea typeface="微軟正黑體" pitchFamily="34" charset="-120"/>
            </a:endParaRPr>
          </a:p>
          <a:p>
            <a:pPr lvl="1" eaLnBrk="1" hangingPunct="1">
              <a:spcBef>
                <a:spcPct val="20000"/>
              </a:spcBef>
              <a:buClr>
                <a:srgbClr val="D00600"/>
              </a:buClr>
              <a:buFont typeface="Arial" charset="0"/>
              <a:buChar char="–"/>
            </a:pPr>
            <a:r>
              <a:rPr lang="zh-CN" altLang="en-US" sz="1200">
                <a:latin typeface="微軟正黑體" pitchFamily="34" charset="-120"/>
                <a:ea typeface="微軟正黑體" pitchFamily="34" charset="-120"/>
              </a:rPr>
              <a:t>防盗拷锁码位功能</a:t>
            </a:r>
            <a:r>
              <a:rPr lang="zh-TW" altLang="en-US" sz="1200"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en-US" altLang="zh-TW" sz="1200">
                <a:latin typeface="微軟正黑體" pitchFamily="34" charset="-120"/>
                <a:cs typeface="Arial" charset="0"/>
              </a:rPr>
              <a:t>(Security bit)</a:t>
            </a:r>
          </a:p>
          <a:p>
            <a:pPr lvl="1" eaLnBrk="1" hangingPunct="1">
              <a:spcBef>
                <a:spcPct val="20000"/>
              </a:spcBef>
              <a:buClr>
                <a:srgbClr val="D00600"/>
              </a:buClr>
              <a:buFont typeface="Arial" charset="0"/>
              <a:buChar char="–"/>
            </a:pPr>
            <a:r>
              <a:rPr lang="en-US" altLang="zh-TW" sz="1200">
                <a:latin typeface="微軟正黑體" pitchFamily="34" charset="-120"/>
                <a:cs typeface="Arial" charset="0"/>
              </a:rPr>
              <a:t>96-bit  UID </a:t>
            </a:r>
            <a:r>
              <a:rPr lang="zh-TW" altLang="en-US" sz="1200">
                <a:latin typeface="微軟正黑體" pitchFamily="34" charset="-120"/>
                <a:ea typeface="微軟正黑體" pitchFamily="34" charset="-120"/>
              </a:rPr>
              <a:t>芯片唯一码</a:t>
            </a:r>
            <a:endParaRPr lang="en-US" altLang="zh-TW" sz="1200">
              <a:latin typeface="微軟正黑體" pitchFamily="34" charset="-120"/>
              <a:cs typeface="Arial" charset="0"/>
            </a:endParaRPr>
          </a:p>
          <a:p>
            <a:pPr lvl="1" eaLnBrk="1" hangingPunct="1">
              <a:spcBef>
                <a:spcPct val="20000"/>
              </a:spcBef>
              <a:buClr>
                <a:srgbClr val="D00600"/>
              </a:buClr>
              <a:buFont typeface="Arial" charset="0"/>
              <a:buChar char="–"/>
            </a:pPr>
            <a:r>
              <a:rPr lang="en-US" altLang="zh-TW" sz="1200">
                <a:latin typeface="微軟正黑體" pitchFamily="34" charset="-120"/>
                <a:cs typeface="Arial" charset="0"/>
              </a:rPr>
              <a:t>128-bit UCID </a:t>
            </a:r>
            <a:r>
              <a:rPr lang="zh-TW" altLang="en-US" sz="1200">
                <a:latin typeface="微軟正黑體" pitchFamily="34" charset="-120"/>
                <a:ea typeface="微軟正黑體" pitchFamily="34" charset="-120"/>
              </a:rPr>
              <a:t>客户唯一码</a:t>
            </a:r>
            <a:r>
              <a:rPr lang="en-US" altLang="zh-TW" sz="1200">
                <a:latin typeface="微軟正黑體" pitchFamily="34" charset="-120"/>
                <a:cs typeface="Arial" charset="0"/>
              </a:rPr>
              <a:t> </a:t>
            </a:r>
            <a:endParaRPr lang="en-US" altLang="zh-TW" sz="1200">
              <a:ea typeface="微軟正黑體" pitchFamily="34" charset="-120"/>
            </a:endParaRPr>
          </a:p>
        </p:txBody>
      </p:sp>
      <p:sp>
        <p:nvSpPr>
          <p:cNvPr id="12292" name="Content Placeholder 3"/>
          <p:cNvSpPr txBox="1">
            <a:spLocks/>
          </p:cNvSpPr>
          <p:nvPr/>
        </p:nvSpPr>
        <p:spPr bwMode="auto">
          <a:xfrm>
            <a:off x="4500563" y="915988"/>
            <a:ext cx="4392612" cy="4103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20000"/>
              </a:spcBef>
              <a:buClr>
                <a:srgbClr val="D00600"/>
              </a:buClr>
              <a:buFont typeface="Arial" charset="0"/>
              <a:buChar char="•"/>
            </a:pPr>
            <a:r>
              <a:rPr lang="en-US" altLang="zh-TW" sz="1400" b="1">
                <a:ea typeface="微軟正黑體" pitchFamily="34" charset="-120"/>
                <a:cs typeface="Arial" charset="0"/>
              </a:rPr>
              <a:t>GPIO</a:t>
            </a:r>
          </a:p>
          <a:p>
            <a:pPr lvl="1" eaLnBrk="1" hangingPunct="1">
              <a:spcBef>
                <a:spcPct val="20000"/>
              </a:spcBef>
              <a:buClr>
                <a:srgbClr val="D00600"/>
              </a:buClr>
              <a:buFont typeface="Arial" charset="0"/>
              <a:buChar char="–"/>
            </a:pPr>
            <a:r>
              <a:rPr lang="zh-TW" altLang="en-US" sz="1200">
                <a:ea typeface="微軟正黑體" pitchFamily="34" charset="-120"/>
                <a:cs typeface="Arial" charset="0"/>
              </a:rPr>
              <a:t>最多支持 </a:t>
            </a:r>
            <a:r>
              <a:rPr lang="en-US" altLang="zh-TW" sz="1200">
                <a:ea typeface="微軟正黑體" pitchFamily="34" charset="-120"/>
                <a:cs typeface="Arial" charset="0"/>
              </a:rPr>
              <a:t>144</a:t>
            </a:r>
            <a:r>
              <a:rPr lang="zh-TW" altLang="en-US" sz="1200">
                <a:ea typeface="微軟正黑體" pitchFamily="34" charset="-120"/>
                <a:cs typeface="Arial" charset="0"/>
              </a:rPr>
              <a:t>个 </a:t>
            </a:r>
            <a:r>
              <a:rPr lang="en-US" altLang="zh-TW" sz="1200">
                <a:ea typeface="微軟正黑體" pitchFamily="34" charset="-120"/>
                <a:cs typeface="Arial" charset="0"/>
              </a:rPr>
              <a:t>GPIO</a:t>
            </a:r>
          </a:p>
          <a:p>
            <a:pPr lvl="1" eaLnBrk="1" hangingPunct="1">
              <a:spcBef>
                <a:spcPct val="20000"/>
              </a:spcBef>
              <a:buClr>
                <a:srgbClr val="D00600"/>
              </a:buClr>
              <a:buFont typeface="Arial" charset="0"/>
              <a:buChar char="–"/>
            </a:pPr>
            <a:r>
              <a:rPr lang="zh-TW" altLang="en-US" sz="1200">
                <a:ea typeface="微軟正黑體" pitchFamily="34" charset="-120"/>
                <a:cs typeface="Arial" charset="0"/>
              </a:rPr>
              <a:t>灌电流能力</a:t>
            </a:r>
            <a:r>
              <a:rPr lang="en-US" altLang="zh-TW" sz="1200">
                <a:ea typeface="微軟正黑體" pitchFamily="34" charset="-120"/>
                <a:cs typeface="Arial" charset="0"/>
              </a:rPr>
              <a:t>(&gt;15 mA), </a:t>
            </a:r>
            <a:r>
              <a:rPr lang="zh-TW" altLang="en-US" sz="1200">
                <a:ea typeface="微軟正黑體" pitchFamily="34" charset="-120"/>
                <a:cs typeface="Arial" charset="0"/>
              </a:rPr>
              <a:t>驱动能力</a:t>
            </a:r>
            <a:r>
              <a:rPr lang="en-US" altLang="zh-TW" sz="1200">
                <a:ea typeface="微軟正黑體" pitchFamily="34" charset="-120"/>
                <a:cs typeface="Arial" charset="0"/>
              </a:rPr>
              <a:t>(&gt;20 mA)</a:t>
            </a:r>
            <a:endParaRPr lang="en-US" altLang="zh-TW" sz="1400" b="1">
              <a:ea typeface="微軟正黑體" pitchFamily="34" charset="-120"/>
              <a:cs typeface="Arial" charset="0"/>
            </a:endParaRPr>
          </a:p>
          <a:p>
            <a:pPr eaLnBrk="1" hangingPunct="1">
              <a:spcBef>
                <a:spcPct val="20000"/>
              </a:spcBef>
              <a:buClr>
                <a:srgbClr val="D00600"/>
              </a:buClr>
              <a:buFont typeface="Arial" charset="0"/>
              <a:buChar char="•"/>
            </a:pPr>
            <a:r>
              <a:rPr lang="zh-TW" altLang="en-US" sz="1400" b="1">
                <a:ea typeface="微軟正黑體" pitchFamily="34" charset="-120"/>
                <a:cs typeface="Arial" charset="0"/>
              </a:rPr>
              <a:t>其他接口</a:t>
            </a:r>
            <a:endParaRPr lang="en-US" altLang="zh-TW" sz="1400" b="1">
              <a:ea typeface="微軟正黑體" pitchFamily="34" charset="-120"/>
              <a:cs typeface="Arial" charset="0"/>
            </a:endParaRPr>
          </a:p>
          <a:p>
            <a:pPr lvl="1" eaLnBrk="1" hangingPunct="1">
              <a:spcBef>
                <a:spcPct val="20000"/>
              </a:spcBef>
              <a:buClr>
                <a:srgbClr val="D00600"/>
              </a:buClr>
              <a:buFont typeface="Arial" charset="0"/>
              <a:buChar char="–"/>
            </a:pPr>
            <a:r>
              <a:rPr lang="en-US" altLang="zh-TW" sz="1200">
                <a:solidFill>
                  <a:srgbClr val="FF0000"/>
                </a:solidFill>
                <a:ea typeface="微軟正黑體" pitchFamily="34" charset="-120"/>
                <a:cs typeface="Arial" charset="0"/>
              </a:rPr>
              <a:t>SD</a:t>
            </a:r>
            <a:r>
              <a:rPr lang="zh-TW" altLang="en-US" sz="1200">
                <a:solidFill>
                  <a:srgbClr val="FF0000"/>
                </a:solidFill>
                <a:ea typeface="微軟正黑體" pitchFamily="34" charset="-120"/>
                <a:cs typeface="Arial" charset="0"/>
              </a:rPr>
              <a:t>卡接口</a:t>
            </a:r>
            <a:endParaRPr lang="en-US" altLang="zh-TW" sz="1200">
              <a:solidFill>
                <a:srgbClr val="FF0000"/>
              </a:solidFill>
              <a:ea typeface="微軟正黑體" pitchFamily="34" charset="-120"/>
              <a:cs typeface="Arial" charset="0"/>
            </a:endParaRPr>
          </a:p>
          <a:p>
            <a:pPr lvl="1" eaLnBrk="1" hangingPunct="1">
              <a:spcBef>
                <a:spcPct val="20000"/>
              </a:spcBef>
              <a:buClr>
                <a:srgbClr val="D00600"/>
              </a:buClr>
              <a:buFont typeface="Arial" charset="0"/>
              <a:buChar char="–"/>
            </a:pPr>
            <a:r>
              <a:rPr lang="en-US" altLang="zh-TW" sz="1200">
                <a:solidFill>
                  <a:srgbClr val="FF0000"/>
                </a:solidFill>
                <a:ea typeface="微軟正黑體" pitchFamily="34" charset="-120"/>
                <a:cs typeface="Arial" charset="0"/>
              </a:rPr>
              <a:t>Image Sensor Interface</a:t>
            </a:r>
          </a:p>
          <a:p>
            <a:pPr lvl="1" eaLnBrk="1" hangingPunct="1">
              <a:spcBef>
                <a:spcPct val="20000"/>
              </a:spcBef>
              <a:buClr>
                <a:srgbClr val="D00600"/>
              </a:buClr>
              <a:buFont typeface="Arial" charset="0"/>
              <a:buChar char="–"/>
            </a:pPr>
            <a:r>
              <a:rPr lang="zh-TW" altLang="pt-BR" sz="1200">
                <a:solidFill>
                  <a:srgbClr val="FF0000"/>
                </a:solidFill>
                <a:ea typeface="微軟正黑體" pitchFamily="34" charset="-120"/>
                <a:cs typeface="Arial" charset="0"/>
              </a:rPr>
              <a:t>智能卡 </a:t>
            </a:r>
            <a:r>
              <a:rPr lang="pt-BR" altLang="zh-TW" sz="1200">
                <a:solidFill>
                  <a:srgbClr val="FF0000"/>
                </a:solidFill>
                <a:ea typeface="微軟正黑體" pitchFamily="34" charset="-120"/>
                <a:cs typeface="Arial" charset="0"/>
              </a:rPr>
              <a:t>(ISO 7816-3) x6</a:t>
            </a:r>
          </a:p>
          <a:p>
            <a:pPr lvl="1" eaLnBrk="1" hangingPunct="1">
              <a:spcBef>
                <a:spcPct val="20000"/>
              </a:spcBef>
              <a:buClr>
                <a:srgbClr val="D00600"/>
              </a:buClr>
              <a:buFont typeface="Arial" charset="0"/>
              <a:buChar char="–"/>
            </a:pPr>
            <a:r>
              <a:rPr lang="pt-BR" altLang="zh-TW" sz="1200">
                <a:solidFill>
                  <a:srgbClr val="FF0000"/>
                </a:solidFill>
                <a:ea typeface="微軟正黑體" pitchFamily="34" charset="-120"/>
                <a:cs typeface="Arial" charset="0"/>
              </a:rPr>
              <a:t>I</a:t>
            </a:r>
            <a:r>
              <a:rPr lang="pt-BR" altLang="zh-TW" sz="1200" baseline="30000">
                <a:solidFill>
                  <a:srgbClr val="FF0000"/>
                </a:solidFill>
                <a:ea typeface="微軟正黑體" pitchFamily="34" charset="-120"/>
                <a:cs typeface="Arial" charset="0"/>
              </a:rPr>
              <a:t>2</a:t>
            </a:r>
            <a:r>
              <a:rPr lang="pt-BR" altLang="zh-TW" sz="1200">
                <a:solidFill>
                  <a:srgbClr val="FF0000"/>
                </a:solidFill>
                <a:ea typeface="微軟正黑體" pitchFamily="34" charset="-120"/>
                <a:cs typeface="Arial" charset="0"/>
              </a:rPr>
              <a:t>S </a:t>
            </a:r>
            <a:r>
              <a:rPr lang="zh-TW" altLang="pt-BR" sz="1200">
                <a:solidFill>
                  <a:srgbClr val="FF0000"/>
                </a:solidFill>
                <a:ea typeface="微軟正黑體" pitchFamily="34" charset="-120"/>
                <a:cs typeface="Arial" charset="0"/>
              </a:rPr>
              <a:t>接口 </a:t>
            </a:r>
            <a:r>
              <a:rPr lang="pt-BR" altLang="zh-TW" sz="1200">
                <a:solidFill>
                  <a:srgbClr val="FF0000"/>
                </a:solidFill>
                <a:ea typeface="微軟正黑體" pitchFamily="34" charset="-120"/>
                <a:cs typeface="Arial" charset="0"/>
              </a:rPr>
              <a:t>x 2</a:t>
            </a:r>
            <a:endParaRPr lang="en-US" altLang="zh-TW" sz="1200">
              <a:ea typeface="微軟正黑體" pitchFamily="34" charset="-120"/>
              <a:cs typeface="Arial" charset="0"/>
            </a:endParaRPr>
          </a:p>
          <a:p>
            <a:pPr eaLnBrk="1" hangingPunct="1">
              <a:spcBef>
                <a:spcPct val="20000"/>
              </a:spcBef>
              <a:buClr>
                <a:srgbClr val="D00600"/>
              </a:buClr>
              <a:buFont typeface="Arial" charset="0"/>
              <a:buChar char="•"/>
            </a:pPr>
            <a:r>
              <a:rPr lang="zh-TW" altLang="en-US" sz="1400" b="1">
                <a:ea typeface="微軟正黑體" pitchFamily="34" charset="-120"/>
                <a:cs typeface="Arial" charset="0"/>
              </a:rPr>
              <a:t>其他仿真接口</a:t>
            </a:r>
            <a:endParaRPr lang="en-US" altLang="zh-TW" sz="1400" b="1">
              <a:ea typeface="微軟正黑體" pitchFamily="34" charset="-120"/>
              <a:cs typeface="Arial" charset="0"/>
            </a:endParaRPr>
          </a:p>
          <a:p>
            <a:pPr lvl="1" eaLnBrk="1" hangingPunct="1">
              <a:spcBef>
                <a:spcPct val="20000"/>
              </a:spcBef>
              <a:buClr>
                <a:srgbClr val="D00600"/>
              </a:buClr>
              <a:buFont typeface="Arial" charset="0"/>
              <a:buChar char="–"/>
            </a:pPr>
            <a:r>
              <a:rPr lang="en-US" altLang="zh-TW" sz="1200">
                <a:ea typeface="微軟正黑體" pitchFamily="34" charset="-120"/>
                <a:cs typeface="Arial" charset="0"/>
              </a:rPr>
              <a:t>3</a:t>
            </a:r>
            <a:r>
              <a:rPr lang="zh-TW" altLang="en-US" sz="1200">
                <a:ea typeface="微軟正黑體" pitchFamily="34" charset="-120"/>
                <a:cs typeface="Arial" charset="0"/>
              </a:rPr>
              <a:t>组比较器</a:t>
            </a:r>
            <a:endParaRPr lang="en-US" altLang="zh-TW" sz="1200">
              <a:ea typeface="微軟正黑體" pitchFamily="34" charset="-120"/>
              <a:cs typeface="Arial" charset="0"/>
            </a:endParaRPr>
          </a:p>
          <a:p>
            <a:pPr lvl="1" eaLnBrk="1" hangingPunct="1">
              <a:spcBef>
                <a:spcPct val="20000"/>
              </a:spcBef>
              <a:buClr>
                <a:srgbClr val="D00600"/>
              </a:buClr>
              <a:buFont typeface="Arial" charset="0"/>
              <a:buChar char="–"/>
            </a:pPr>
            <a:r>
              <a:rPr lang="zh-TW" altLang="en-US" sz="1200">
                <a:ea typeface="微軟正黑體" pitchFamily="34" charset="-120"/>
                <a:cs typeface="Arial" charset="0"/>
              </a:rPr>
              <a:t>温度传感器</a:t>
            </a:r>
            <a:endParaRPr lang="en-US" altLang="zh-TW" sz="1200">
              <a:ea typeface="微軟正黑體" pitchFamily="34" charset="-120"/>
              <a:cs typeface="Arial" charset="0"/>
            </a:endParaRPr>
          </a:p>
          <a:p>
            <a:pPr lvl="1" eaLnBrk="1" hangingPunct="1">
              <a:spcBef>
                <a:spcPct val="20000"/>
              </a:spcBef>
              <a:buClr>
                <a:srgbClr val="D00600"/>
              </a:buClr>
              <a:buFont typeface="Arial" charset="0"/>
              <a:buChar char="–"/>
            </a:pPr>
            <a:r>
              <a:rPr lang="en-US" altLang="zh-TW" sz="1200">
                <a:ea typeface="微軟正黑體" pitchFamily="34" charset="-120"/>
                <a:cs typeface="Arial" charset="0"/>
              </a:rPr>
              <a:t>LVR (2.0V); </a:t>
            </a:r>
            <a:r>
              <a:rPr lang="zh-TW" altLang="en-US" sz="1200">
                <a:ea typeface="微軟正黑體" pitchFamily="34" charset="-120"/>
                <a:cs typeface="Arial" charset="0"/>
              </a:rPr>
              <a:t>掉电侦测</a:t>
            </a:r>
            <a:r>
              <a:rPr lang="en-US" altLang="zh-TW" sz="1200">
                <a:ea typeface="微軟正黑體" pitchFamily="34" charset="-120"/>
                <a:cs typeface="Arial" charset="0"/>
              </a:rPr>
              <a:t>(4.4 V/ 3.8 V/ 2.7 V/ 2.2 V</a:t>
            </a:r>
            <a:r>
              <a:rPr lang="en-US" altLang="zh-TW" sz="1100">
                <a:ea typeface="微軟正黑體" pitchFamily="34" charset="-120"/>
                <a:cs typeface="Arial" charset="0"/>
              </a:rPr>
              <a:t>)</a:t>
            </a:r>
          </a:p>
          <a:p>
            <a:pPr eaLnBrk="1" hangingPunct="1">
              <a:spcBef>
                <a:spcPct val="20000"/>
              </a:spcBef>
              <a:buClr>
                <a:srgbClr val="D00600"/>
              </a:buClr>
              <a:buFont typeface="Arial" charset="0"/>
              <a:buChar char="•"/>
            </a:pPr>
            <a:r>
              <a:rPr lang="zh-TW" altLang="en-US" sz="1400" b="1">
                <a:ea typeface="微軟正黑體" pitchFamily="34" charset="-120"/>
                <a:cs typeface="Arial" charset="0"/>
              </a:rPr>
              <a:t>宽操作电压 </a:t>
            </a:r>
          </a:p>
          <a:p>
            <a:pPr lvl="1" eaLnBrk="1" hangingPunct="1">
              <a:spcBef>
                <a:spcPct val="20000"/>
              </a:spcBef>
              <a:buClr>
                <a:srgbClr val="D00600"/>
              </a:buClr>
              <a:buFont typeface="Arial" charset="0"/>
              <a:buChar char="–"/>
            </a:pPr>
            <a:r>
              <a:rPr lang="en-US" altLang="zh-CN" sz="1200">
                <a:solidFill>
                  <a:srgbClr val="FF0000"/>
                </a:solidFill>
                <a:ea typeface="微軟正黑體" pitchFamily="34" charset="-120"/>
                <a:cs typeface="Arial" charset="0"/>
              </a:rPr>
              <a:t>2.5V ~ 5.5V</a:t>
            </a:r>
          </a:p>
          <a:p>
            <a:pPr eaLnBrk="1" hangingPunct="1">
              <a:spcBef>
                <a:spcPct val="20000"/>
              </a:spcBef>
              <a:buClr>
                <a:srgbClr val="D00600"/>
              </a:buClr>
              <a:buFont typeface="Arial" charset="0"/>
              <a:buChar char="•"/>
            </a:pPr>
            <a:r>
              <a:rPr lang="zh-TW" altLang="en-US" sz="1400" b="1">
                <a:ea typeface="微軟正黑體" pitchFamily="34" charset="-120"/>
                <a:cs typeface="Arial" charset="0"/>
              </a:rPr>
              <a:t>工业级温度</a:t>
            </a:r>
            <a:endParaRPr lang="en-US" altLang="zh-TW" sz="1400" b="1">
              <a:ea typeface="微軟正黑體" pitchFamily="34" charset="-120"/>
              <a:cs typeface="Arial" charset="0"/>
            </a:endParaRPr>
          </a:p>
          <a:p>
            <a:pPr lvl="1" eaLnBrk="1" hangingPunct="1">
              <a:spcBef>
                <a:spcPct val="20000"/>
              </a:spcBef>
              <a:buClr>
                <a:srgbClr val="D00600"/>
              </a:buClr>
              <a:buFont typeface="Arial" charset="0"/>
              <a:buChar char="–"/>
            </a:pPr>
            <a:r>
              <a:rPr lang="en-US" altLang="zh-CN" sz="1200">
                <a:solidFill>
                  <a:srgbClr val="FF0000"/>
                </a:solidFill>
                <a:ea typeface="微軟正黑體" pitchFamily="34" charset="-120"/>
                <a:cs typeface="Arial" charset="0"/>
              </a:rPr>
              <a:t>-40</a:t>
            </a:r>
            <a:r>
              <a:rPr lang="en-US" altLang="zh-CN" sz="1200">
                <a:solidFill>
                  <a:srgbClr val="FF0000"/>
                </a:solidFill>
                <a:latin typeface="新細明體" pitchFamily="18" charset="-120"/>
                <a:cs typeface="Arial" charset="0"/>
              </a:rPr>
              <a:t> ℃ </a:t>
            </a:r>
            <a:r>
              <a:rPr lang="en-US" altLang="zh-CN" sz="1200">
                <a:solidFill>
                  <a:srgbClr val="FF0000"/>
                </a:solidFill>
                <a:ea typeface="微軟正黑體" pitchFamily="34" charset="-120"/>
              </a:rPr>
              <a:t>~</a:t>
            </a:r>
            <a:r>
              <a:rPr lang="zh-TW" altLang="en-US" sz="1200">
                <a:solidFill>
                  <a:srgbClr val="FF0000"/>
                </a:solidFill>
                <a:ea typeface="微軟正黑體" pitchFamily="34" charset="-120"/>
              </a:rPr>
              <a:t> </a:t>
            </a:r>
            <a:r>
              <a:rPr lang="en-US" altLang="zh-CN" sz="1200">
                <a:solidFill>
                  <a:srgbClr val="FF0000"/>
                </a:solidFill>
                <a:ea typeface="微軟正黑體" pitchFamily="34" charset="-120"/>
              </a:rPr>
              <a:t>105</a:t>
            </a:r>
            <a:r>
              <a:rPr lang="en-US" altLang="zh-CN" sz="1200">
                <a:solidFill>
                  <a:srgbClr val="FF0000"/>
                </a:solidFill>
                <a:latin typeface="新細明體" pitchFamily="18" charset="-120"/>
                <a:cs typeface="Arial" charset="0"/>
              </a:rPr>
              <a:t>℃</a:t>
            </a:r>
            <a:endParaRPr lang="en-US" altLang="zh-CN" sz="1200">
              <a:solidFill>
                <a:srgbClr val="FF0000"/>
              </a:solidFill>
              <a:ea typeface="微軟正黑體" pitchFamily="34" charset="-120"/>
            </a:endParaRPr>
          </a:p>
          <a:p>
            <a:pPr eaLnBrk="1" hangingPunct="1">
              <a:spcBef>
                <a:spcPct val="20000"/>
              </a:spcBef>
              <a:buClr>
                <a:srgbClr val="D00600"/>
              </a:buClr>
              <a:buFont typeface="Arial" charset="0"/>
              <a:buChar char="•"/>
            </a:pPr>
            <a:r>
              <a:rPr lang="zh-TW" altLang="en-US" sz="1400" b="1">
                <a:ea typeface="微軟正黑體" pitchFamily="34" charset="-120"/>
              </a:rPr>
              <a:t>封装 </a:t>
            </a:r>
            <a:r>
              <a:rPr lang="en-US" altLang="zh-CN" sz="1400">
                <a:ea typeface="微軟正黑體" pitchFamily="34" charset="-120"/>
              </a:rPr>
              <a:t>LQFP100, LQFP128, LQFP144, LQFP176</a:t>
            </a:r>
            <a:endParaRPr lang="en-US" altLang="zh-TW" sz="2400">
              <a:ea typeface="微軟正黑體" pitchFamily="34" charset="-120"/>
            </a:endParaRPr>
          </a:p>
          <a:p>
            <a:pPr lvl="1" eaLnBrk="1" hangingPunct="1">
              <a:spcBef>
                <a:spcPct val="20000"/>
              </a:spcBef>
              <a:buClr>
                <a:srgbClr val="D00600"/>
              </a:buClr>
              <a:buFont typeface="Arial" charset="0"/>
              <a:buChar char="–"/>
            </a:pPr>
            <a:endParaRPr lang="en-US" altLang="zh-TW" sz="1100">
              <a:ea typeface="微軟正黑體" pitchFamily="34" charset="-120"/>
            </a:endParaRPr>
          </a:p>
          <a:p>
            <a:pPr lvl="1" eaLnBrk="1" hangingPunct="1">
              <a:spcBef>
                <a:spcPct val="20000"/>
              </a:spcBef>
              <a:buClr>
                <a:srgbClr val="D00600"/>
              </a:buClr>
              <a:buFont typeface="Arial" charset="0"/>
              <a:buChar char="–"/>
            </a:pPr>
            <a:endParaRPr lang="en-US" altLang="zh-TW" sz="1100">
              <a:ea typeface="微軟正黑體" pitchFamily="34" charset="-120"/>
            </a:endParaRPr>
          </a:p>
          <a:p>
            <a:pPr eaLnBrk="1" hangingPunct="1">
              <a:spcBef>
                <a:spcPct val="20000"/>
              </a:spcBef>
              <a:buClr>
                <a:srgbClr val="D00600"/>
              </a:buClr>
              <a:buFont typeface="Arial" charset="0"/>
              <a:buChar char="•"/>
            </a:pPr>
            <a:endParaRPr lang="en-US" altLang="zh-TW" sz="1400" b="1">
              <a:ea typeface="微軟正黑體" pitchFamily="34" charset="-120"/>
            </a:endParaRPr>
          </a:p>
          <a:p>
            <a:pPr eaLnBrk="1" hangingPunct="1">
              <a:spcBef>
                <a:spcPct val="20000"/>
              </a:spcBef>
              <a:buClr>
                <a:srgbClr val="D00600"/>
              </a:buClr>
              <a:buFont typeface="Arial" charset="0"/>
              <a:buChar char="•"/>
            </a:pPr>
            <a:endParaRPr lang="en-US" altLang="zh-TW" sz="1400" b="1">
              <a:ea typeface="微軟正黑體" pitchFamily="34" charset="-120"/>
            </a:endParaRPr>
          </a:p>
          <a:p>
            <a:pPr eaLnBrk="1" hangingPunct="1">
              <a:spcBef>
                <a:spcPct val="20000"/>
              </a:spcBef>
              <a:buClr>
                <a:srgbClr val="D00600"/>
              </a:buClr>
              <a:buFont typeface="Arial" charset="0"/>
              <a:buChar char="•"/>
            </a:pPr>
            <a:endParaRPr lang="en-US" altLang="zh-TW" sz="2400" b="1">
              <a:ea typeface="微軟正黑體" pitchFamily="34" charset="-120"/>
            </a:endParaRPr>
          </a:p>
          <a:p>
            <a:pPr eaLnBrk="1" hangingPunct="1">
              <a:spcBef>
                <a:spcPct val="20000"/>
              </a:spcBef>
              <a:buClr>
                <a:srgbClr val="D00600"/>
              </a:buClr>
              <a:buFont typeface="Arial" charset="0"/>
              <a:buChar char="•"/>
            </a:pPr>
            <a:endParaRPr lang="en-US" altLang="zh-TW" sz="2400" b="1">
              <a:ea typeface="微軟正黑體" pitchFamily="34" charset="-120"/>
            </a:endParaRPr>
          </a:p>
          <a:p>
            <a:pPr lvl="1" eaLnBrk="1" hangingPunct="1">
              <a:spcBef>
                <a:spcPct val="20000"/>
              </a:spcBef>
              <a:buClr>
                <a:srgbClr val="D00600"/>
              </a:buClr>
              <a:buFont typeface="Arial" charset="0"/>
              <a:buChar char="–"/>
            </a:pPr>
            <a:endParaRPr lang="zh-TW" altLang="en-US" sz="2000">
              <a:ea typeface="微軟正黑體" pitchFamily="34" charset="-12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標題 1"/>
          <p:cNvSpPr>
            <a:spLocks noGrp="1"/>
          </p:cNvSpPr>
          <p:nvPr>
            <p:ph type="title"/>
          </p:nvPr>
        </p:nvSpPr>
        <p:spPr>
          <a:xfrm>
            <a:off x="323850" y="87313"/>
            <a:ext cx="8496300" cy="668337"/>
          </a:xfrm>
        </p:spPr>
        <p:txBody>
          <a:bodyPr/>
          <a:lstStyle/>
          <a:p>
            <a:pPr algn="ctr" eaLnBrk="1" hangingPunct="1"/>
            <a:r>
              <a:rPr lang="en-US" altLang="zh-CN" smtClean="0"/>
              <a:t>NUC472 </a:t>
            </a:r>
            <a:r>
              <a:rPr lang="zh-CN" altLang="en-US" smtClean="0"/>
              <a:t>系列系统方块图</a:t>
            </a:r>
            <a:endParaRPr lang="zh-TW" altLang="en-US" smtClean="0"/>
          </a:p>
        </p:txBody>
      </p:sp>
      <p:grpSp>
        <p:nvGrpSpPr>
          <p:cNvPr id="13315" name="Group 212"/>
          <p:cNvGrpSpPr>
            <a:grpSpLocks/>
          </p:cNvGrpSpPr>
          <p:nvPr/>
        </p:nvGrpSpPr>
        <p:grpSpPr bwMode="auto">
          <a:xfrm>
            <a:off x="179388" y="909638"/>
            <a:ext cx="8496300" cy="3965575"/>
            <a:chOff x="407988" y="1081088"/>
            <a:chExt cx="8529637" cy="5262562"/>
          </a:xfrm>
        </p:grpSpPr>
        <p:sp>
          <p:nvSpPr>
            <p:cNvPr id="214" name="Rectangle 213"/>
            <p:cNvSpPr>
              <a:spLocks noChangeArrowheads="1"/>
            </p:cNvSpPr>
            <p:nvPr/>
          </p:nvSpPr>
          <p:spPr bwMode="auto">
            <a:xfrm>
              <a:off x="5313486" y="3579646"/>
              <a:ext cx="592867" cy="107442"/>
            </a:xfrm>
            <a:prstGeom prst="rect">
              <a:avLst/>
            </a:prstGeom>
            <a:solidFill>
              <a:srgbClr val="936393"/>
            </a:solidFill>
            <a:ln w="9525" algn="ctr">
              <a:solidFill>
                <a:srgbClr val="532F49"/>
              </a:solidFill>
              <a:miter lim="800000"/>
              <a:headEnd/>
              <a:tailEnd/>
            </a:ln>
            <a:effectLst>
              <a:outerShdw blurRad="40000" dist="20000" dir="5400000" rotWithShape="0">
                <a:srgbClr val="000000">
                  <a:alpha val="37999"/>
                </a:srgbClr>
              </a:outerShdw>
            </a:effectLst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TW" altLang="en-US" sz="1200" kern="0" dirty="0">
                <a:solidFill>
                  <a:sysClr val="windowText" lastClr="000000"/>
                </a:solidFill>
                <a:latin typeface="Arial" pitchFamily="34" charset="0"/>
                <a:ea typeface="新細明體"/>
                <a:cs typeface="Arial" pitchFamily="34" charset="0"/>
              </a:endParaRPr>
            </a:p>
          </p:txBody>
        </p:sp>
        <p:sp>
          <p:nvSpPr>
            <p:cNvPr id="215" name="TextBox 36"/>
            <p:cNvSpPr txBox="1">
              <a:spLocks noChangeArrowheads="1"/>
            </p:cNvSpPr>
            <p:nvPr/>
          </p:nvSpPr>
          <p:spPr bwMode="auto">
            <a:xfrm>
              <a:off x="5273642" y="3305774"/>
              <a:ext cx="645461" cy="2780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TW" sz="1200" kern="0" dirty="0" smtClean="0">
                  <a:solidFill>
                    <a:sysClr val="windowText" lastClr="000000"/>
                  </a:solidFill>
                  <a:latin typeface="Arial" pitchFamily="34" charset="0"/>
                  <a:cs typeface="Arial" pitchFamily="34" charset="0"/>
                </a:rPr>
                <a:t>Bridge</a:t>
              </a:r>
              <a:endParaRPr lang="zh-TW" altLang="en-US" sz="800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endParaRPr>
            </a:p>
          </p:txBody>
        </p:sp>
        <p:grpSp>
          <p:nvGrpSpPr>
            <p:cNvPr id="13318" name="Group 21"/>
            <p:cNvGrpSpPr>
              <a:grpSpLocks/>
            </p:cNvGrpSpPr>
            <p:nvPr/>
          </p:nvGrpSpPr>
          <p:grpSpPr bwMode="auto">
            <a:xfrm>
              <a:off x="3267075" y="1081088"/>
              <a:ext cx="803275" cy="2451100"/>
              <a:chOff x="3242431" y="1081089"/>
              <a:chExt cx="803276" cy="2451100"/>
            </a:xfrm>
          </p:grpSpPr>
          <p:sp>
            <p:nvSpPr>
              <p:cNvPr id="292" name="Rectangle 291"/>
              <p:cNvSpPr>
                <a:spLocks noChangeArrowheads="1"/>
              </p:cNvSpPr>
              <p:nvPr/>
            </p:nvSpPr>
            <p:spPr bwMode="auto">
              <a:xfrm rot="5400000">
                <a:off x="3505384" y="3395664"/>
                <a:ext cx="233362" cy="39687"/>
              </a:xfrm>
              <a:prstGeom prst="rect">
                <a:avLst/>
              </a:prstGeom>
              <a:solidFill>
                <a:srgbClr val="F2EE71"/>
              </a:solidFill>
              <a:ln>
                <a:headEnd/>
                <a:tailEnd/>
              </a:ln>
            </p:spPr>
            <p:style>
              <a:lnRef idx="0">
                <a:schemeClr val="accent6"/>
              </a:lnRef>
              <a:fillRef idx="3">
                <a:schemeClr val="accent6"/>
              </a:fillRef>
              <a:effectRef idx="3">
                <a:schemeClr val="accent6"/>
              </a:effectRef>
              <a:fontRef idx="minor">
                <a:schemeClr val="lt1"/>
              </a:fontRef>
            </p:style>
            <p:txBody>
              <a:bodyPr rot="10800000" vert="eaVert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TW" altLang="en-US" sz="1200" kern="0" dirty="0">
                  <a:solidFill>
                    <a:sysClr val="windowText" lastClr="000000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grpSp>
            <p:nvGrpSpPr>
              <p:cNvPr id="13429" name="Group 7"/>
              <p:cNvGrpSpPr>
                <a:grpSpLocks/>
              </p:cNvGrpSpPr>
              <p:nvPr/>
            </p:nvGrpSpPr>
            <p:grpSpPr bwMode="auto">
              <a:xfrm>
                <a:off x="3242431" y="1081089"/>
                <a:ext cx="803276" cy="2224086"/>
                <a:chOff x="3200178" y="1081089"/>
                <a:chExt cx="803276" cy="2224086"/>
              </a:xfrm>
            </p:grpSpPr>
            <p:sp>
              <p:nvSpPr>
                <p:cNvPr id="294" name="Rounded Rectangle 293"/>
                <p:cNvSpPr/>
                <p:nvPr/>
              </p:nvSpPr>
              <p:spPr>
                <a:xfrm>
                  <a:off x="3276601" y="1081089"/>
                  <a:ext cx="627062" cy="2224086"/>
                </a:xfrm>
                <a:prstGeom prst="roundRect">
                  <a:avLst>
                    <a:gd name="adj" fmla="val 20741"/>
                  </a:avLst>
                </a:prstGeom>
                <a:solidFill>
                  <a:srgbClr val="F2EE71"/>
                </a:solidFill>
              </p:spPr>
              <p:style>
                <a:lnRef idx="0">
                  <a:schemeClr val="accent6"/>
                </a:lnRef>
                <a:fillRef idx="3">
                  <a:schemeClr val="accent6"/>
                </a:fillRef>
                <a:effectRef idx="3">
                  <a:schemeClr val="accent6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zh-TW" altLang="en-US"/>
                </a:p>
              </p:txBody>
            </p:sp>
            <p:sp>
              <p:nvSpPr>
                <p:cNvPr id="295" name="Text Box 50"/>
                <p:cNvSpPr txBox="1">
                  <a:spLocks noChangeArrowheads="1"/>
                </p:cNvSpPr>
                <p:nvPr/>
              </p:nvSpPr>
              <p:spPr bwMode="auto">
                <a:xfrm>
                  <a:off x="3200240" y="1769983"/>
                  <a:ext cx="803240" cy="975407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>
                  <a:lvl1pPr>
                    <a:defRPr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</a:defRPr>
                  </a:lvl9pPr>
                </a:lstStyle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en-US" altLang="zh-TW" sz="1300" b="1" kern="0" dirty="0" smtClean="0">
                      <a:latin typeface="Arial" pitchFamily="34" charset="0"/>
                      <a:cs typeface="Arial" pitchFamily="34" charset="0"/>
                    </a:rPr>
                    <a:t>PDMA</a:t>
                  </a:r>
                </a:p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en-US" altLang="zh-TW" sz="1050" b="1" kern="0" dirty="0" smtClean="0">
                      <a:latin typeface="Arial" pitchFamily="34" charset="0"/>
                      <a:cs typeface="Arial" pitchFamily="34" charset="0"/>
                    </a:rPr>
                    <a:t>16-ch</a:t>
                  </a:r>
                </a:p>
              </p:txBody>
            </p:sp>
          </p:grpSp>
        </p:grpSp>
        <p:grpSp>
          <p:nvGrpSpPr>
            <p:cNvPr id="13319" name="Group 23"/>
            <p:cNvGrpSpPr>
              <a:grpSpLocks/>
            </p:cNvGrpSpPr>
            <p:nvPr/>
          </p:nvGrpSpPr>
          <p:grpSpPr bwMode="auto">
            <a:xfrm>
              <a:off x="5662613" y="1081088"/>
              <a:ext cx="1601787" cy="2449512"/>
              <a:chOff x="5481473" y="1081089"/>
              <a:chExt cx="1601789" cy="2449512"/>
            </a:xfrm>
          </p:grpSpPr>
          <p:sp>
            <p:nvSpPr>
              <p:cNvPr id="284" name="Rectangle 283"/>
              <p:cNvSpPr>
                <a:spLocks noChangeArrowheads="1"/>
              </p:cNvSpPr>
              <p:nvPr/>
            </p:nvSpPr>
            <p:spPr bwMode="auto">
              <a:xfrm rot="5400000">
                <a:off x="6167230" y="3394870"/>
                <a:ext cx="231775" cy="39688"/>
              </a:xfrm>
              <a:prstGeom prst="rect">
                <a:avLst/>
              </a:prstGeom>
              <a:solidFill>
                <a:srgbClr val="99C4E9"/>
              </a:solidFill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rot="10800000" vert="eaVert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TW" altLang="en-US" sz="1200" kern="0" dirty="0">
                  <a:solidFill>
                    <a:sysClr val="windowText" lastClr="000000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grpSp>
            <p:nvGrpSpPr>
              <p:cNvPr id="13417" name="Group 9"/>
              <p:cNvGrpSpPr>
                <a:grpSpLocks/>
              </p:cNvGrpSpPr>
              <p:nvPr/>
            </p:nvGrpSpPr>
            <p:grpSpPr bwMode="auto">
              <a:xfrm>
                <a:off x="5481473" y="1081089"/>
                <a:ext cx="1601789" cy="2224086"/>
                <a:chOff x="5501257" y="1081089"/>
                <a:chExt cx="1601789" cy="2224086"/>
              </a:xfrm>
            </p:grpSpPr>
            <p:sp>
              <p:nvSpPr>
                <p:cNvPr id="286" name="Rounded Rectangle 285"/>
                <p:cNvSpPr/>
                <p:nvPr/>
              </p:nvSpPr>
              <p:spPr>
                <a:xfrm>
                  <a:off x="5525206" y="1081089"/>
                  <a:ext cx="1536996" cy="2224086"/>
                </a:xfrm>
                <a:prstGeom prst="roundRect">
                  <a:avLst>
                    <a:gd name="adj" fmla="val 9867"/>
                  </a:avLst>
                </a:prstGeom>
                <a:solidFill>
                  <a:srgbClr val="99C4E9"/>
                </a:solidFill>
              </p:spPr>
              <p:style>
                <a:lnRef idx="0">
                  <a:schemeClr val="accent1"/>
                </a:lnRef>
                <a:fillRef idx="3">
                  <a:schemeClr val="accent1"/>
                </a:fillRef>
                <a:effectRef idx="3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zh-TW" altLang="en-US"/>
                </a:p>
              </p:txBody>
            </p:sp>
            <p:sp>
              <p:nvSpPr>
                <p:cNvPr id="287" name="Rounded Rectangle 286"/>
                <p:cNvSpPr>
                  <a:spLocks noChangeArrowheads="1"/>
                </p:cNvSpPr>
                <p:nvPr/>
              </p:nvSpPr>
              <p:spPr bwMode="auto">
                <a:xfrm>
                  <a:off x="5642998" y="1506644"/>
                  <a:ext cx="1306859" cy="360247"/>
                </a:xfrm>
                <a:prstGeom prst="roundRect">
                  <a:avLst>
                    <a:gd name="adj" fmla="val 16667"/>
                  </a:avLst>
                </a:prstGeom>
                <a:ln>
                  <a:headEnd/>
                  <a:tailEnd/>
                </a:ln>
              </p:spPr>
              <p:style>
                <a:lnRef idx="1">
                  <a:schemeClr val="accent1"/>
                </a:lnRef>
                <a:fillRef idx="2">
                  <a:schemeClr val="accent1"/>
                </a:fillRef>
                <a:effectRef idx="1">
                  <a:schemeClr val="accent1"/>
                </a:effectRef>
                <a:fontRef idx="minor">
                  <a:schemeClr val="dk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en-US" altLang="zh-TW" sz="1000" kern="0" dirty="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rPr>
                    <a:t>32-bit Timer  X 4</a:t>
                  </a:r>
                  <a:endParaRPr lang="zh-TW" altLang="en-US" sz="1000" kern="0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88" name="Rounded Rectangle 287"/>
                <p:cNvSpPr>
                  <a:spLocks noChangeArrowheads="1"/>
                </p:cNvSpPr>
                <p:nvPr/>
              </p:nvSpPr>
              <p:spPr bwMode="auto">
                <a:xfrm>
                  <a:off x="5642998" y="1919560"/>
                  <a:ext cx="1306859" cy="360247"/>
                </a:xfrm>
                <a:prstGeom prst="roundRect">
                  <a:avLst>
                    <a:gd name="adj" fmla="val 16667"/>
                  </a:avLst>
                </a:prstGeom>
                <a:ln>
                  <a:headEnd/>
                  <a:tailEnd/>
                </a:ln>
              </p:spPr>
              <p:style>
                <a:lnRef idx="1">
                  <a:schemeClr val="accent1"/>
                </a:lnRef>
                <a:fillRef idx="2">
                  <a:schemeClr val="accent1"/>
                </a:fillRef>
                <a:effectRef idx="1">
                  <a:schemeClr val="accent1"/>
                </a:effectRef>
                <a:fontRef idx="minor">
                  <a:schemeClr val="dk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en-US" altLang="zh-TW" sz="1000" kern="0" dirty="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rPr>
                    <a:t>RTC (V</a:t>
                  </a:r>
                  <a:r>
                    <a:rPr lang="en-US" altLang="zh-TW" sz="1000" kern="0" baseline="-25000" dirty="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rPr>
                    <a:t>BAT</a:t>
                  </a:r>
                  <a:r>
                    <a:rPr lang="en-US" altLang="zh-TW" sz="1000" kern="0" dirty="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rPr>
                    <a:t>)</a:t>
                  </a:r>
                  <a:endParaRPr lang="zh-TW" altLang="en-US" sz="1000" kern="0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89" name="Rounded Rectangle 288"/>
                <p:cNvSpPr>
                  <a:spLocks noChangeArrowheads="1"/>
                </p:cNvSpPr>
                <p:nvPr/>
              </p:nvSpPr>
              <p:spPr bwMode="auto">
                <a:xfrm>
                  <a:off x="5638216" y="2332475"/>
                  <a:ext cx="1306859" cy="360247"/>
                </a:xfrm>
                <a:prstGeom prst="roundRect">
                  <a:avLst>
                    <a:gd name="adj" fmla="val 16667"/>
                  </a:avLst>
                </a:prstGeom>
                <a:ln>
                  <a:headEnd/>
                  <a:tailEnd/>
                </a:ln>
              </p:spPr>
              <p:style>
                <a:lnRef idx="1">
                  <a:schemeClr val="accent1"/>
                </a:lnRef>
                <a:fillRef idx="2">
                  <a:schemeClr val="accent1"/>
                </a:fillRef>
                <a:effectRef idx="1">
                  <a:schemeClr val="accent1"/>
                </a:effectRef>
                <a:fontRef idx="minor">
                  <a:schemeClr val="dk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zh-TW" altLang="en-US" sz="1000" kern="0" dirty="0">
                      <a:solidFill>
                        <a:srgbClr val="000000"/>
                      </a:solidFill>
                      <a:latin typeface="微軟正黑體"/>
                      <a:ea typeface="微軟正黑體"/>
                      <a:cs typeface="微軟正黑體"/>
                    </a:rPr>
                    <a:t>窗看门狗</a:t>
                  </a:r>
                  <a:r>
                    <a:rPr lang="en-US" altLang="zh-TW" sz="1000" kern="0" dirty="0">
                      <a:solidFill>
                        <a:srgbClr val="000000"/>
                      </a:solidFill>
                      <a:latin typeface="微軟正黑體"/>
                      <a:ea typeface="微軟正黑體"/>
                      <a:cs typeface="微軟正黑體"/>
                    </a:rPr>
                    <a:t>, </a:t>
                  </a:r>
                  <a:r>
                    <a:rPr lang="zh-TW" altLang="en-US" sz="1000" kern="0" dirty="0">
                      <a:solidFill>
                        <a:srgbClr val="000000"/>
                      </a:solidFill>
                      <a:latin typeface="微軟正黑體"/>
                      <a:ea typeface="微軟正黑體"/>
                      <a:cs typeface="微軟正黑體"/>
                    </a:rPr>
                    <a:t>看门狗</a:t>
                  </a:r>
                </a:p>
              </p:txBody>
            </p:sp>
            <p:sp>
              <p:nvSpPr>
                <p:cNvPr id="290" name="Rounded Rectangle 289"/>
                <p:cNvSpPr>
                  <a:spLocks noChangeArrowheads="1"/>
                </p:cNvSpPr>
                <p:nvPr/>
              </p:nvSpPr>
              <p:spPr bwMode="auto">
                <a:xfrm>
                  <a:off x="5639811" y="2745390"/>
                  <a:ext cx="1306859" cy="360247"/>
                </a:xfrm>
                <a:prstGeom prst="roundRect">
                  <a:avLst>
                    <a:gd name="adj" fmla="val 16667"/>
                  </a:avLst>
                </a:prstGeom>
                <a:ln>
                  <a:headEnd/>
                  <a:tailEnd/>
                </a:ln>
              </p:spPr>
              <p:style>
                <a:lnRef idx="1">
                  <a:schemeClr val="accent1"/>
                </a:lnRef>
                <a:fillRef idx="2">
                  <a:schemeClr val="accent1"/>
                </a:fillRef>
                <a:effectRef idx="1">
                  <a:schemeClr val="accent1"/>
                </a:effectRef>
                <a:fontRef idx="minor">
                  <a:schemeClr val="dk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en-US" altLang="zh-TW" sz="1000" kern="0" dirty="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rPr>
                    <a:t>PWM 16 Channels</a:t>
                  </a:r>
                </a:p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en-US" altLang="zh-TW" sz="1000" kern="0" dirty="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rPr>
                    <a:t>With QEI X 2</a:t>
                  </a:r>
                  <a:endParaRPr lang="zh-TW" altLang="en-US" sz="1000" kern="0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91" name="TextBox 290"/>
                <p:cNvSpPr txBox="1"/>
                <p:nvPr/>
              </p:nvSpPr>
              <p:spPr bwMode="auto">
                <a:xfrm>
                  <a:off x="5501156" y="1154823"/>
                  <a:ext cx="1601700" cy="292833"/>
                </a:xfrm>
                <a:prstGeom prst="rect">
                  <a:avLst/>
                </a:prstGeom>
                <a:noFill/>
              </p:spPr>
              <p:txBody>
                <a:bodyPr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</a:defRPr>
                  </a:lvl9pPr>
                </a:lstStyle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en-US" altLang="zh-TW" sz="1300" b="1" kern="0" dirty="0" smtClean="0">
                      <a:latin typeface="Arial" pitchFamily="34" charset="0"/>
                      <a:cs typeface="Arial" pitchFamily="34" charset="0"/>
                    </a:rPr>
                    <a:t>Timer / PWM</a:t>
                  </a:r>
                  <a:endParaRPr lang="zh-TW" altLang="en-US" sz="1300" b="1" kern="0" dirty="0" smtClean="0">
                    <a:latin typeface="Arial" pitchFamily="34" charset="0"/>
                    <a:cs typeface="Arial" pitchFamily="34" charset="0"/>
                  </a:endParaRPr>
                </a:p>
              </p:txBody>
            </p:sp>
          </p:grpSp>
        </p:grpSp>
        <p:grpSp>
          <p:nvGrpSpPr>
            <p:cNvPr id="13320" name="Group 24"/>
            <p:cNvGrpSpPr>
              <a:grpSpLocks/>
            </p:cNvGrpSpPr>
            <p:nvPr/>
          </p:nvGrpSpPr>
          <p:grpSpPr bwMode="auto">
            <a:xfrm>
              <a:off x="7310438" y="1081088"/>
              <a:ext cx="1627187" cy="2451100"/>
              <a:chOff x="7223124" y="1081089"/>
              <a:chExt cx="1627189" cy="2451100"/>
            </a:xfrm>
          </p:grpSpPr>
          <p:sp>
            <p:nvSpPr>
              <p:cNvPr id="276" name="Rectangle 275"/>
              <p:cNvSpPr>
                <a:spLocks noChangeArrowheads="1"/>
              </p:cNvSpPr>
              <p:nvPr/>
            </p:nvSpPr>
            <p:spPr bwMode="auto">
              <a:xfrm rot="5400000">
                <a:off x="7920038" y="3395664"/>
                <a:ext cx="233363" cy="39687"/>
              </a:xfrm>
              <a:prstGeom prst="rect">
                <a:avLst/>
              </a:prstGeom>
              <a:solidFill>
                <a:srgbClr val="CCCCCC"/>
              </a:solidFill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rot="10800000" vert="eaVert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TW" altLang="en-US" sz="1200" kern="0" dirty="0">
                  <a:solidFill>
                    <a:sysClr val="windowText" lastClr="000000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grpSp>
            <p:nvGrpSpPr>
              <p:cNvPr id="13405" name="Group 10"/>
              <p:cNvGrpSpPr>
                <a:grpSpLocks/>
              </p:cNvGrpSpPr>
              <p:nvPr/>
            </p:nvGrpSpPr>
            <p:grpSpPr bwMode="auto">
              <a:xfrm>
                <a:off x="7223124" y="1081089"/>
                <a:ext cx="1627189" cy="2224086"/>
                <a:chOff x="7223124" y="1081089"/>
                <a:chExt cx="1627189" cy="2224086"/>
              </a:xfrm>
            </p:grpSpPr>
            <p:sp>
              <p:nvSpPr>
                <p:cNvPr id="278" name="Rounded Rectangle 277"/>
                <p:cNvSpPr/>
                <p:nvPr/>
              </p:nvSpPr>
              <p:spPr>
                <a:xfrm>
                  <a:off x="7227886" y="1081089"/>
                  <a:ext cx="1617666" cy="2224086"/>
                </a:xfrm>
                <a:prstGeom prst="roundRect">
                  <a:avLst>
                    <a:gd name="adj" fmla="val 9867"/>
                  </a:avLst>
                </a:prstGeom>
                <a:solidFill>
                  <a:srgbClr val="CCCCCC"/>
                </a:solidFill>
              </p:spPr>
              <p:style>
                <a:lnRef idx="0">
                  <a:schemeClr val="accent1"/>
                </a:lnRef>
                <a:fillRef idx="3">
                  <a:schemeClr val="accent1"/>
                </a:fillRef>
                <a:effectRef idx="3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zh-TW" altLang="en-US"/>
                </a:p>
              </p:txBody>
            </p:sp>
            <p:sp>
              <p:nvSpPr>
                <p:cNvPr id="279" name="Rounded Rectangle 278"/>
                <p:cNvSpPr>
                  <a:spLocks noChangeArrowheads="1"/>
                </p:cNvSpPr>
                <p:nvPr/>
              </p:nvSpPr>
              <p:spPr bwMode="auto">
                <a:xfrm>
                  <a:off x="7349018" y="1506644"/>
                  <a:ext cx="1375390" cy="360247"/>
                </a:xfrm>
                <a:prstGeom prst="roundRect">
                  <a:avLst>
                    <a:gd name="adj" fmla="val 16667"/>
                  </a:avLst>
                </a:prstGeom>
                <a:gradFill flip="none" rotWithShape="1">
                  <a:gsLst>
                    <a:gs pos="0">
                      <a:srgbClr val="F8F8F8">
                        <a:shade val="30000"/>
                        <a:satMod val="115000"/>
                      </a:srgbClr>
                    </a:gs>
                    <a:gs pos="50000">
                      <a:srgbClr val="F8F8F8">
                        <a:shade val="67500"/>
                        <a:satMod val="115000"/>
                      </a:srgbClr>
                    </a:gs>
                    <a:gs pos="100000">
                      <a:srgbClr val="F8F8F8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ln>
                  <a:solidFill>
                    <a:srgbClr val="5F5F5F"/>
                  </a:solidFill>
                  <a:headEnd/>
                  <a:tailEnd/>
                </a:ln>
              </p:spPr>
              <p:style>
                <a:lnRef idx="1">
                  <a:schemeClr val="accent1"/>
                </a:lnRef>
                <a:fillRef idx="2">
                  <a:schemeClr val="accent1"/>
                </a:fillRef>
                <a:effectRef idx="1">
                  <a:schemeClr val="accent1"/>
                </a:effectRef>
                <a:fontRef idx="minor">
                  <a:schemeClr val="dk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en-US" altLang="zh-TW" sz="1000" kern="0" dirty="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rPr>
                    <a:t>12-bit ADC X 2 with 16-ch </a:t>
                  </a:r>
                  <a:endParaRPr lang="zh-TW" altLang="en-US" sz="1000" kern="0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80" name="Rounded Rectangle 279"/>
                <p:cNvSpPr>
                  <a:spLocks noChangeArrowheads="1"/>
                </p:cNvSpPr>
                <p:nvPr/>
              </p:nvSpPr>
              <p:spPr bwMode="auto">
                <a:xfrm>
                  <a:off x="7349018" y="2736963"/>
                  <a:ext cx="1375390" cy="360247"/>
                </a:xfrm>
                <a:prstGeom prst="roundRect">
                  <a:avLst>
                    <a:gd name="adj" fmla="val 16667"/>
                  </a:avLst>
                </a:prstGeom>
                <a:gradFill flip="none" rotWithShape="1">
                  <a:gsLst>
                    <a:gs pos="0">
                      <a:srgbClr val="F8F8F8">
                        <a:shade val="30000"/>
                        <a:satMod val="115000"/>
                      </a:srgbClr>
                    </a:gs>
                    <a:gs pos="50000">
                      <a:srgbClr val="F8F8F8">
                        <a:shade val="67500"/>
                        <a:satMod val="115000"/>
                      </a:srgbClr>
                    </a:gs>
                    <a:gs pos="100000">
                      <a:srgbClr val="F8F8F8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ln>
                  <a:solidFill>
                    <a:srgbClr val="5F5F5F"/>
                  </a:solidFill>
                  <a:headEnd/>
                  <a:tailEnd/>
                </a:ln>
              </p:spPr>
              <p:style>
                <a:lnRef idx="1">
                  <a:schemeClr val="accent1"/>
                </a:lnRef>
                <a:fillRef idx="2">
                  <a:schemeClr val="accent1"/>
                </a:fillRef>
                <a:effectRef idx="1">
                  <a:schemeClr val="accent1"/>
                </a:effectRef>
                <a:fontRef idx="minor">
                  <a:schemeClr val="dk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en-US" altLang="zh-TW" sz="1000" kern="0" dirty="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rPr>
                    <a:t>USB PHY</a:t>
                  </a:r>
                  <a:endParaRPr lang="zh-TW" altLang="en-US" sz="1000" kern="0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81" name="TextBox 280"/>
                <p:cNvSpPr txBox="1"/>
                <p:nvPr/>
              </p:nvSpPr>
              <p:spPr bwMode="auto">
                <a:xfrm>
                  <a:off x="7223113" y="1154823"/>
                  <a:ext cx="1627200" cy="307580"/>
                </a:xfrm>
                <a:prstGeom prst="rect">
                  <a:avLst/>
                </a:prstGeom>
                <a:noFill/>
              </p:spPr>
              <p:txBody>
                <a:bodyPr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</a:defRPr>
                  </a:lvl9pPr>
                </a:lstStyle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zh-TW" altLang="en-US" sz="1400" b="1" kern="0" dirty="0">
                      <a:solidFill>
                        <a:prstClr val="black"/>
                      </a:solidFill>
                      <a:latin typeface="微軟正黑體"/>
                      <a:ea typeface="微軟正黑體"/>
                      <a:cs typeface="微軟正黑體"/>
                    </a:rPr>
                    <a:t>模拟接</a:t>
                  </a:r>
                  <a:r>
                    <a:rPr lang="zh-TW" altLang="en-US" sz="1400" b="1" kern="0" dirty="0" smtClean="0">
                      <a:solidFill>
                        <a:prstClr val="black"/>
                      </a:solidFill>
                      <a:latin typeface="微軟正黑體"/>
                      <a:ea typeface="微軟正黑體"/>
                      <a:cs typeface="微軟正黑體"/>
                    </a:rPr>
                    <a:t>口</a:t>
                  </a:r>
                  <a:endParaRPr lang="zh-TW" altLang="en-US" sz="1400" b="1" kern="0" dirty="0">
                    <a:solidFill>
                      <a:prstClr val="black"/>
                    </a:solidFill>
                    <a:latin typeface="微軟正黑體"/>
                    <a:ea typeface="微軟正黑體"/>
                    <a:cs typeface="微軟正黑體"/>
                  </a:endParaRPr>
                </a:p>
              </p:txBody>
            </p:sp>
            <p:sp>
              <p:nvSpPr>
                <p:cNvPr id="282" name="Rounded Rectangle 71"/>
                <p:cNvSpPr>
                  <a:spLocks noChangeArrowheads="1"/>
                </p:cNvSpPr>
                <p:nvPr/>
              </p:nvSpPr>
              <p:spPr bwMode="auto">
                <a:xfrm>
                  <a:off x="7349018" y="1919560"/>
                  <a:ext cx="1375390" cy="360247"/>
                </a:xfrm>
                <a:prstGeom prst="roundRect">
                  <a:avLst>
                    <a:gd name="adj" fmla="val 16667"/>
                  </a:avLst>
                </a:prstGeom>
                <a:gradFill flip="none" rotWithShape="1">
                  <a:gsLst>
                    <a:gs pos="0">
                      <a:srgbClr val="F8F8F8">
                        <a:shade val="30000"/>
                        <a:satMod val="115000"/>
                      </a:srgbClr>
                    </a:gs>
                    <a:gs pos="50000">
                      <a:srgbClr val="F8F8F8">
                        <a:shade val="67500"/>
                        <a:satMod val="115000"/>
                      </a:srgbClr>
                    </a:gs>
                    <a:gs pos="100000">
                      <a:srgbClr val="F8F8F8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ln>
                  <a:solidFill>
                    <a:srgbClr val="5F5F5F"/>
                  </a:solidFill>
                  <a:headEnd/>
                  <a:tailEnd/>
                </a:ln>
              </p:spPr>
              <p:style>
                <a:lnRef idx="1">
                  <a:schemeClr val="accent1"/>
                </a:lnRef>
                <a:fillRef idx="2">
                  <a:schemeClr val="accent1"/>
                </a:fillRef>
                <a:effectRef idx="1">
                  <a:schemeClr val="accent1"/>
                </a:effectRef>
                <a:fontRef idx="minor">
                  <a:schemeClr val="dk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en-US" altLang="zh-TW" sz="1000" kern="0" dirty="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rPr>
                    <a:t>Operating Amp. X 2</a:t>
                  </a:r>
                  <a:endParaRPr lang="zh-TW" altLang="en-US" sz="1000" kern="0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83" name="Rounded Rectangle 71"/>
                <p:cNvSpPr>
                  <a:spLocks noChangeArrowheads="1"/>
                </p:cNvSpPr>
                <p:nvPr/>
              </p:nvSpPr>
              <p:spPr bwMode="auto">
                <a:xfrm>
                  <a:off x="7349018" y="2330367"/>
                  <a:ext cx="1375390" cy="353927"/>
                </a:xfrm>
                <a:prstGeom prst="roundRect">
                  <a:avLst>
                    <a:gd name="adj" fmla="val 16667"/>
                  </a:avLst>
                </a:prstGeom>
                <a:gradFill flip="none" rotWithShape="1">
                  <a:gsLst>
                    <a:gs pos="0">
                      <a:srgbClr val="F8F8F8">
                        <a:shade val="30000"/>
                        <a:satMod val="115000"/>
                      </a:srgbClr>
                    </a:gs>
                    <a:gs pos="50000">
                      <a:srgbClr val="F8F8F8">
                        <a:shade val="67500"/>
                        <a:satMod val="115000"/>
                      </a:srgbClr>
                    </a:gs>
                    <a:gs pos="100000">
                      <a:srgbClr val="F8F8F8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ln>
                  <a:solidFill>
                    <a:srgbClr val="5F5F5F"/>
                  </a:solidFill>
                  <a:headEnd/>
                  <a:tailEnd/>
                </a:ln>
              </p:spPr>
              <p:style>
                <a:lnRef idx="1">
                  <a:schemeClr val="accent1"/>
                </a:lnRef>
                <a:fillRef idx="2">
                  <a:schemeClr val="accent1"/>
                </a:fillRef>
                <a:effectRef idx="1">
                  <a:schemeClr val="accent1"/>
                </a:effectRef>
                <a:fontRef idx="minor">
                  <a:schemeClr val="dk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en-US" altLang="zh-TW" sz="1000" kern="0" dirty="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rPr>
                    <a:t>Comparators X 3</a:t>
                  </a:r>
                </a:p>
              </p:txBody>
            </p:sp>
          </p:grpSp>
        </p:grpSp>
        <p:grpSp>
          <p:nvGrpSpPr>
            <p:cNvPr id="13321" name="Group 20"/>
            <p:cNvGrpSpPr>
              <a:grpSpLocks/>
            </p:cNvGrpSpPr>
            <p:nvPr/>
          </p:nvGrpSpPr>
          <p:grpSpPr bwMode="auto">
            <a:xfrm>
              <a:off x="1646238" y="1081088"/>
              <a:ext cx="1595437" cy="2449512"/>
              <a:chOff x="1607417" y="1081089"/>
              <a:chExt cx="1594817" cy="2449512"/>
            </a:xfrm>
          </p:grpSpPr>
          <p:sp>
            <p:nvSpPr>
              <p:cNvPr id="268" name="Rectangle 267"/>
              <p:cNvSpPr>
                <a:spLocks noChangeArrowheads="1"/>
              </p:cNvSpPr>
              <p:nvPr/>
            </p:nvSpPr>
            <p:spPr bwMode="auto">
              <a:xfrm rot="5400000">
                <a:off x="2288938" y="3394076"/>
                <a:ext cx="231775" cy="41275"/>
              </a:xfrm>
              <a:prstGeom prst="rect">
                <a:avLst/>
              </a:prstGeom>
              <a:solidFill>
                <a:srgbClr val="C9C7E4"/>
              </a:solidFill>
              <a:ln>
                <a:headEnd/>
                <a:tailEnd/>
              </a:ln>
            </p:spPr>
            <p:style>
              <a:lnRef idx="0">
                <a:schemeClr val="accent4"/>
              </a:lnRef>
              <a:fillRef idx="3">
                <a:schemeClr val="accent4"/>
              </a:fillRef>
              <a:effectRef idx="3">
                <a:schemeClr val="accent4"/>
              </a:effectRef>
              <a:fontRef idx="minor">
                <a:schemeClr val="lt1"/>
              </a:fontRef>
            </p:style>
            <p:txBody>
              <a:bodyPr rot="10800000" vert="eaVert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TW" altLang="en-US" sz="1200" kern="0" dirty="0">
                  <a:solidFill>
                    <a:sysClr val="windowText" lastClr="000000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grpSp>
            <p:nvGrpSpPr>
              <p:cNvPr id="13393" name="Group 6"/>
              <p:cNvGrpSpPr>
                <a:grpSpLocks/>
              </p:cNvGrpSpPr>
              <p:nvPr/>
            </p:nvGrpSpPr>
            <p:grpSpPr bwMode="auto">
              <a:xfrm>
                <a:off x="1607417" y="1081089"/>
                <a:ext cx="1594817" cy="2224086"/>
                <a:chOff x="1608757" y="1081089"/>
                <a:chExt cx="1594817" cy="2224086"/>
              </a:xfrm>
            </p:grpSpPr>
            <p:sp>
              <p:nvSpPr>
                <p:cNvPr id="270" name="Rounded Rectangle 269"/>
                <p:cNvSpPr/>
                <p:nvPr/>
              </p:nvSpPr>
              <p:spPr>
                <a:xfrm>
                  <a:off x="1608757" y="1081089"/>
                  <a:ext cx="1594817" cy="2224086"/>
                </a:xfrm>
                <a:prstGeom prst="roundRect">
                  <a:avLst>
                    <a:gd name="adj" fmla="val 10121"/>
                  </a:avLst>
                </a:prstGeom>
                <a:solidFill>
                  <a:srgbClr val="C9C7E4"/>
                </a:solidFill>
              </p:spPr>
              <p:style>
                <a:lnRef idx="0">
                  <a:schemeClr val="accent4"/>
                </a:lnRef>
                <a:fillRef idx="3">
                  <a:schemeClr val="accent4"/>
                </a:fillRef>
                <a:effectRef idx="3">
                  <a:schemeClr val="accent4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zh-TW" altLang="en-US"/>
                </a:p>
              </p:txBody>
            </p:sp>
            <p:sp>
              <p:nvSpPr>
                <p:cNvPr id="271" name="Rounded Rectangle 270"/>
                <p:cNvSpPr>
                  <a:spLocks noChangeArrowheads="1"/>
                </p:cNvSpPr>
                <p:nvPr/>
              </p:nvSpPr>
              <p:spPr bwMode="auto">
                <a:xfrm>
                  <a:off x="1713980" y="1506644"/>
                  <a:ext cx="1384413" cy="360247"/>
                </a:xfrm>
                <a:prstGeom prst="roundRect">
                  <a:avLst>
                    <a:gd name="adj" fmla="val 16667"/>
                  </a:avLst>
                </a:prstGeom>
                <a:ln>
                  <a:headEnd/>
                  <a:tailEnd/>
                </a:ln>
              </p:spPr>
              <p:style>
                <a:lnRef idx="1">
                  <a:schemeClr val="accent4"/>
                </a:lnRef>
                <a:fillRef idx="2">
                  <a:schemeClr val="accent4"/>
                </a:fillRef>
                <a:effectRef idx="1">
                  <a:schemeClr val="accent4"/>
                </a:effectRef>
                <a:fontRef idx="minor">
                  <a:schemeClr val="dk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zh-TW" altLang="en-US" sz="1000" dirty="0">
                      <a:latin typeface="微軟正黑體" pitchFamily="34" charset="-120"/>
                      <a:ea typeface="微軟正黑體" pitchFamily="34" charset="-120"/>
                    </a:rPr>
                    <a:t>闪存</a:t>
                  </a:r>
                  <a:r>
                    <a:rPr lang="en-US" altLang="zh-TW" sz="1000" kern="0" dirty="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rPr>
                    <a:t> 256/512 KB</a:t>
                  </a:r>
                  <a:endParaRPr lang="zh-TW" altLang="en-US" sz="1000" kern="0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72" name="Rounded Rectangle 271"/>
                <p:cNvSpPr>
                  <a:spLocks noChangeArrowheads="1"/>
                </p:cNvSpPr>
                <p:nvPr/>
              </p:nvSpPr>
              <p:spPr bwMode="auto">
                <a:xfrm>
                  <a:off x="1717166" y="1919560"/>
                  <a:ext cx="1378041" cy="360247"/>
                </a:xfrm>
                <a:prstGeom prst="roundRect">
                  <a:avLst>
                    <a:gd name="adj" fmla="val 16667"/>
                  </a:avLst>
                </a:prstGeom>
                <a:ln>
                  <a:headEnd/>
                  <a:tailEnd/>
                </a:ln>
              </p:spPr>
              <p:style>
                <a:lnRef idx="1">
                  <a:schemeClr val="accent4"/>
                </a:lnRef>
                <a:fillRef idx="2">
                  <a:schemeClr val="accent4"/>
                </a:fillRef>
                <a:effectRef idx="1">
                  <a:schemeClr val="accent4"/>
                </a:effectRef>
                <a:fontRef idx="minor">
                  <a:schemeClr val="dk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en-US" altLang="zh-TW" sz="1000" kern="0" dirty="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rPr>
                    <a:t>LDROM 16 KB</a:t>
                  </a:r>
                </a:p>
              </p:txBody>
            </p:sp>
            <p:sp>
              <p:nvSpPr>
                <p:cNvPr id="273" name="Rounded Rectangle 272"/>
                <p:cNvSpPr>
                  <a:spLocks noChangeArrowheads="1"/>
                </p:cNvSpPr>
                <p:nvPr/>
              </p:nvSpPr>
              <p:spPr bwMode="auto">
                <a:xfrm>
                  <a:off x="1715573" y="2332475"/>
                  <a:ext cx="1381226" cy="360247"/>
                </a:xfrm>
                <a:prstGeom prst="roundRect">
                  <a:avLst>
                    <a:gd name="adj" fmla="val 16667"/>
                  </a:avLst>
                </a:prstGeom>
                <a:ln>
                  <a:headEnd/>
                  <a:tailEnd/>
                </a:ln>
              </p:spPr>
              <p:style>
                <a:lnRef idx="1">
                  <a:schemeClr val="accent4"/>
                </a:lnRef>
                <a:fillRef idx="2">
                  <a:schemeClr val="accent4"/>
                </a:fillRef>
                <a:effectRef idx="1">
                  <a:schemeClr val="accent4"/>
                </a:effectRef>
                <a:fontRef idx="minor">
                  <a:schemeClr val="dk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zh-TW" altLang="en-US" sz="1000" dirty="0">
                      <a:latin typeface="微軟正黑體" pitchFamily="34" charset="-120"/>
                      <a:ea typeface="微軟正黑體" pitchFamily="34" charset="-120"/>
                    </a:rPr>
                    <a:t>数据</a:t>
                  </a:r>
                  <a:r>
                    <a:rPr lang="en-US" altLang="zh-TW" sz="1000" dirty="0">
                      <a:cs typeface="Arial" pitchFamily="34" charset="0"/>
                    </a:rPr>
                    <a:t>Flash</a:t>
                  </a:r>
                  <a:r>
                    <a:rPr lang="zh-TW" altLang="en-US" sz="1000" dirty="0">
                      <a:latin typeface="微軟正黑體" pitchFamily="34" charset="-120"/>
                      <a:ea typeface="微軟正黑體" pitchFamily="34" charset="-120"/>
                    </a:rPr>
                    <a:t>与闪存共享</a:t>
                  </a:r>
                </a:p>
              </p:txBody>
            </p:sp>
            <p:sp>
              <p:nvSpPr>
                <p:cNvPr id="274" name="Rounded Rectangle 273"/>
                <p:cNvSpPr>
                  <a:spLocks noChangeArrowheads="1"/>
                </p:cNvSpPr>
                <p:nvPr/>
              </p:nvSpPr>
              <p:spPr bwMode="auto">
                <a:xfrm>
                  <a:off x="1712387" y="2745390"/>
                  <a:ext cx="1387598" cy="360247"/>
                </a:xfrm>
                <a:prstGeom prst="roundRect">
                  <a:avLst>
                    <a:gd name="adj" fmla="val 16667"/>
                  </a:avLst>
                </a:prstGeom>
                <a:ln>
                  <a:headEnd/>
                  <a:tailEnd/>
                </a:ln>
              </p:spPr>
              <p:style>
                <a:lnRef idx="1">
                  <a:schemeClr val="accent4"/>
                </a:lnRef>
                <a:fillRef idx="2">
                  <a:schemeClr val="accent4"/>
                </a:fillRef>
                <a:effectRef idx="1">
                  <a:schemeClr val="accent4"/>
                </a:effectRef>
                <a:fontRef idx="minor">
                  <a:schemeClr val="dk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zh-TW" altLang="en-US" sz="1000" dirty="0">
                      <a:latin typeface="微軟正黑體" pitchFamily="34" charset="-120"/>
                      <a:ea typeface="微軟正黑體" pitchFamily="34" charset="-120"/>
                    </a:rPr>
                    <a:t>内存</a:t>
                  </a:r>
                  <a:r>
                    <a:rPr lang="en-US" altLang="zh-TW" sz="1000" kern="0" dirty="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rPr>
                    <a:t> 64 KB</a:t>
                  </a:r>
                </a:p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en-US" altLang="zh-TW" sz="900" kern="0" dirty="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rPr>
                    <a:t>(Parity Check in 24KB)</a:t>
                  </a:r>
                  <a:endParaRPr lang="zh-TW" altLang="en-US" sz="900" kern="0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75" name="TextBox 274"/>
                <p:cNvSpPr txBox="1"/>
                <p:nvPr/>
              </p:nvSpPr>
              <p:spPr bwMode="auto">
                <a:xfrm>
                  <a:off x="1742656" y="1154823"/>
                  <a:ext cx="1327061" cy="309687"/>
                </a:xfrm>
                <a:prstGeom prst="rect">
                  <a:avLst/>
                </a:prstGeom>
                <a:noFill/>
              </p:spPr>
              <p:txBody>
                <a:bodyPr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</a:defRPr>
                  </a:lvl9pPr>
                </a:lstStyle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zh-TW" altLang="en-US" sz="1400" b="1" kern="0" dirty="0">
                      <a:solidFill>
                        <a:prstClr val="black"/>
                      </a:solidFill>
                      <a:latin typeface="微軟正黑體"/>
                      <a:ea typeface="微軟正黑體"/>
                      <a:cs typeface="Arial" pitchFamily="34" charset="0"/>
                    </a:rPr>
                    <a:t>存储</a:t>
                  </a:r>
                  <a:r>
                    <a:rPr lang="zh-TW" altLang="en-US" sz="1400" b="1" kern="0" dirty="0" smtClean="0">
                      <a:solidFill>
                        <a:prstClr val="black"/>
                      </a:solidFill>
                      <a:latin typeface="微軟正黑體"/>
                      <a:ea typeface="微軟正黑體"/>
                      <a:cs typeface="Arial" pitchFamily="34" charset="0"/>
                    </a:rPr>
                    <a:t>器</a:t>
                  </a:r>
                </a:p>
              </p:txBody>
            </p:sp>
          </p:grpSp>
        </p:grpSp>
        <p:grpSp>
          <p:nvGrpSpPr>
            <p:cNvPr id="13322" name="Group 19"/>
            <p:cNvGrpSpPr>
              <a:grpSpLocks/>
            </p:cNvGrpSpPr>
            <p:nvPr/>
          </p:nvGrpSpPr>
          <p:grpSpPr bwMode="auto">
            <a:xfrm>
              <a:off x="407988" y="1081088"/>
              <a:ext cx="1208087" cy="2451100"/>
              <a:chOff x="331030" y="1081089"/>
              <a:chExt cx="1208089" cy="2451100"/>
            </a:xfrm>
          </p:grpSpPr>
          <p:sp>
            <p:nvSpPr>
              <p:cNvPr id="264" name="Rectangle 263"/>
              <p:cNvSpPr>
                <a:spLocks noChangeArrowheads="1"/>
              </p:cNvSpPr>
              <p:nvPr/>
            </p:nvSpPr>
            <p:spPr bwMode="auto">
              <a:xfrm rot="5400000">
                <a:off x="818045" y="3395664"/>
                <a:ext cx="233362" cy="39687"/>
              </a:xfrm>
              <a:prstGeom prst="rect">
                <a:avLst/>
              </a:prstGeom>
              <a:solidFill>
                <a:srgbClr val="F8C8C9"/>
              </a:solidFill>
              <a:ln>
                <a:headEnd/>
                <a:tailEnd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rot="10800000" vert="eaVert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TW" altLang="en-US" sz="1200" kern="0" dirty="0">
                  <a:solidFill>
                    <a:sysClr val="windowText" lastClr="000000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grpSp>
            <p:nvGrpSpPr>
              <p:cNvPr id="13385" name="Group 5"/>
              <p:cNvGrpSpPr>
                <a:grpSpLocks/>
              </p:cNvGrpSpPr>
              <p:nvPr/>
            </p:nvGrpSpPr>
            <p:grpSpPr bwMode="auto">
              <a:xfrm>
                <a:off x="331030" y="1081089"/>
                <a:ext cx="1208089" cy="2224086"/>
                <a:chOff x="331030" y="1081089"/>
                <a:chExt cx="1208089" cy="2224086"/>
              </a:xfrm>
            </p:grpSpPr>
            <p:sp>
              <p:nvSpPr>
                <p:cNvPr id="266" name="Rounded Rectangle 265"/>
                <p:cNvSpPr/>
                <p:nvPr/>
              </p:nvSpPr>
              <p:spPr>
                <a:xfrm>
                  <a:off x="395536" y="1081089"/>
                  <a:ext cx="1071314" cy="2224086"/>
                </a:xfrm>
                <a:prstGeom prst="roundRect">
                  <a:avLst>
                    <a:gd name="adj" fmla="val 15024"/>
                  </a:avLst>
                </a:prstGeom>
                <a:solidFill>
                  <a:srgbClr val="EB6363"/>
                </a:solidFill>
              </p:spPr>
              <p:style>
                <a:lnRef idx="0">
                  <a:schemeClr val="accent2"/>
                </a:lnRef>
                <a:fillRef idx="3">
                  <a:schemeClr val="accent2"/>
                </a:fillRef>
                <a:effectRef idx="3">
                  <a:schemeClr val="accent2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zh-TW" altLang="en-US"/>
                </a:p>
              </p:txBody>
            </p:sp>
            <p:sp>
              <p:nvSpPr>
                <p:cNvPr id="267" name="Text Box 21"/>
                <p:cNvSpPr txBox="1">
                  <a:spLocks noChangeArrowheads="1"/>
                </p:cNvSpPr>
                <p:nvPr/>
              </p:nvSpPr>
              <p:spPr bwMode="auto">
                <a:xfrm>
                  <a:off x="331030" y="1546671"/>
                  <a:ext cx="1208049" cy="1350402"/>
                </a:xfrm>
                <a:prstGeom prst="rect">
                  <a:avLst/>
                </a:prstGeom>
                <a:solidFill>
                  <a:srgbClr val="FF6600">
                    <a:alpha val="0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>
                  <a:lvl1pPr>
                    <a:defRPr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</a:defRPr>
                  </a:lvl9pPr>
                </a:lstStyle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en-US" altLang="zh-TW" sz="1300" b="1" kern="0" dirty="0" smtClean="0">
                      <a:latin typeface="Arial" pitchFamily="34" charset="0"/>
                      <a:cs typeface="Arial" pitchFamily="34" charset="0"/>
                    </a:rPr>
                    <a:t>ARM Cortex</a:t>
                  </a:r>
                  <a:r>
                    <a:rPr lang="en-US" altLang="zh-TW" sz="1400" b="1" kern="0" baseline="30000" dirty="0" smtClean="0">
                      <a:latin typeface="Arial" pitchFamily="34" charset="0"/>
                      <a:cs typeface="Arial" pitchFamily="34" charset="0"/>
                    </a:rPr>
                    <a:t>TM -</a:t>
                  </a:r>
                  <a:r>
                    <a:rPr lang="en-US" altLang="zh-TW" sz="1300" b="1" kern="0" dirty="0" smtClean="0">
                      <a:latin typeface="Arial" pitchFamily="34" charset="0"/>
                      <a:cs typeface="Arial" pitchFamily="34" charset="0"/>
                    </a:rPr>
                    <a:t>M4</a:t>
                  </a:r>
                </a:p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en-US" altLang="zh-TW" sz="1050" b="1" kern="0" dirty="0" smtClean="0">
                      <a:latin typeface="Arial" pitchFamily="34" charset="0"/>
                      <a:cs typeface="Arial" pitchFamily="34" charset="0"/>
                    </a:rPr>
                    <a:t>(DSP &amp; FPU)</a:t>
                  </a:r>
                </a:p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en-US" altLang="zh-TW" sz="1300" b="1" kern="0" dirty="0" smtClean="0">
                      <a:latin typeface="Arial" pitchFamily="34" charset="0"/>
                      <a:cs typeface="Arial" pitchFamily="34" charset="0"/>
                    </a:rPr>
                    <a:t>84 MHz </a:t>
                  </a:r>
                  <a:endParaRPr lang="zh-TW" altLang="en-US" sz="1300" b="1" kern="0" dirty="0" smtClean="0">
                    <a:latin typeface="Arial" pitchFamily="34" charset="0"/>
                    <a:cs typeface="Arial" pitchFamily="34" charset="0"/>
                  </a:endParaRPr>
                </a:p>
              </p:txBody>
            </p:sp>
          </p:grpSp>
        </p:grpSp>
        <p:sp>
          <p:nvSpPr>
            <p:cNvPr id="221" name="Rounded Rectangle 220"/>
            <p:cNvSpPr/>
            <p:nvPr/>
          </p:nvSpPr>
          <p:spPr bwMode="auto">
            <a:xfrm>
              <a:off x="519086" y="3935613"/>
              <a:ext cx="2675376" cy="2406450"/>
            </a:xfrm>
            <a:prstGeom prst="roundRect">
              <a:avLst>
                <a:gd name="adj" fmla="val 7026"/>
              </a:avLst>
            </a:prstGeom>
            <a:solidFill>
              <a:srgbClr val="C8C896"/>
            </a:solidFill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>
                <a:solidFill>
                  <a:schemeClr val="tx1"/>
                </a:solidFill>
              </a:endParaRPr>
            </a:p>
          </p:txBody>
        </p:sp>
        <p:grpSp>
          <p:nvGrpSpPr>
            <p:cNvPr id="13326" name="Group 65"/>
            <p:cNvGrpSpPr>
              <a:grpSpLocks/>
            </p:cNvGrpSpPr>
            <p:nvPr/>
          </p:nvGrpSpPr>
          <p:grpSpPr bwMode="auto">
            <a:xfrm>
              <a:off x="685800" y="3736975"/>
              <a:ext cx="2354265" cy="2435225"/>
              <a:chOff x="512432" y="3736784"/>
              <a:chExt cx="2354213" cy="2435061"/>
            </a:xfrm>
          </p:grpSpPr>
          <p:sp>
            <p:nvSpPr>
              <p:cNvPr id="256" name="Rectangle 255"/>
              <p:cNvSpPr>
                <a:spLocks noChangeArrowheads="1"/>
              </p:cNvSpPr>
              <p:nvPr/>
            </p:nvSpPr>
            <p:spPr bwMode="auto">
              <a:xfrm rot="5400000">
                <a:off x="1580745" y="3816159"/>
                <a:ext cx="200025" cy="41275"/>
              </a:xfrm>
              <a:prstGeom prst="rect">
                <a:avLst/>
              </a:prstGeom>
              <a:solidFill>
                <a:srgbClr val="C8C896"/>
              </a:solidFill>
            </p:spPr>
            <p:style>
              <a:lnRef idx="0">
                <a:schemeClr val="accent6"/>
              </a:lnRef>
              <a:fillRef idx="3">
                <a:schemeClr val="accent6"/>
              </a:fillRef>
              <a:effectRef idx="3">
                <a:schemeClr val="accent6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TW" altLang="en-US" dirty="0"/>
              </a:p>
            </p:txBody>
          </p:sp>
          <p:sp>
            <p:nvSpPr>
              <p:cNvPr id="257" name="TextBox 53"/>
              <p:cNvSpPr txBox="1"/>
              <p:nvPr/>
            </p:nvSpPr>
            <p:spPr bwMode="auto">
              <a:xfrm>
                <a:off x="916727" y="4030272"/>
                <a:ext cx="1534726" cy="309665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</a:defRPr>
                </a:lvl9pPr>
              </a:lstStyle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TW" altLang="en-US" sz="1400" b="1" kern="0" dirty="0">
                    <a:solidFill>
                      <a:prstClr val="black"/>
                    </a:solidFill>
                    <a:latin typeface="微軟正黑體"/>
                    <a:ea typeface="微軟正黑體"/>
                    <a:cs typeface="微軟正黑體"/>
                  </a:rPr>
                  <a:t>频率</a:t>
                </a:r>
                <a:r>
                  <a:rPr lang="zh-TW" altLang="en-US" sz="1400" b="1" kern="0" dirty="0" smtClean="0">
                    <a:solidFill>
                      <a:prstClr val="black"/>
                    </a:solidFill>
                    <a:latin typeface="微軟正黑體"/>
                    <a:ea typeface="微軟正黑體"/>
                    <a:cs typeface="微軟正黑體"/>
                  </a:rPr>
                  <a:t>控制</a:t>
                </a:r>
                <a:endParaRPr lang="zh-TW" altLang="en-US" sz="1400" b="1" kern="0" dirty="0">
                  <a:solidFill>
                    <a:prstClr val="black"/>
                  </a:solidFill>
                  <a:latin typeface="微軟正黑體"/>
                  <a:ea typeface="微軟正黑體"/>
                  <a:cs typeface="微軟正黑體"/>
                </a:endParaRPr>
              </a:p>
            </p:txBody>
          </p:sp>
          <p:sp>
            <p:nvSpPr>
              <p:cNvPr id="258" name="Rounded Rectangle 18"/>
              <p:cNvSpPr>
                <a:spLocks noChangeArrowheads="1"/>
              </p:cNvSpPr>
              <p:nvPr/>
            </p:nvSpPr>
            <p:spPr bwMode="auto">
              <a:xfrm>
                <a:off x="511929" y="4377855"/>
                <a:ext cx="1161802" cy="524536"/>
              </a:xfrm>
              <a:prstGeom prst="roundRect">
                <a:avLst>
                  <a:gd name="adj" fmla="val 16667"/>
                </a:avLst>
              </a:prstGeom>
              <a:gradFill flip="none" rotWithShape="1">
                <a:gsLst>
                  <a:gs pos="0">
                    <a:srgbClr val="C8C896">
                      <a:tint val="66000"/>
                      <a:satMod val="160000"/>
                    </a:srgbClr>
                  </a:gs>
                  <a:gs pos="50000">
                    <a:srgbClr val="C8C896">
                      <a:tint val="44500"/>
                      <a:satMod val="160000"/>
                    </a:srgbClr>
                  </a:gs>
                  <a:gs pos="100000">
                    <a:srgbClr val="C8C896">
                      <a:tint val="23500"/>
                      <a:satMod val="160000"/>
                    </a:srgbClr>
                  </a:gs>
                </a:gsLst>
                <a:lin ang="16200000" scaled="1"/>
                <a:tileRect/>
              </a:gradFill>
              <a:ln>
                <a:solidFill>
                  <a:srgbClr val="7F7649"/>
                </a:solidFill>
                <a:headEnd/>
                <a:tailEnd/>
              </a:ln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TW" sz="1000" kern="0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HS Osc.</a:t>
                </a:r>
              </a:p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TW" sz="1000" kern="0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 22.1184 MHz</a:t>
                </a:r>
                <a:endParaRPr lang="zh-TW" altLang="en-US" sz="1000" kern="0" dirty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259" name="Rounded Rectangle 19"/>
              <p:cNvSpPr>
                <a:spLocks noChangeArrowheads="1"/>
              </p:cNvSpPr>
              <p:nvPr/>
            </p:nvSpPr>
            <p:spPr bwMode="auto">
              <a:xfrm>
                <a:off x="511929" y="5011932"/>
                <a:ext cx="1145865" cy="526642"/>
              </a:xfrm>
              <a:prstGeom prst="roundRect">
                <a:avLst>
                  <a:gd name="adj" fmla="val 16667"/>
                </a:avLst>
              </a:prstGeom>
              <a:gradFill flip="none" rotWithShape="1">
                <a:gsLst>
                  <a:gs pos="0">
                    <a:srgbClr val="C8C896">
                      <a:tint val="66000"/>
                      <a:satMod val="160000"/>
                    </a:srgbClr>
                  </a:gs>
                  <a:gs pos="50000">
                    <a:srgbClr val="C8C896">
                      <a:tint val="44500"/>
                      <a:satMod val="160000"/>
                    </a:srgbClr>
                  </a:gs>
                  <a:gs pos="100000">
                    <a:srgbClr val="C8C896">
                      <a:tint val="23500"/>
                      <a:satMod val="160000"/>
                    </a:srgbClr>
                  </a:gs>
                </a:gsLst>
                <a:lin ang="16200000" scaled="1"/>
                <a:tileRect/>
              </a:gradFill>
              <a:ln>
                <a:solidFill>
                  <a:srgbClr val="7F7649"/>
                </a:solidFill>
                <a:headEnd/>
                <a:tailEnd/>
              </a:ln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TW" sz="1000" kern="0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LS Osc. </a:t>
                </a:r>
              </a:p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TW" sz="1000" kern="0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10 kHz</a:t>
                </a:r>
                <a:endParaRPr lang="zh-TW" altLang="en-US" sz="1000" kern="0" dirty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260" name="Rounded Rectangle 259"/>
              <p:cNvSpPr>
                <a:spLocks noChangeArrowheads="1"/>
              </p:cNvSpPr>
              <p:nvPr/>
            </p:nvSpPr>
            <p:spPr bwMode="auto">
              <a:xfrm>
                <a:off x="1723136" y="5648116"/>
                <a:ext cx="1144272" cy="524535"/>
              </a:xfrm>
              <a:prstGeom prst="roundRect">
                <a:avLst>
                  <a:gd name="adj" fmla="val 16667"/>
                </a:avLst>
              </a:prstGeom>
              <a:gradFill flip="none" rotWithShape="1">
                <a:gsLst>
                  <a:gs pos="0">
                    <a:srgbClr val="C8C896">
                      <a:tint val="66000"/>
                      <a:satMod val="160000"/>
                    </a:srgbClr>
                  </a:gs>
                  <a:gs pos="50000">
                    <a:srgbClr val="C8C896">
                      <a:tint val="44500"/>
                      <a:satMod val="160000"/>
                    </a:srgbClr>
                  </a:gs>
                  <a:gs pos="100000">
                    <a:srgbClr val="C8C896">
                      <a:tint val="23500"/>
                      <a:satMod val="160000"/>
                    </a:srgbClr>
                  </a:gs>
                </a:gsLst>
                <a:lin ang="16200000" scaled="1"/>
                <a:tileRect/>
              </a:gradFill>
              <a:ln>
                <a:solidFill>
                  <a:srgbClr val="7F7649"/>
                </a:solidFill>
                <a:headEnd/>
                <a:tailEnd/>
              </a:ln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TW" sz="1000" kern="0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LS Ext. </a:t>
                </a:r>
              </a:p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TW" sz="1000" kern="0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Crystal Osc. </a:t>
                </a:r>
              </a:p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TW" sz="1000" kern="0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32.768 kHz</a:t>
                </a:r>
                <a:endParaRPr lang="zh-TW" altLang="en-US" sz="1000" kern="0" dirty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261" name="Rounded Rectangle 260"/>
              <p:cNvSpPr>
                <a:spLocks noChangeArrowheads="1"/>
              </p:cNvSpPr>
              <p:nvPr/>
            </p:nvSpPr>
            <p:spPr bwMode="auto">
              <a:xfrm>
                <a:off x="511929" y="5648116"/>
                <a:ext cx="1145865" cy="524535"/>
              </a:xfrm>
              <a:prstGeom prst="roundRect">
                <a:avLst>
                  <a:gd name="adj" fmla="val 16667"/>
                </a:avLst>
              </a:prstGeom>
              <a:gradFill flip="none" rotWithShape="1">
                <a:gsLst>
                  <a:gs pos="0">
                    <a:srgbClr val="C8C896">
                      <a:tint val="66000"/>
                      <a:satMod val="160000"/>
                    </a:srgbClr>
                  </a:gs>
                  <a:gs pos="50000">
                    <a:srgbClr val="C8C896">
                      <a:tint val="44500"/>
                      <a:satMod val="160000"/>
                    </a:srgbClr>
                  </a:gs>
                  <a:gs pos="100000">
                    <a:srgbClr val="C8C896">
                      <a:tint val="23500"/>
                      <a:satMod val="160000"/>
                    </a:srgbClr>
                  </a:gs>
                </a:gsLst>
                <a:lin ang="16200000" scaled="1"/>
                <a:tileRect/>
              </a:gradFill>
              <a:ln>
                <a:solidFill>
                  <a:srgbClr val="7F7649"/>
                </a:solidFill>
                <a:headEnd/>
                <a:tailEnd/>
              </a:ln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TW" sz="1000" kern="0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HS Ext. Crystal Osc. 4~24 MHz</a:t>
                </a:r>
                <a:endParaRPr lang="zh-TW" altLang="en-US" sz="1000" kern="0" dirty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262" name="Rounded Rectangle 22"/>
              <p:cNvSpPr>
                <a:spLocks noChangeArrowheads="1"/>
              </p:cNvSpPr>
              <p:nvPr/>
            </p:nvSpPr>
            <p:spPr bwMode="auto">
              <a:xfrm>
                <a:off x="1723136" y="4377855"/>
                <a:ext cx="1144272" cy="524536"/>
              </a:xfrm>
              <a:prstGeom prst="roundRect">
                <a:avLst>
                  <a:gd name="adj" fmla="val 16667"/>
                </a:avLst>
              </a:prstGeom>
              <a:gradFill flip="none" rotWithShape="1">
                <a:gsLst>
                  <a:gs pos="0">
                    <a:srgbClr val="C8C896">
                      <a:tint val="66000"/>
                      <a:satMod val="160000"/>
                    </a:srgbClr>
                  </a:gs>
                  <a:gs pos="50000">
                    <a:srgbClr val="C8C896">
                      <a:tint val="44500"/>
                      <a:satMod val="160000"/>
                    </a:srgbClr>
                  </a:gs>
                  <a:gs pos="100000">
                    <a:srgbClr val="C8C896">
                      <a:tint val="23500"/>
                      <a:satMod val="160000"/>
                    </a:srgbClr>
                  </a:gs>
                </a:gsLst>
                <a:lin ang="16200000" scaled="1"/>
                <a:tileRect/>
              </a:gradFill>
              <a:ln>
                <a:solidFill>
                  <a:srgbClr val="7F7649"/>
                </a:solidFill>
                <a:headEnd/>
                <a:tailEnd/>
              </a:ln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TW" sz="1000" kern="0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PLL</a:t>
                </a:r>
                <a:endParaRPr lang="zh-TW" altLang="en-US" sz="1000" kern="0" dirty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263" name="Rounded Rectangle 22"/>
              <p:cNvSpPr>
                <a:spLocks noChangeArrowheads="1"/>
              </p:cNvSpPr>
              <p:nvPr/>
            </p:nvSpPr>
            <p:spPr bwMode="auto">
              <a:xfrm>
                <a:off x="1721542" y="5011932"/>
                <a:ext cx="1145866" cy="526642"/>
              </a:xfrm>
              <a:prstGeom prst="roundRect">
                <a:avLst>
                  <a:gd name="adj" fmla="val 16667"/>
                </a:avLst>
              </a:prstGeom>
              <a:gradFill flip="none" rotWithShape="1">
                <a:gsLst>
                  <a:gs pos="0">
                    <a:srgbClr val="C8C896">
                      <a:tint val="66000"/>
                      <a:satMod val="160000"/>
                    </a:srgbClr>
                  </a:gs>
                  <a:gs pos="50000">
                    <a:srgbClr val="C8C896">
                      <a:tint val="44500"/>
                      <a:satMod val="160000"/>
                    </a:srgbClr>
                  </a:gs>
                  <a:gs pos="100000">
                    <a:srgbClr val="C8C896">
                      <a:tint val="23500"/>
                      <a:satMod val="160000"/>
                    </a:srgbClr>
                  </a:gs>
                </a:gsLst>
                <a:lin ang="16200000" scaled="1"/>
                <a:tileRect/>
              </a:gradFill>
              <a:ln>
                <a:solidFill>
                  <a:srgbClr val="7F7649"/>
                </a:solidFill>
                <a:headEnd/>
                <a:tailEnd/>
              </a:ln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TW" sz="1000" kern="0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Clock Supervisor</a:t>
                </a:r>
                <a:endParaRPr lang="zh-TW" altLang="en-US" sz="1000" kern="0" dirty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p:grpSp>
        <p:grpSp>
          <p:nvGrpSpPr>
            <p:cNvPr id="13327" name="Group 64"/>
            <p:cNvGrpSpPr>
              <a:grpSpLocks/>
            </p:cNvGrpSpPr>
            <p:nvPr/>
          </p:nvGrpSpPr>
          <p:grpSpPr bwMode="auto">
            <a:xfrm>
              <a:off x="3478213" y="3736975"/>
              <a:ext cx="3529012" cy="2606675"/>
              <a:chOff x="3305805" y="3736784"/>
              <a:chExt cx="3528685" cy="2606499"/>
            </a:xfrm>
          </p:grpSpPr>
          <p:sp>
            <p:nvSpPr>
              <p:cNvPr id="246" name="Rectangle 245"/>
              <p:cNvSpPr>
                <a:spLocks noChangeArrowheads="1"/>
              </p:cNvSpPr>
              <p:nvPr/>
            </p:nvSpPr>
            <p:spPr bwMode="auto">
              <a:xfrm rot="5400000">
                <a:off x="4966820" y="3816952"/>
                <a:ext cx="201612" cy="41275"/>
              </a:xfrm>
              <a:prstGeom prst="rect">
                <a:avLst/>
              </a:prstGeom>
              <a:solidFill>
                <a:srgbClr val="F9C898"/>
              </a:solidFill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rot="10800000" vert="eaVert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TW" altLang="en-US" sz="1200" kern="0" dirty="0">
                  <a:solidFill>
                    <a:sysClr val="windowText" lastClr="000000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247" name="Rounded Rectangle 246"/>
              <p:cNvSpPr/>
              <p:nvPr/>
            </p:nvSpPr>
            <p:spPr>
              <a:xfrm>
                <a:off x="3305805" y="3937001"/>
                <a:ext cx="3528685" cy="2406282"/>
              </a:xfrm>
              <a:prstGeom prst="roundRect">
                <a:avLst>
                  <a:gd name="adj" fmla="val 8078"/>
                </a:avLst>
              </a:prstGeom>
              <a:solidFill>
                <a:srgbClr val="F9C898"/>
              </a:solidFill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TW" altLang="en-US"/>
              </a:p>
            </p:txBody>
          </p:sp>
          <p:sp>
            <p:nvSpPr>
              <p:cNvPr id="248" name="Rounded Rectangle 247"/>
              <p:cNvSpPr>
                <a:spLocks noChangeArrowheads="1"/>
              </p:cNvSpPr>
              <p:nvPr/>
            </p:nvSpPr>
            <p:spPr bwMode="auto">
              <a:xfrm>
                <a:off x="3429402" y="4377855"/>
                <a:ext cx="1703538" cy="389716"/>
              </a:xfrm>
              <a:prstGeom prst="roundRect">
                <a:avLst>
                  <a:gd name="adj" fmla="val 16667"/>
                </a:avLst>
              </a:prstGeom>
              <a:gradFill flip="none" rotWithShape="1">
                <a:gsLst>
                  <a:gs pos="0">
                    <a:srgbClr val="ECAC90">
                      <a:tint val="66000"/>
                      <a:satMod val="160000"/>
                    </a:srgbClr>
                  </a:gs>
                  <a:gs pos="50000">
                    <a:srgbClr val="ECAC90">
                      <a:tint val="44500"/>
                      <a:satMod val="160000"/>
                    </a:srgbClr>
                  </a:gs>
                  <a:gs pos="100000">
                    <a:srgbClr val="ECAC90">
                      <a:tint val="23500"/>
                      <a:satMod val="160000"/>
                    </a:srgbClr>
                  </a:gs>
                </a:gsLst>
                <a:lin ang="16200000" scaled="1"/>
                <a:tileRect/>
              </a:gradFill>
              <a:ln>
                <a:solidFill>
                  <a:srgbClr val="D6784E"/>
                </a:solidFill>
                <a:headEnd/>
                <a:tailEnd/>
              </a:ln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TW" sz="1000" kern="0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Ethernet 10/100 MAC</a:t>
                </a:r>
                <a:endParaRPr lang="zh-TW" altLang="en-US" sz="1000" kern="0" dirty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249" name="Rounded Rectangle 248"/>
              <p:cNvSpPr>
                <a:spLocks noChangeArrowheads="1"/>
              </p:cNvSpPr>
              <p:nvPr/>
            </p:nvSpPr>
            <p:spPr bwMode="auto">
              <a:xfrm>
                <a:off x="3424620" y="5317384"/>
                <a:ext cx="1714694" cy="387608"/>
              </a:xfrm>
              <a:prstGeom prst="roundRect">
                <a:avLst>
                  <a:gd name="adj" fmla="val 16667"/>
                </a:avLst>
              </a:prstGeom>
              <a:gradFill flip="none" rotWithShape="1">
                <a:gsLst>
                  <a:gs pos="0">
                    <a:srgbClr val="ECAC90">
                      <a:tint val="66000"/>
                      <a:satMod val="160000"/>
                    </a:srgbClr>
                  </a:gs>
                  <a:gs pos="50000">
                    <a:srgbClr val="ECAC90">
                      <a:tint val="44500"/>
                      <a:satMod val="160000"/>
                    </a:srgbClr>
                  </a:gs>
                  <a:gs pos="100000">
                    <a:srgbClr val="ECAC90">
                      <a:tint val="23500"/>
                      <a:satMod val="160000"/>
                    </a:srgbClr>
                  </a:gs>
                </a:gsLst>
                <a:lin ang="16200000" scaled="1"/>
                <a:tileRect/>
              </a:gradFill>
              <a:ln>
                <a:solidFill>
                  <a:srgbClr val="D6784E"/>
                </a:solidFill>
                <a:headEnd/>
                <a:tailEnd/>
              </a:ln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TW" sz="1000" kern="0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SD Host</a:t>
                </a:r>
                <a:endParaRPr lang="zh-TW" altLang="en-US" sz="1000" kern="0" dirty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250" name="Rounded Rectangle 38"/>
              <p:cNvSpPr>
                <a:spLocks noChangeArrowheads="1"/>
              </p:cNvSpPr>
              <p:nvPr/>
            </p:nvSpPr>
            <p:spPr bwMode="auto">
              <a:xfrm>
                <a:off x="3429402" y="4847620"/>
                <a:ext cx="1703538" cy="389714"/>
              </a:xfrm>
              <a:prstGeom prst="roundRect">
                <a:avLst>
                  <a:gd name="adj" fmla="val 16667"/>
                </a:avLst>
              </a:prstGeom>
              <a:gradFill flip="none" rotWithShape="1">
                <a:gsLst>
                  <a:gs pos="0">
                    <a:srgbClr val="ECAC90">
                      <a:tint val="66000"/>
                      <a:satMod val="160000"/>
                    </a:srgbClr>
                  </a:gs>
                  <a:gs pos="50000">
                    <a:srgbClr val="ECAC90">
                      <a:tint val="44500"/>
                      <a:satMod val="160000"/>
                    </a:srgbClr>
                  </a:gs>
                  <a:gs pos="100000">
                    <a:srgbClr val="ECAC90">
                      <a:tint val="23500"/>
                      <a:satMod val="160000"/>
                    </a:srgbClr>
                  </a:gs>
                </a:gsLst>
                <a:lin ang="16200000" scaled="1"/>
                <a:tileRect/>
              </a:gradFill>
              <a:ln>
                <a:solidFill>
                  <a:srgbClr val="D6784E"/>
                </a:solidFill>
                <a:headEnd/>
                <a:tailEnd/>
              </a:ln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TW" sz="1000" kern="0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USB 2.0 OTG / HS Device</a:t>
                </a:r>
                <a:endParaRPr lang="zh-TW" altLang="en-US" sz="1000" kern="0" dirty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251" name="TextBox 250"/>
              <p:cNvSpPr txBox="1"/>
              <p:nvPr/>
            </p:nvSpPr>
            <p:spPr bwMode="auto">
              <a:xfrm>
                <a:off x="3679593" y="4032378"/>
                <a:ext cx="2447741" cy="307559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</a:defRPr>
                </a:lvl9pPr>
              </a:lstStyle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TW" altLang="en-US" sz="1400" b="1" kern="0" dirty="0">
                    <a:solidFill>
                      <a:prstClr val="black"/>
                    </a:solidFill>
                    <a:latin typeface="微軟正黑體"/>
                    <a:ea typeface="微軟正黑體"/>
                    <a:cs typeface="微軟正黑體"/>
                  </a:rPr>
                  <a:t>通讯接</a:t>
                </a:r>
                <a:r>
                  <a:rPr lang="zh-TW" altLang="en-US" sz="1400" b="1" kern="0" dirty="0" smtClean="0">
                    <a:solidFill>
                      <a:prstClr val="black"/>
                    </a:solidFill>
                    <a:latin typeface="微軟正黑體"/>
                    <a:ea typeface="微軟正黑體"/>
                    <a:cs typeface="微軟正黑體"/>
                  </a:rPr>
                  <a:t>口 </a:t>
                </a:r>
                <a:r>
                  <a:rPr lang="en-US" altLang="zh-TW" sz="1300" b="1" kern="0" dirty="0" smtClean="0">
                    <a:latin typeface="Arial" pitchFamily="34" charset="0"/>
                    <a:cs typeface="Arial" pitchFamily="34" charset="0"/>
                  </a:rPr>
                  <a:t>/ GPIO </a:t>
                </a:r>
                <a:endParaRPr lang="zh-TW" altLang="en-US" sz="1300" b="1" kern="0" dirty="0" smtClean="0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252" name="Rounded Rectangle 251"/>
              <p:cNvSpPr>
                <a:spLocks noChangeArrowheads="1"/>
              </p:cNvSpPr>
              <p:nvPr/>
            </p:nvSpPr>
            <p:spPr bwMode="auto">
              <a:xfrm>
                <a:off x="5215806" y="4377855"/>
                <a:ext cx="1496373" cy="526642"/>
              </a:xfrm>
              <a:prstGeom prst="roundRect">
                <a:avLst>
                  <a:gd name="adj" fmla="val 16667"/>
                </a:avLst>
              </a:prstGeom>
              <a:gradFill flip="none" rotWithShape="1">
                <a:gsLst>
                  <a:gs pos="0">
                    <a:srgbClr val="ECAC90">
                      <a:tint val="66000"/>
                      <a:satMod val="160000"/>
                    </a:srgbClr>
                  </a:gs>
                  <a:gs pos="50000">
                    <a:srgbClr val="ECAC90">
                      <a:tint val="44500"/>
                      <a:satMod val="160000"/>
                    </a:srgbClr>
                  </a:gs>
                  <a:gs pos="100000">
                    <a:srgbClr val="ECAC90">
                      <a:tint val="23500"/>
                      <a:satMod val="160000"/>
                    </a:srgbClr>
                  </a:gs>
                </a:gsLst>
                <a:lin ang="16200000" scaled="1"/>
                <a:tileRect/>
              </a:gradFill>
              <a:ln>
                <a:solidFill>
                  <a:srgbClr val="D6784E"/>
                </a:solidFill>
                <a:headEnd/>
                <a:tailEnd/>
              </a:ln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TW" sz="1000" kern="0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General Purpose I/O</a:t>
                </a:r>
                <a:endParaRPr lang="zh-TW" altLang="en-US" sz="1000" kern="0" dirty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253" name="Rounded Rectangle 252"/>
              <p:cNvSpPr>
                <a:spLocks noChangeArrowheads="1"/>
              </p:cNvSpPr>
              <p:nvPr/>
            </p:nvSpPr>
            <p:spPr bwMode="auto">
              <a:xfrm>
                <a:off x="5230149" y="5648116"/>
                <a:ext cx="1486811" cy="524535"/>
              </a:xfrm>
              <a:prstGeom prst="roundRect">
                <a:avLst>
                  <a:gd name="adj" fmla="val 16667"/>
                </a:avLst>
              </a:prstGeom>
              <a:gradFill flip="none" rotWithShape="1">
                <a:gsLst>
                  <a:gs pos="0">
                    <a:srgbClr val="ECAC90">
                      <a:tint val="66000"/>
                      <a:satMod val="160000"/>
                    </a:srgbClr>
                  </a:gs>
                  <a:gs pos="50000">
                    <a:srgbClr val="ECAC90">
                      <a:tint val="44500"/>
                      <a:satMod val="160000"/>
                    </a:srgbClr>
                  </a:gs>
                  <a:gs pos="100000">
                    <a:srgbClr val="ECAC90">
                      <a:tint val="23500"/>
                      <a:satMod val="160000"/>
                    </a:srgbClr>
                  </a:gs>
                </a:gsLst>
                <a:lin ang="16200000" scaled="1"/>
                <a:tileRect/>
              </a:gradFill>
              <a:ln>
                <a:solidFill>
                  <a:srgbClr val="D6784E"/>
                </a:solidFill>
                <a:headEnd/>
                <a:tailEnd/>
              </a:ln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TW" sz="1000" kern="0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External  Interrupt</a:t>
                </a:r>
                <a:endParaRPr lang="zh-TW" altLang="en-US" sz="1000" kern="0" dirty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254" name="Rounded Rectangle 38"/>
              <p:cNvSpPr>
                <a:spLocks noChangeArrowheads="1"/>
              </p:cNvSpPr>
              <p:nvPr/>
            </p:nvSpPr>
            <p:spPr bwMode="auto">
              <a:xfrm>
                <a:off x="5215806" y="5014038"/>
                <a:ext cx="1496373" cy="524536"/>
              </a:xfrm>
              <a:prstGeom prst="roundRect">
                <a:avLst>
                  <a:gd name="adj" fmla="val 16667"/>
                </a:avLst>
              </a:prstGeom>
              <a:gradFill flip="none" rotWithShape="1">
                <a:gsLst>
                  <a:gs pos="0">
                    <a:srgbClr val="ECAC90">
                      <a:tint val="66000"/>
                      <a:satMod val="160000"/>
                    </a:srgbClr>
                  </a:gs>
                  <a:gs pos="50000">
                    <a:srgbClr val="ECAC90">
                      <a:tint val="44500"/>
                      <a:satMod val="160000"/>
                    </a:srgbClr>
                  </a:gs>
                  <a:gs pos="100000">
                    <a:srgbClr val="ECAC90">
                      <a:tint val="23500"/>
                      <a:satMod val="160000"/>
                    </a:srgbClr>
                  </a:gs>
                </a:gsLst>
                <a:lin ang="16200000" scaled="1"/>
                <a:tileRect/>
              </a:gradFill>
              <a:ln>
                <a:solidFill>
                  <a:srgbClr val="D6784E"/>
                </a:solidFill>
                <a:headEnd/>
                <a:tailEnd/>
              </a:ln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TW" sz="1000" kern="0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External Bus Interface</a:t>
                </a:r>
                <a:endParaRPr lang="zh-TW" altLang="en-US" sz="1000" kern="0" dirty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255" name="Rounded Rectangle 254"/>
              <p:cNvSpPr>
                <a:spLocks noChangeArrowheads="1"/>
              </p:cNvSpPr>
              <p:nvPr/>
            </p:nvSpPr>
            <p:spPr bwMode="auto">
              <a:xfrm>
                <a:off x="3424620" y="5785042"/>
                <a:ext cx="1714694" cy="387608"/>
              </a:xfrm>
              <a:prstGeom prst="roundRect">
                <a:avLst>
                  <a:gd name="adj" fmla="val 16667"/>
                </a:avLst>
              </a:prstGeom>
              <a:gradFill flip="none" rotWithShape="1">
                <a:gsLst>
                  <a:gs pos="0">
                    <a:srgbClr val="ECAC90">
                      <a:tint val="66000"/>
                      <a:satMod val="160000"/>
                    </a:srgbClr>
                  </a:gs>
                  <a:gs pos="50000">
                    <a:srgbClr val="ECAC90">
                      <a:tint val="44500"/>
                      <a:satMod val="160000"/>
                    </a:srgbClr>
                  </a:gs>
                  <a:gs pos="100000">
                    <a:srgbClr val="ECAC90">
                      <a:tint val="23500"/>
                      <a:satMod val="160000"/>
                    </a:srgbClr>
                  </a:gs>
                </a:gsLst>
                <a:lin ang="16200000" scaled="1"/>
                <a:tileRect/>
              </a:gradFill>
              <a:ln>
                <a:solidFill>
                  <a:srgbClr val="D6784E"/>
                </a:solidFill>
                <a:headEnd/>
                <a:tailEnd/>
              </a:ln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TW" sz="1000" kern="0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Image Sensor Interface</a:t>
                </a:r>
                <a:endParaRPr lang="zh-TW" altLang="en-US" sz="1000" kern="0" dirty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p:grpSp>
        <p:grpSp>
          <p:nvGrpSpPr>
            <p:cNvPr id="13328" name="Group 22"/>
            <p:cNvGrpSpPr>
              <a:grpSpLocks/>
            </p:cNvGrpSpPr>
            <p:nvPr/>
          </p:nvGrpSpPr>
          <p:grpSpPr bwMode="auto">
            <a:xfrm>
              <a:off x="4070350" y="1081088"/>
              <a:ext cx="1522413" cy="2449512"/>
              <a:chOff x="4095619" y="1081089"/>
              <a:chExt cx="1522356" cy="2449512"/>
            </a:xfrm>
          </p:grpSpPr>
          <p:sp>
            <p:nvSpPr>
              <p:cNvPr id="238" name="Rectangle 237"/>
              <p:cNvSpPr>
                <a:spLocks noChangeArrowheads="1"/>
              </p:cNvSpPr>
              <p:nvPr/>
            </p:nvSpPr>
            <p:spPr bwMode="auto">
              <a:xfrm rot="5400000">
                <a:off x="4740910" y="3394870"/>
                <a:ext cx="231775" cy="39688"/>
              </a:xfrm>
              <a:prstGeom prst="rect">
                <a:avLst/>
              </a:prstGeom>
              <a:solidFill>
                <a:srgbClr val="95C595"/>
              </a:solidFill>
              <a:ln>
                <a:headEnd/>
                <a:tailEnd/>
              </a:ln>
            </p:spPr>
            <p:style>
              <a:lnRef idx="0">
                <a:schemeClr val="accent3"/>
              </a:lnRef>
              <a:fillRef idx="3">
                <a:schemeClr val="accent3"/>
              </a:fillRef>
              <a:effectRef idx="3">
                <a:schemeClr val="accent3"/>
              </a:effectRef>
              <a:fontRef idx="minor">
                <a:schemeClr val="lt1"/>
              </a:fontRef>
            </p:style>
            <p:txBody>
              <a:bodyPr rot="10800000" vert="eaVert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TW" altLang="en-US" sz="1200" kern="0" dirty="0">
                  <a:solidFill>
                    <a:sysClr val="windowText" lastClr="000000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grpSp>
            <p:nvGrpSpPr>
              <p:cNvPr id="13349" name="Group 8"/>
              <p:cNvGrpSpPr>
                <a:grpSpLocks/>
              </p:cNvGrpSpPr>
              <p:nvPr/>
            </p:nvGrpSpPr>
            <p:grpSpPr bwMode="auto">
              <a:xfrm>
                <a:off x="4095619" y="1081089"/>
                <a:ext cx="1522356" cy="2224086"/>
                <a:chOff x="4047872" y="1081089"/>
                <a:chExt cx="1522356" cy="2224086"/>
              </a:xfrm>
            </p:grpSpPr>
            <p:sp>
              <p:nvSpPr>
                <p:cNvPr id="240" name="Rounded Rectangle 239"/>
                <p:cNvSpPr/>
                <p:nvPr/>
              </p:nvSpPr>
              <p:spPr>
                <a:xfrm>
                  <a:off x="4047872" y="1081089"/>
                  <a:ext cx="1522356" cy="2224086"/>
                </a:xfrm>
                <a:prstGeom prst="roundRect">
                  <a:avLst>
                    <a:gd name="adj" fmla="val 9200"/>
                  </a:avLst>
                </a:prstGeom>
                <a:solidFill>
                  <a:srgbClr val="95C595"/>
                </a:solidFill>
              </p:spPr>
              <p:style>
                <a:lnRef idx="0">
                  <a:schemeClr val="accent3"/>
                </a:lnRef>
                <a:fillRef idx="3">
                  <a:schemeClr val="accent3"/>
                </a:fillRef>
                <a:effectRef idx="3">
                  <a:schemeClr val="accent3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zh-TW" altLang="en-US"/>
                </a:p>
              </p:txBody>
            </p:sp>
            <p:sp>
              <p:nvSpPr>
                <p:cNvPr id="241" name="Rounded Rectangle 240"/>
                <p:cNvSpPr>
                  <a:spLocks noChangeArrowheads="1"/>
                </p:cNvSpPr>
                <p:nvPr/>
              </p:nvSpPr>
              <p:spPr bwMode="auto">
                <a:xfrm>
                  <a:off x="4191329" y="1921666"/>
                  <a:ext cx="1235093" cy="353927"/>
                </a:xfrm>
                <a:prstGeom prst="roundRect">
                  <a:avLst>
                    <a:gd name="adj" fmla="val 16667"/>
                  </a:avLst>
                </a:prstGeom>
                <a:ln>
                  <a:headEnd/>
                  <a:tailEnd/>
                </a:ln>
              </p:spPr>
              <p:style>
                <a:lnRef idx="1">
                  <a:schemeClr val="accent3"/>
                </a:lnRef>
                <a:fillRef idx="2">
                  <a:schemeClr val="accent3"/>
                </a:fillRef>
                <a:effectRef idx="1">
                  <a:schemeClr val="accent3"/>
                </a:effectRef>
                <a:fontRef idx="minor">
                  <a:schemeClr val="dk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en-US" altLang="zh-TW" sz="1000" kern="0" dirty="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rPr>
                    <a:t>POR, LVR, BOR </a:t>
                  </a:r>
                  <a:endParaRPr lang="zh-TW" altLang="en-US" sz="1000" kern="0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42" name="Rounded Rectangle 241"/>
                <p:cNvSpPr>
                  <a:spLocks noChangeArrowheads="1"/>
                </p:cNvSpPr>
                <p:nvPr/>
              </p:nvSpPr>
              <p:spPr bwMode="auto">
                <a:xfrm>
                  <a:off x="4191329" y="1506644"/>
                  <a:ext cx="1235093" cy="351820"/>
                </a:xfrm>
                <a:prstGeom prst="roundRect">
                  <a:avLst>
                    <a:gd name="adj" fmla="val 16667"/>
                  </a:avLst>
                </a:prstGeom>
                <a:ln>
                  <a:headEnd/>
                  <a:tailEnd/>
                </a:ln>
              </p:spPr>
              <p:style>
                <a:lnRef idx="1">
                  <a:schemeClr val="accent3"/>
                </a:lnRef>
                <a:fillRef idx="2">
                  <a:schemeClr val="accent3"/>
                </a:fillRef>
                <a:effectRef idx="1">
                  <a:schemeClr val="accent3"/>
                </a:effectRef>
                <a:fontRef idx="minor">
                  <a:schemeClr val="dk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en-US" altLang="zh-TW" sz="1000" kern="0" dirty="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rPr>
                    <a:t>LDO 1.8V</a:t>
                  </a:r>
                  <a:endParaRPr lang="zh-TW" altLang="en-US" sz="1000" kern="0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43" name="TextBox 242"/>
                <p:cNvSpPr txBox="1"/>
                <p:nvPr/>
              </p:nvSpPr>
              <p:spPr bwMode="auto">
                <a:xfrm>
                  <a:off x="4105271" y="1154823"/>
                  <a:ext cx="1440677" cy="309687"/>
                </a:xfrm>
                <a:prstGeom prst="rect">
                  <a:avLst/>
                </a:prstGeom>
                <a:noFill/>
              </p:spPr>
              <p:txBody>
                <a:bodyPr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新細明體" pitchFamily="18" charset="-120"/>
                    </a:defRPr>
                  </a:lvl9pPr>
                </a:lstStyle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zh-TW" altLang="en-US" sz="1400" b="1" kern="0" dirty="0">
                      <a:solidFill>
                        <a:prstClr val="black"/>
                      </a:solidFill>
                      <a:latin typeface="微軟正黑體"/>
                      <a:ea typeface="微軟正黑體"/>
                      <a:cs typeface="Arial" pitchFamily="34" charset="0"/>
                    </a:rPr>
                    <a:t>电源</a:t>
                  </a:r>
                  <a:r>
                    <a:rPr lang="zh-TW" altLang="en-US" sz="1400" b="1" kern="0" dirty="0" smtClean="0">
                      <a:solidFill>
                        <a:prstClr val="black"/>
                      </a:solidFill>
                      <a:latin typeface="微軟正黑體"/>
                      <a:ea typeface="微軟正黑體"/>
                      <a:cs typeface="Arial" pitchFamily="34" charset="0"/>
                    </a:rPr>
                    <a:t>控制</a:t>
                  </a:r>
                </a:p>
              </p:txBody>
            </p:sp>
            <p:sp>
              <p:nvSpPr>
                <p:cNvPr id="244" name="Rounded Rectangle 16"/>
                <p:cNvSpPr>
                  <a:spLocks noChangeArrowheads="1"/>
                </p:cNvSpPr>
                <p:nvPr/>
              </p:nvSpPr>
              <p:spPr bwMode="auto">
                <a:xfrm>
                  <a:off x="4191329" y="2753817"/>
                  <a:ext cx="1235093" cy="351820"/>
                </a:xfrm>
                <a:prstGeom prst="roundRect">
                  <a:avLst>
                    <a:gd name="adj" fmla="val 16667"/>
                  </a:avLst>
                </a:prstGeom>
                <a:ln>
                  <a:headEnd/>
                  <a:tailEnd/>
                </a:ln>
              </p:spPr>
              <p:style>
                <a:lnRef idx="1">
                  <a:schemeClr val="accent3"/>
                </a:lnRef>
                <a:fillRef idx="2">
                  <a:schemeClr val="accent3"/>
                </a:fillRef>
                <a:effectRef idx="1">
                  <a:schemeClr val="accent3"/>
                </a:effectRef>
                <a:fontRef idx="minor">
                  <a:schemeClr val="dk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en-US" altLang="zh-TW" sz="1000" kern="0" dirty="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rPr>
                    <a:t>USB LDO 3.3V</a:t>
                  </a:r>
                  <a:endParaRPr lang="zh-TW" altLang="en-US" sz="1000" kern="0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45" name="Rounded Rectangle 16"/>
                <p:cNvSpPr>
                  <a:spLocks noChangeArrowheads="1"/>
                </p:cNvSpPr>
                <p:nvPr/>
              </p:nvSpPr>
              <p:spPr bwMode="auto">
                <a:xfrm>
                  <a:off x="4191329" y="2338794"/>
                  <a:ext cx="1235093" cy="351821"/>
                </a:xfrm>
                <a:prstGeom prst="roundRect">
                  <a:avLst>
                    <a:gd name="adj" fmla="val 10409"/>
                  </a:avLst>
                </a:prstGeom>
                <a:ln>
                  <a:headEnd/>
                  <a:tailEnd/>
                </a:ln>
              </p:spPr>
              <p:style>
                <a:lnRef idx="1">
                  <a:schemeClr val="accent3"/>
                </a:lnRef>
                <a:fillRef idx="2">
                  <a:schemeClr val="accent3"/>
                </a:fillRef>
                <a:effectRef idx="1">
                  <a:schemeClr val="accent3"/>
                </a:effectRef>
                <a:fontRef idx="minor">
                  <a:schemeClr val="dk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en-US" altLang="zh-TW" sz="1000" kern="0" dirty="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rPr>
                    <a:t>V</a:t>
                  </a:r>
                  <a:r>
                    <a:rPr lang="en-US" altLang="zh-TW" sz="1000" kern="0" baseline="-25000" dirty="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rPr>
                    <a:t>REF</a:t>
                  </a:r>
                  <a:r>
                    <a:rPr lang="en-US" altLang="zh-TW" sz="1000" kern="0" dirty="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rPr>
                    <a:t> 1.5V/2.5V</a:t>
                  </a:r>
                  <a:endParaRPr lang="zh-TW" altLang="en-US" sz="1000" kern="0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</p:grpSp>
        </p:grpSp>
        <p:grpSp>
          <p:nvGrpSpPr>
            <p:cNvPr id="13329" name="Group 63"/>
            <p:cNvGrpSpPr>
              <a:grpSpLocks/>
            </p:cNvGrpSpPr>
            <p:nvPr/>
          </p:nvGrpSpPr>
          <p:grpSpPr bwMode="auto">
            <a:xfrm>
              <a:off x="7239000" y="3746500"/>
              <a:ext cx="1679575" cy="2597150"/>
              <a:chOff x="7024379" y="3751228"/>
              <a:chExt cx="1679577" cy="2596975"/>
            </a:xfrm>
          </p:grpSpPr>
          <p:sp>
            <p:nvSpPr>
              <p:cNvPr id="228" name="Rectangle 227"/>
              <p:cNvSpPr>
                <a:spLocks noChangeArrowheads="1"/>
              </p:cNvSpPr>
              <p:nvPr/>
            </p:nvSpPr>
            <p:spPr bwMode="auto">
              <a:xfrm rot="5400000">
                <a:off x="7772799" y="3824253"/>
                <a:ext cx="192087" cy="46038"/>
              </a:xfrm>
              <a:prstGeom prst="rect">
                <a:avLst/>
              </a:prstGeom>
              <a:solidFill>
                <a:srgbClr val="F9C898"/>
              </a:solidFill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rot="10800000" vert="eaVert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TW" altLang="en-US" sz="1200" kern="0" dirty="0">
                  <a:solidFill>
                    <a:sysClr val="windowText" lastClr="000000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229" name="Rounded Rectangle 228"/>
              <p:cNvSpPr/>
              <p:nvPr/>
            </p:nvSpPr>
            <p:spPr>
              <a:xfrm>
                <a:off x="7043738" y="3941921"/>
                <a:ext cx="1646730" cy="2406282"/>
              </a:xfrm>
              <a:prstGeom prst="roundRect">
                <a:avLst>
                  <a:gd name="adj" fmla="val 9497"/>
                </a:avLst>
              </a:prstGeom>
              <a:solidFill>
                <a:srgbClr val="F9C898"/>
              </a:solidFill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TW" altLang="en-US"/>
              </a:p>
            </p:txBody>
          </p:sp>
          <p:sp>
            <p:nvSpPr>
              <p:cNvPr id="230" name="TextBox 229"/>
              <p:cNvSpPr txBox="1"/>
              <p:nvPr/>
            </p:nvSpPr>
            <p:spPr bwMode="auto">
              <a:xfrm>
                <a:off x="7024089" y="4037297"/>
                <a:ext cx="1679792" cy="307559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新細明體" pitchFamily="18" charset="-120"/>
                  </a:defRPr>
                </a:lvl9pPr>
              </a:lstStyle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TW" altLang="en-US" sz="1400" b="1" kern="0" dirty="0">
                    <a:solidFill>
                      <a:prstClr val="black"/>
                    </a:solidFill>
                    <a:latin typeface="微軟正黑體"/>
                    <a:ea typeface="微軟正黑體"/>
                    <a:cs typeface="微軟正黑體"/>
                  </a:rPr>
                  <a:t>通讯接</a:t>
                </a:r>
                <a:r>
                  <a:rPr lang="zh-TW" altLang="en-US" sz="1400" b="1" kern="0" dirty="0" smtClean="0">
                    <a:solidFill>
                      <a:prstClr val="black"/>
                    </a:solidFill>
                    <a:latin typeface="微軟正黑體"/>
                    <a:ea typeface="微軟正黑體"/>
                    <a:cs typeface="微軟正黑體"/>
                  </a:rPr>
                  <a:t>口</a:t>
                </a:r>
                <a:endParaRPr lang="zh-TW" altLang="en-US" sz="1400" b="1" kern="0" dirty="0">
                  <a:solidFill>
                    <a:prstClr val="black"/>
                  </a:solidFill>
                  <a:latin typeface="微軟正黑體"/>
                  <a:ea typeface="微軟正黑體"/>
                  <a:cs typeface="微軟正黑體"/>
                </a:endParaRPr>
              </a:p>
            </p:txBody>
          </p:sp>
          <p:grpSp>
            <p:nvGrpSpPr>
              <p:cNvPr id="13339" name="Group 30"/>
              <p:cNvGrpSpPr>
                <a:grpSpLocks/>
              </p:cNvGrpSpPr>
              <p:nvPr/>
            </p:nvGrpSpPr>
            <p:grpSpPr bwMode="auto">
              <a:xfrm>
                <a:off x="7191066" y="4383016"/>
                <a:ext cx="1363665" cy="1795337"/>
                <a:chOff x="7298933" y="4383016"/>
                <a:chExt cx="1363665" cy="1795337"/>
              </a:xfrm>
            </p:grpSpPr>
            <p:sp>
              <p:nvSpPr>
                <p:cNvPr id="232" name="Rounded Rectangle 231"/>
                <p:cNvSpPr>
                  <a:spLocks noChangeArrowheads="1"/>
                </p:cNvSpPr>
                <p:nvPr/>
              </p:nvSpPr>
              <p:spPr bwMode="auto">
                <a:xfrm>
                  <a:off x="7299297" y="4382774"/>
                  <a:ext cx="1362640" cy="214870"/>
                </a:xfrm>
                <a:prstGeom prst="roundRect">
                  <a:avLst>
                    <a:gd name="adj" fmla="val 16667"/>
                  </a:avLst>
                </a:prstGeom>
                <a:gradFill flip="none" rotWithShape="1">
                  <a:gsLst>
                    <a:gs pos="0">
                      <a:srgbClr val="ECAC90">
                        <a:tint val="66000"/>
                        <a:satMod val="160000"/>
                      </a:srgbClr>
                    </a:gs>
                    <a:gs pos="50000">
                      <a:srgbClr val="ECAC90">
                        <a:tint val="44500"/>
                        <a:satMod val="160000"/>
                      </a:srgbClr>
                    </a:gs>
                    <a:gs pos="100000">
                      <a:srgbClr val="ECAC90">
                        <a:tint val="23500"/>
                        <a:satMod val="160000"/>
                      </a:srgbClr>
                    </a:gs>
                  </a:gsLst>
                  <a:lin ang="16200000" scaled="1"/>
                  <a:tileRect/>
                </a:gradFill>
                <a:ln>
                  <a:solidFill>
                    <a:srgbClr val="D6784E"/>
                  </a:solidFill>
                  <a:headEnd/>
                  <a:tailEnd/>
                </a:ln>
              </p:spPr>
              <p:style>
                <a:lnRef idx="1">
                  <a:schemeClr val="accent1"/>
                </a:lnRef>
                <a:fillRef idx="2">
                  <a:schemeClr val="accent1"/>
                </a:fillRef>
                <a:effectRef idx="1">
                  <a:schemeClr val="accent1"/>
                </a:effectRef>
                <a:fontRef idx="minor">
                  <a:schemeClr val="dk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en-US" altLang="zh-TW" sz="1000" kern="0" dirty="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rPr>
                    <a:t>UART X (6+6)</a:t>
                  </a:r>
                  <a:endParaRPr lang="zh-TW" altLang="en-US" sz="1000" kern="0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33" name="Rounded Rectangle 232"/>
                <p:cNvSpPr>
                  <a:spLocks noChangeArrowheads="1"/>
                </p:cNvSpPr>
                <p:nvPr/>
              </p:nvSpPr>
              <p:spPr bwMode="auto">
                <a:xfrm>
                  <a:off x="7299297" y="4698760"/>
                  <a:ext cx="1353078" cy="214870"/>
                </a:xfrm>
                <a:prstGeom prst="roundRect">
                  <a:avLst>
                    <a:gd name="adj" fmla="val 16667"/>
                  </a:avLst>
                </a:prstGeom>
                <a:gradFill flip="none" rotWithShape="1">
                  <a:gsLst>
                    <a:gs pos="0">
                      <a:srgbClr val="ECAC90">
                        <a:tint val="66000"/>
                        <a:satMod val="160000"/>
                      </a:srgbClr>
                    </a:gs>
                    <a:gs pos="50000">
                      <a:srgbClr val="ECAC90">
                        <a:tint val="44500"/>
                        <a:satMod val="160000"/>
                      </a:srgbClr>
                    </a:gs>
                    <a:gs pos="100000">
                      <a:srgbClr val="ECAC90">
                        <a:tint val="23500"/>
                        <a:satMod val="160000"/>
                      </a:srgbClr>
                    </a:gs>
                  </a:gsLst>
                  <a:lin ang="16200000" scaled="1"/>
                  <a:tileRect/>
                </a:gradFill>
                <a:ln>
                  <a:solidFill>
                    <a:srgbClr val="D6784E"/>
                  </a:solidFill>
                  <a:headEnd/>
                  <a:tailEnd/>
                </a:ln>
              </p:spPr>
              <p:style>
                <a:lnRef idx="1">
                  <a:schemeClr val="accent1"/>
                </a:lnRef>
                <a:fillRef idx="2">
                  <a:schemeClr val="accent1"/>
                </a:fillRef>
                <a:effectRef idx="1">
                  <a:schemeClr val="accent1"/>
                </a:effectRef>
                <a:fontRef idx="minor">
                  <a:schemeClr val="dk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en-US" altLang="zh-TW" sz="1000" kern="0" dirty="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rPr>
                    <a:t>SPI X 4</a:t>
                  </a:r>
                  <a:endParaRPr lang="zh-TW" altLang="en-US" sz="1000" kern="0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34" name="Rounded Rectangle 233"/>
                <p:cNvSpPr>
                  <a:spLocks noChangeArrowheads="1"/>
                </p:cNvSpPr>
                <p:nvPr/>
              </p:nvSpPr>
              <p:spPr bwMode="auto">
                <a:xfrm>
                  <a:off x="7299297" y="5014745"/>
                  <a:ext cx="1353078" cy="214870"/>
                </a:xfrm>
                <a:prstGeom prst="roundRect">
                  <a:avLst>
                    <a:gd name="adj" fmla="val 16667"/>
                  </a:avLst>
                </a:prstGeom>
                <a:gradFill flip="none" rotWithShape="1">
                  <a:gsLst>
                    <a:gs pos="0">
                      <a:srgbClr val="ECAC90">
                        <a:tint val="66000"/>
                        <a:satMod val="160000"/>
                      </a:srgbClr>
                    </a:gs>
                    <a:gs pos="50000">
                      <a:srgbClr val="ECAC90">
                        <a:tint val="44500"/>
                        <a:satMod val="160000"/>
                      </a:srgbClr>
                    </a:gs>
                    <a:gs pos="100000">
                      <a:srgbClr val="ECAC90">
                        <a:tint val="23500"/>
                        <a:satMod val="160000"/>
                      </a:srgbClr>
                    </a:gs>
                  </a:gsLst>
                  <a:lin ang="16200000" scaled="1"/>
                  <a:tileRect/>
                </a:gradFill>
                <a:ln>
                  <a:solidFill>
                    <a:srgbClr val="D6784E"/>
                  </a:solidFill>
                  <a:headEnd/>
                  <a:tailEnd/>
                </a:ln>
              </p:spPr>
              <p:style>
                <a:lnRef idx="1">
                  <a:schemeClr val="accent1"/>
                </a:lnRef>
                <a:fillRef idx="2">
                  <a:schemeClr val="accent1"/>
                </a:fillRef>
                <a:effectRef idx="1">
                  <a:schemeClr val="accent1"/>
                </a:effectRef>
                <a:fontRef idx="minor">
                  <a:schemeClr val="dk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en-US" altLang="zh-TW" sz="1000" kern="0" dirty="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rPr>
                    <a:t>I²C X 5</a:t>
                  </a:r>
                  <a:endParaRPr lang="zh-TW" altLang="en-US" sz="1000" kern="0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35" name="Rounded Rectangle 234"/>
                <p:cNvSpPr>
                  <a:spLocks noChangeArrowheads="1"/>
                </p:cNvSpPr>
                <p:nvPr/>
              </p:nvSpPr>
              <p:spPr bwMode="auto">
                <a:xfrm>
                  <a:off x="7299297" y="5646716"/>
                  <a:ext cx="1353078" cy="214870"/>
                </a:xfrm>
                <a:prstGeom prst="roundRect">
                  <a:avLst>
                    <a:gd name="adj" fmla="val 16667"/>
                  </a:avLst>
                </a:prstGeom>
                <a:gradFill flip="none" rotWithShape="1">
                  <a:gsLst>
                    <a:gs pos="0">
                      <a:srgbClr val="ECAC90">
                        <a:tint val="66000"/>
                        <a:satMod val="160000"/>
                      </a:srgbClr>
                    </a:gs>
                    <a:gs pos="50000">
                      <a:srgbClr val="ECAC90">
                        <a:tint val="44500"/>
                        <a:satMod val="160000"/>
                      </a:srgbClr>
                    </a:gs>
                    <a:gs pos="100000">
                      <a:srgbClr val="ECAC90">
                        <a:tint val="23500"/>
                        <a:satMod val="160000"/>
                      </a:srgbClr>
                    </a:gs>
                  </a:gsLst>
                  <a:lin ang="16200000" scaled="1"/>
                  <a:tileRect/>
                </a:gradFill>
                <a:ln>
                  <a:solidFill>
                    <a:srgbClr val="D6784E"/>
                  </a:solidFill>
                  <a:headEnd/>
                  <a:tailEnd/>
                </a:ln>
              </p:spPr>
              <p:style>
                <a:lnRef idx="1">
                  <a:schemeClr val="accent1"/>
                </a:lnRef>
                <a:fillRef idx="2">
                  <a:schemeClr val="accent1"/>
                </a:fillRef>
                <a:effectRef idx="1">
                  <a:schemeClr val="accent1"/>
                </a:effectRef>
                <a:fontRef idx="minor">
                  <a:schemeClr val="dk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en-US" altLang="zh-TW" sz="1000" kern="0" dirty="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rPr>
                    <a:t>I²S X 2</a:t>
                  </a:r>
                  <a:endParaRPr lang="zh-TW" altLang="en-US" sz="1000" kern="0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36" name="Rounded Rectangle 32"/>
                <p:cNvSpPr>
                  <a:spLocks noChangeArrowheads="1"/>
                </p:cNvSpPr>
                <p:nvPr/>
              </p:nvSpPr>
              <p:spPr bwMode="auto">
                <a:xfrm>
                  <a:off x="7299297" y="5330731"/>
                  <a:ext cx="1353078" cy="214870"/>
                </a:xfrm>
                <a:prstGeom prst="roundRect">
                  <a:avLst>
                    <a:gd name="adj" fmla="val 16667"/>
                  </a:avLst>
                </a:prstGeom>
                <a:gradFill flip="none" rotWithShape="1">
                  <a:gsLst>
                    <a:gs pos="0">
                      <a:srgbClr val="ECAC90">
                        <a:tint val="66000"/>
                        <a:satMod val="160000"/>
                      </a:srgbClr>
                    </a:gs>
                    <a:gs pos="50000">
                      <a:srgbClr val="ECAC90">
                        <a:tint val="44500"/>
                        <a:satMod val="160000"/>
                      </a:srgbClr>
                    </a:gs>
                    <a:gs pos="100000">
                      <a:srgbClr val="ECAC90">
                        <a:tint val="23500"/>
                        <a:satMod val="160000"/>
                      </a:srgbClr>
                    </a:gs>
                  </a:gsLst>
                  <a:lin ang="16200000" scaled="1"/>
                  <a:tileRect/>
                </a:gradFill>
                <a:ln>
                  <a:solidFill>
                    <a:srgbClr val="D6784E"/>
                  </a:solidFill>
                  <a:headEnd/>
                  <a:tailEnd/>
                </a:ln>
              </p:spPr>
              <p:style>
                <a:lnRef idx="1">
                  <a:schemeClr val="accent1"/>
                </a:lnRef>
                <a:fillRef idx="2">
                  <a:schemeClr val="accent1"/>
                </a:fillRef>
                <a:effectRef idx="1">
                  <a:schemeClr val="accent1"/>
                </a:effectRef>
                <a:fontRef idx="minor">
                  <a:schemeClr val="dk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en-US" altLang="zh-TW" sz="1000" kern="0" dirty="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rPr>
                    <a:t>ISO-7816-3 X 6 </a:t>
                  </a:r>
                  <a:endParaRPr lang="zh-TW" altLang="en-US" sz="1000" kern="0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37" name="Rounded Rectangle 236"/>
                <p:cNvSpPr>
                  <a:spLocks noChangeArrowheads="1"/>
                </p:cNvSpPr>
                <p:nvPr/>
              </p:nvSpPr>
              <p:spPr bwMode="auto">
                <a:xfrm>
                  <a:off x="7299297" y="5962701"/>
                  <a:ext cx="1353078" cy="214870"/>
                </a:xfrm>
                <a:prstGeom prst="roundRect">
                  <a:avLst>
                    <a:gd name="adj" fmla="val 16667"/>
                  </a:avLst>
                </a:prstGeom>
                <a:gradFill flip="none" rotWithShape="1">
                  <a:gsLst>
                    <a:gs pos="0">
                      <a:srgbClr val="ECAC90">
                        <a:tint val="66000"/>
                        <a:satMod val="160000"/>
                      </a:srgbClr>
                    </a:gs>
                    <a:gs pos="50000">
                      <a:srgbClr val="ECAC90">
                        <a:tint val="44500"/>
                        <a:satMod val="160000"/>
                      </a:srgbClr>
                    </a:gs>
                    <a:gs pos="100000">
                      <a:srgbClr val="ECAC90">
                        <a:tint val="23500"/>
                        <a:satMod val="160000"/>
                      </a:srgbClr>
                    </a:gs>
                  </a:gsLst>
                  <a:lin ang="16200000" scaled="1"/>
                  <a:tileRect/>
                </a:gradFill>
                <a:ln>
                  <a:solidFill>
                    <a:srgbClr val="D6784E"/>
                  </a:solidFill>
                  <a:headEnd/>
                  <a:tailEnd/>
                </a:ln>
              </p:spPr>
              <p:style>
                <a:lnRef idx="1">
                  <a:schemeClr val="accent1"/>
                </a:lnRef>
                <a:fillRef idx="2">
                  <a:schemeClr val="accent1"/>
                </a:fillRef>
                <a:effectRef idx="1">
                  <a:schemeClr val="accent1"/>
                </a:effectRef>
                <a:fontRef idx="minor">
                  <a:schemeClr val="dk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en-US" altLang="zh-TW" sz="1000" kern="0" dirty="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rPr>
                    <a:t>CAN X 2 </a:t>
                  </a:r>
                  <a:endParaRPr lang="zh-TW" altLang="en-US" sz="1000" kern="0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</p:grpSp>
        </p:grpSp>
        <p:sp>
          <p:nvSpPr>
            <p:cNvPr id="226" name="Rectangle 225"/>
            <p:cNvSpPr>
              <a:spLocks noChangeArrowheads="1"/>
            </p:cNvSpPr>
            <p:nvPr/>
          </p:nvSpPr>
          <p:spPr bwMode="auto">
            <a:xfrm>
              <a:off x="473330" y="3524872"/>
              <a:ext cx="4943747" cy="214884"/>
            </a:xfrm>
            <a:prstGeom prst="rect">
              <a:avLst/>
            </a:prstGeom>
            <a:solidFill>
              <a:srgbClr val="F5C53A"/>
            </a:solidFill>
            <a:ln w="9525">
              <a:solidFill>
                <a:srgbClr val="993300"/>
              </a:solidFill>
              <a:prstDash val="solid"/>
              <a:headEnd/>
              <a:tailEnd/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TW" sz="1200" kern="0" dirty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rPr>
                <a:t>AHB Bus</a:t>
              </a:r>
              <a:endParaRPr lang="zh-TW" altLang="en-US" sz="1200" kern="0" dirty="0">
                <a:solidFill>
                  <a:schemeClr val="tx1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27" name="Rectangle 226"/>
            <p:cNvSpPr>
              <a:spLocks noChangeArrowheads="1"/>
            </p:cNvSpPr>
            <p:nvPr/>
          </p:nvSpPr>
          <p:spPr bwMode="auto">
            <a:xfrm>
              <a:off x="5762917" y="3524872"/>
              <a:ext cx="3174708" cy="221204"/>
            </a:xfrm>
            <a:prstGeom prst="rect">
              <a:avLst/>
            </a:prstGeom>
            <a:solidFill>
              <a:srgbClr val="F5C53A"/>
            </a:solidFill>
            <a:ln w="9525">
              <a:solidFill>
                <a:srgbClr val="993300"/>
              </a:solidFill>
              <a:prstDash val="solid"/>
              <a:headEnd/>
              <a:tailEnd/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TW" sz="1200" kern="0" dirty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rPr>
                <a:t>APB Bus</a:t>
              </a:r>
              <a:endParaRPr lang="zh-TW" altLang="en-US" sz="1200" kern="0" dirty="0">
                <a:solidFill>
                  <a:schemeClr val="tx1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0" descr="C:\Users\PN20\Desktop\ppt_02\All ICs-04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938" y="1717675"/>
            <a:ext cx="2130425" cy="210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AutoShape 4"/>
          <p:cNvSpPr>
            <a:spLocks noChangeArrowheads="1"/>
          </p:cNvSpPr>
          <p:nvPr/>
        </p:nvSpPr>
        <p:spPr bwMode="auto">
          <a:xfrm>
            <a:off x="238125" y="962025"/>
            <a:ext cx="2820988" cy="1897063"/>
          </a:xfrm>
          <a:prstGeom prst="wedgeRoundRectCallout">
            <a:avLst>
              <a:gd name="adj1" fmla="val 83264"/>
              <a:gd name="adj2" fmla="val 29069"/>
              <a:gd name="adj3" fmla="val 16667"/>
            </a:avLst>
          </a:prstGeom>
          <a:gradFill rotWithShape="1">
            <a:gsLst>
              <a:gs pos="0">
                <a:srgbClr val="F0EAF9"/>
              </a:gs>
              <a:gs pos="64999">
                <a:srgbClr val="D9CBEE"/>
              </a:gs>
              <a:gs pos="100000">
                <a:srgbClr val="C9B5E8"/>
              </a:gs>
            </a:gsLst>
            <a:lin ang="5400000" scaled="1"/>
          </a:gradFill>
          <a:ln w="9525">
            <a:solidFill>
              <a:srgbClr val="7D60A0"/>
            </a:solidFill>
            <a:miter lim="800000"/>
            <a:headEnd/>
            <a:tailEnd/>
          </a:ln>
          <a:effectLst>
            <a:outerShdw blurRad="40000" dist="20000" dir="5400000" rotWithShape="0">
              <a:srgbClr val="808080">
                <a:alpha val="37999"/>
              </a:srgbClr>
            </a:outerShdw>
          </a:effectLst>
        </p:spPr>
        <p:txBody>
          <a:bodyPr anchor="ctr" anchorCtr="1"/>
          <a:lstStyle/>
          <a:p>
            <a:pPr marL="176213" indent="-176213" algn="ctr">
              <a:buFont typeface="Wingdings" pitchFamily="2" charset="2"/>
              <a:buNone/>
              <a:defRPr/>
            </a:pPr>
            <a:r>
              <a:rPr lang="zh-TW" altLang="en-US" sz="1200" dirty="0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</a:rPr>
              <a:t>丰富外设功能</a:t>
            </a:r>
            <a:endParaRPr lang="en-US" altLang="zh-TW" sz="1200" dirty="0">
              <a:solidFill>
                <a:srgbClr val="000000"/>
              </a:solidFill>
              <a:latin typeface="微軟正黑體" pitchFamily="34" charset="-120"/>
              <a:cs typeface="Arial" pitchFamily="34" charset="0"/>
            </a:endParaRPr>
          </a:p>
          <a:p>
            <a:pPr marL="176213" indent="-176213">
              <a:buFont typeface="Wingdings" pitchFamily="2" charset="2"/>
              <a:buNone/>
              <a:defRPr/>
            </a:pPr>
            <a:r>
              <a:rPr lang="zh-TW" altLang="en-US" sz="1200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以太网</a:t>
            </a:r>
            <a:r>
              <a:rPr lang="en-US" altLang="zh-TW" sz="1200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,</a:t>
            </a:r>
          </a:p>
          <a:p>
            <a:pPr marL="176213" indent="-176213">
              <a:buFont typeface="Wingdings" pitchFamily="2" charset="2"/>
              <a:buNone/>
              <a:defRPr/>
            </a:pPr>
            <a:r>
              <a:rPr lang="en-US" altLang="zh-TW" sz="1200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USB FS OTG/HS Device  (</a:t>
            </a:r>
            <a:r>
              <a:rPr lang="zh-TW" altLang="en-US" sz="1200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內建</a:t>
            </a:r>
            <a:r>
              <a:rPr lang="en-US" altLang="zh-TW" sz="1200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PHY)</a:t>
            </a:r>
          </a:p>
          <a:p>
            <a:pPr marL="176213" indent="-176213">
              <a:buFont typeface="Wingdings" pitchFamily="2" charset="2"/>
              <a:buNone/>
              <a:defRPr/>
            </a:pPr>
            <a:r>
              <a:rPr lang="en-US" altLang="zh-TW" sz="1200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CAN X2, </a:t>
            </a:r>
          </a:p>
          <a:p>
            <a:pPr marL="176213" indent="-176213">
              <a:buFont typeface="Wingdings" pitchFamily="2" charset="2"/>
              <a:buNone/>
              <a:defRPr/>
            </a:pPr>
            <a:r>
              <a:rPr lang="en-US" altLang="zh-TW" sz="1200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Image sensor Interface</a:t>
            </a:r>
          </a:p>
          <a:p>
            <a:pPr marL="176213" indent="-176213">
              <a:buFont typeface="Wingdings" pitchFamily="2" charset="2"/>
              <a:buNone/>
              <a:defRPr/>
            </a:pPr>
            <a:r>
              <a:rPr lang="en-US" altLang="zh-TW" sz="1200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SD Host</a:t>
            </a:r>
          </a:p>
          <a:p>
            <a:pPr marL="176213" indent="-176213">
              <a:buFont typeface="Wingdings" pitchFamily="2" charset="2"/>
              <a:buNone/>
              <a:defRPr/>
            </a:pPr>
            <a:r>
              <a:rPr lang="en-US" altLang="zh-TW" sz="1200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UART X12</a:t>
            </a:r>
          </a:p>
          <a:p>
            <a:pPr marL="176213" indent="-176213">
              <a:buFont typeface="Wingdings" pitchFamily="2" charset="2"/>
              <a:buNone/>
              <a:defRPr/>
            </a:pPr>
            <a:r>
              <a:rPr lang="en-US" altLang="zh-TW" sz="1200" dirty="0">
                <a:latin typeface="微軟正黑體" pitchFamily="34" charset="-120"/>
                <a:ea typeface="微軟正黑體" pitchFamily="34" charset="-120"/>
              </a:rPr>
              <a:t>SPI X4</a:t>
            </a:r>
          </a:p>
          <a:p>
            <a:pPr marL="176213" indent="-176213">
              <a:buFont typeface="Wingdings" pitchFamily="2" charset="2"/>
              <a:buNone/>
              <a:defRPr/>
            </a:pPr>
            <a:r>
              <a:rPr lang="en-US" altLang="zh-TW" sz="1200" dirty="0">
                <a:latin typeface="微軟正黑體" pitchFamily="34" charset="-120"/>
                <a:ea typeface="微軟正黑體" pitchFamily="34" charset="-120"/>
              </a:rPr>
              <a:t>I</a:t>
            </a:r>
            <a:r>
              <a:rPr lang="en-US" altLang="zh-TW" sz="1200" baseline="30000" dirty="0">
                <a:latin typeface="微軟正黑體" pitchFamily="34" charset="-120"/>
                <a:ea typeface="微軟正黑體" pitchFamily="34" charset="-120"/>
              </a:rPr>
              <a:t>2</a:t>
            </a:r>
            <a:r>
              <a:rPr lang="en-US" altLang="zh-TW" sz="1200" dirty="0">
                <a:latin typeface="微軟正黑體" pitchFamily="34" charset="-120"/>
                <a:ea typeface="微軟正黑體" pitchFamily="34" charset="-120"/>
              </a:rPr>
              <a:t>C X5</a:t>
            </a:r>
          </a:p>
          <a:p>
            <a:pPr marL="176213" indent="-176213">
              <a:buFont typeface="Wingdings" pitchFamily="2" charset="2"/>
              <a:buNone/>
              <a:defRPr/>
            </a:pPr>
            <a:r>
              <a:rPr lang="en-US" altLang="zh-TW" sz="1200" dirty="0">
                <a:latin typeface="微軟正黑體" pitchFamily="34" charset="-120"/>
                <a:ea typeface="微軟正黑體" pitchFamily="34" charset="-120"/>
              </a:rPr>
              <a:t>I</a:t>
            </a:r>
            <a:r>
              <a:rPr lang="en-US" altLang="zh-TW" sz="1200" baseline="30000" dirty="0">
                <a:latin typeface="微軟正黑體" pitchFamily="34" charset="-120"/>
                <a:ea typeface="微軟正黑體" pitchFamily="34" charset="-120"/>
              </a:rPr>
              <a:t>2</a:t>
            </a:r>
            <a:r>
              <a:rPr lang="en-US" altLang="zh-TW" sz="1200" dirty="0">
                <a:latin typeface="微軟正黑體" pitchFamily="34" charset="-120"/>
                <a:ea typeface="微軟正黑體" pitchFamily="34" charset="-120"/>
              </a:rPr>
              <a:t>S X2</a:t>
            </a:r>
          </a:p>
        </p:txBody>
      </p:sp>
      <p:sp>
        <p:nvSpPr>
          <p:cNvPr id="16" name="AutoShape 5"/>
          <p:cNvSpPr>
            <a:spLocks noChangeArrowheads="1"/>
          </p:cNvSpPr>
          <p:nvPr/>
        </p:nvSpPr>
        <p:spPr bwMode="auto">
          <a:xfrm>
            <a:off x="387350" y="3121025"/>
            <a:ext cx="2671763" cy="809625"/>
          </a:xfrm>
          <a:prstGeom prst="wedgeRoundRectCallout">
            <a:avLst>
              <a:gd name="adj1" fmla="val 84636"/>
              <a:gd name="adj2" fmla="val -55551"/>
              <a:gd name="adj3" fmla="val 16667"/>
            </a:avLst>
          </a:prstGeom>
          <a:gradFill rotWithShape="1">
            <a:gsLst>
              <a:gs pos="0">
                <a:srgbClr val="FFEBDB"/>
              </a:gs>
              <a:gs pos="64999">
                <a:srgbClr val="FFD0AA"/>
              </a:gs>
              <a:gs pos="100000">
                <a:srgbClr val="FFBE86"/>
              </a:gs>
            </a:gsLst>
            <a:lin ang="5400000" scaled="1"/>
          </a:gradFill>
          <a:ln w="9525">
            <a:solidFill>
              <a:srgbClr val="F69240"/>
            </a:solidFill>
            <a:miter lim="800000"/>
            <a:headEnd/>
            <a:tailEnd/>
          </a:ln>
          <a:effectLst>
            <a:outerShdw blurRad="40000" dist="20000" dir="5400000" rotWithShape="0">
              <a:srgbClr val="808080">
                <a:alpha val="37999"/>
              </a:srgbClr>
            </a:outerShdw>
          </a:effectLst>
        </p:spPr>
        <p:txBody>
          <a:bodyPr lIns="54000" rIns="54000" anchor="ctr"/>
          <a:lstStyle/>
          <a:p>
            <a:pPr algn="ctr">
              <a:defRPr/>
            </a:pPr>
            <a:r>
              <a:rPr lang="zh-TW" altLang="en-US" sz="1200" dirty="0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</a:rPr>
              <a:t>高精度 </a:t>
            </a:r>
            <a:r>
              <a:rPr lang="en-US" altLang="zh-TW" sz="1200" dirty="0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  <a:cs typeface="Arial" pitchFamily="34" charset="0"/>
              </a:rPr>
              <a:t>12 </a:t>
            </a:r>
            <a:r>
              <a:rPr lang="zh-TW" altLang="en-US" sz="1200" dirty="0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</a:rPr>
              <a:t>位 </a:t>
            </a:r>
            <a:r>
              <a:rPr lang="en-US" altLang="zh-TW" sz="1200" dirty="0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  <a:cs typeface="Arial" pitchFamily="34" charset="0"/>
              </a:rPr>
              <a:t>ADC</a:t>
            </a:r>
            <a:r>
              <a:rPr lang="zh-TW" altLang="en-US" sz="1200" dirty="0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en-US" altLang="zh-TW" sz="1200" dirty="0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  <a:cs typeface="Arial" pitchFamily="34" charset="0"/>
              </a:rPr>
              <a:t>X2,</a:t>
            </a:r>
          </a:p>
          <a:p>
            <a:pPr algn="ctr">
              <a:defRPr/>
            </a:pPr>
            <a:r>
              <a:rPr lang="zh-TW" altLang="en-US" sz="1200" dirty="0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</a:rPr>
              <a:t>转换速率各達</a:t>
            </a:r>
            <a:r>
              <a:rPr lang="en-US" altLang="zh-TW" sz="1200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  <a:cs typeface="Arial" pitchFamily="34" charset="0"/>
              </a:rPr>
              <a:t>1.0Msps </a:t>
            </a:r>
          </a:p>
          <a:p>
            <a:pPr algn="ctr">
              <a:defRPr/>
            </a:pPr>
            <a:r>
              <a:rPr lang="zh-TW" altLang="en-US" sz="1200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並可與</a:t>
            </a:r>
            <a:r>
              <a:rPr lang="en-US" altLang="zh-TW" sz="1200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  <a:cs typeface="Arial" pitchFamily="34" charset="0"/>
              </a:rPr>
              <a:t>PWM </a:t>
            </a:r>
            <a:r>
              <a:rPr lang="zh-TW" altLang="en-US" sz="1200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連動</a:t>
            </a:r>
            <a:r>
              <a:rPr lang="en-US" altLang="zh-TW" sz="1200" dirty="0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  <a:cs typeface="Arial" pitchFamily="34" charset="0"/>
              </a:rPr>
              <a:t> </a:t>
            </a:r>
          </a:p>
        </p:txBody>
      </p:sp>
      <p:sp>
        <p:nvSpPr>
          <p:cNvPr id="17" name="AutoShape 6"/>
          <p:cNvSpPr>
            <a:spLocks noChangeArrowheads="1"/>
          </p:cNvSpPr>
          <p:nvPr/>
        </p:nvSpPr>
        <p:spPr bwMode="auto">
          <a:xfrm>
            <a:off x="6072188" y="962025"/>
            <a:ext cx="2663825" cy="673100"/>
          </a:xfrm>
          <a:prstGeom prst="wedgeRoundRectCallout">
            <a:avLst>
              <a:gd name="adj1" fmla="val -81109"/>
              <a:gd name="adj2" fmla="val 129326"/>
              <a:gd name="adj3" fmla="val 16667"/>
            </a:avLst>
          </a:prstGeom>
          <a:gradFill rotWithShape="1">
            <a:gsLst>
              <a:gs pos="0">
                <a:srgbClr val="E4F9FF"/>
              </a:gs>
              <a:gs pos="64999">
                <a:srgbClr val="BBEFFF"/>
              </a:gs>
              <a:gs pos="100000">
                <a:srgbClr val="9EEAFF"/>
              </a:gs>
            </a:gsLst>
            <a:lin ang="5400000" scaled="1"/>
          </a:gradFill>
          <a:ln w="9525">
            <a:solidFill>
              <a:srgbClr val="46AAC5"/>
            </a:solidFill>
            <a:miter lim="800000"/>
            <a:headEnd/>
            <a:tailEnd/>
          </a:ln>
          <a:effectLst>
            <a:outerShdw blurRad="40000" dist="20000" dir="5400000" rotWithShape="0">
              <a:srgbClr val="808080">
                <a:alpha val="37999"/>
              </a:srgbClr>
            </a:outerShdw>
          </a:effectLst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1200" kern="0" dirty="0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  <a:cs typeface="Arial" pitchFamily="34" charset="0"/>
              </a:rPr>
              <a:t>强化安全</a:t>
            </a:r>
            <a:endParaRPr lang="en-US" altLang="zh-TW" sz="1200" kern="0" dirty="0">
              <a:solidFill>
                <a:srgbClr val="000000"/>
              </a:solidFill>
              <a:latin typeface="微軟正黑體" pitchFamily="34" charset="-120"/>
              <a:ea typeface="微軟正黑體" pitchFamily="34" charset="-120"/>
              <a:cs typeface="Arial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TW" sz="1200" kern="0" dirty="0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  <a:cs typeface="Arial" pitchFamily="34" charset="0"/>
              </a:rPr>
              <a:t>SRAM</a:t>
            </a:r>
            <a:r>
              <a:rPr lang="zh-TW" altLang="en-US" sz="1200" kern="0" dirty="0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  <a:cs typeface="Arial" pitchFamily="34" charset="0"/>
              </a:rPr>
              <a:t>  奇偶校验</a:t>
            </a:r>
            <a:endParaRPr lang="en-US" altLang="zh-TW" sz="1200" kern="0" dirty="0">
              <a:solidFill>
                <a:srgbClr val="000000"/>
              </a:solidFill>
              <a:latin typeface="微軟正黑體" pitchFamily="34" charset="-120"/>
              <a:ea typeface="微軟正黑體" pitchFamily="34" charset="-120"/>
              <a:cs typeface="Arial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1200" dirty="0">
                <a:ea typeface="微軟正黑體" pitchFamily="34" charset="-120"/>
                <a:cs typeface="Arial" pitchFamily="34" charset="0"/>
              </a:rPr>
              <a:t>晶振监控</a:t>
            </a:r>
            <a:endParaRPr lang="en-US" altLang="zh-TW" sz="1200" kern="0" dirty="0">
              <a:solidFill>
                <a:srgbClr val="000000"/>
              </a:solidFill>
              <a:latin typeface="微軟正黑體" pitchFamily="34" charset="-120"/>
              <a:ea typeface="微軟正黑體" pitchFamily="34" charset="-120"/>
              <a:cs typeface="Arial" pitchFamily="34" charset="0"/>
            </a:endParaRPr>
          </a:p>
        </p:txBody>
      </p:sp>
      <p:sp>
        <p:nvSpPr>
          <p:cNvPr id="18" name="AutoShape 7"/>
          <p:cNvSpPr>
            <a:spLocks noChangeArrowheads="1"/>
          </p:cNvSpPr>
          <p:nvPr/>
        </p:nvSpPr>
        <p:spPr bwMode="auto">
          <a:xfrm>
            <a:off x="6072188" y="2171700"/>
            <a:ext cx="2663825" cy="1047750"/>
          </a:xfrm>
          <a:prstGeom prst="wedgeRoundRectCallout">
            <a:avLst>
              <a:gd name="adj1" fmla="val -82204"/>
              <a:gd name="adj2" fmla="val 9165"/>
              <a:gd name="adj3" fmla="val 16667"/>
            </a:avLst>
          </a:prstGeom>
          <a:gradFill rotWithShape="1">
            <a:gsLst>
              <a:gs pos="0">
                <a:srgbClr val="E5EEFF"/>
              </a:gs>
              <a:gs pos="64999">
                <a:srgbClr val="BFD5FF"/>
              </a:gs>
              <a:gs pos="100000">
                <a:srgbClr val="A3C4FF"/>
              </a:gs>
            </a:gsLst>
            <a:lin ang="5400000" scaled="1"/>
          </a:gradFill>
          <a:ln w="9525">
            <a:solidFill>
              <a:srgbClr val="4A7EBB"/>
            </a:solidFill>
            <a:miter lim="800000"/>
            <a:headEnd/>
            <a:tailEnd/>
          </a:ln>
          <a:effectLst>
            <a:outerShdw blurRad="40000" dist="20000" dir="5400000" rotWithShape="0">
              <a:srgbClr val="808080">
                <a:alpha val="37999"/>
              </a:srgbClr>
            </a:outerShdw>
          </a:effectLst>
        </p:spPr>
        <p:txBody>
          <a:bodyPr anchor="ctr"/>
          <a:lstStyle/>
          <a:p>
            <a:pPr marL="0" lvl="1" algn="ctr">
              <a:defRPr/>
            </a:pPr>
            <a:r>
              <a:rPr lang="zh-TW" altLang="en-US" sz="1200" dirty="0">
                <a:latin typeface="微軟正黑體" pitchFamily="34" charset="-120"/>
                <a:ea typeface="微軟正黑體" pitchFamily="34" charset="-120"/>
              </a:rPr>
              <a:t>加密保護</a:t>
            </a:r>
            <a:endParaRPr lang="en-US" altLang="zh-TW" sz="1200" dirty="0">
              <a:latin typeface="微軟正黑體" pitchFamily="34" charset="-120"/>
              <a:ea typeface="微軟正黑體" pitchFamily="34" charset="-120"/>
            </a:endParaRPr>
          </a:p>
          <a:p>
            <a:pPr marL="0" lvl="1">
              <a:defRPr/>
            </a:pPr>
            <a:r>
              <a:rPr lang="zh-TW" altLang="en-US" sz="1200" dirty="0">
                <a:latin typeface="微軟正黑體" pitchFamily="34" charset="-120"/>
                <a:ea typeface="微軟正黑體" pitchFamily="34" charset="-120"/>
              </a:rPr>
              <a:t>硬件加解密加速器    </a:t>
            </a:r>
            <a:endParaRPr lang="en-US" altLang="zh-TW" sz="1200" dirty="0">
              <a:latin typeface="微軟正黑體" pitchFamily="34" charset="-120"/>
              <a:ea typeface="微軟正黑體" pitchFamily="34" charset="-120"/>
              <a:cs typeface="Arial" pitchFamily="34" charset="0"/>
            </a:endParaRPr>
          </a:p>
          <a:p>
            <a:pPr>
              <a:defRPr/>
            </a:pPr>
            <a:r>
              <a:rPr lang="zh-CN" altLang="en-US" sz="1200" dirty="0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</a:rPr>
              <a:t>防盗拷锁码位功能 </a:t>
            </a:r>
            <a:r>
              <a:rPr lang="en-US" altLang="zh-CN" sz="1200" dirty="0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  <a:cs typeface="Arial" pitchFamily="34" charset="0"/>
              </a:rPr>
              <a:t>(Security bit)</a:t>
            </a:r>
          </a:p>
          <a:p>
            <a:pPr>
              <a:defRPr/>
            </a:pPr>
            <a:r>
              <a:rPr lang="en-US" altLang="zh-CN" sz="1200" dirty="0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  <a:cs typeface="Arial" pitchFamily="34" charset="0"/>
              </a:rPr>
              <a:t>96-bit  UID </a:t>
            </a:r>
            <a:r>
              <a:rPr lang="zh-CN" altLang="en-US" sz="1200" dirty="0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</a:rPr>
              <a:t>芯片唯一码</a:t>
            </a:r>
          </a:p>
          <a:p>
            <a:pPr>
              <a:defRPr/>
            </a:pPr>
            <a:r>
              <a:rPr lang="en-US" altLang="zh-CN" sz="1200" dirty="0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  <a:cs typeface="Arial" pitchFamily="34" charset="0"/>
              </a:rPr>
              <a:t>128-bit UCID </a:t>
            </a:r>
            <a:r>
              <a:rPr lang="zh-CN" altLang="en-US" sz="1200" dirty="0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</a:rPr>
              <a:t>客户唯一码</a:t>
            </a:r>
            <a:endParaRPr lang="zh-TW" altLang="en-US" sz="1200" dirty="0">
              <a:solidFill>
                <a:srgbClr val="0000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9" name="AutoShape 8"/>
          <p:cNvSpPr>
            <a:spLocks noChangeArrowheads="1"/>
          </p:cNvSpPr>
          <p:nvPr/>
        </p:nvSpPr>
        <p:spPr bwMode="auto">
          <a:xfrm flipH="1">
            <a:off x="3106738" y="4100513"/>
            <a:ext cx="2587625" cy="585787"/>
          </a:xfrm>
          <a:prstGeom prst="wedgeRoundRectCallout">
            <a:avLst>
              <a:gd name="adj1" fmla="val -1227"/>
              <a:gd name="adj2" fmla="val -168289"/>
              <a:gd name="adj3" fmla="val 16667"/>
            </a:avLst>
          </a:prstGeom>
          <a:gradFill rotWithShape="1">
            <a:gsLst>
              <a:gs pos="0">
                <a:srgbClr val="F5FFE6"/>
              </a:gs>
              <a:gs pos="64999">
                <a:srgbClr val="E4FDC2"/>
              </a:gs>
              <a:gs pos="100000">
                <a:srgbClr val="DAFDA7"/>
              </a:gs>
            </a:gsLst>
            <a:lin ang="5400000" scaled="1"/>
          </a:gradFill>
          <a:ln w="9525">
            <a:solidFill>
              <a:srgbClr val="98B954"/>
            </a:solidFill>
            <a:miter lim="800000"/>
            <a:headEnd/>
            <a:tailEnd/>
          </a:ln>
          <a:effectLst>
            <a:outerShdw blurRad="40000" dist="20000" dir="5400000" rotWithShape="0">
              <a:srgbClr val="808080">
                <a:alpha val="37999"/>
              </a:srgbClr>
            </a:outerShdw>
          </a:effectLst>
        </p:spPr>
        <p:txBody>
          <a:bodyPr anchor="ctr"/>
          <a:lstStyle/>
          <a:p>
            <a:pPr marL="176213" indent="-176213" algn="ctr">
              <a:defRPr/>
            </a:pPr>
            <a:r>
              <a:rPr lang="zh-TW" altLang="en-US" sz="1200" kern="0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  <a:cs typeface="Arial" pitchFamily="34" charset="0"/>
              </a:rPr>
              <a:t>寬</a:t>
            </a:r>
            <a:r>
              <a:rPr lang="zh-TW" altLang="en-US" sz="1200" kern="0" dirty="0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  <a:cs typeface="Arial" pitchFamily="34" charset="0"/>
              </a:rPr>
              <a:t>工作电压</a:t>
            </a:r>
            <a:endParaRPr lang="zh-TW" altLang="en-US" sz="1400" dirty="0">
              <a:solidFill>
                <a:srgbClr val="000000"/>
              </a:solidFill>
              <a:latin typeface="微軟正黑體" pitchFamily="34" charset="-120"/>
              <a:ea typeface="微軟正黑體" pitchFamily="34" charset="-120"/>
              <a:cs typeface="Arial" pitchFamily="34" charset="0"/>
            </a:endParaRPr>
          </a:p>
          <a:p>
            <a:pPr marL="176213" indent="-176213">
              <a:buFont typeface="Wingdings" pitchFamily="2" charset="2"/>
              <a:buNone/>
              <a:defRPr/>
            </a:pPr>
            <a:r>
              <a:rPr lang="en-US" altLang="zh-TW" sz="1200" kern="0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  <a:cs typeface="Arial" pitchFamily="34" charset="0"/>
              </a:rPr>
              <a:t>2.5V ~ 5.5V</a:t>
            </a:r>
            <a:endParaRPr lang="zh-TW" altLang="en-US" sz="1400" dirty="0">
              <a:solidFill>
                <a:srgbClr val="000000"/>
              </a:solidFill>
              <a:latin typeface="微軟正黑體" pitchFamily="34" charset="-120"/>
              <a:ea typeface="微軟正黑體" pitchFamily="34" charset="-120"/>
              <a:cs typeface="Arial" pitchFamily="34" charset="0"/>
            </a:endParaRPr>
          </a:p>
        </p:txBody>
      </p:sp>
      <p:sp>
        <p:nvSpPr>
          <p:cNvPr id="20" name="AutoShape 9"/>
          <p:cNvSpPr>
            <a:spLocks noChangeArrowheads="1"/>
          </p:cNvSpPr>
          <p:nvPr/>
        </p:nvSpPr>
        <p:spPr bwMode="auto">
          <a:xfrm>
            <a:off x="6148388" y="3810000"/>
            <a:ext cx="2587625" cy="614363"/>
          </a:xfrm>
          <a:prstGeom prst="wedgeRoundRectCallout">
            <a:avLst>
              <a:gd name="adj1" fmla="val -85515"/>
              <a:gd name="adj2" fmla="val -124427"/>
              <a:gd name="adj3" fmla="val 16667"/>
            </a:avLst>
          </a:prstGeom>
          <a:gradFill rotWithShape="1">
            <a:gsLst>
              <a:gs pos="0">
                <a:srgbClr val="FFE5E5"/>
              </a:gs>
              <a:gs pos="64999">
                <a:srgbClr val="FFBEBD"/>
              </a:gs>
              <a:gs pos="100000">
                <a:srgbClr val="FFA2A1"/>
              </a:gs>
            </a:gsLst>
            <a:lin ang="5400000" scaled="1"/>
          </a:gradFill>
          <a:ln w="9525">
            <a:solidFill>
              <a:srgbClr val="BE4B48"/>
            </a:solidFill>
            <a:miter lim="800000"/>
            <a:headEnd/>
            <a:tailEnd/>
          </a:ln>
          <a:effectLst>
            <a:outerShdw blurRad="40000" dist="20000" dir="5400000" rotWithShape="0">
              <a:srgbClr val="808080">
                <a:alpha val="37999"/>
              </a:srgbClr>
            </a:outerShdw>
          </a:effectLst>
        </p:spPr>
        <p:txBody>
          <a:bodyPr anchor="ctr"/>
          <a:lstStyle/>
          <a:p>
            <a:pPr marL="176213" indent="-176213" algn="ctr">
              <a:buFont typeface="Wingdings" pitchFamily="2" charset="2"/>
              <a:buNone/>
              <a:defRPr/>
            </a:pPr>
            <a:r>
              <a:rPr lang="zh-TW" altLang="en-US" sz="1200" dirty="0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</a:rPr>
              <a:t>高抗干扰</a:t>
            </a:r>
            <a:endParaRPr lang="en-US" altLang="zh-TW" sz="1200" dirty="0">
              <a:solidFill>
                <a:srgbClr val="000000"/>
              </a:solidFill>
              <a:latin typeface="微軟正黑體" pitchFamily="34" charset="-120"/>
              <a:cs typeface="Arial" pitchFamily="34" charset="0"/>
            </a:endParaRPr>
          </a:p>
          <a:p>
            <a:pPr marL="176213" indent="-176213">
              <a:buFont typeface="Wingdings" pitchFamily="2" charset="2"/>
              <a:buNone/>
              <a:defRPr/>
            </a:pPr>
            <a:r>
              <a:rPr lang="en-US" altLang="zh-TW" sz="1200" dirty="0">
                <a:solidFill>
                  <a:srgbClr val="000000"/>
                </a:solidFill>
                <a:latin typeface="微軟正黑體" pitchFamily="34" charset="-120"/>
                <a:cs typeface="Arial" pitchFamily="34" charset="0"/>
              </a:rPr>
              <a:t>ESD HBM </a:t>
            </a:r>
            <a:r>
              <a:rPr lang="en-US" altLang="zh-TW" sz="1200" dirty="0">
                <a:solidFill>
                  <a:srgbClr val="FF0000"/>
                </a:solidFill>
                <a:latin typeface="微軟正黑體" pitchFamily="34" charset="-120"/>
                <a:cs typeface="Arial" pitchFamily="34" charset="0"/>
              </a:rPr>
              <a:t>8KV</a:t>
            </a:r>
            <a:r>
              <a:rPr lang="en-US" altLang="zh-TW" sz="1200" dirty="0">
                <a:solidFill>
                  <a:srgbClr val="000000"/>
                </a:solidFill>
                <a:latin typeface="微軟正黑體" pitchFamily="34" charset="-120"/>
                <a:cs typeface="Arial" pitchFamily="34" charset="0"/>
              </a:rPr>
              <a:t>, EFT </a:t>
            </a:r>
            <a:r>
              <a:rPr lang="en-US" altLang="zh-TW" sz="1200" dirty="0">
                <a:solidFill>
                  <a:srgbClr val="FF0000"/>
                </a:solidFill>
                <a:latin typeface="微軟正黑體" pitchFamily="34" charset="-120"/>
                <a:cs typeface="Arial" pitchFamily="34" charset="0"/>
              </a:rPr>
              <a:t>4KV</a:t>
            </a:r>
          </a:p>
        </p:txBody>
      </p:sp>
      <p:sp>
        <p:nvSpPr>
          <p:cNvPr id="14345" name="標題 1"/>
          <p:cNvSpPr>
            <a:spLocks noGrp="1"/>
          </p:cNvSpPr>
          <p:nvPr>
            <p:ph type="title"/>
          </p:nvPr>
        </p:nvSpPr>
        <p:spPr>
          <a:xfrm>
            <a:off x="323850" y="87313"/>
            <a:ext cx="8496300" cy="668337"/>
          </a:xfrm>
        </p:spPr>
        <p:txBody>
          <a:bodyPr/>
          <a:lstStyle/>
          <a:p>
            <a:pPr algn="ctr" eaLnBrk="1" hangingPunct="1"/>
            <a:r>
              <a:rPr lang="en-US" altLang="zh-TW" smtClean="0"/>
              <a:t>NUC472 </a:t>
            </a:r>
            <a:r>
              <a:rPr lang="zh-TW" altLang="en-US" smtClean="0"/>
              <a:t>竞争优势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6"/>
          <p:cNvSpPr>
            <a:spLocks noChangeArrowheads="1"/>
          </p:cNvSpPr>
          <p:nvPr/>
        </p:nvSpPr>
        <p:spPr bwMode="auto">
          <a:xfrm>
            <a:off x="4799013" y="844550"/>
            <a:ext cx="3876675" cy="1952625"/>
          </a:xfrm>
          <a:prstGeom prst="rect">
            <a:avLst/>
          </a:prstGeom>
          <a:solidFill>
            <a:schemeClr val="bg1"/>
          </a:solidFill>
          <a:ln w="9525">
            <a:solidFill>
              <a:srgbClr val="98B954"/>
            </a:solidFill>
            <a:miter lim="800000"/>
            <a:headEnd/>
            <a:tailEnd/>
          </a:ln>
          <a:effectLst>
            <a:outerShdw blurRad="40000" dist="23000" dir="5400000" rotWithShape="0">
              <a:srgbClr val="808080">
                <a:alpha val="34998"/>
              </a:srgbClr>
            </a:outerShdw>
          </a:effectLst>
        </p:spPr>
        <p:txBody>
          <a:bodyPr wrap="none" anchor="ctr"/>
          <a:lstStyle/>
          <a:p>
            <a:pPr eaLnBrk="0" hangingPunct="0">
              <a:defRPr/>
            </a:pPr>
            <a:endParaRPr kumimoji="0" lang="zh-TW" altLang="en-US" dirty="0">
              <a:solidFill>
                <a:schemeClr val="bg1"/>
              </a:solidFill>
              <a:latin typeface="+mn-lt"/>
              <a:ea typeface="+mn-ea"/>
            </a:endParaRPr>
          </a:p>
        </p:txBody>
      </p:sp>
      <p:sp>
        <p:nvSpPr>
          <p:cNvPr id="23" name="Rectangle 6"/>
          <p:cNvSpPr>
            <a:spLocks noChangeArrowheads="1"/>
          </p:cNvSpPr>
          <p:nvPr/>
        </p:nvSpPr>
        <p:spPr bwMode="auto">
          <a:xfrm>
            <a:off x="4799194" y="2895591"/>
            <a:ext cx="3877261" cy="1944216"/>
          </a:xfrm>
          <a:prstGeom prst="rect">
            <a:avLst/>
          </a:prstGeom>
          <a:solidFill>
            <a:schemeClr val="bg1"/>
          </a:solidFill>
          <a:ln>
            <a:headEnd/>
            <a:tailEnd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none" anchor="ctr"/>
          <a:lstStyle/>
          <a:p>
            <a:pPr eaLnBrk="0" hangingPunct="0">
              <a:defRPr/>
            </a:pPr>
            <a:endParaRPr kumimoji="0" lang="zh-TW" altLang="en-US">
              <a:solidFill>
                <a:schemeClr val="bg1"/>
              </a:solidFill>
            </a:endParaRPr>
          </a:p>
        </p:txBody>
      </p:sp>
      <p:sp>
        <p:nvSpPr>
          <p:cNvPr id="22" name="Rectangle 6"/>
          <p:cNvSpPr>
            <a:spLocks noChangeArrowheads="1"/>
          </p:cNvSpPr>
          <p:nvPr/>
        </p:nvSpPr>
        <p:spPr bwMode="auto">
          <a:xfrm>
            <a:off x="762000" y="2895600"/>
            <a:ext cx="3878263" cy="1944688"/>
          </a:xfrm>
          <a:prstGeom prst="rect">
            <a:avLst/>
          </a:prstGeom>
          <a:solidFill>
            <a:schemeClr val="bg1"/>
          </a:solidFill>
          <a:ln w="9525">
            <a:solidFill>
              <a:srgbClr val="98B954"/>
            </a:solidFill>
            <a:miter lim="800000"/>
            <a:headEnd/>
            <a:tailEnd/>
          </a:ln>
          <a:effectLst>
            <a:outerShdw blurRad="40000" dist="23000" dir="5400000" rotWithShape="0">
              <a:srgbClr val="808080">
                <a:alpha val="34998"/>
              </a:srgbClr>
            </a:outerShdw>
          </a:effectLst>
        </p:spPr>
        <p:txBody>
          <a:bodyPr wrap="none" anchor="ctr"/>
          <a:lstStyle/>
          <a:p>
            <a:pPr eaLnBrk="0" hangingPunct="0">
              <a:defRPr/>
            </a:pPr>
            <a:endParaRPr kumimoji="0" lang="zh-TW" alt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20" name="Rectangle 6"/>
          <p:cNvSpPr>
            <a:spLocks noChangeArrowheads="1"/>
          </p:cNvSpPr>
          <p:nvPr/>
        </p:nvSpPr>
        <p:spPr bwMode="auto">
          <a:xfrm>
            <a:off x="750888" y="844550"/>
            <a:ext cx="3878262" cy="1952625"/>
          </a:xfrm>
          <a:prstGeom prst="rect">
            <a:avLst/>
          </a:prstGeom>
          <a:solidFill>
            <a:schemeClr val="bg1"/>
          </a:solidFill>
          <a:ln w="9525">
            <a:solidFill>
              <a:srgbClr val="98B954"/>
            </a:solidFill>
            <a:miter lim="800000"/>
            <a:headEnd/>
            <a:tailEnd/>
          </a:ln>
          <a:effectLst>
            <a:outerShdw blurRad="40000" dist="23000" dir="5400000" rotWithShape="0">
              <a:srgbClr val="808080">
                <a:alpha val="34998"/>
              </a:srgbClr>
            </a:outerShdw>
          </a:effectLst>
        </p:spPr>
        <p:txBody>
          <a:bodyPr wrap="none" anchor="ctr"/>
          <a:lstStyle/>
          <a:p>
            <a:pPr eaLnBrk="0" hangingPunct="0">
              <a:defRPr/>
            </a:pPr>
            <a:endParaRPr kumimoji="0" lang="zh-TW" alt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553986" name="Rectangle 2"/>
          <p:cNvSpPr>
            <a:spLocks noChangeArrowheads="1"/>
          </p:cNvSpPr>
          <p:nvPr/>
        </p:nvSpPr>
        <p:spPr bwMode="auto">
          <a:xfrm>
            <a:off x="1042226" y="919789"/>
            <a:ext cx="3348831" cy="378619"/>
          </a:xfrm>
          <a:prstGeom prst="rect">
            <a:avLst/>
          </a:prstGeom>
          <a:ln/>
          <a:extLst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anchor="ctr"/>
          <a:lstStyle>
            <a:lvl1pPr eaLnBrk="0" hangingPunct="0">
              <a:defRPr kumimoji="1"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algn="ctr">
              <a:defRPr/>
            </a:pPr>
            <a:r>
              <a:rPr kumimoji="0" lang="zh-TW" altLang="en-US" sz="1800" b="1" dirty="0">
                <a:solidFill>
                  <a:prstClr val="white"/>
                </a:solidFill>
                <a:latin typeface="微軟正黑體" pitchFamily="34" charset="-120"/>
              </a:rPr>
              <a:t>支付终</a:t>
            </a:r>
            <a:r>
              <a:rPr kumimoji="0" lang="zh-TW" altLang="en-US" sz="1800" b="1" dirty="0" smtClean="0">
                <a:solidFill>
                  <a:prstClr val="white"/>
                </a:solidFill>
                <a:latin typeface="微軟正黑體" pitchFamily="34" charset="-120"/>
              </a:rPr>
              <a:t>端</a:t>
            </a:r>
            <a:endParaRPr kumimoji="0" lang="en-US" altLang="zh-TW" sz="1800" b="1" dirty="0">
              <a:solidFill>
                <a:prstClr val="white"/>
              </a:solidFill>
              <a:latin typeface="微軟正黑體" pitchFamily="34" charset="-120"/>
            </a:endParaRPr>
          </a:p>
        </p:txBody>
      </p:sp>
      <p:sp>
        <p:nvSpPr>
          <p:cNvPr id="15371" name="AutoShape 14" descr="9k=">
            <a:hlinkClick r:id="rId2"/>
          </p:cNvPr>
          <p:cNvSpPr>
            <a:spLocks noChangeAspect="1" noChangeArrowheads="1"/>
          </p:cNvSpPr>
          <p:nvPr/>
        </p:nvSpPr>
        <p:spPr bwMode="auto">
          <a:xfrm>
            <a:off x="2622550" y="2154238"/>
            <a:ext cx="609600" cy="64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endParaRPr kumimoji="0" lang="zh-TW" altLang="en-US">
              <a:ea typeface="MS PGothic" pitchFamily="34" charset="-128"/>
            </a:endParaRPr>
          </a:p>
        </p:txBody>
      </p:sp>
      <p:sp>
        <p:nvSpPr>
          <p:cNvPr id="15372" name="AutoShape 15" descr="9k=">
            <a:hlinkClick r:id="rId2"/>
          </p:cNvPr>
          <p:cNvSpPr>
            <a:spLocks noChangeAspect="1" noChangeArrowheads="1"/>
          </p:cNvSpPr>
          <p:nvPr/>
        </p:nvSpPr>
        <p:spPr bwMode="auto">
          <a:xfrm>
            <a:off x="2622550" y="2154238"/>
            <a:ext cx="609600" cy="64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endParaRPr kumimoji="0" lang="zh-TW" altLang="en-US">
              <a:ea typeface="MS PGothic" pitchFamily="34" charset="-128"/>
            </a:endParaRPr>
          </a:p>
        </p:txBody>
      </p:sp>
      <p:sp>
        <p:nvSpPr>
          <p:cNvPr id="15373" name="Rectangle 2"/>
          <p:cNvSpPr>
            <a:spLocks noGrp="1" noChangeArrowheads="1"/>
          </p:cNvSpPr>
          <p:nvPr>
            <p:ph type="title"/>
          </p:nvPr>
        </p:nvSpPr>
        <p:spPr>
          <a:xfrm>
            <a:off x="719138" y="87313"/>
            <a:ext cx="7885112" cy="701675"/>
          </a:xfrm>
        </p:spPr>
        <p:txBody>
          <a:bodyPr/>
          <a:lstStyle/>
          <a:p>
            <a:pPr algn="ctr" eaLnBrk="1" hangingPunct="1"/>
            <a:r>
              <a:rPr lang="en-US" altLang="zh-TW" smtClean="0">
                <a:solidFill>
                  <a:srgbClr val="FF0000"/>
                </a:solidFill>
                <a:ea typeface="標楷體" pitchFamily="65" charset="-120"/>
              </a:rPr>
              <a:t> </a:t>
            </a:r>
            <a:r>
              <a:rPr lang="en-US" altLang="zh-TW" sz="2800" smtClean="0">
                <a:ea typeface="Adobe Gothic Std B" pitchFamily="34" charset="-128"/>
              </a:rPr>
              <a:t>NUC472 </a:t>
            </a:r>
            <a:r>
              <a:rPr lang="zh-TW" altLang="en-US" sz="2800" smtClean="0">
                <a:ea typeface="Adobe 繁黑體 Std B" pitchFamily="34" charset="-120"/>
              </a:rPr>
              <a:t>应用领域</a:t>
            </a:r>
            <a:r>
              <a:rPr lang="zh-TW" altLang="en-US" sz="2400" smtClean="0">
                <a:latin typeface="Calibri" pitchFamily="34" charset="0"/>
                <a:ea typeface="Adobe 繁黑體 Std B" pitchFamily="34" charset="-120"/>
              </a:rPr>
              <a:t> </a:t>
            </a:r>
          </a:p>
        </p:txBody>
      </p:sp>
      <p:sp>
        <p:nvSpPr>
          <p:cNvPr id="26" name="Rectangle 18"/>
          <p:cNvSpPr>
            <a:spLocks noChangeArrowheads="1"/>
          </p:cNvSpPr>
          <p:nvPr/>
        </p:nvSpPr>
        <p:spPr bwMode="auto">
          <a:xfrm>
            <a:off x="5111411" y="919789"/>
            <a:ext cx="3240087" cy="378619"/>
          </a:xfrm>
          <a:prstGeom prst="rect">
            <a:avLst/>
          </a:prstGeom>
          <a:ln/>
          <a:extLst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 eaLnBrk="0" hangingPunct="0">
              <a:defRPr/>
            </a:pPr>
            <a:r>
              <a:rPr kumimoji="0" lang="en-US" altLang="zh-TW" b="1" dirty="0">
                <a:solidFill>
                  <a:prstClr val="white"/>
                </a:solidFill>
                <a:latin typeface="微軟正黑體" pitchFamily="34" charset="-120"/>
              </a:rPr>
              <a:t>POS</a:t>
            </a:r>
          </a:p>
        </p:txBody>
      </p:sp>
      <p:sp>
        <p:nvSpPr>
          <p:cNvPr id="27" name="Rectangle 18"/>
          <p:cNvSpPr>
            <a:spLocks noChangeArrowheads="1"/>
          </p:cNvSpPr>
          <p:nvPr/>
        </p:nvSpPr>
        <p:spPr bwMode="auto">
          <a:xfrm>
            <a:off x="1120902" y="2993749"/>
            <a:ext cx="3240087" cy="378619"/>
          </a:xfrm>
          <a:prstGeom prst="rect">
            <a:avLst/>
          </a:prstGeom>
          <a:ln/>
          <a:extLst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 eaLnBrk="0" hangingPunct="0">
              <a:defRPr/>
            </a:pPr>
            <a:r>
              <a:rPr kumimoji="0" lang="en-US" altLang="zh-TW" b="1" dirty="0">
                <a:solidFill>
                  <a:prstClr val="white"/>
                </a:solidFill>
                <a:latin typeface="微軟正黑體" pitchFamily="34" charset="-120"/>
              </a:rPr>
              <a:t>Bar Code Scanner</a:t>
            </a:r>
          </a:p>
        </p:txBody>
      </p:sp>
      <p:pic>
        <p:nvPicPr>
          <p:cNvPr id="15380" name="Picture 7" descr="Snap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5" y="696913"/>
            <a:ext cx="7705725" cy="5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5381" name="Group 3"/>
          <p:cNvGrpSpPr>
            <a:grpSpLocks/>
          </p:cNvGrpSpPr>
          <p:nvPr/>
        </p:nvGrpSpPr>
        <p:grpSpPr bwMode="auto">
          <a:xfrm>
            <a:off x="4214813" y="4859338"/>
            <a:ext cx="4572000" cy="34925"/>
            <a:chOff x="0" y="0"/>
            <a:chExt cx="3349" cy="19"/>
          </a:xfrm>
        </p:grpSpPr>
        <p:pic>
          <p:nvPicPr>
            <p:cNvPr id="15395" name="Rectangle 11"/>
            <p:cNvPicPr>
              <a:picLocks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3349" cy="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396" name="Text Box 5"/>
            <p:cNvSpPr txBox="1">
              <a:spLocks noChangeArrowheads="1"/>
            </p:cNvSpPr>
            <p:nvPr/>
          </p:nvSpPr>
          <p:spPr bwMode="auto">
            <a:xfrm>
              <a:off x="3" y="2"/>
              <a:ext cx="3342" cy="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9pPr>
            </a:lstStyle>
            <a:p>
              <a:pPr eaLnBrk="1" hangingPunct="1"/>
              <a:endParaRPr kumimoji="0" lang="zh-CN" altLang="en-US">
                <a:solidFill>
                  <a:srgbClr val="000000"/>
                </a:solidFill>
                <a:ea typeface="SimSun" pitchFamily="2" charset="-122"/>
                <a:cs typeface="Arial Unicode MS" pitchFamily="34" charset="-120"/>
              </a:endParaRPr>
            </a:p>
          </p:txBody>
        </p:sp>
      </p:grpSp>
      <p:sp>
        <p:nvSpPr>
          <p:cNvPr id="15382" name="Slide Number Placeholder 1"/>
          <p:cNvSpPr>
            <a:spLocks noGrp="1"/>
          </p:cNvSpPr>
          <p:nvPr>
            <p:ph type="sldNum" sz="quarter" idx="10"/>
          </p:nvPr>
        </p:nvSpPr>
        <p:spPr bwMode="auto">
          <a:xfrm>
            <a:off x="6553200" y="4767263"/>
            <a:ext cx="2133600" cy="27463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fld id="{A2ECEB3E-F0B1-48A4-9F38-15D0D54FE247}" type="slidenum">
              <a:rPr kumimoji="0" lang="en-US" altLang="zh-TW" smtClean="0">
                <a:solidFill>
                  <a:srgbClr val="898989"/>
                </a:solidFill>
                <a:ea typeface="MS PGothic" pitchFamily="34" charset="-128"/>
              </a:rPr>
              <a:pPr/>
              <a:t>8</a:t>
            </a:fld>
            <a:endParaRPr kumimoji="0" lang="en-US" altLang="zh-TW" smtClean="0">
              <a:solidFill>
                <a:srgbClr val="898989"/>
              </a:solidFill>
              <a:ea typeface="MS PGothic" pitchFamily="34" charset="-128"/>
            </a:endParaRPr>
          </a:p>
        </p:txBody>
      </p:sp>
      <p:sp>
        <p:nvSpPr>
          <p:cNvPr id="28" name="Rectangle 18"/>
          <p:cNvSpPr>
            <a:spLocks noChangeArrowheads="1"/>
          </p:cNvSpPr>
          <p:nvPr/>
        </p:nvSpPr>
        <p:spPr bwMode="auto">
          <a:xfrm>
            <a:off x="5069681" y="2994800"/>
            <a:ext cx="3240087" cy="378619"/>
          </a:xfrm>
          <a:prstGeom prst="rect">
            <a:avLst/>
          </a:prstGeom>
          <a:ln/>
          <a:extLst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 eaLnBrk="0" hangingPunct="0">
              <a:defRPr/>
            </a:pPr>
            <a:r>
              <a:rPr kumimoji="0" lang="en-US" altLang="zh-TW" sz="2000" b="1" dirty="0">
                <a:solidFill>
                  <a:prstClr val="white"/>
                </a:solidFill>
                <a:latin typeface="微軟正黑體" pitchFamily="34" charset="-120"/>
              </a:rPr>
              <a:t>Thermal Printer</a:t>
            </a:r>
          </a:p>
        </p:txBody>
      </p:sp>
      <p:pic>
        <p:nvPicPr>
          <p:cNvPr id="15386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7750" y="1558925"/>
            <a:ext cx="1412875" cy="931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2F4D71"/>
                  </a:outerShdw>
                </a:effectLst>
              </a14:hiddenEffects>
            </a:ext>
          </a:extLst>
        </p:spPr>
      </p:pic>
      <p:pic>
        <p:nvPicPr>
          <p:cNvPr id="15387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75" y="3594100"/>
            <a:ext cx="1403350" cy="1039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2F4D71"/>
                  </a:outerShdw>
                </a:effectLst>
              </a14:hiddenEffects>
            </a:ext>
          </a:extLst>
        </p:spPr>
      </p:pic>
      <p:pic>
        <p:nvPicPr>
          <p:cNvPr id="15388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4263" y="3482975"/>
            <a:ext cx="1339850" cy="1262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2F4D71"/>
                  </a:outerShdw>
                </a:effectLst>
              </a14:hiddenEffects>
            </a:ext>
          </a:extLst>
        </p:spPr>
      </p:pic>
      <p:grpSp>
        <p:nvGrpSpPr>
          <p:cNvPr id="15389" name="Group 7"/>
          <p:cNvGrpSpPr>
            <a:grpSpLocks/>
          </p:cNvGrpSpPr>
          <p:nvPr/>
        </p:nvGrpSpPr>
        <p:grpSpPr bwMode="auto">
          <a:xfrm>
            <a:off x="2185988" y="1522413"/>
            <a:ext cx="1006475" cy="1263650"/>
            <a:chOff x="870097" y="4693093"/>
            <a:chExt cx="1006475" cy="1263650"/>
          </a:xfrm>
        </p:grpSpPr>
        <p:pic>
          <p:nvPicPr>
            <p:cNvPr id="36" name="Picture 34"/>
            <p:cNvPicPr>
              <a:picLocks noChangeAspect="1" noChangeArrowheads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70097" y="4693093"/>
              <a:ext cx="1006475" cy="1263650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2F4D71"/>
                    </a:outerShdw>
                  </a:effectLst>
                </a14:hiddenEffects>
              </a:ext>
            </a:extLst>
          </p:spPr>
        </p:pic>
        <p:sp>
          <p:nvSpPr>
            <p:cNvPr id="37" name="Rectangle 36"/>
            <p:cNvSpPr/>
            <p:nvPr/>
          </p:nvSpPr>
          <p:spPr>
            <a:xfrm>
              <a:off x="1187597" y="5150293"/>
              <a:ext cx="344487" cy="71437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38" name="Rectangle 37"/>
            <p:cNvSpPr/>
            <p:nvPr/>
          </p:nvSpPr>
          <p:spPr>
            <a:xfrm>
              <a:off x="1187597" y="5301105"/>
              <a:ext cx="346075" cy="73025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</p:grpSp>
      <p:sp>
        <p:nvSpPr>
          <p:cNvPr id="39" name="Rectangle 38"/>
          <p:cNvSpPr/>
          <p:nvPr/>
        </p:nvSpPr>
        <p:spPr>
          <a:xfrm rot="1975475">
            <a:off x="2368550" y="3890963"/>
            <a:ext cx="403225" cy="346075"/>
          </a:xfrm>
          <a:prstGeom prst="rect">
            <a:avLst/>
          </a:prstGeom>
          <a:solidFill>
            <a:schemeClr val="bg2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40" name="Rectangle 39"/>
          <p:cNvSpPr/>
          <p:nvPr/>
        </p:nvSpPr>
        <p:spPr>
          <a:xfrm rot="264620">
            <a:off x="6800850" y="3916363"/>
            <a:ext cx="341313" cy="142875"/>
          </a:xfrm>
          <a:prstGeom prst="rect">
            <a:avLst/>
          </a:prstGeom>
          <a:solidFill>
            <a:schemeClr val="bg2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6"/>
          <p:cNvSpPr>
            <a:spLocks noChangeArrowheads="1"/>
          </p:cNvSpPr>
          <p:nvPr/>
        </p:nvSpPr>
        <p:spPr bwMode="auto">
          <a:xfrm>
            <a:off x="4787900" y="844550"/>
            <a:ext cx="3887788" cy="1952625"/>
          </a:xfrm>
          <a:prstGeom prst="rect">
            <a:avLst/>
          </a:prstGeom>
          <a:solidFill>
            <a:schemeClr val="bg1"/>
          </a:solidFill>
          <a:ln w="9525">
            <a:solidFill>
              <a:srgbClr val="98B954"/>
            </a:solidFill>
            <a:miter lim="800000"/>
            <a:headEnd/>
            <a:tailEnd/>
          </a:ln>
          <a:effectLst>
            <a:outerShdw blurRad="40000" dist="23000" dir="5400000" rotWithShape="0">
              <a:srgbClr val="808080">
                <a:alpha val="34998"/>
              </a:srgbClr>
            </a:outerShdw>
          </a:effectLst>
        </p:spPr>
        <p:txBody>
          <a:bodyPr wrap="none" anchor="ctr"/>
          <a:lstStyle/>
          <a:p>
            <a:pPr eaLnBrk="0" hangingPunct="0">
              <a:defRPr/>
            </a:pPr>
            <a:endParaRPr kumimoji="0" lang="zh-TW" altLang="en-US" dirty="0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23" name="Rectangle 6"/>
          <p:cNvSpPr>
            <a:spLocks noChangeArrowheads="1"/>
          </p:cNvSpPr>
          <p:nvPr/>
        </p:nvSpPr>
        <p:spPr bwMode="auto">
          <a:xfrm>
            <a:off x="4787838" y="2895591"/>
            <a:ext cx="3888618" cy="1944216"/>
          </a:xfrm>
          <a:prstGeom prst="rect">
            <a:avLst/>
          </a:prstGeom>
          <a:solidFill>
            <a:schemeClr val="bg1"/>
          </a:solidFill>
          <a:ln>
            <a:headEnd/>
            <a:tailEnd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none" anchor="ctr"/>
          <a:lstStyle/>
          <a:p>
            <a:pPr eaLnBrk="0" hangingPunct="0">
              <a:defRPr/>
            </a:pPr>
            <a:endParaRPr kumimoji="0" lang="zh-TW" altLang="en-US"/>
          </a:p>
        </p:txBody>
      </p:sp>
      <p:sp>
        <p:nvSpPr>
          <p:cNvPr id="22" name="Rectangle 6"/>
          <p:cNvSpPr>
            <a:spLocks noChangeArrowheads="1"/>
          </p:cNvSpPr>
          <p:nvPr/>
        </p:nvSpPr>
        <p:spPr bwMode="auto">
          <a:xfrm>
            <a:off x="750888" y="2895600"/>
            <a:ext cx="3889375" cy="1944688"/>
          </a:xfrm>
          <a:prstGeom prst="rect">
            <a:avLst/>
          </a:prstGeom>
          <a:solidFill>
            <a:schemeClr val="bg1"/>
          </a:solidFill>
          <a:ln w="9525">
            <a:solidFill>
              <a:srgbClr val="98B954"/>
            </a:solidFill>
            <a:miter lim="800000"/>
            <a:headEnd/>
            <a:tailEnd/>
          </a:ln>
          <a:effectLst>
            <a:outerShdw blurRad="40000" dist="23000" dir="5400000" rotWithShape="0">
              <a:srgbClr val="808080">
                <a:alpha val="34998"/>
              </a:srgbClr>
            </a:outerShdw>
          </a:effectLst>
        </p:spPr>
        <p:txBody>
          <a:bodyPr wrap="none" anchor="ctr"/>
          <a:lstStyle/>
          <a:p>
            <a:pPr eaLnBrk="0" hangingPunct="0">
              <a:defRPr/>
            </a:pPr>
            <a:endParaRPr kumimoji="0" lang="zh-TW" alt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20" name="Rectangle 6"/>
          <p:cNvSpPr>
            <a:spLocks noChangeArrowheads="1"/>
          </p:cNvSpPr>
          <p:nvPr/>
        </p:nvSpPr>
        <p:spPr bwMode="auto">
          <a:xfrm>
            <a:off x="750888" y="844550"/>
            <a:ext cx="3889375" cy="1952625"/>
          </a:xfrm>
          <a:prstGeom prst="rect">
            <a:avLst/>
          </a:prstGeom>
          <a:solidFill>
            <a:schemeClr val="bg1"/>
          </a:solidFill>
          <a:ln w="9525">
            <a:solidFill>
              <a:srgbClr val="98B954"/>
            </a:solidFill>
            <a:miter lim="800000"/>
            <a:headEnd/>
            <a:tailEnd/>
          </a:ln>
          <a:effectLst>
            <a:outerShdw blurRad="40000" dist="23000" dir="5400000" rotWithShape="0">
              <a:srgbClr val="808080">
                <a:alpha val="34998"/>
              </a:srgbClr>
            </a:outerShdw>
          </a:effectLst>
        </p:spPr>
        <p:txBody>
          <a:bodyPr wrap="none" anchor="ctr"/>
          <a:lstStyle/>
          <a:p>
            <a:pPr eaLnBrk="0" hangingPunct="0">
              <a:defRPr/>
            </a:pPr>
            <a:endParaRPr kumimoji="0" lang="zh-TW" alt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553986" name="Rectangle 2"/>
          <p:cNvSpPr>
            <a:spLocks noChangeArrowheads="1"/>
          </p:cNvSpPr>
          <p:nvPr/>
        </p:nvSpPr>
        <p:spPr bwMode="auto">
          <a:xfrm>
            <a:off x="1042226" y="919789"/>
            <a:ext cx="3348831" cy="378619"/>
          </a:xfrm>
          <a:prstGeom prst="rect">
            <a:avLst/>
          </a:prstGeom>
          <a:ln/>
          <a:extLst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 eaLnBrk="0" hangingPunct="0">
              <a:defRPr/>
            </a:pPr>
            <a:r>
              <a:rPr kumimoji="0" lang="zh-TW" altLang="en-US" sz="2400" b="1" dirty="0">
                <a:solidFill>
                  <a:prstClr val="white"/>
                </a:solidFill>
                <a:latin typeface="微軟正黑體" pitchFamily="34" charset="-120"/>
              </a:rPr>
              <a:t>集中器</a:t>
            </a:r>
          </a:p>
        </p:txBody>
      </p:sp>
      <p:sp>
        <p:nvSpPr>
          <p:cNvPr id="16395" name="AutoShape 14" descr="9k=">
            <a:hlinkClick r:id="rId2"/>
          </p:cNvPr>
          <p:cNvSpPr>
            <a:spLocks noChangeAspect="1" noChangeArrowheads="1"/>
          </p:cNvSpPr>
          <p:nvPr/>
        </p:nvSpPr>
        <p:spPr bwMode="auto">
          <a:xfrm>
            <a:off x="2622550" y="2154238"/>
            <a:ext cx="609600" cy="64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endParaRPr kumimoji="0" lang="zh-TW" altLang="en-US">
              <a:ea typeface="MS PGothic" pitchFamily="34" charset="-128"/>
            </a:endParaRPr>
          </a:p>
        </p:txBody>
      </p:sp>
      <p:sp>
        <p:nvSpPr>
          <p:cNvPr id="16396" name="AutoShape 15" descr="9k=">
            <a:hlinkClick r:id="rId2"/>
          </p:cNvPr>
          <p:cNvSpPr>
            <a:spLocks noChangeAspect="1" noChangeArrowheads="1"/>
          </p:cNvSpPr>
          <p:nvPr/>
        </p:nvSpPr>
        <p:spPr bwMode="auto">
          <a:xfrm>
            <a:off x="2622550" y="2154238"/>
            <a:ext cx="609600" cy="64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endParaRPr kumimoji="0" lang="zh-TW" altLang="en-US">
              <a:ea typeface="MS PGothic" pitchFamily="34" charset="-128"/>
            </a:endParaRPr>
          </a:p>
        </p:txBody>
      </p:sp>
      <p:sp>
        <p:nvSpPr>
          <p:cNvPr id="554002" name="Rectangle 18"/>
          <p:cNvSpPr>
            <a:spLocks noChangeArrowheads="1"/>
          </p:cNvSpPr>
          <p:nvPr/>
        </p:nvSpPr>
        <p:spPr bwMode="auto">
          <a:xfrm>
            <a:off x="5111405" y="3003224"/>
            <a:ext cx="3240088" cy="378619"/>
          </a:xfrm>
          <a:prstGeom prst="rect">
            <a:avLst/>
          </a:prstGeom>
          <a:ln/>
          <a:extLst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anchor="ctr"/>
          <a:lstStyle>
            <a:lvl1pPr eaLnBrk="0" hangingPunct="0">
              <a:defRPr kumimoji="1"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algn="ctr">
              <a:defRPr/>
            </a:pPr>
            <a:r>
              <a:rPr kumimoji="0" lang="zh-TW" altLang="en-US" sz="18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远程抄表</a:t>
            </a:r>
            <a:endParaRPr kumimoji="0" lang="en-US" altLang="zh-TW" sz="1800" b="1" dirty="0" smtClean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48144" name="Rectangle 2"/>
          <p:cNvSpPr>
            <a:spLocks noGrp="1" noChangeArrowheads="1"/>
          </p:cNvSpPr>
          <p:nvPr>
            <p:ph type="title"/>
          </p:nvPr>
        </p:nvSpPr>
        <p:spPr>
          <a:xfrm>
            <a:off x="719138" y="87313"/>
            <a:ext cx="7885112" cy="701675"/>
          </a:xfrm>
        </p:spPr>
        <p:txBody>
          <a:bodyPr/>
          <a:lstStyle/>
          <a:p>
            <a:pPr algn="ctr" eaLnBrk="1" hangingPunct="1">
              <a:defRPr/>
            </a:pPr>
            <a:r>
              <a:rPr lang="en-US" altLang="zh-TW" dirty="0" smtClean="0">
                <a:solidFill>
                  <a:srgbClr val="FF0000"/>
                </a:solidFill>
                <a:ea typeface="標楷體" pitchFamily="65" charset="-120"/>
                <a:cs typeface="+mj-cs"/>
              </a:rPr>
              <a:t> </a:t>
            </a:r>
            <a:r>
              <a:rPr lang="en-US" altLang="zh-TW" sz="2800" dirty="0" smtClean="0">
                <a:ea typeface="Adobe Gothic Std B" pitchFamily="34" charset="-128"/>
              </a:rPr>
              <a:t>NUC472 </a:t>
            </a:r>
            <a:r>
              <a:rPr lang="zh-TW" altLang="en-US" sz="2800" dirty="0">
                <a:ea typeface="Adobe 繁黑體 Std B" pitchFamily="34" charset="-120"/>
              </a:rPr>
              <a:t>应用领域</a:t>
            </a:r>
            <a:r>
              <a:rPr lang="en-US" altLang="zh-TW" sz="2400" dirty="0"/>
              <a:t>(</a:t>
            </a:r>
            <a:r>
              <a:rPr lang="zh-TW" altLang="en-US" sz="2400" dirty="0"/>
              <a:t>续</a:t>
            </a:r>
            <a:r>
              <a:rPr lang="en-US" altLang="zh-TW" sz="2400" dirty="0"/>
              <a:t>) </a:t>
            </a:r>
            <a:endParaRPr lang="zh-TW" altLang="en-US" sz="2800" dirty="0" smtClean="0">
              <a:latin typeface="+mj-lt"/>
              <a:ea typeface="Adobe 繁黑體 Std B"/>
              <a:cs typeface="Adobe 繁黑體 Std B"/>
            </a:endParaRPr>
          </a:p>
        </p:txBody>
      </p:sp>
      <p:sp>
        <p:nvSpPr>
          <p:cNvPr id="27" name="Rectangle 18"/>
          <p:cNvSpPr>
            <a:spLocks noChangeArrowheads="1"/>
          </p:cNvSpPr>
          <p:nvPr/>
        </p:nvSpPr>
        <p:spPr bwMode="auto">
          <a:xfrm>
            <a:off x="1114235" y="3003224"/>
            <a:ext cx="3240087" cy="378619"/>
          </a:xfrm>
          <a:prstGeom prst="rect">
            <a:avLst/>
          </a:prstGeom>
          <a:ln/>
          <a:extLst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anchor="ctr"/>
          <a:lstStyle>
            <a:lvl1pPr eaLnBrk="0" hangingPunct="0">
              <a:defRPr kumimoji="1"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algn="ctr">
              <a:defRPr/>
            </a:pPr>
            <a:r>
              <a:rPr kumimoji="0" lang="zh-TW" altLang="en-US" sz="18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智慧排插</a:t>
            </a:r>
            <a:r>
              <a:rPr kumimoji="0" lang="en-US" altLang="zh-TW" sz="18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 </a:t>
            </a:r>
          </a:p>
        </p:txBody>
      </p:sp>
      <p:pic>
        <p:nvPicPr>
          <p:cNvPr id="16404" name="Picture 7" descr="Snap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5" y="696913"/>
            <a:ext cx="7705725" cy="5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6405" name="Group 3"/>
          <p:cNvGrpSpPr>
            <a:grpSpLocks/>
          </p:cNvGrpSpPr>
          <p:nvPr/>
        </p:nvGrpSpPr>
        <p:grpSpPr bwMode="auto">
          <a:xfrm>
            <a:off x="4214813" y="4859338"/>
            <a:ext cx="4572000" cy="34925"/>
            <a:chOff x="0" y="0"/>
            <a:chExt cx="3349" cy="19"/>
          </a:xfrm>
        </p:grpSpPr>
        <p:pic>
          <p:nvPicPr>
            <p:cNvPr id="16421" name="Rectangle 11"/>
            <p:cNvPicPr>
              <a:picLocks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3349" cy="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422" name="Text Box 5"/>
            <p:cNvSpPr txBox="1">
              <a:spLocks noChangeArrowheads="1"/>
            </p:cNvSpPr>
            <p:nvPr/>
          </p:nvSpPr>
          <p:spPr bwMode="auto">
            <a:xfrm>
              <a:off x="3" y="2"/>
              <a:ext cx="3342" cy="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9pPr>
            </a:lstStyle>
            <a:p>
              <a:pPr eaLnBrk="1" hangingPunct="1"/>
              <a:endParaRPr kumimoji="0" lang="zh-CN" altLang="en-US">
                <a:solidFill>
                  <a:srgbClr val="000000"/>
                </a:solidFill>
                <a:ea typeface="SimSun" pitchFamily="2" charset="-122"/>
                <a:cs typeface="Arial Unicode MS" pitchFamily="34" charset="-120"/>
              </a:endParaRPr>
            </a:p>
          </p:txBody>
        </p:sp>
      </p:grpSp>
      <p:sp>
        <p:nvSpPr>
          <p:cNvPr id="16406" name="Slide Number Placeholder 1"/>
          <p:cNvSpPr>
            <a:spLocks noGrp="1"/>
          </p:cNvSpPr>
          <p:nvPr>
            <p:ph type="sldNum" sz="quarter" idx="10"/>
          </p:nvPr>
        </p:nvSpPr>
        <p:spPr bwMode="auto">
          <a:xfrm>
            <a:off x="6553200" y="4767263"/>
            <a:ext cx="2133600" cy="27463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fld id="{9E7571A5-200C-411C-B26C-2C74C984AB4D}" type="slidenum">
              <a:rPr kumimoji="0" lang="en-US" altLang="zh-TW" smtClean="0">
                <a:solidFill>
                  <a:srgbClr val="898989"/>
                </a:solidFill>
                <a:ea typeface="MS PGothic" pitchFamily="34" charset="-128"/>
              </a:rPr>
              <a:pPr/>
              <a:t>9</a:t>
            </a:fld>
            <a:endParaRPr kumimoji="0" lang="en-US" altLang="zh-TW" smtClean="0">
              <a:solidFill>
                <a:srgbClr val="898989"/>
              </a:solidFill>
              <a:ea typeface="MS PGothic" pitchFamily="34" charset="-128"/>
            </a:endParaRPr>
          </a:p>
        </p:txBody>
      </p:sp>
      <p:sp>
        <p:nvSpPr>
          <p:cNvPr id="25" name="Rectangle 18"/>
          <p:cNvSpPr>
            <a:spLocks noChangeArrowheads="1"/>
          </p:cNvSpPr>
          <p:nvPr/>
        </p:nvSpPr>
        <p:spPr bwMode="auto">
          <a:xfrm>
            <a:off x="4967951" y="919789"/>
            <a:ext cx="3528392" cy="378619"/>
          </a:xfrm>
          <a:prstGeom prst="rect">
            <a:avLst/>
          </a:prstGeom>
          <a:ln/>
          <a:extLst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anchor="ctr"/>
          <a:lstStyle>
            <a:lvl1pPr eaLnBrk="0" hangingPunct="0">
              <a:defRPr kumimoji="1"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algn="ctr">
              <a:defRPr/>
            </a:pPr>
            <a:r>
              <a:rPr kumimoji="0" lang="zh-TW" altLang="en-US" sz="18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电表</a:t>
            </a:r>
            <a:endParaRPr kumimoji="0" lang="en-US" altLang="zh-TW" sz="1800" b="1" dirty="0" smtClean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grpSp>
        <p:nvGrpSpPr>
          <p:cNvPr id="16410" name="Group 9"/>
          <p:cNvGrpSpPr>
            <a:grpSpLocks/>
          </p:cNvGrpSpPr>
          <p:nvPr/>
        </p:nvGrpSpPr>
        <p:grpSpPr bwMode="auto">
          <a:xfrm>
            <a:off x="2284413" y="1390650"/>
            <a:ext cx="863600" cy="1384300"/>
            <a:chOff x="2854993" y="1838578"/>
            <a:chExt cx="1152525" cy="1635125"/>
          </a:xfrm>
        </p:grpSpPr>
        <p:pic>
          <p:nvPicPr>
            <p:cNvPr id="16417" name="Picture 3" descr="http://www.sanxing.com/Manager/Upload/Pic/20137221310probigpic.jpg">
              <a:hlinkClick r:id="rId5"/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54993" y="1838578"/>
              <a:ext cx="1152525" cy="16351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9" name="Rectangle 28"/>
            <p:cNvSpPr/>
            <p:nvPr/>
          </p:nvSpPr>
          <p:spPr>
            <a:xfrm>
              <a:off x="2988465" y="2538007"/>
              <a:ext cx="864394" cy="243769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30" name="Rectangle 29"/>
            <p:cNvSpPr/>
            <p:nvPr/>
          </p:nvSpPr>
          <p:spPr>
            <a:xfrm>
              <a:off x="2999059" y="2811778"/>
              <a:ext cx="432197" cy="12188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31" name="Rectangle 30"/>
            <p:cNvSpPr/>
            <p:nvPr/>
          </p:nvSpPr>
          <p:spPr>
            <a:xfrm>
              <a:off x="2935500" y="1915459"/>
              <a:ext cx="432197" cy="63755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</p:grpSp>
      <p:pic>
        <p:nvPicPr>
          <p:cNvPr id="16411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6638" y="1482725"/>
            <a:ext cx="1231900" cy="1169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2F4D71"/>
                  </a:outerShdw>
                </a:effectLst>
              </a14:hiddenEffects>
            </a:ext>
          </a:extLst>
        </p:spPr>
      </p:pic>
      <p:pic>
        <p:nvPicPr>
          <p:cNvPr id="16412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4825" y="3521075"/>
            <a:ext cx="1789113" cy="1138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2F4D71"/>
                  </a:outerShdw>
                </a:effectLst>
              </a14:hiddenEffects>
            </a:ext>
          </a:extLst>
        </p:spPr>
      </p:pic>
      <p:pic>
        <p:nvPicPr>
          <p:cNvPr id="16413" name="圖片 32" descr="C:\Users\user\AppData\Local\Microsoft\Windows\Temporary Internet Files\Content.IE5\XFRLP85W\B1a-water-trak-Elster-003[1]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6800" y="3611563"/>
            <a:ext cx="1347788" cy="1047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6640513" y="4135438"/>
            <a:ext cx="523875" cy="1778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36" name="Rectangle 35"/>
          <p:cNvSpPr/>
          <p:nvPr/>
        </p:nvSpPr>
        <p:spPr>
          <a:xfrm>
            <a:off x="6500813" y="2189163"/>
            <a:ext cx="341312" cy="14287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37" name="Rectangle 36"/>
          <p:cNvSpPr/>
          <p:nvPr/>
        </p:nvSpPr>
        <p:spPr>
          <a:xfrm>
            <a:off x="2565400" y="3927475"/>
            <a:ext cx="169863" cy="14128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6"/>
          <p:cNvSpPr>
            <a:spLocks noChangeArrowheads="1"/>
          </p:cNvSpPr>
          <p:nvPr/>
        </p:nvSpPr>
        <p:spPr bwMode="auto">
          <a:xfrm>
            <a:off x="4787900" y="844550"/>
            <a:ext cx="3887788" cy="1952625"/>
          </a:xfrm>
          <a:prstGeom prst="rect">
            <a:avLst/>
          </a:prstGeom>
          <a:solidFill>
            <a:schemeClr val="bg1"/>
          </a:solidFill>
          <a:ln w="9525">
            <a:solidFill>
              <a:srgbClr val="98B954"/>
            </a:solidFill>
            <a:miter lim="800000"/>
            <a:headEnd/>
            <a:tailEnd/>
          </a:ln>
          <a:effectLst>
            <a:outerShdw blurRad="40000" dist="23000" dir="5400000" rotWithShape="0">
              <a:srgbClr val="808080">
                <a:alpha val="34998"/>
              </a:srgbClr>
            </a:outerShdw>
          </a:effectLst>
        </p:spPr>
        <p:txBody>
          <a:bodyPr wrap="none" anchor="ctr"/>
          <a:lstStyle/>
          <a:p>
            <a:pPr eaLnBrk="0" hangingPunct="0">
              <a:defRPr/>
            </a:pPr>
            <a:endParaRPr kumimoji="0" lang="zh-TW" altLang="en-US" dirty="0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23" name="Rectangle 6"/>
          <p:cNvSpPr>
            <a:spLocks noChangeArrowheads="1"/>
          </p:cNvSpPr>
          <p:nvPr/>
        </p:nvSpPr>
        <p:spPr bwMode="auto">
          <a:xfrm>
            <a:off x="4787838" y="2895591"/>
            <a:ext cx="3888618" cy="1944216"/>
          </a:xfrm>
          <a:prstGeom prst="rect">
            <a:avLst/>
          </a:prstGeom>
          <a:solidFill>
            <a:schemeClr val="bg1"/>
          </a:solidFill>
          <a:ln>
            <a:headEnd/>
            <a:tailEnd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none" anchor="ctr"/>
          <a:lstStyle/>
          <a:p>
            <a:pPr eaLnBrk="0" hangingPunct="0">
              <a:defRPr/>
            </a:pPr>
            <a:endParaRPr kumimoji="0" lang="zh-TW" altLang="en-US"/>
          </a:p>
        </p:txBody>
      </p:sp>
      <p:sp>
        <p:nvSpPr>
          <p:cNvPr id="22" name="Rectangle 6"/>
          <p:cNvSpPr>
            <a:spLocks noChangeArrowheads="1"/>
          </p:cNvSpPr>
          <p:nvPr/>
        </p:nvSpPr>
        <p:spPr bwMode="auto">
          <a:xfrm>
            <a:off x="750888" y="2895600"/>
            <a:ext cx="3889375" cy="1944688"/>
          </a:xfrm>
          <a:prstGeom prst="rect">
            <a:avLst/>
          </a:prstGeom>
          <a:solidFill>
            <a:schemeClr val="bg1"/>
          </a:solidFill>
          <a:ln w="9525">
            <a:solidFill>
              <a:srgbClr val="98B954"/>
            </a:solidFill>
            <a:miter lim="800000"/>
            <a:headEnd/>
            <a:tailEnd/>
          </a:ln>
          <a:effectLst>
            <a:outerShdw blurRad="40000" dist="23000" dir="5400000" rotWithShape="0">
              <a:srgbClr val="808080">
                <a:alpha val="34998"/>
              </a:srgbClr>
            </a:outerShdw>
          </a:effectLst>
        </p:spPr>
        <p:txBody>
          <a:bodyPr wrap="none" anchor="ctr"/>
          <a:lstStyle/>
          <a:p>
            <a:pPr eaLnBrk="0" hangingPunct="0">
              <a:defRPr/>
            </a:pPr>
            <a:endParaRPr kumimoji="0" lang="zh-TW" alt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20" name="Rectangle 6"/>
          <p:cNvSpPr>
            <a:spLocks noChangeArrowheads="1"/>
          </p:cNvSpPr>
          <p:nvPr/>
        </p:nvSpPr>
        <p:spPr bwMode="auto">
          <a:xfrm>
            <a:off x="750888" y="844550"/>
            <a:ext cx="3889375" cy="1952625"/>
          </a:xfrm>
          <a:prstGeom prst="rect">
            <a:avLst/>
          </a:prstGeom>
          <a:solidFill>
            <a:schemeClr val="bg1"/>
          </a:solidFill>
          <a:ln w="9525">
            <a:solidFill>
              <a:srgbClr val="98B954"/>
            </a:solidFill>
            <a:miter lim="800000"/>
            <a:headEnd/>
            <a:tailEnd/>
          </a:ln>
          <a:effectLst>
            <a:outerShdw blurRad="40000" dist="23000" dir="5400000" rotWithShape="0">
              <a:srgbClr val="808080">
                <a:alpha val="34998"/>
              </a:srgbClr>
            </a:outerShdw>
          </a:effectLst>
        </p:spPr>
        <p:txBody>
          <a:bodyPr wrap="none" anchor="ctr"/>
          <a:lstStyle/>
          <a:p>
            <a:pPr eaLnBrk="0" hangingPunct="0">
              <a:defRPr/>
            </a:pPr>
            <a:endParaRPr kumimoji="0" lang="zh-TW" alt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553986" name="Rectangle 2"/>
          <p:cNvSpPr>
            <a:spLocks noChangeArrowheads="1"/>
          </p:cNvSpPr>
          <p:nvPr/>
        </p:nvSpPr>
        <p:spPr bwMode="auto">
          <a:xfrm>
            <a:off x="1042226" y="919789"/>
            <a:ext cx="3348831" cy="378619"/>
          </a:xfrm>
          <a:prstGeom prst="rect">
            <a:avLst/>
          </a:prstGeom>
          <a:ln/>
          <a:extLst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 eaLnBrk="0" hangingPunct="0">
              <a:defRPr/>
            </a:pPr>
            <a:r>
              <a:rPr kumimoji="0" lang="zh-TW" altLang="en-US" b="1" dirty="0">
                <a:solidFill>
                  <a:prstClr val="white"/>
                </a:solidFill>
                <a:latin typeface="微軟正黑體" pitchFamily="34" charset="-120"/>
              </a:rPr>
              <a:t>马达控制</a:t>
            </a:r>
            <a:endParaRPr kumimoji="0" lang="en-US" altLang="zh-TW" b="1" dirty="0">
              <a:solidFill>
                <a:prstClr val="white"/>
              </a:solidFill>
              <a:latin typeface="微軟正黑體" pitchFamily="34" charset="-120"/>
            </a:endParaRPr>
          </a:p>
        </p:txBody>
      </p:sp>
      <p:sp>
        <p:nvSpPr>
          <p:cNvPr id="17419" name="AutoShape 14" descr="9k=">
            <a:hlinkClick r:id="rId2"/>
          </p:cNvPr>
          <p:cNvSpPr>
            <a:spLocks noChangeAspect="1" noChangeArrowheads="1"/>
          </p:cNvSpPr>
          <p:nvPr/>
        </p:nvSpPr>
        <p:spPr bwMode="auto">
          <a:xfrm>
            <a:off x="2622550" y="2154238"/>
            <a:ext cx="609600" cy="64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endParaRPr kumimoji="0" lang="zh-TW" altLang="en-US">
              <a:ea typeface="MS PGothic" pitchFamily="34" charset="-128"/>
            </a:endParaRPr>
          </a:p>
        </p:txBody>
      </p:sp>
      <p:sp>
        <p:nvSpPr>
          <p:cNvPr id="17420" name="AutoShape 15" descr="9k=">
            <a:hlinkClick r:id="rId2"/>
          </p:cNvPr>
          <p:cNvSpPr>
            <a:spLocks noChangeAspect="1" noChangeArrowheads="1"/>
          </p:cNvSpPr>
          <p:nvPr/>
        </p:nvSpPr>
        <p:spPr bwMode="auto">
          <a:xfrm>
            <a:off x="2622550" y="2154238"/>
            <a:ext cx="609600" cy="64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endParaRPr kumimoji="0" lang="zh-TW" altLang="en-US">
              <a:ea typeface="MS PGothic" pitchFamily="34" charset="-128"/>
            </a:endParaRPr>
          </a:p>
        </p:txBody>
      </p:sp>
      <p:sp>
        <p:nvSpPr>
          <p:cNvPr id="554002" name="Rectangle 18"/>
          <p:cNvSpPr>
            <a:spLocks noChangeArrowheads="1"/>
          </p:cNvSpPr>
          <p:nvPr/>
        </p:nvSpPr>
        <p:spPr bwMode="auto">
          <a:xfrm>
            <a:off x="5111405" y="3003224"/>
            <a:ext cx="3240088" cy="378619"/>
          </a:xfrm>
          <a:prstGeom prst="rect">
            <a:avLst/>
          </a:prstGeom>
          <a:ln/>
          <a:extLst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anchor="ctr"/>
          <a:lstStyle>
            <a:lvl1pPr eaLnBrk="0" hangingPunct="0">
              <a:defRPr kumimoji="1"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algn="ctr">
              <a:defRPr/>
            </a:pPr>
            <a:r>
              <a:rPr kumimoji="0" lang="zh-TW" altLang="en-US" sz="18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工控板卡</a:t>
            </a:r>
            <a:r>
              <a:rPr kumimoji="0" lang="en-US" altLang="zh-TW" sz="18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 </a:t>
            </a:r>
          </a:p>
        </p:txBody>
      </p:sp>
      <p:sp>
        <p:nvSpPr>
          <p:cNvPr id="48144" name="Rectangle 2"/>
          <p:cNvSpPr>
            <a:spLocks noGrp="1" noChangeArrowheads="1"/>
          </p:cNvSpPr>
          <p:nvPr>
            <p:ph type="title"/>
          </p:nvPr>
        </p:nvSpPr>
        <p:spPr>
          <a:xfrm>
            <a:off x="719138" y="87313"/>
            <a:ext cx="7885112" cy="701675"/>
          </a:xfrm>
        </p:spPr>
        <p:txBody>
          <a:bodyPr/>
          <a:lstStyle/>
          <a:p>
            <a:pPr algn="ctr" eaLnBrk="1" hangingPunct="1">
              <a:defRPr/>
            </a:pPr>
            <a:r>
              <a:rPr lang="en-US" altLang="zh-TW" dirty="0" smtClean="0">
                <a:solidFill>
                  <a:srgbClr val="FF0000"/>
                </a:solidFill>
                <a:ea typeface="標楷體" pitchFamily="65" charset="-120"/>
                <a:cs typeface="+mj-cs"/>
              </a:rPr>
              <a:t> </a:t>
            </a:r>
            <a:r>
              <a:rPr lang="en-US" altLang="zh-TW" sz="2800" dirty="0" smtClean="0">
                <a:ea typeface="Adobe Gothic Std B" pitchFamily="34" charset="-128"/>
              </a:rPr>
              <a:t>NUC472</a:t>
            </a:r>
            <a:r>
              <a:rPr lang="en-US" altLang="zh-TW" sz="2800" dirty="0" smtClean="0">
                <a:latin typeface="+mj-lt"/>
                <a:ea typeface="Adobe Gothic Std B"/>
                <a:cs typeface="Adobe Gothic Std B"/>
              </a:rPr>
              <a:t> </a:t>
            </a:r>
            <a:r>
              <a:rPr lang="zh-TW" altLang="en-US" sz="2800" dirty="0" smtClean="0">
                <a:latin typeface="+mj-lt"/>
                <a:ea typeface="Adobe 繁黑體 Std B"/>
                <a:cs typeface="Adobe 繁黑體 Std B"/>
              </a:rPr>
              <a:t>应用在</a:t>
            </a:r>
            <a:r>
              <a:rPr lang="zh-TW" altLang="en-US" sz="2800" dirty="0">
                <a:latin typeface="+mj-lt"/>
                <a:ea typeface="Adobe 繁黑體 Std B"/>
                <a:cs typeface="Adobe 繁黑體 Std B"/>
              </a:rPr>
              <a:t>工</a:t>
            </a:r>
            <a:r>
              <a:rPr lang="zh-TW" altLang="en-US" sz="2800" dirty="0" smtClean="0">
                <a:latin typeface="+mj-lt"/>
                <a:ea typeface="Adobe 繁黑體 Std B"/>
                <a:cs typeface="Adobe 繁黑體 Std B"/>
              </a:rPr>
              <a:t>控领域</a:t>
            </a:r>
            <a:r>
              <a:rPr lang="en-US" altLang="zh-TW" sz="2800" dirty="0"/>
              <a:t>(</a:t>
            </a:r>
            <a:r>
              <a:rPr lang="zh-TW" altLang="en-US" sz="2800" dirty="0"/>
              <a:t>续</a:t>
            </a:r>
            <a:r>
              <a:rPr lang="en-US" altLang="zh-TW" sz="2800" dirty="0"/>
              <a:t>) </a:t>
            </a:r>
            <a:endParaRPr lang="zh-TW" altLang="en-US" sz="2800" dirty="0" smtClean="0">
              <a:latin typeface="+mj-lt"/>
              <a:ea typeface="Adobe 繁黑體 Std B"/>
              <a:cs typeface="Adobe 繁黑體 Std B"/>
            </a:endParaRPr>
          </a:p>
        </p:txBody>
      </p:sp>
      <p:sp>
        <p:nvSpPr>
          <p:cNvPr id="27" name="Rectangle 18"/>
          <p:cNvSpPr>
            <a:spLocks noChangeArrowheads="1"/>
          </p:cNvSpPr>
          <p:nvPr/>
        </p:nvSpPr>
        <p:spPr bwMode="auto">
          <a:xfrm>
            <a:off x="1114235" y="3003224"/>
            <a:ext cx="3240087" cy="378619"/>
          </a:xfrm>
          <a:prstGeom prst="rect">
            <a:avLst/>
          </a:prstGeom>
          <a:ln/>
          <a:extLst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anchor="ctr"/>
          <a:lstStyle>
            <a:lvl1pPr eaLnBrk="0" hangingPunct="0">
              <a:defRPr kumimoji="1"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algn="ctr">
              <a:defRPr/>
            </a:pPr>
            <a:r>
              <a:rPr kumimoji="0" lang="zh-TW" altLang="en-US" sz="1800" b="1" dirty="0">
                <a:solidFill>
                  <a:prstClr val="white"/>
                </a:solidFill>
                <a:latin typeface="微軟正黑體" pitchFamily="34" charset="-120"/>
              </a:rPr>
              <a:t>网</a:t>
            </a:r>
            <a:r>
              <a:rPr kumimoji="0" lang="zh-TW" altLang="en-US" sz="1800" b="1" dirty="0" smtClean="0">
                <a:solidFill>
                  <a:prstClr val="white"/>
                </a:solidFill>
                <a:latin typeface="微軟正黑體" pitchFamily="34" charset="-120"/>
              </a:rPr>
              <a:t>桥</a:t>
            </a:r>
            <a:r>
              <a:rPr kumimoji="0" lang="en-US" altLang="zh-TW" sz="18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 </a:t>
            </a:r>
          </a:p>
        </p:txBody>
      </p:sp>
      <p:pic>
        <p:nvPicPr>
          <p:cNvPr id="17428" name="Picture 7" descr="Snap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5" y="696913"/>
            <a:ext cx="7705725" cy="5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7429" name="Group 3"/>
          <p:cNvGrpSpPr>
            <a:grpSpLocks/>
          </p:cNvGrpSpPr>
          <p:nvPr/>
        </p:nvGrpSpPr>
        <p:grpSpPr bwMode="auto">
          <a:xfrm>
            <a:off x="4214813" y="4859338"/>
            <a:ext cx="4572000" cy="34925"/>
            <a:chOff x="0" y="0"/>
            <a:chExt cx="3349" cy="19"/>
          </a:xfrm>
        </p:grpSpPr>
        <p:pic>
          <p:nvPicPr>
            <p:cNvPr id="17445" name="Rectangle 11"/>
            <p:cNvPicPr>
              <a:picLocks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3349" cy="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7446" name="Text Box 5"/>
            <p:cNvSpPr txBox="1">
              <a:spLocks noChangeArrowheads="1"/>
            </p:cNvSpPr>
            <p:nvPr/>
          </p:nvSpPr>
          <p:spPr bwMode="auto">
            <a:xfrm>
              <a:off x="3" y="2"/>
              <a:ext cx="3342" cy="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9pPr>
            </a:lstStyle>
            <a:p>
              <a:pPr eaLnBrk="1" hangingPunct="1"/>
              <a:endParaRPr kumimoji="0" lang="zh-CN" altLang="en-US">
                <a:solidFill>
                  <a:srgbClr val="000000"/>
                </a:solidFill>
                <a:ea typeface="SimSun" pitchFamily="2" charset="-122"/>
                <a:cs typeface="Arial Unicode MS" pitchFamily="34" charset="-120"/>
              </a:endParaRPr>
            </a:p>
          </p:txBody>
        </p:sp>
      </p:grpSp>
      <p:sp>
        <p:nvSpPr>
          <p:cNvPr id="17430" name="Slide Number Placeholder 1"/>
          <p:cNvSpPr>
            <a:spLocks noGrp="1"/>
          </p:cNvSpPr>
          <p:nvPr>
            <p:ph type="sldNum" sz="quarter" idx="10"/>
          </p:nvPr>
        </p:nvSpPr>
        <p:spPr bwMode="auto">
          <a:xfrm>
            <a:off x="6553200" y="4767263"/>
            <a:ext cx="2133600" cy="27463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fld id="{A2E6E0D7-1E08-446E-BE69-9876DC647DF8}" type="slidenum">
              <a:rPr kumimoji="0" lang="en-US" altLang="zh-TW" smtClean="0">
                <a:solidFill>
                  <a:srgbClr val="898989"/>
                </a:solidFill>
                <a:ea typeface="MS PGothic" pitchFamily="34" charset="-128"/>
              </a:rPr>
              <a:pPr/>
              <a:t>10</a:t>
            </a:fld>
            <a:endParaRPr kumimoji="0" lang="en-US" altLang="zh-TW" smtClean="0">
              <a:solidFill>
                <a:srgbClr val="898989"/>
              </a:solidFill>
              <a:ea typeface="MS PGothic" pitchFamily="34" charset="-128"/>
            </a:endParaRPr>
          </a:p>
        </p:txBody>
      </p:sp>
      <p:sp>
        <p:nvSpPr>
          <p:cNvPr id="25" name="Rectangle 18"/>
          <p:cNvSpPr>
            <a:spLocks noChangeArrowheads="1"/>
          </p:cNvSpPr>
          <p:nvPr/>
        </p:nvSpPr>
        <p:spPr bwMode="auto">
          <a:xfrm>
            <a:off x="4967951" y="919789"/>
            <a:ext cx="3528392" cy="378619"/>
          </a:xfrm>
          <a:prstGeom prst="rect">
            <a:avLst/>
          </a:prstGeom>
          <a:ln/>
          <a:extLst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anchor="ctr"/>
          <a:lstStyle>
            <a:lvl1pPr eaLnBrk="0" hangingPunct="0">
              <a:defRPr kumimoji="1"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algn="ctr">
              <a:defRPr/>
            </a:pPr>
            <a:r>
              <a:rPr kumimoji="0" lang="en-US" altLang="zh-TW" sz="18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PLC</a:t>
            </a:r>
          </a:p>
        </p:txBody>
      </p:sp>
      <p:grpSp>
        <p:nvGrpSpPr>
          <p:cNvPr id="17434" name="Group 43"/>
          <p:cNvGrpSpPr>
            <a:grpSpLocks/>
          </p:cNvGrpSpPr>
          <p:nvPr/>
        </p:nvGrpSpPr>
        <p:grpSpPr bwMode="auto">
          <a:xfrm>
            <a:off x="1979613" y="1577975"/>
            <a:ext cx="1647825" cy="1154113"/>
            <a:chOff x="6645275" y="2347913"/>
            <a:chExt cx="1647825" cy="1154112"/>
          </a:xfrm>
        </p:grpSpPr>
        <p:pic>
          <p:nvPicPr>
            <p:cNvPr id="17438" name="Picture 27" descr="http://www.asiamachinery.net/files/products/8483_C.jp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45275" y="2347913"/>
              <a:ext cx="1647825" cy="11541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9" name="Rectangle 28"/>
            <p:cNvSpPr/>
            <p:nvPr/>
          </p:nvSpPr>
          <p:spPr>
            <a:xfrm rot="824240">
              <a:off x="7289800" y="2598738"/>
              <a:ext cx="649287" cy="80963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30" name="Rectangle 29"/>
            <p:cNvSpPr/>
            <p:nvPr/>
          </p:nvSpPr>
          <p:spPr>
            <a:xfrm rot="1165251">
              <a:off x="6958012" y="2763838"/>
              <a:ext cx="663575" cy="92075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31" name="Rectangle 30"/>
            <p:cNvSpPr/>
            <p:nvPr/>
          </p:nvSpPr>
          <p:spPr>
            <a:xfrm rot="1165251">
              <a:off x="6734175" y="2997200"/>
              <a:ext cx="428625" cy="80962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32" name="Rectangle 31"/>
            <p:cNvSpPr/>
            <p:nvPr/>
          </p:nvSpPr>
          <p:spPr>
            <a:xfrm>
              <a:off x="7672387" y="2455863"/>
              <a:ext cx="187325" cy="80963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33" name="Rectangle 32"/>
            <p:cNvSpPr/>
            <p:nvPr/>
          </p:nvSpPr>
          <p:spPr>
            <a:xfrm>
              <a:off x="7321550" y="2679701"/>
              <a:ext cx="188912" cy="80962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34" name="Rectangle 33"/>
            <p:cNvSpPr/>
            <p:nvPr/>
          </p:nvSpPr>
          <p:spPr>
            <a:xfrm>
              <a:off x="6992937" y="2887663"/>
              <a:ext cx="188913" cy="80963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</p:grpSp>
      <p:pic>
        <p:nvPicPr>
          <p:cNvPr id="17435" name="Picture 3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2838" y="1430338"/>
            <a:ext cx="1079500" cy="1109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2F4D71"/>
                  </a:outerShdw>
                </a:effectLst>
              </a14:hiddenEffects>
            </a:ext>
          </a:extLst>
        </p:spPr>
      </p:pic>
      <p:pic>
        <p:nvPicPr>
          <p:cNvPr id="17436" name="Picture 3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6138" y="3570288"/>
            <a:ext cx="1374775" cy="1038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2F4D71"/>
                  </a:outerShdw>
                </a:effectLst>
              </a14:hiddenEffects>
            </a:ext>
          </a:extLst>
        </p:spPr>
      </p:pic>
      <p:pic>
        <p:nvPicPr>
          <p:cNvPr id="17437" name="Picture 6" descr="http://www.icpdas.com/root/product/solutions/images/pc_based_io_board/pci/PCBasedIOBoards_01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2363" y="3529013"/>
            <a:ext cx="1069975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6"/>
          <p:cNvSpPr>
            <a:spLocks noChangeArrowheads="1"/>
          </p:cNvSpPr>
          <p:nvPr/>
        </p:nvSpPr>
        <p:spPr bwMode="auto">
          <a:xfrm>
            <a:off x="4799013" y="844550"/>
            <a:ext cx="3876675" cy="1952625"/>
          </a:xfrm>
          <a:prstGeom prst="rect">
            <a:avLst/>
          </a:prstGeom>
          <a:solidFill>
            <a:schemeClr val="bg1"/>
          </a:solidFill>
          <a:ln w="9525">
            <a:solidFill>
              <a:srgbClr val="98B954"/>
            </a:solidFill>
            <a:miter lim="800000"/>
            <a:headEnd/>
            <a:tailEnd/>
          </a:ln>
          <a:effectLst>
            <a:outerShdw blurRad="40000" dist="23000" dir="5400000" rotWithShape="0">
              <a:srgbClr val="808080">
                <a:alpha val="34998"/>
              </a:srgbClr>
            </a:outerShdw>
          </a:effectLst>
        </p:spPr>
        <p:txBody>
          <a:bodyPr wrap="none" anchor="ctr"/>
          <a:lstStyle/>
          <a:p>
            <a:pPr eaLnBrk="0" hangingPunct="0">
              <a:defRPr/>
            </a:pPr>
            <a:endParaRPr kumimoji="0" lang="zh-TW" altLang="en-US" dirty="0">
              <a:solidFill>
                <a:schemeClr val="bg1"/>
              </a:solidFill>
              <a:latin typeface="+mn-lt"/>
              <a:ea typeface="+mn-ea"/>
            </a:endParaRPr>
          </a:p>
        </p:txBody>
      </p:sp>
      <p:sp>
        <p:nvSpPr>
          <p:cNvPr id="23" name="Rectangle 6"/>
          <p:cNvSpPr>
            <a:spLocks noChangeArrowheads="1"/>
          </p:cNvSpPr>
          <p:nvPr/>
        </p:nvSpPr>
        <p:spPr bwMode="auto">
          <a:xfrm>
            <a:off x="4799194" y="2895591"/>
            <a:ext cx="3877261" cy="1944216"/>
          </a:xfrm>
          <a:prstGeom prst="rect">
            <a:avLst/>
          </a:prstGeom>
          <a:solidFill>
            <a:schemeClr val="bg1"/>
          </a:solidFill>
          <a:ln>
            <a:headEnd/>
            <a:tailEnd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none" anchor="ctr"/>
          <a:lstStyle/>
          <a:p>
            <a:pPr eaLnBrk="0" hangingPunct="0">
              <a:defRPr/>
            </a:pPr>
            <a:endParaRPr kumimoji="0" lang="zh-TW" altLang="en-US">
              <a:solidFill>
                <a:schemeClr val="bg1"/>
              </a:solidFill>
            </a:endParaRPr>
          </a:p>
        </p:txBody>
      </p:sp>
      <p:sp>
        <p:nvSpPr>
          <p:cNvPr id="22" name="Rectangle 6"/>
          <p:cNvSpPr>
            <a:spLocks noChangeArrowheads="1"/>
          </p:cNvSpPr>
          <p:nvPr/>
        </p:nvSpPr>
        <p:spPr bwMode="auto">
          <a:xfrm>
            <a:off x="762000" y="2895600"/>
            <a:ext cx="3878263" cy="1944688"/>
          </a:xfrm>
          <a:prstGeom prst="rect">
            <a:avLst/>
          </a:prstGeom>
          <a:solidFill>
            <a:schemeClr val="bg1"/>
          </a:solidFill>
          <a:ln w="9525">
            <a:solidFill>
              <a:srgbClr val="98B954"/>
            </a:solidFill>
            <a:miter lim="800000"/>
            <a:headEnd/>
            <a:tailEnd/>
          </a:ln>
          <a:effectLst>
            <a:outerShdw blurRad="40000" dist="23000" dir="5400000" rotWithShape="0">
              <a:srgbClr val="808080">
                <a:alpha val="34998"/>
              </a:srgbClr>
            </a:outerShdw>
          </a:effectLst>
        </p:spPr>
        <p:txBody>
          <a:bodyPr wrap="none" anchor="ctr"/>
          <a:lstStyle/>
          <a:p>
            <a:pPr eaLnBrk="0" hangingPunct="0">
              <a:defRPr/>
            </a:pPr>
            <a:endParaRPr kumimoji="0" lang="zh-TW" alt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20" name="Rectangle 6"/>
          <p:cNvSpPr>
            <a:spLocks noChangeArrowheads="1"/>
          </p:cNvSpPr>
          <p:nvPr/>
        </p:nvSpPr>
        <p:spPr bwMode="auto">
          <a:xfrm>
            <a:off x="750888" y="844550"/>
            <a:ext cx="3878262" cy="1952625"/>
          </a:xfrm>
          <a:prstGeom prst="rect">
            <a:avLst/>
          </a:prstGeom>
          <a:solidFill>
            <a:schemeClr val="bg1"/>
          </a:solidFill>
          <a:ln w="9525">
            <a:solidFill>
              <a:srgbClr val="98B954"/>
            </a:solidFill>
            <a:miter lim="800000"/>
            <a:headEnd/>
            <a:tailEnd/>
          </a:ln>
          <a:effectLst>
            <a:outerShdw blurRad="40000" dist="23000" dir="5400000" rotWithShape="0">
              <a:srgbClr val="808080">
                <a:alpha val="34998"/>
              </a:srgbClr>
            </a:outerShdw>
          </a:effectLst>
        </p:spPr>
        <p:txBody>
          <a:bodyPr wrap="none" anchor="ctr"/>
          <a:lstStyle/>
          <a:p>
            <a:pPr eaLnBrk="0" hangingPunct="0">
              <a:defRPr/>
            </a:pPr>
            <a:endParaRPr kumimoji="0" lang="zh-TW" alt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553986" name="Rectangle 2"/>
          <p:cNvSpPr>
            <a:spLocks noChangeArrowheads="1"/>
          </p:cNvSpPr>
          <p:nvPr/>
        </p:nvSpPr>
        <p:spPr bwMode="auto">
          <a:xfrm>
            <a:off x="1042226" y="919789"/>
            <a:ext cx="3348831" cy="378619"/>
          </a:xfrm>
          <a:prstGeom prst="rect">
            <a:avLst/>
          </a:prstGeom>
          <a:ln/>
          <a:extLst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anchor="ctr"/>
          <a:lstStyle>
            <a:lvl1pPr eaLnBrk="0" hangingPunct="0">
              <a:defRPr kumimoji="1"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algn="ctr">
              <a:defRPr/>
            </a:pPr>
            <a:r>
              <a:rPr kumimoji="0" lang="zh-TW" altLang="en-US" sz="1800" b="1" dirty="0" smtClean="0">
                <a:solidFill>
                  <a:prstClr val="white"/>
                </a:solidFill>
                <a:latin typeface="微軟正黑體" pitchFamily="34" charset="-120"/>
              </a:rPr>
              <a:t>考勤机</a:t>
            </a:r>
            <a:endParaRPr kumimoji="0" lang="en-US" altLang="zh-TW" sz="1800" b="1" dirty="0">
              <a:solidFill>
                <a:prstClr val="white"/>
              </a:solidFill>
              <a:latin typeface="微軟正黑體" pitchFamily="34" charset="-120"/>
            </a:endParaRPr>
          </a:p>
        </p:txBody>
      </p:sp>
      <p:sp>
        <p:nvSpPr>
          <p:cNvPr id="18443" name="AutoShape 14" descr="9k=">
            <a:hlinkClick r:id="rId2"/>
          </p:cNvPr>
          <p:cNvSpPr>
            <a:spLocks noChangeAspect="1" noChangeArrowheads="1"/>
          </p:cNvSpPr>
          <p:nvPr/>
        </p:nvSpPr>
        <p:spPr bwMode="auto">
          <a:xfrm>
            <a:off x="2622550" y="2154238"/>
            <a:ext cx="609600" cy="64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endParaRPr kumimoji="0" lang="zh-TW" altLang="en-US">
              <a:ea typeface="MS PGothic" pitchFamily="34" charset="-128"/>
            </a:endParaRPr>
          </a:p>
        </p:txBody>
      </p:sp>
      <p:sp>
        <p:nvSpPr>
          <p:cNvPr id="18444" name="AutoShape 15" descr="9k=">
            <a:hlinkClick r:id="rId2"/>
          </p:cNvPr>
          <p:cNvSpPr>
            <a:spLocks noChangeAspect="1" noChangeArrowheads="1"/>
          </p:cNvSpPr>
          <p:nvPr/>
        </p:nvSpPr>
        <p:spPr bwMode="auto">
          <a:xfrm>
            <a:off x="2622550" y="2154238"/>
            <a:ext cx="609600" cy="64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endParaRPr kumimoji="0" lang="zh-TW" altLang="en-US">
              <a:ea typeface="MS PGothic" pitchFamily="34" charset="-128"/>
            </a:endParaRPr>
          </a:p>
        </p:txBody>
      </p:sp>
      <p:sp>
        <p:nvSpPr>
          <p:cNvPr id="18445" name="Rectangle 2"/>
          <p:cNvSpPr>
            <a:spLocks noGrp="1" noChangeArrowheads="1"/>
          </p:cNvSpPr>
          <p:nvPr>
            <p:ph type="title"/>
          </p:nvPr>
        </p:nvSpPr>
        <p:spPr>
          <a:xfrm>
            <a:off x="719138" y="87313"/>
            <a:ext cx="7885112" cy="701675"/>
          </a:xfrm>
        </p:spPr>
        <p:txBody>
          <a:bodyPr/>
          <a:lstStyle/>
          <a:p>
            <a:pPr algn="ctr" eaLnBrk="1" hangingPunct="1"/>
            <a:r>
              <a:rPr lang="en-US" altLang="zh-TW" smtClean="0">
                <a:solidFill>
                  <a:srgbClr val="FF0000"/>
                </a:solidFill>
                <a:ea typeface="標楷體" pitchFamily="65" charset="-120"/>
              </a:rPr>
              <a:t> </a:t>
            </a:r>
            <a:r>
              <a:rPr lang="en-US" altLang="zh-TW" sz="2800" smtClean="0">
                <a:ea typeface="Adobe Gothic Std B" pitchFamily="34" charset="-128"/>
              </a:rPr>
              <a:t>NUC472 </a:t>
            </a:r>
            <a:r>
              <a:rPr lang="zh-TW" altLang="en-US" sz="2800" smtClean="0">
                <a:ea typeface="Adobe 繁黑體 Std B" pitchFamily="34" charset="-120"/>
              </a:rPr>
              <a:t>应用领域</a:t>
            </a:r>
            <a:r>
              <a:rPr lang="en-US" altLang="zh-TW" sz="2400" smtClean="0"/>
              <a:t>(</a:t>
            </a:r>
            <a:r>
              <a:rPr lang="zh-TW" altLang="en-US" sz="2400" smtClean="0"/>
              <a:t>续</a:t>
            </a:r>
            <a:r>
              <a:rPr lang="en-US" altLang="zh-TW" sz="2400" smtClean="0"/>
              <a:t>)</a:t>
            </a:r>
            <a:r>
              <a:rPr lang="zh-TW" altLang="en-US" sz="2400" smtClean="0">
                <a:latin typeface="Calibri" pitchFamily="34" charset="0"/>
                <a:ea typeface="Adobe 繁黑體 Std B" pitchFamily="34" charset="-120"/>
              </a:rPr>
              <a:t> </a:t>
            </a:r>
          </a:p>
        </p:txBody>
      </p:sp>
      <p:sp>
        <p:nvSpPr>
          <p:cNvPr id="26" name="Rectangle 18"/>
          <p:cNvSpPr>
            <a:spLocks noChangeArrowheads="1"/>
          </p:cNvSpPr>
          <p:nvPr/>
        </p:nvSpPr>
        <p:spPr bwMode="auto">
          <a:xfrm>
            <a:off x="5111411" y="919789"/>
            <a:ext cx="3240087" cy="378619"/>
          </a:xfrm>
          <a:prstGeom prst="rect">
            <a:avLst/>
          </a:prstGeom>
          <a:ln/>
          <a:extLst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 eaLnBrk="0" hangingPunct="0">
              <a:defRPr/>
            </a:pPr>
            <a:r>
              <a:rPr kumimoji="0" lang="en-US" altLang="zh-TW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LED</a:t>
            </a:r>
            <a:r>
              <a:rPr kumimoji="0" lang="zh-TW" altLang="en-US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 控制网络卡</a:t>
            </a:r>
            <a:endParaRPr kumimoji="0" lang="en-US" altLang="zh-TW" b="1" dirty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27" name="Rectangle 18"/>
          <p:cNvSpPr>
            <a:spLocks noChangeArrowheads="1"/>
          </p:cNvSpPr>
          <p:nvPr/>
        </p:nvSpPr>
        <p:spPr bwMode="auto">
          <a:xfrm>
            <a:off x="1120902" y="2993749"/>
            <a:ext cx="3240087" cy="378619"/>
          </a:xfrm>
          <a:prstGeom prst="rect">
            <a:avLst/>
          </a:prstGeom>
          <a:ln/>
          <a:extLst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 eaLnBrk="0" hangingPunct="0">
              <a:defRPr/>
            </a:pPr>
            <a:r>
              <a:rPr kumimoji="0" lang="en-US" altLang="zh-TW" b="1" dirty="0">
                <a:solidFill>
                  <a:prstClr val="white"/>
                </a:solidFill>
                <a:latin typeface="微軟正黑體" pitchFamily="34" charset="-120"/>
              </a:rPr>
              <a:t>GPS</a:t>
            </a:r>
            <a:r>
              <a:rPr kumimoji="0" lang="zh-TW" altLang="en-US" b="1" dirty="0">
                <a:solidFill>
                  <a:prstClr val="white"/>
                </a:solidFill>
                <a:latin typeface="微軟正黑體" pitchFamily="34" charset="-120"/>
              </a:rPr>
              <a:t> </a:t>
            </a:r>
            <a:r>
              <a:rPr kumimoji="0" lang="en-US" altLang="zh-TW" b="1" dirty="0">
                <a:solidFill>
                  <a:prstClr val="white"/>
                </a:solidFill>
                <a:latin typeface="微軟正黑體" pitchFamily="34" charset="-120"/>
              </a:rPr>
              <a:t>Tracker</a:t>
            </a:r>
          </a:p>
        </p:txBody>
      </p:sp>
      <p:pic>
        <p:nvPicPr>
          <p:cNvPr id="18452" name="Picture 7" descr="Snap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5" y="696913"/>
            <a:ext cx="7705725" cy="5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8453" name="Group 3"/>
          <p:cNvGrpSpPr>
            <a:grpSpLocks/>
          </p:cNvGrpSpPr>
          <p:nvPr/>
        </p:nvGrpSpPr>
        <p:grpSpPr bwMode="auto">
          <a:xfrm>
            <a:off x="4214813" y="4859338"/>
            <a:ext cx="4572000" cy="34925"/>
            <a:chOff x="0" y="0"/>
            <a:chExt cx="3349" cy="19"/>
          </a:xfrm>
        </p:grpSpPr>
        <p:pic>
          <p:nvPicPr>
            <p:cNvPr id="18465" name="Rectangle 11"/>
            <p:cNvPicPr>
              <a:picLocks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3349" cy="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8466" name="Text Box 5"/>
            <p:cNvSpPr txBox="1">
              <a:spLocks noChangeArrowheads="1"/>
            </p:cNvSpPr>
            <p:nvPr/>
          </p:nvSpPr>
          <p:spPr bwMode="auto">
            <a:xfrm>
              <a:off x="3" y="2"/>
              <a:ext cx="3342" cy="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9pPr>
            </a:lstStyle>
            <a:p>
              <a:pPr eaLnBrk="1" hangingPunct="1"/>
              <a:endParaRPr kumimoji="0" lang="zh-CN" altLang="en-US">
                <a:solidFill>
                  <a:srgbClr val="000000"/>
                </a:solidFill>
                <a:ea typeface="SimSun" pitchFamily="2" charset="-122"/>
                <a:cs typeface="Arial Unicode MS" pitchFamily="34" charset="-120"/>
              </a:endParaRPr>
            </a:p>
          </p:txBody>
        </p:sp>
      </p:grpSp>
      <p:sp>
        <p:nvSpPr>
          <p:cNvPr id="18454" name="Slide Number Placeholder 1"/>
          <p:cNvSpPr>
            <a:spLocks noGrp="1"/>
          </p:cNvSpPr>
          <p:nvPr>
            <p:ph type="sldNum" sz="quarter" idx="10"/>
          </p:nvPr>
        </p:nvSpPr>
        <p:spPr bwMode="auto">
          <a:xfrm>
            <a:off x="6553200" y="4767263"/>
            <a:ext cx="2133600" cy="27463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fld id="{7B4393EF-A3C0-4BA9-9C3C-48EAA4498CB3}" type="slidenum">
              <a:rPr kumimoji="0" lang="en-US" altLang="zh-TW" smtClean="0">
                <a:solidFill>
                  <a:srgbClr val="898989"/>
                </a:solidFill>
                <a:ea typeface="MS PGothic" pitchFamily="34" charset="-128"/>
              </a:rPr>
              <a:pPr/>
              <a:t>11</a:t>
            </a:fld>
            <a:endParaRPr kumimoji="0" lang="en-US" altLang="zh-TW" smtClean="0">
              <a:solidFill>
                <a:srgbClr val="898989"/>
              </a:solidFill>
              <a:ea typeface="MS PGothic" pitchFamily="34" charset="-128"/>
            </a:endParaRPr>
          </a:p>
        </p:txBody>
      </p:sp>
      <p:sp>
        <p:nvSpPr>
          <p:cNvPr id="28" name="Rectangle 18"/>
          <p:cNvSpPr>
            <a:spLocks noChangeArrowheads="1"/>
          </p:cNvSpPr>
          <p:nvPr/>
        </p:nvSpPr>
        <p:spPr bwMode="auto">
          <a:xfrm>
            <a:off x="5069681" y="2994800"/>
            <a:ext cx="3240087" cy="378619"/>
          </a:xfrm>
          <a:prstGeom prst="rect">
            <a:avLst/>
          </a:prstGeom>
          <a:ln/>
          <a:extLst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 eaLnBrk="0" hangingPunct="0">
              <a:defRPr/>
            </a:pPr>
            <a:r>
              <a:rPr kumimoji="0" lang="zh-TW" altLang="en-US" sz="2000" b="1" dirty="0" smtClean="0">
                <a:solidFill>
                  <a:prstClr val="white"/>
                </a:solidFill>
                <a:latin typeface="微軟正黑體" pitchFamily="34" charset="-120"/>
              </a:rPr>
              <a:t>多媒体控制</a:t>
            </a:r>
            <a:endParaRPr kumimoji="0" lang="en-US" altLang="zh-TW" sz="2000" b="1" dirty="0">
              <a:solidFill>
                <a:prstClr val="white"/>
              </a:solidFill>
              <a:latin typeface="微軟正黑體" pitchFamily="34" charset="-120"/>
            </a:endParaRPr>
          </a:p>
        </p:txBody>
      </p:sp>
      <p:grpSp>
        <p:nvGrpSpPr>
          <p:cNvPr id="18458" name="Group 11"/>
          <p:cNvGrpSpPr>
            <a:grpSpLocks/>
          </p:cNvGrpSpPr>
          <p:nvPr/>
        </p:nvGrpSpPr>
        <p:grpSpPr bwMode="auto">
          <a:xfrm>
            <a:off x="1825625" y="1516063"/>
            <a:ext cx="1392238" cy="1082675"/>
            <a:chOff x="701798" y="2005609"/>
            <a:chExt cx="1560934" cy="1137444"/>
          </a:xfrm>
        </p:grpSpPr>
        <p:pic>
          <p:nvPicPr>
            <p:cNvPr id="18462" name="Picture 1" descr="http://www.gelison.com.tw/images/GT638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1798" y="2005609"/>
              <a:ext cx="1560934" cy="1137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" name="Rectangle 29"/>
            <p:cNvSpPr/>
            <p:nvPr/>
          </p:nvSpPr>
          <p:spPr>
            <a:xfrm>
              <a:off x="933179" y="2204077"/>
              <a:ext cx="509039" cy="286863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31" name="Rectangle 30"/>
            <p:cNvSpPr/>
            <p:nvPr/>
          </p:nvSpPr>
          <p:spPr>
            <a:xfrm>
              <a:off x="1865824" y="2622697"/>
              <a:ext cx="128150" cy="71715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</p:grpSp>
      <p:pic>
        <p:nvPicPr>
          <p:cNvPr id="18459" name="Picture 3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0238" y="3543300"/>
            <a:ext cx="1601787" cy="1139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2F4D71"/>
                  </a:outerShdw>
                </a:effectLst>
              </a14:hiddenEffects>
            </a:ext>
          </a:extLst>
        </p:spPr>
      </p:pic>
      <p:pic>
        <p:nvPicPr>
          <p:cNvPr id="18460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6638" y="1474788"/>
            <a:ext cx="1333500" cy="1000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2F4D71"/>
                  </a:outerShdw>
                </a:effectLst>
              </a14:hiddenEffects>
            </a:ext>
          </a:extLst>
        </p:spPr>
      </p:pic>
      <p:pic>
        <p:nvPicPr>
          <p:cNvPr id="37" name="Picture 11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116638" y="3736975"/>
            <a:ext cx="1266825" cy="752475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76225" y="22225"/>
            <a:ext cx="7885113" cy="701675"/>
          </a:xfrm>
        </p:spPr>
        <p:txBody>
          <a:bodyPr/>
          <a:lstStyle/>
          <a:p>
            <a:pPr algn="ctr" eaLnBrk="1" hangingPunct="1"/>
            <a:r>
              <a:rPr lang="en-US" altLang="zh-TW" sz="2800" smtClean="0">
                <a:ea typeface="Adobe Gothic Std B" pitchFamily="34" charset="-128"/>
              </a:rPr>
              <a:t>NUC472 </a:t>
            </a:r>
            <a:r>
              <a:rPr lang="zh-TW" altLang="en-US" sz="2800" smtClean="0">
                <a:ea typeface="Adobe 繁黑體 Std B" pitchFamily="34" charset="-120"/>
              </a:rPr>
              <a:t>远程抄表应用實例</a:t>
            </a:r>
          </a:p>
        </p:txBody>
      </p:sp>
      <p:pic>
        <p:nvPicPr>
          <p:cNvPr id="19459" name="Picture 7" descr="Snap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5" y="696913"/>
            <a:ext cx="7705725" cy="5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9460" name="Group 3"/>
          <p:cNvGrpSpPr>
            <a:grpSpLocks/>
          </p:cNvGrpSpPr>
          <p:nvPr/>
        </p:nvGrpSpPr>
        <p:grpSpPr bwMode="auto">
          <a:xfrm>
            <a:off x="4214813" y="4859338"/>
            <a:ext cx="4572000" cy="34925"/>
            <a:chOff x="0" y="0"/>
            <a:chExt cx="3349" cy="19"/>
          </a:xfrm>
        </p:grpSpPr>
        <p:pic>
          <p:nvPicPr>
            <p:cNvPr id="19509" name="Rectangle 11"/>
            <p:cNvPicPr>
              <a:picLocks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3349" cy="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9510" name="Text Box 5"/>
            <p:cNvSpPr txBox="1">
              <a:spLocks noChangeArrowheads="1"/>
            </p:cNvSpPr>
            <p:nvPr/>
          </p:nvSpPr>
          <p:spPr bwMode="auto">
            <a:xfrm>
              <a:off x="3" y="2"/>
              <a:ext cx="3342" cy="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9pPr>
            </a:lstStyle>
            <a:p>
              <a:pPr eaLnBrk="1" hangingPunct="1"/>
              <a:endParaRPr kumimoji="0" lang="zh-CN" altLang="en-US">
                <a:solidFill>
                  <a:srgbClr val="000000"/>
                </a:solidFill>
                <a:ea typeface="SimSun" pitchFamily="2" charset="-122"/>
                <a:cs typeface="Arial Unicode MS" pitchFamily="34" charset="-120"/>
              </a:endParaRPr>
            </a:p>
          </p:txBody>
        </p:sp>
      </p:grpSp>
      <p:sp>
        <p:nvSpPr>
          <p:cNvPr id="19461" name="Slide Number Placeholder 1"/>
          <p:cNvSpPr>
            <a:spLocks noGrp="1"/>
          </p:cNvSpPr>
          <p:nvPr>
            <p:ph type="sldNum" sz="quarter" idx="10"/>
          </p:nvPr>
        </p:nvSpPr>
        <p:spPr bwMode="auto">
          <a:xfrm>
            <a:off x="6553200" y="4767263"/>
            <a:ext cx="2133600" cy="27463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fld id="{78E637F3-8A54-47A9-B574-2860BD79FB01}" type="slidenum">
              <a:rPr kumimoji="0" lang="en-US" altLang="zh-TW" smtClean="0">
                <a:solidFill>
                  <a:srgbClr val="898989"/>
                </a:solidFill>
                <a:ea typeface="MS PGothic" pitchFamily="34" charset="-128"/>
              </a:rPr>
              <a:pPr/>
              <a:t>12</a:t>
            </a:fld>
            <a:endParaRPr kumimoji="0" lang="en-US" altLang="zh-TW" smtClean="0">
              <a:solidFill>
                <a:srgbClr val="898989"/>
              </a:solidFill>
              <a:ea typeface="MS PGothic" pitchFamily="34" charset="-128"/>
            </a:endParaRPr>
          </a:p>
        </p:txBody>
      </p:sp>
      <p:pic>
        <p:nvPicPr>
          <p:cNvPr id="19462" name="圖片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980012">
            <a:off x="6800057" y="1931194"/>
            <a:ext cx="436562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3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rgbClr val="2F4D71"/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eaLnBrk="1" hangingPunct="1"/>
            <a:endParaRPr lang="zh-TW" altLang="en-US"/>
          </a:p>
        </p:txBody>
      </p:sp>
      <p:sp>
        <p:nvSpPr>
          <p:cNvPr id="25631" name="Rectangle 6"/>
          <p:cNvSpPr>
            <a:spLocks noChangeArrowheads="1"/>
          </p:cNvSpPr>
          <p:nvPr/>
        </p:nvSpPr>
        <p:spPr bwMode="auto">
          <a:xfrm>
            <a:off x="1633538" y="977900"/>
            <a:ext cx="7407275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zh-TW" altLang="en-US" sz="1400" dirty="0" smtClean="0">
                <a:latin typeface="微軟正黑體" pitchFamily="34" charset="-120"/>
                <a:ea typeface="微軟正黑體" pitchFamily="34" charset="-120"/>
              </a:rPr>
              <a:t>仪表监控、抄表是工业自动化、家庭自动化、智慧城市的一项重要工程。</a:t>
            </a:r>
            <a:r>
              <a:rPr lang="en-US" altLang="zh-TW" sz="1400" dirty="0" smtClean="0">
                <a:latin typeface="微軟正黑體" pitchFamily="34" charset="-120"/>
                <a:ea typeface="微軟正黑體" pitchFamily="34" charset="-120"/>
              </a:rPr>
              <a:t>NUC472</a:t>
            </a:r>
            <a:r>
              <a:rPr lang="zh-TW" altLang="en-US" sz="1400" dirty="0" smtClean="0">
                <a:latin typeface="微軟正黑體" pitchFamily="34" charset="-120"/>
                <a:ea typeface="微軟正黑體" pitchFamily="34" charset="-120"/>
              </a:rPr>
              <a:t>具备</a:t>
            </a:r>
            <a:endParaRPr lang="zh-CN" altLang="en-US" sz="1400" dirty="0">
              <a:latin typeface="微軟正黑體" pitchFamily="34" charset="-120"/>
              <a:ea typeface="微軟正黑體" pitchFamily="34" charset="-120"/>
            </a:endParaRPr>
          </a:p>
          <a:p>
            <a:pPr marL="285750" indent="-285750">
              <a:buFont typeface="Arial" pitchFamily="34" charset="0"/>
              <a:buChar char="•"/>
              <a:defRPr/>
            </a:pPr>
            <a:r>
              <a:rPr lang="zh-TW" altLang="en-US" sz="1400" dirty="0" smtClean="0">
                <a:latin typeface="微軟正黑體" pitchFamily="34" charset="-120"/>
                <a:ea typeface="微軟正黑體" pitchFamily="34" charset="-120"/>
              </a:rPr>
              <a:t>影像撷取：</a:t>
            </a:r>
            <a:r>
              <a:rPr lang="en-US" altLang="zh-TW" sz="1400" dirty="0" smtClean="0">
                <a:latin typeface="微軟正黑體" pitchFamily="34" charset="-120"/>
                <a:ea typeface="微軟正黑體" pitchFamily="34" charset="-120"/>
              </a:rPr>
              <a:t>Image </a:t>
            </a:r>
            <a:r>
              <a:rPr lang="en-US" altLang="zh-TW" sz="1400" dirty="0">
                <a:latin typeface="微軟正黑體" pitchFamily="34" charset="-120"/>
                <a:ea typeface="微軟正黑體" pitchFamily="34" charset="-120"/>
              </a:rPr>
              <a:t>Sensor Interface</a:t>
            </a:r>
          </a:p>
          <a:p>
            <a:pPr marL="285750" indent="-285750">
              <a:buFont typeface="Arial" pitchFamily="34" charset="0"/>
              <a:buChar char="•"/>
              <a:defRPr/>
            </a:pPr>
            <a:r>
              <a:rPr lang="zh-TW" altLang="en-US" sz="1400" dirty="0" smtClean="0">
                <a:latin typeface="微軟正黑體" pitchFamily="34" charset="-120"/>
                <a:ea typeface="微軟正黑體" pitchFamily="34" charset="-120"/>
              </a:rPr>
              <a:t>图像处理：</a:t>
            </a:r>
            <a:r>
              <a:rPr lang="en-US" altLang="zh-TW" sz="1400" dirty="0" smtClean="0">
                <a:latin typeface="微軟正黑體" pitchFamily="34" charset="-120"/>
                <a:ea typeface="微軟正黑體" pitchFamily="34" charset="-120"/>
              </a:rPr>
              <a:t>105DMIP </a:t>
            </a:r>
            <a:r>
              <a:rPr lang="en-US" altLang="zh-TW" sz="1400" dirty="0">
                <a:latin typeface="微軟正黑體" pitchFamily="34" charset="-120"/>
                <a:ea typeface="微軟正黑體" pitchFamily="34" charset="-120"/>
              </a:rPr>
              <a:t>M4 for JPEG encoder</a:t>
            </a:r>
          </a:p>
          <a:p>
            <a:pPr marL="285750" indent="-285750">
              <a:buFont typeface="Arial" pitchFamily="34" charset="0"/>
              <a:buChar char="•"/>
              <a:defRPr/>
            </a:pPr>
            <a:r>
              <a:rPr lang="zh-TW" altLang="en-US" sz="1400" dirty="0" smtClean="0">
                <a:latin typeface="微軟正黑體" pitchFamily="34" charset="-120"/>
                <a:ea typeface="微軟正黑體" pitchFamily="34" charset="-120"/>
              </a:rPr>
              <a:t>数据传输：有线</a:t>
            </a:r>
            <a:r>
              <a:rPr lang="en-US" altLang="zh-TW" sz="1400" dirty="0" smtClean="0">
                <a:latin typeface="微軟正黑體" pitchFamily="34" charset="-120"/>
                <a:ea typeface="微軟正黑體" pitchFamily="34" charset="-120"/>
              </a:rPr>
              <a:t>Ethernet</a:t>
            </a:r>
            <a:r>
              <a:rPr lang="en-US" altLang="zh-TW" sz="1400" dirty="0">
                <a:latin typeface="微軟正黑體" pitchFamily="34" charset="-120"/>
                <a:ea typeface="微軟正黑體" pitchFamily="34" charset="-120"/>
              </a:rPr>
              <a:t>; </a:t>
            </a:r>
            <a:r>
              <a:rPr lang="zh-TW" altLang="en-US" sz="1400" dirty="0" smtClean="0">
                <a:latin typeface="微軟正黑體" pitchFamily="34" charset="-120"/>
                <a:ea typeface="微軟正黑體" pitchFamily="34" charset="-120"/>
              </a:rPr>
              <a:t>无线搭配 </a:t>
            </a:r>
            <a:r>
              <a:rPr lang="en-US" altLang="zh-TW" sz="1400" dirty="0" smtClean="0">
                <a:latin typeface="微軟正黑體" pitchFamily="34" charset="-120"/>
                <a:ea typeface="微軟正黑體" pitchFamily="34" charset="-120"/>
              </a:rPr>
              <a:t>GPRS </a:t>
            </a:r>
            <a:r>
              <a:rPr lang="en-US" altLang="zh-TW" sz="1400" dirty="0">
                <a:latin typeface="微軟正黑體" pitchFamily="34" charset="-120"/>
                <a:ea typeface="微軟正黑體" pitchFamily="34" charset="-120"/>
              </a:rPr>
              <a:t>Module</a:t>
            </a:r>
          </a:p>
        </p:txBody>
      </p:sp>
      <p:pic>
        <p:nvPicPr>
          <p:cNvPr id="19465" name="Picture 2" descr="10KPA-1000mmAq_20KPA-30KPA微压表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0175" y="2368550"/>
            <a:ext cx="744538" cy="944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6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2213" y="2555875"/>
            <a:ext cx="576262" cy="65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矩形 4"/>
          <p:cNvSpPr/>
          <p:nvPr/>
        </p:nvSpPr>
        <p:spPr>
          <a:xfrm>
            <a:off x="3489164" y="2364214"/>
            <a:ext cx="1690012" cy="1801058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TW" sz="1400" dirty="0" smtClean="0"/>
              <a:t>NUC472</a:t>
            </a:r>
            <a:endParaRPr lang="en-US" altLang="zh-TW" sz="1400" dirty="0"/>
          </a:p>
          <a:p>
            <a:pPr algn="ctr">
              <a:defRPr/>
            </a:pPr>
            <a:r>
              <a:rPr lang="en-US" altLang="zh-TW" sz="1400" dirty="0"/>
              <a:t>DSP </a:t>
            </a:r>
          </a:p>
          <a:p>
            <a:pPr algn="ctr">
              <a:defRPr/>
            </a:pPr>
            <a:r>
              <a:rPr lang="en-US" altLang="zh-TW" sz="1400" dirty="0"/>
              <a:t>(JPEG Encode)</a:t>
            </a:r>
            <a:endParaRPr lang="zh-TW" altLang="en-US" sz="1400" dirty="0"/>
          </a:p>
        </p:txBody>
      </p:sp>
      <p:sp>
        <p:nvSpPr>
          <p:cNvPr id="50" name="圓角矩形 5"/>
          <p:cNvSpPr/>
          <p:nvPr/>
        </p:nvSpPr>
        <p:spPr>
          <a:xfrm>
            <a:off x="5649404" y="2422303"/>
            <a:ext cx="947297" cy="567197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TW" sz="1400" dirty="0"/>
              <a:t>GPRS</a:t>
            </a:r>
          </a:p>
          <a:p>
            <a:pPr algn="ctr">
              <a:defRPr/>
            </a:pPr>
            <a:r>
              <a:rPr lang="en-US" altLang="zh-TW" sz="1400" dirty="0"/>
              <a:t>Module</a:t>
            </a:r>
            <a:endParaRPr lang="zh-TW" altLang="en-US" sz="1000" dirty="0"/>
          </a:p>
        </p:txBody>
      </p:sp>
      <p:sp>
        <p:nvSpPr>
          <p:cNvPr id="51" name="圓角矩形 11"/>
          <p:cNvSpPr/>
          <p:nvPr/>
        </p:nvSpPr>
        <p:spPr>
          <a:xfrm>
            <a:off x="3489164" y="3706936"/>
            <a:ext cx="504056" cy="390971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TW" sz="1100" dirty="0"/>
              <a:t>RTC</a:t>
            </a:r>
            <a:endParaRPr lang="zh-TW" altLang="en-US" sz="500" dirty="0"/>
          </a:p>
        </p:txBody>
      </p:sp>
      <p:sp>
        <p:nvSpPr>
          <p:cNvPr id="52" name="圓角矩形 6"/>
          <p:cNvSpPr/>
          <p:nvPr/>
        </p:nvSpPr>
        <p:spPr>
          <a:xfrm>
            <a:off x="2592388" y="3759200"/>
            <a:ext cx="688975" cy="395288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TW" sz="1000" dirty="0"/>
              <a:t>32768 </a:t>
            </a:r>
            <a:r>
              <a:rPr lang="en-US" altLang="zh-TW" sz="1000" dirty="0" err="1"/>
              <a:t>Xtal</a:t>
            </a:r>
            <a:endParaRPr lang="zh-TW" altLang="en-US" sz="1000" dirty="0"/>
          </a:p>
        </p:txBody>
      </p:sp>
      <p:cxnSp>
        <p:nvCxnSpPr>
          <p:cNvPr id="53" name="直線單箭頭接點 8"/>
          <p:cNvCxnSpPr/>
          <p:nvPr/>
        </p:nvCxnSpPr>
        <p:spPr>
          <a:xfrm>
            <a:off x="5145088" y="2706688"/>
            <a:ext cx="504825" cy="0"/>
          </a:xfrm>
          <a:prstGeom prst="straightConnector1">
            <a:avLst/>
          </a:prstGeom>
          <a:ln w="19050" cmpd="sng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直線單箭頭接點 12"/>
          <p:cNvCxnSpPr/>
          <p:nvPr/>
        </p:nvCxnSpPr>
        <p:spPr>
          <a:xfrm>
            <a:off x="3281363" y="3883025"/>
            <a:ext cx="207962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圓角矩形 18"/>
          <p:cNvSpPr/>
          <p:nvPr/>
        </p:nvSpPr>
        <p:spPr>
          <a:xfrm>
            <a:off x="3489164" y="2516667"/>
            <a:ext cx="648072" cy="390971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TW" sz="1100" dirty="0"/>
              <a:t>CMOS</a:t>
            </a:r>
          </a:p>
          <a:p>
            <a:pPr algn="ctr">
              <a:defRPr/>
            </a:pPr>
            <a:r>
              <a:rPr lang="en-US" altLang="zh-TW" sz="1100" dirty="0"/>
              <a:t>I/F</a:t>
            </a:r>
            <a:endParaRPr lang="zh-TW" altLang="en-US" sz="1100" dirty="0"/>
          </a:p>
        </p:txBody>
      </p:sp>
      <p:cxnSp>
        <p:nvCxnSpPr>
          <p:cNvPr id="66" name="直線單箭頭接點 14"/>
          <p:cNvCxnSpPr/>
          <p:nvPr/>
        </p:nvCxnSpPr>
        <p:spPr>
          <a:xfrm>
            <a:off x="3038475" y="2711450"/>
            <a:ext cx="450850" cy="0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圓角矩形 24"/>
          <p:cNvSpPr/>
          <p:nvPr/>
        </p:nvSpPr>
        <p:spPr>
          <a:xfrm>
            <a:off x="4605159" y="2529486"/>
            <a:ext cx="576064" cy="352830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TW" sz="1100" dirty="0"/>
              <a:t>UART</a:t>
            </a:r>
            <a:endParaRPr lang="zh-TW" altLang="en-US" sz="1100" dirty="0"/>
          </a:p>
        </p:txBody>
      </p:sp>
      <p:sp>
        <p:nvSpPr>
          <p:cNvPr id="68" name="圓角矩形 26"/>
          <p:cNvSpPr/>
          <p:nvPr/>
        </p:nvSpPr>
        <p:spPr>
          <a:xfrm>
            <a:off x="3489164" y="2907638"/>
            <a:ext cx="432048" cy="283170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TW" sz="1100" dirty="0"/>
              <a:t>I2C</a:t>
            </a:r>
            <a:endParaRPr lang="zh-TW" altLang="en-US" sz="1100" dirty="0"/>
          </a:p>
        </p:txBody>
      </p:sp>
      <p:cxnSp>
        <p:nvCxnSpPr>
          <p:cNvPr id="69" name="直線單箭頭接點 21"/>
          <p:cNvCxnSpPr/>
          <p:nvPr/>
        </p:nvCxnSpPr>
        <p:spPr>
          <a:xfrm flipH="1">
            <a:off x="3038475" y="3038475"/>
            <a:ext cx="450850" cy="0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圓角矩形 32"/>
          <p:cNvSpPr/>
          <p:nvPr/>
        </p:nvSpPr>
        <p:spPr>
          <a:xfrm>
            <a:off x="4578412" y="3745077"/>
            <a:ext cx="576064" cy="352830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TW" sz="1100" dirty="0"/>
              <a:t>EBI</a:t>
            </a:r>
            <a:endParaRPr lang="zh-TW" altLang="en-US" sz="1100" dirty="0"/>
          </a:p>
        </p:txBody>
      </p:sp>
      <p:sp>
        <p:nvSpPr>
          <p:cNvPr id="71" name="圓角矩形 33"/>
          <p:cNvSpPr/>
          <p:nvPr/>
        </p:nvSpPr>
        <p:spPr>
          <a:xfrm>
            <a:off x="5653881" y="3677235"/>
            <a:ext cx="947297" cy="476574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TW" sz="1400" dirty="0"/>
              <a:t>SRAM 1MByte</a:t>
            </a:r>
            <a:endParaRPr lang="zh-TW" altLang="en-US" sz="1000" dirty="0"/>
          </a:p>
        </p:txBody>
      </p:sp>
      <p:cxnSp>
        <p:nvCxnSpPr>
          <p:cNvPr id="72" name="直線單箭頭接點 28"/>
          <p:cNvCxnSpPr/>
          <p:nvPr/>
        </p:nvCxnSpPr>
        <p:spPr>
          <a:xfrm>
            <a:off x="5154613" y="3921125"/>
            <a:ext cx="495300" cy="0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直線接點 30"/>
          <p:cNvCxnSpPr/>
          <p:nvPr/>
        </p:nvCxnSpPr>
        <p:spPr>
          <a:xfrm>
            <a:off x="6596063" y="2706688"/>
            <a:ext cx="34925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直線接點 34"/>
          <p:cNvCxnSpPr/>
          <p:nvPr/>
        </p:nvCxnSpPr>
        <p:spPr>
          <a:xfrm flipV="1">
            <a:off x="6945313" y="2422525"/>
            <a:ext cx="0" cy="2889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直線接點 38"/>
          <p:cNvCxnSpPr/>
          <p:nvPr/>
        </p:nvCxnSpPr>
        <p:spPr>
          <a:xfrm>
            <a:off x="6873875" y="2422525"/>
            <a:ext cx="14446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直線接點 40"/>
          <p:cNvCxnSpPr/>
          <p:nvPr/>
        </p:nvCxnSpPr>
        <p:spPr>
          <a:xfrm>
            <a:off x="6873875" y="2422525"/>
            <a:ext cx="71438" cy="14446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直線接點 42"/>
          <p:cNvCxnSpPr/>
          <p:nvPr/>
        </p:nvCxnSpPr>
        <p:spPr>
          <a:xfrm flipH="1">
            <a:off x="6945313" y="2422525"/>
            <a:ext cx="73025" cy="14446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9" name="Rounded Rectangle 78"/>
          <p:cNvSpPr/>
          <p:nvPr/>
        </p:nvSpPr>
        <p:spPr bwMode="auto">
          <a:xfrm>
            <a:off x="3335338" y="4384675"/>
            <a:ext cx="936625" cy="395288"/>
          </a:xfrm>
          <a:prstGeom prst="roundRect">
            <a:avLst/>
          </a:prstGeom>
          <a:solidFill>
            <a:schemeClr val="bg1">
              <a:lumMod val="50000"/>
            </a:schemeClr>
          </a:solidFill>
          <a:ln>
            <a:solidFill>
              <a:schemeClr val="bg1"/>
            </a:solidFill>
            <a:headEnd/>
            <a:tailEnd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anchor="ctr"/>
          <a:lstStyle/>
          <a:p>
            <a:pPr algn="ctr" eaLnBrk="0" hangingPunct="0">
              <a:defRPr/>
            </a:pPr>
            <a:r>
              <a:rPr kumimoji="0" lang="zh-TW" altLang="en-US" sz="1000" b="1" dirty="0"/>
              <a:t>电池</a:t>
            </a:r>
          </a:p>
        </p:txBody>
      </p:sp>
      <p:cxnSp>
        <p:nvCxnSpPr>
          <p:cNvPr id="80" name="Straight Arrow Connector 79"/>
          <p:cNvCxnSpPr/>
          <p:nvPr/>
        </p:nvCxnSpPr>
        <p:spPr>
          <a:xfrm flipV="1">
            <a:off x="3741738" y="4154488"/>
            <a:ext cx="0" cy="223837"/>
          </a:xfrm>
          <a:prstGeom prst="straightConnector1">
            <a:avLst/>
          </a:prstGeom>
          <a:ln w="28575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直線單箭頭接點 8"/>
          <p:cNvCxnSpPr/>
          <p:nvPr/>
        </p:nvCxnSpPr>
        <p:spPr>
          <a:xfrm>
            <a:off x="5178425" y="3313113"/>
            <a:ext cx="1730375" cy="0"/>
          </a:xfrm>
          <a:prstGeom prst="straightConnector1">
            <a:avLst/>
          </a:prstGeom>
          <a:ln w="19050"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圓角矩形 24"/>
          <p:cNvSpPr/>
          <p:nvPr/>
        </p:nvSpPr>
        <p:spPr>
          <a:xfrm>
            <a:off x="4603112" y="3088328"/>
            <a:ext cx="576064" cy="352830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TW" sz="1100" dirty="0"/>
              <a:t>Ethernet</a:t>
            </a:r>
            <a:endParaRPr lang="zh-TW" altLang="en-US" sz="1100" dirty="0"/>
          </a:p>
        </p:txBody>
      </p:sp>
      <p:sp>
        <p:nvSpPr>
          <p:cNvPr id="19508" name="TextBox 2"/>
          <p:cNvSpPr txBox="1">
            <a:spLocks noChangeArrowheads="1"/>
          </p:cNvSpPr>
          <p:nvPr/>
        </p:nvSpPr>
        <p:spPr bwMode="auto">
          <a:xfrm>
            <a:off x="5638800" y="4265613"/>
            <a:ext cx="1189038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eaLnBrk="1" hangingPunct="1"/>
            <a:r>
              <a:rPr lang="zh-TW" altLang="en-US" sz="1200"/>
              <a:t>資料暫存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4"/>
          <p:cNvSpPr>
            <a:spLocks noChangeArrowheads="1"/>
          </p:cNvSpPr>
          <p:nvPr/>
        </p:nvSpPr>
        <p:spPr bwMode="auto">
          <a:xfrm>
            <a:off x="773113" y="-114300"/>
            <a:ext cx="7885112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algn="ctr" eaLnBrk="1" hangingPunct="1"/>
            <a:r>
              <a:rPr lang="en-US" altLang="zh-TW" sz="2800" b="1">
                <a:solidFill>
                  <a:schemeClr val="bg1"/>
                </a:solidFill>
                <a:latin typeface="微軟正黑體" pitchFamily="34" charset="-120"/>
              </a:rPr>
              <a:t>NUC472 </a:t>
            </a:r>
            <a:r>
              <a:rPr lang="zh-TW" altLang="en-US" sz="2800" b="1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系列 产品选型表</a:t>
            </a:r>
            <a:endParaRPr lang="en-US" altLang="zh-TW" sz="2800" b="1">
              <a:solidFill>
                <a:schemeClr val="bg1"/>
              </a:solidFill>
              <a:latin typeface="微軟正黑體" pitchFamily="34" charset="-120"/>
            </a:endParaRPr>
          </a:p>
        </p:txBody>
      </p:sp>
      <p:pic>
        <p:nvPicPr>
          <p:cNvPr id="6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95513" y="3924300"/>
            <a:ext cx="974725" cy="971550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0050" y="4106863"/>
            <a:ext cx="746125" cy="735012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6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75" y="1065213"/>
            <a:ext cx="8602663" cy="3011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accent1">
                      <a:gamma/>
                      <a:shade val="60000"/>
                      <a:invGamma/>
                    </a:schemeClr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4"/>
          <p:cNvSpPr>
            <a:spLocks noChangeArrowheads="1"/>
          </p:cNvSpPr>
          <p:nvPr/>
        </p:nvSpPr>
        <p:spPr bwMode="auto">
          <a:xfrm>
            <a:off x="773113" y="-114300"/>
            <a:ext cx="7885112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algn="ctr" eaLnBrk="1" hangingPunct="1"/>
            <a:r>
              <a:rPr lang="en-US" altLang="zh-TW" sz="2800" b="1">
                <a:solidFill>
                  <a:schemeClr val="bg1"/>
                </a:solidFill>
                <a:latin typeface="微軟正黑體" pitchFamily="34" charset="-120"/>
              </a:rPr>
              <a:t>NUC442 </a:t>
            </a:r>
            <a:r>
              <a:rPr lang="zh-TW" altLang="en-US" sz="2800" b="1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系列 产品选型表</a:t>
            </a:r>
            <a:endParaRPr lang="en-US" altLang="zh-TW" sz="2800" b="1">
              <a:solidFill>
                <a:schemeClr val="bg1"/>
              </a:solidFill>
              <a:latin typeface="微軟正黑體" pitchFamily="34" charset="-120"/>
            </a:endParaRPr>
          </a:p>
        </p:txBody>
      </p:sp>
      <p:graphicFrame>
        <p:nvGraphicFramePr>
          <p:cNvPr id="6" name="表格 5"/>
          <p:cNvGraphicFramePr>
            <a:graphicFrameLocks noGrp="1"/>
          </p:cNvGraphicFramePr>
          <p:nvPr/>
        </p:nvGraphicFramePr>
        <p:xfrm>
          <a:off x="251520" y="987574"/>
          <a:ext cx="8640952" cy="2920117"/>
        </p:xfrm>
        <a:graphic>
          <a:graphicData uri="http://schemas.openxmlformats.org/drawingml/2006/table">
            <a:tbl>
              <a:tblPr/>
              <a:tblGrid>
                <a:gridCol w="815976"/>
                <a:gridCol w="355681"/>
                <a:gridCol w="355681"/>
                <a:gridCol w="355681"/>
                <a:gridCol w="355681"/>
                <a:gridCol w="292913"/>
                <a:gridCol w="292913"/>
                <a:gridCol w="292913"/>
                <a:gridCol w="292913"/>
                <a:gridCol w="292913"/>
                <a:gridCol w="292913"/>
                <a:gridCol w="292913"/>
                <a:gridCol w="292913"/>
                <a:gridCol w="292913"/>
                <a:gridCol w="355681"/>
                <a:gridCol w="355681"/>
                <a:gridCol w="355681"/>
                <a:gridCol w="355681"/>
                <a:gridCol w="355681"/>
                <a:gridCol w="355681"/>
                <a:gridCol w="355681"/>
                <a:gridCol w="355681"/>
                <a:gridCol w="355681"/>
                <a:gridCol w="564906"/>
              </a:tblGrid>
              <a:tr h="154676"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Part number</a:t>
                      </a:r>
                    </a:p>
                  </a:txBody>
                  <a:tcPr marL="7472" marR="7472" marT="7472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Flash (KB)</a:t>
                      </a:r>
                    </a:p>
                  </a:txBody>
                  <a:tcPr marL="7472" marR="7472" marT="7472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SRAM (KB)</a:t>
                      </a:r>
                    </a:p>
                  </a:txBody>
                  <a:tcPr marL="7472" marR="7472" marT="7472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I/O</a:t>
                      </a:r>
                    </a:p>
                  </a:txBody>
                  <a:tcPr marL="7472" marR="7472" marT="7472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Timer</a:t>
                      </a:r>
                    </a:p>
                  </a:txBody>
                  <a:tcPr marL="7472" marR="7472" marT="7472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 gridSpan="9"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Connectivity</a:t>
                      </a:r>
                    </a:p>
                  </a:txBody>
                  <a:tcPr marL="7472" marR="7472" marT="7472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Ethernet MAC</a:t>
                      </a:r>
                    </a:p>
                  </a:txBody>
                  <a:tcPr marL="7472" marR="7472" marT="7472" marB="0" vert="vert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USB OTG</a:t>
                      </a:r>
                    </a:p>
                  </a:txBody>
                  <a:tcPr marL="7472" marR="7472" marT="7472" marB="0" vert="vert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USB Device</a:t>
                      </a:r>
                    </a:p>
                  </a:txBody>
                  <a:tcPr marL="7472" marR="7472" marT="7472" marB="0" vert="vert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PWM (</a:t>
                      </a:r>
                      <a:r>
                        <a:rPr lang="en-US" sz="9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ch.</a:t>
                      </a:r>
                      <a:r>
                        <a:rPr lang="en-US" sz="9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)</a:t>
                      </a:r>
                    </a:p>
                  </a:txBody>
                  <a:tcPr marL="7472" marR="7472" marT="7472" marB="0" vert="vert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Analog Comp</a:t>
                      </a:r>
                    </a:p>
                  </a:txBody>
                  <a:tcPr marL="7472" marR="7472" marT="7472" marB="0" vert="vert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OP Amp.</a:t>
                      </a:r>
                    </a:p>
                  </a:txBody>
                  <a:tcPr marL="7472" marR="7472" marT="7472" marB="0" vert="vert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12-bit ADC</a:t>
                      </a:r>
                    </a:p>
                  </a:txBody>
                  <a:tcPr marL="7472" marR="7472" marT="7472" marB="0" vert="vert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RTC</a:t>
                      </a:r>
                    </a:p>
                  </a:txBody>
                  <a:tcPr marL="7472" marR="7472" marT="7472" marB="0" vert="vert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Crypto</a:t>
                      </a:r>
                    </a:p>
                  </a:txBody>
                  <a:tcPr marL="7472" marR="7472" marT="7472" marB="0" vert="vert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Package</a:t>
                      </a:r>
                    </a:p>
                  </a:txBody>
                  <a:tcPr marL="7472" marR="7472" marT="7472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</a:tr>
              <a:tr h="511105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UART</a:t>
                      </a:r>
                    </a:p>
                  </a:txBody>
                  <a:tcPr marL="7472" marR="7472" marT="7472" marB="0" vert="vert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ISO 7816-3</a:t>
                      </a:r>
                    </a:p>
                  </a:txBody>
                  <a:tcPr marL="7472" marR="7472" marT="7472" marB="0" vert="vert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SPI</a:t>
                      </a:r>
                    </a:p>
                  </a:txBody>
                  <a:tcPr marL="7472" marR="7472" marT="7472" marB="0" vert="vert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SD Host</a:t>
                      </a:r>
                      <a:endParaRPr lang="en-US" sz="900" b="1" i="0" u="none" strike="noStrike" dirty="0">
                        <a:solidFill>
                          <a:srgbClr val="FFFFFF"/>
                        </a:solidFill>
                        <a:effectLst/>
                        <a:latin typeface="Calibri"/>
                      </a:endParaRPr>
                    </a:p>
                  </a:txBody>
                  <a:tcPr marL="7472" marR="7472" marT="7472" marB="0" vert="vert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I2C</a:t>
                      </a:r>
                    </a:p>
                  </a:txBody>
                  <a:tcPr marL="7472" marR="7472" marT="7472" marB="0" vert="vert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CAN</a:t>
                      </a:r>
                    </a:p>
                  </a:txBody>
                  <a:tcPr marL="7472" marR="7472" marT="7472" marB="0" vert="vert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LIN</a:t>
                      </a:r>
                    </a:p>
                  </a:txBody>
                  <a:tcPr marL="7472" marR="7472" marT="7472" marB="0" vert="vert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EBI</a:t>
                      </a:r>
                    </a:p>
                  </a:txBody>
                  <a:tcPr marL="7472" marR="7472" marT="7472" marB="0" vert="vert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I2S</a:t>
                      </a:r>
                    </a:p>
                  </a:txBody>
                  <a:tcPr marL="7472" marR="7472" marT="7472" marB="0" vert="vert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27572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NUC442JI8AE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auto" hangingPunct="1"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+mn-lt"/>
                          <a:ea typeface="新細明體"/>
                          <a:cs typeface="新細明體"/>
                        </a:rPr>
                        <a:t>512</a:t>
                      </a:r>
                      <a:endParaRPr lang="zh-TW" sz="900" dirty="0">
                        <a:effectLst/>
                        <a:latin typeface="+mn-lt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auto" hangingPunct="1"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+mn-lt"/>
                          <a:ea typeface="新細明體"/>
                          <a:cs typeface="新細明體"/>
                        </a:rPr>
                        <a:t>64</a:t>
                      </a:r>
                      <a:endParaRPr lang="zh-TW" sz="900" dirty="0">
                        <a:effectLst/>
                        <a:latin typeface="+mn-lt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auto" hangingPunct="1"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+mn-lt"/>
                          <a:ea typeface="新細明體"/>
                          <a:cs typeface="新細明體"/>
                        </a:rPr>
                        <a:t>114</a:t>
                      </a:r>
                      <a:endParaRPr lang="zh-TW" sz="900" dirty="0">
                        <a:effectLst/>
                        <a:latin typeface="+mn-lt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4</a:t>
                      </a:r>
                    </a:p>
                  </a:txBody>
                  <a:tcPr marL="7472" marR="7472" marT="7472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900" b="0" i="0" u="none" strike="noStrike" dirty="0" smtClean="0">
                          <a:effectLst/>
                          <a:latin typeface="+mn-lt"/>
                        </a:rPr>
                        <a:t>6+6</a:t>
                      </a:r>
                      <a:endParaRPr lang="en-US" altLang="zh-TW" sz="900" b="0" i="0" u="none" strike="noStrike" dirty="0"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900" b="0" i="0" u="none" strike="noStrike" dirty="0">
                          <a:effectLst/>
                          <a:latin typeface="+mn-lt"/>
                        </a:rPr>
                        <a:t>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900" b="0" i="0" u="none" strike="noStrike" dirty="0">
                          <a:effectLst/>
                          <a:latin typeface="+mn-lt"/>
                        </a:rPr>
                        <a:t>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√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900" b="0" i="0" u="none" strike="noStrike" dirty="0">
                          <a:effectLst/>
                          <a:latin typeface="+mn-lt"/>
                        </a:rPr>
                        <a:t>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900" b="0" i="0" u="none" strike="noStrike" dirty="0">
                          <a:effectLst/>
                          <a:latin typeface="+mn-lt"/>
                        </a:rPr>
                        <a:t>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900" b="0" i="0" u="none" strike="noStrike" dirty="0">
                          <a:effectLst/>
                          <a:latin typeface="+mn-lt"/>
                        </a:rPr>
                        <a:t>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√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</a:t>
                      </a:r>
                    </a:p>
                  </a:txBody>
                  <a:tcPr marL="7472" marR="7472" marT="7472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--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472" marR="7472" marT="7472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FS</a:t>
                      </a:r>
                    </a:p>
                  </a:txBody>
                  <a:tcPr marL="7472" marR="7472" marT="7472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HS </a:t>
                      </a:r>
                    </a:p>
                  </a:txBody>
                  <a:tcPr marL="7472" marR="7472" marT="7472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900" b="0" i="0" u="none" strike="noStrike" dirty="0">
                          <a:effectLst/>
                          <a:latin typeface="+mn-lt"/>
                        </a:rPr>
                        <a:t>16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900" b="0" i="0" u="none" strike="noStrike" dirty="0">
                          <a:effectLst/>
                          <a:latin typeface="+mn-lt"/>
                        </a:rPr>
                        <a:t>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900" b="0" i="0" u="none" strike="noStrike" dirty="0">
                          <a:effectLst/>
                          <a:latin typeface="+mn-lt"/>
                        </a:rPr>
                        <a:t>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x2,</a:t>
                      </a:r>
                      <a:b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</a:br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16-ch</a:t>
                      </a:r>
                    </a:p>
                  </a:txBody>
                  <a:tcPr marL="7472" marR="7472" marT="7472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√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√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LQFP144 (20x20)</a:t>
                      </a:r>
                    </a:p>
                  </a:txBody>
                  <a:tcPr marL="7472" marR="7472" marT="7472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27572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NUC442JG8AE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auto" hangingPunct="1"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+mn-lt"/>
                          <a:ea typeface="新細明體"/>
                          <a:cs typeface="新細明體"/>
                        </a:rPr>
                        <a:t>256</a:t>
                      </a:r>
                      <a:endParaRPr lang="zh-TW" sz="900" dirty="0">
                        <a:effectLst/>
                        <a:latin typeface="+mn-lt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auto" hangingPunct="1"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+mn-lt"/>
                          <a:ea typeface="新細明體"/>
                          <a:cs typeface="新細明體"/>
                        </a:rPr>
                        <a:t>64</a:t>
                      </a:r>
                      <a:endParaRPr lang="zh-TW" sz="900" dirty="0">
                        <a:effectLst/>
                        <a:latin typeface="+mn-lt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auto" hangingPunct="1"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+mn-lt"/>
                          <a:ea typeface="新細明體"/>
                          <a:cs typeface="新細明體"/>
                        </a:rPr>
                        <a:t>114</a:t>
                      </a:r>
                      <a:endParaRPr lang="zh-TW" sz="900" dirty="0">
                        <a:effectLst/>
                        <a:latin typeface="+mn-lt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4</a:t>
                      </a:r>
                    </a:p>
                  </a:txBody>
                  <a:tcPr marL="7472" marR="7472" marT="7472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900" b="0" i="0" u="none" strike="noStrike" dirty="0" smtClean="0">
                          <a:effectLst/>
                          <a:latin typeface="+mn-lt"/>
                        </a:rPr>
                        <a:t>6+6</a:t>
                      </a:r>
                      <a:endParaRPr lang="en-US" altLang="zh-TW" sz="900" b="0" i="0" u="none" strike="noStrike" dirty="0"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900" b="0" i="0" u="none" strike="noStrike" dirty="0">
                          <a:effectLst/>
                          <a:latin typeface="+mn-lt"/>
                        </a:rPr>
                        <a:t>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900" b="0" i="0" u="none" strike="noStrike" dirty="0">
                          <a:effectLst/>
                          <a:latin typeface="+mn-lt"/>
                        </a:rPr>
                        <a:t>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√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900" b="0" i="0" u="none" strike="noStrike" dirty="0">
                          <a:effectLst/>
                          <a:latin typeface="+mn-lt"/>
                        </a:rPr>
                        <a:t>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900" b="0" i="0" u="none" strike="noStrike" dirty="0">
                          <a:effectLst/>
                          <a:latin typeface="+mn-lt"/>
                        </a:rPr>
                        <a:t>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900" b="0" i="0" u="none" strike="noStrike" dirty="0">
                          <a:effectLst/>
                          <a:latin typeface="+mn-lt"/>
                        </a:rPr>
                        <a:t>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√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</a:t>
                      </a:r>
                    </a:p>
                  </a:txBody>
                  <a:tcPr marL="7472" marR="7472" marT="7472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--</a:t>
                      </a:r>
                      <a:endParaRPr lang="en-US" altLang="zh-TW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472" marR="7472" marT="7472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FS</a:t>
                      </a:r>
                    </a:p>
                  </a:txBody>
                  <a:tcPr marL="7472" marR="7472" marT="7472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HS</a:t>
                      </a:r>
                    </a:p>
                  </a:txBody>
                  <a:tcPr marL="7472" marR="7472" marT="7472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900" b="0" i="0" u="none" strike="noStrike" dirty="0">
                          <a:effectLst/>
                          <a:latin typeface="+mn-lt"/>
                        </a:rPr>
                        <a:t>16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900" b="0" i="0" u="none" strike="noStrike" dirty="0">
                          <a:effectLst/>
                          <a:latin typeface="+mn-lt"/>
                        </a:rPr>
                        <a:t>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900" b="0" i="0" u="none" strike="noStrike" dirty="0">
                          <a:effectLst/>
                          <a:latin typeface="+mn-lt"/>
                        </a:rPr>
                        <a:t>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x2, </a:t>
                      </a:r>
                      <a:b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</a:br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16-ch</a:t>
                      </a:r>
                    </a:p>
                  </a:txBody>
                  <a:tcPr marL="7472" marR="7472" marT="7472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√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√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LQFP144 (20x20)</a:t>
                      </a:r>
                    </a:p>
                  </a:txBody>
                  <a:tcPr marL="7472" marR="7472" marT="7472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27572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NUC442KI8AE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A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auto" hangingPunct="1"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+mn-lt"/>
                          <a:ea typeface="新細明體"/>
                          <a:cs typeface="新細明體"/>
                        </a:rPr>
                        <a:t>512</a:t>
                      </a:r>
                      <a:endParaRPr lang="zh-TW" sz="900" dirty="0">
                        <a:effectLst/>
                        <a:latin typeface="+mn-lt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A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auto" hangingPunct="1"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+mn-lt"/>
                          <a:ea typeface="新細明體"/>
                          <a:cs typeface="新細明體"/>
                        </a:rPr>
                        <a:t>64</a:t>
                      </a:r>
                      <a:endParaRPr lang="zh-TW" sz="900" dirty="0">
                        <a:effectLst/>
                        <a:latin typeface="+mn-lt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A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auto" hangingPunct="1"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en-US" sz="900" dirty="0" smtClean="0">
                          <a:effectLst/>
                          <a:latin typeface="+mn-lt"/>
                          <a:ea typeface="新細明體"/>
                          <a:cs typeface="新細明體"/>
                        </a:rPr>
                        <a:t>101</a:t>
                      </a:r>
                      <a:endParaRPr lang="zh-TW" sz="900" dirty="0">
                        <a:effectLst/>
                        <a:latin typeface="+mn-lt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A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4</a:t>
                      </a:r>
                    </a:p>
                  </a:txBody>
                  <a:tcPr marL="7472" marR="7472" marT="7472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A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900" b="0" i="0" u="none" strike="noStrike" dirty="0" smtClean="0">
                          <a:effectLst/>
                          <a:latin typeface="+mn-lt"/>
                        </a:rPr>
                        <a:t>6+6</a:t>
                      </a:r>
                      <a:endParaRPr lang="en-US" altLang="zh-TW" sz="900" b="0" i="0" u="none" strike="noStrike" dirty="0"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A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900" b="0" i="0" u="none" strike="noStrike" dirty="0">
                          <a:effectLst/>
                          <a:latin typeface="+mn-lt"/>
                        </a:rPr>
                        <a:t>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A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900" b="0" i="0" u="none" strike="noStrike" dirty="0">
                          <a:effectLst/>
                          <a:latin typeface="+mn-lt"/>
                        </a:rPr>
                        <a:t>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A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√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A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900" b="0" i="0" u="none" strike="noStrike" dirty="0">
                          <a:effectLst/>
                          <a:latin typeface="+mn-lt"/>
                        </a:rPr>
                        <a:t>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A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900" b="0" i="0" u="none" strike="noStrike" dirty="0">
                          <a:effectLst/>
                          <a:latin typeface="+mn-lt"/>
                        </a:rPr>
                        <a:t>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A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900" b="0" i="0" u="none" strike="noStrike" dirty="0">
                          <a:effectLst/>
                          <a:latin typeface="+mn-lt"/>
                        </a:rPr>
                        <a:t>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A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√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A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</a:t>
                      </a:r>
                    </a:p>
                  </a:txBody>
                  <a:tcPr marL="7472" marR="7472" marT="7472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A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--</a:t>
                      </a:r>
                      <a:endParaRPr lang="en-US" altLang="zh-TW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472" marR="7472" marT="7472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A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FS</a:t>
                      </a:r>
                    </a:p>
                  </a:txBody>
                  <a:tcPr marL="7472" marR="7472" marT="7472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A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HS</a:t>
                      </a:r>
                    </a:p>
                  </a:txBody>
                  <a:tcPr marL="7472" marR="7472" marT="7472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A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900" b="0" i="0" u="none" strike="noStrike" dirty="0">
                          <a:effectLst/>
                          <a:latin typeface="+mn-lt"/>
                        </a:rPr>
                        <a:t>16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A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900" b="0" i="0" u="none" strike="noStrike" dirty="0">
                          <a:effectLst/>
                          <a:latin typeface="+mn-lt"/>
                        </a:rPr>
                        <a:t>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A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900" b="0" i="0" u="none" strike="noStrike" dirty="0">
                          <a:effectLst/>
                          <a:latin typeface="+mn-lt"/>
                        </a:rPr>
                        <a:t>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A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x2, </a:t>
                      </a:r>
                      <a:b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</a:br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16-ch</a:t>
                      </a:r>
                    </a:p>
                  </a:txBody>
                  <a:tcPr marL="7472" marR="7472" marT="7472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A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√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A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√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A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LQFP128 (14x14)</a:t>
                      </a:r>
                    </a:p>
                  </a:txBody>
                  <a:tcPr marL="7472" marR="7472" marT="7472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ADA"/>
                    </a:solidFill>
                  </a:tcPr>
                </a:tc>
              </a:tr>
              <a:tr h="27572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NUC442KG8AE</a:t>
                      </a:r>
                      <a:endParaRPr lang="en-US" sz="1000" b="1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A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auto" hangingPunct="1"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+mn-lt"/>
                          <a:ea typeface="新細明體"/>
                          <a:cs typeface="新細明體"/>
                        </a:rPr>
                        <a:t>256</a:t>
                      </a:r>
                      <a:endParaRPr lang="zh-TW" sz="900" dirty="0">
                        <a:effectLst/>
                        <a:latin typeface="+mn-lt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A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auto" hangingPunct="1"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en-US" sz="900" dirty="0" smtClean="0">
                          <a:effectLst/>
                          <a:latin typeface="+mn-lt"/>
                          <a:ea typeface="新細明體"/>
                          <a:cs typeface="新細明體"/>
                        </a:rPr>
                        <a:t>64</a:t>
                      </a:r>
                      <a:endParaRPr lang="zh-TW" sz="900" dirty="0">
                        <a:effectLst/>
                        <a:latin typeface="+mn-lt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A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auto" hangingPunct="1"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en-US" sz="900" dirty="0" smtClean="0">
                          <a:effectLst/>
                          <a:latin typeface="+mn-lt"/>
                          <a:ea typeface="新細明體"/>
                          <a:cs typeface="新細明體"/>
                        </a:rPr>
                        <a:t>101</a:t>
                      </a:r>
                      <a:endParaRPr lang="zh-TW" sz="900" dirty="0">
                        <a:effectLst/>
                        <a:latin typeface="+mn-lt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A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4</a:t>
                      </a:r>
                    </a:p>
                  </a:txBody>
                  <a:tcPr marL="7472" marR="7472" marT="7472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A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900" b="0" i="0" u="none" strike="noStrike" dirty="0" smtClean="0">
                          <a:effectLst/>
                          <a:latin typeface="+mn-lt"/>
                        </a:rPr>
                        <a:t>6+6</a:t>
                      </a:r>
                      <a:endParaRPr lang="en-US" altLang="zh-TW" sz="900" b="0" i="0" u="none" strike="noStrike" dirty="0"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A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900" b="0" i="0" u="none" strike="noStrike" dirty="0">
                          <a:effectLst/>
                          <a:latin typeface="+mn-lt"/>
                        </a:rPr>
                        <a:t>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A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900" b="0" i="0" u="none" strike="noStrike" dirty="0">
                          <a:effectLst/>
                          <a:latin typeface="+mn-lt"/>
                        </a:rPr>
                        <a:t>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A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√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A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900" b="0" i="0" u="none" strike="noStrike" dirty="0">
                          <a:effectLst/>
                          <a:latin typeface="+mn-lt"/>
                        </a:rPr>
                        <a:t>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A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900" b="0" i="0" u="none" strike="noStrike" dirty="0">
                          <a:effectLst/>
                          <a:latin typeface="+mn-lt"/>
                        </a:rPr>
                        <a:t>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A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900" b="0" i="0" u="none" strike="noStrike" dirty="0">
                          <a:effectLst/>
                          <a:latin typeface="+mn-lt"/>
                        </a:rPr>
                        <a:t>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A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√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A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</a:t>
                      </a:r>
                    </a:p>
                  </a:txBody>
                  <a:tcPr marL="7472" marR="7472" marT="7472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A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--</a:t>
                      </a:r>
                      <a:endParaRPr lang="en-US" altLang="zh-TW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472" marR="7472" marT="7472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A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FS</a:t>
                      </a:r>
                    </a:p>
                  </a:txBody>
                  <a:tcPr marL="7472" marR="7472" marT="7472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A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HS</a:t>
                      </a:r>
                    </a:p>
                  </a:txBody>
                  <a:tcPr marL="7472" marR="7472" marT="7472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A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900" b="0" i="0" u="none" strike="noStrike" dirty="0">
                          <a:effectLst/>
                          <a:latin typeface="+mn-lt"/>
                        </a:rPr>
                        <a:t>16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A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900" b="0" i="0" u="none" strike="noStrike" dirty="0">
                          <a:effectLst/>
                          <a:latin typeface="+mn-lt"/>
                        </a:rPr>
                        <a:t>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A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900" b="0" i="0" u="none" strike="noStrike" dirty="0">
                          <a:effectLst/>
                          <a:latin typeface="+mn-lt"/>
                        </a:rPr>
                        <a:t>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A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x2, </a:t>
                      </a:r>
                      <a:b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</a:br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16-ch</a:t>
                      </a:r>
                    </a:p>
                  </a:txBody>
                  <a:tcPr marL="7472" marR="7472" marT="7472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A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√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A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√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A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LQFP128 (14x14)</a:t>
                      </a:r>
                    </a:p>
                  </a:txBody>
                  <a:tcPr marL="7472" marR="7472" marT="7472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ADA"/>
                    </a:solidFill>
                  </a:tcPr>
                </a:tc>
              </a:tr>
              <a:tr h="27572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NUC442VI8AE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auto" hangingPunct="1"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+mn-lt"/>
                          <a:ea typeface="新細明體"/>
                          <a:cs typeface="新細明體"/>
                        </a:rPr>
                        <a:t>512</a:t>
                      </a:r>
                      <a:endParaRPr lang="zh-TW" sz="900" dirty="0">
                        <a:effectLst/>
                        <a:latin typeface="+mn-lt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auto" hangingPunct="1"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+mn-lt"/>
                          <a:ea typeface="新細明體"/>
                          <a:cs typeface="新細明體"/>
                        </a:rPr>
                        <a:t>64</a:t>
                      </a:r>
                      <a:endParaRPr lang="zh-TW" sz="900" dirty="0">
                        <a:effectLst/>
                        <a:latin typeface="+mn-lt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auto" hangingPunct="1"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+mn-lt"/>
                          <a:ea typeface="新細明體"/>
                          <a:cs typeface="新細明體"/>
                        </a:rPr>
                        <a:t>77</a:t>
                      </a:r>
                      <a:endParaRPr lang="zh-TW" sz="900" dirty="0">
                        <a:effectLst/>
                        <a:latin typeface="+mn-lt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4</a:t>
                      </a:r>
                    </a:p>
                  </a:txBody>
                  <a:tcPr marL="7472" marR="7472" marT="7472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900" b="0" i="0" u="none" strike="noStrike" dirty="0" smtClean="0">
                          <a:effectLst/>
                          <a:latin typeface="+mn-lt"/>
                        </a:rPr>
                        <a:t>6+5</a:t>
                      </a:r>
                      <a:endParaRPr lang="en-US" altLang="zh-TW" sz="900" b="0" i="0" u="none" strike="noStrike" dirty="0"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900" b="0" i="0" u="none" strike="noStrike" dirty="0">
                          <a:effectLst/>
                          <a:latin typeface="+mn-lt"/>
                        </a:rPr>
                        <a:t>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900" b="0" i="0" u="none" strike="noStrike" dirty="0">
                          <a:effectLst/>
                          <a:latin typeface="+mn-lt"/>
                        </a:rPr>
                        <a:t>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√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900" b="0" i="0" u="none" strike="noStrike" dirty="0">
                          <a:effectLst/>
                          <a:latin typeface="+mn-lt"/>
                        </a:rPr>
                        <a:t>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900" b="0" i="0" u="none" strike="noStrike" dirty="0">
                          <a:effectLst/>
                          <a:latin typeface="+mn-lt"/>
                        </a:rPr>
                        <a:t>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900" b="0" i="0" u="none" strike="noStrike" dirty="0">
                          <a:effectLst/>
                          <a:latin typeface="+mn-lt"/>
                        </a:rPr>
                        <a:t>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√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</a:t>
                      </a:r>
                    </a:p>
                  </a:txBody>
                  <a:tcPr marL="7472" marR="7472" marT="7472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--</a:t>
                      </a:r>
                      <a:endParaRPr lang="en-US" altLang="zh-TW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472" marR="7472" marT="7472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FS</a:t>
                      </a:r>
                    </a:p>
                  </a:txBody>
                  <a:tcPr marL="7472" marR="7472" marT="7472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HS</a:t>
                      </a:r>
                    </a:p>
                  </a:txBody>
                  <a:tcPr marL="7472" marR="7472" marT="7472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900" b="0" i="0" u="none" strike="noStrike" dirty="0">
                          <a:effectLst/>
                          <a:latin typeface="+mn-lt"/>
                        </a:rPr>
                        <a:t>16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900" b="0" i="0" u="none" strike="noStrike" dirty="0">
                          <a:effectLst/>
                          <a:latin typeface="+mn-lt"/>
                        </a:rPr>
                        <a:t>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900" b="0" i="0" u="none" strike="noStrike" dirty="0">
                          <a:effectLst/>
                          <a:latin typeface="+mn-lt"/>
                        </a:rPr>
                        <a:t> </a:t>
                      </a:r>
                      <a:r>
                        <a:rPr lang="en-US" altLang="zh-TW" sz="900" b="0" i="0" u="none" strike="noStrike" dirty="0">
                          <a:effectLst/>
                          <a:latin typeface="+mn-lt"/>
                        </a:rPr>
                        <a:t>--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x2, </a:t>
                      </a:r>
                      <a:b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</a:br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16-ch</a:t>
                      </a:r>
                    </a:p>
                  </a:txBody>
                  <a:tcPr marL="7472" marR="7472" marT="7472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√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√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LQFP100 (14x14)</a:t>
                      </a:r>
                    </a:p>
                  </a:txBody>
                  <a:tcPr marL="7472" marR="7472" marT="7472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27572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NUC442VG8AE</a:t>
                      </a:r>
                      <a:endParaRPr lang="en-US" sz="1000" b="1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auto" hangingPunct="1"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+mn-lt"/>
                          <a:ea typeface="新細明體"/>
                          <a:cs typeface="新細明體"/>
                        </a:rPr>
                        <a:t>256</a:t>
                      </a:r>
                      <a:endParaRPr lang="zh-TW" sz="900" dirty="0">
                        <a:effectLst/>
                        <a:latin typeface="+mn-lt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auto" hangingPunct="1"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en-US" sz="900" dirty="0" smtClean="0">
                          <a:effectLst/>
                          <a:latin typeface="+mn-lt"/>
                          <a:ea typeface="新細明體"/>
                          <a:cs typeface="新細明體"/>
                        </a:rPr>
                        <a:t>64</a:t>
                      </a:r>
                      <a:endParaRPr lang="zh-TW" sz="900" dirty="0">
                        <a:effectLst/>
                        <a:latin typeface="+mn-lt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auto" hangingPunct="1"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+mn-lt"/>
                          <a:ea typeface="新細明體"/>
                          <a:cs typeface="新細明體"/>
                        </a:rPr>
                        <a:t>77</a:t>
                      </a:r>
                      <a:endParaRPr lang="zh-TW" sz="900" dirty="0">
                        <a:effectLst/>
                        <a:latin typeface="+mn-lt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4</a:t>
                      </a:r>
                    </a:p>
                  </a:txBody>
                  <a:tcPr marL="7472" marR="7472" marT="7472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900" b="0" i="0" u="none" strike="noStrike" dirty="0" smtClean="0">
                          <a:effectLst/>
                          <a:latin typeface="+mn-lt"/>
                        </a:rPr>
                        <a:t>6+5</a:t>
                      </a:r>
                      <a:endParaRPr lang="en-US" altLang="zh-TW" sz="900" b="0" i="0" u="none" strike="noStrike" dirty="0"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900" b="0" i="0" u="none" strike="noStrike" dirty="0">
                          <a:effectLst/>
                          <a:latin typeface="+mn-lt"/>
                        </a:rPr>
                        <a:t>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900" b="0" i="0" u="none" strike="noStrike" dirty="0">
                          <a:effectLst/>
                          <a:latin typeface="+mn-lt"/>
                        </a:rPr>
                        <a:t>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√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900" b="0" i="0" u="none" strike="noStrike" dirty="0">
                          <a:effectLst/>
                          <a:latin typeface="+mn-lt"/>
                        </a:rPr>
                        <a:t>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900" b="0" i="0" u="none" strike="noStrike" dirty="0">
                          <a:effectLst/>
                          <a:latin typeface="+mn-lt"/>
                        </a:rPr>
                        <a:t>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900" b="0" i="0" u="none" strike="noStrike" dirty="0">
                          <a:effectLst/>
                          <a:latin typeface="+mn-lt"/>
                        </a:rPr>
                        <a:t>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√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</a:t>
                      </a:r>
                    </a:p>
                  </a:txBody>
                  <a:tcPr marL="7472" marR="7472" marT="7472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--</a:t>
                      </a:r>
                      <a:endParaRPr lang="en-US" altLang="zh-TW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472" marR="7472" marT="7472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FS</a:t>
                      </a:r>
                    </a:p>
                  </a:txBody>
                  <a:tcPr marL="7472" marR="7472" marT="7472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HS</a:t>
                      </a:r>
                    </a:p>
                  </a:txBody>
                  <a:tcPr marL="7472" marR="7472" marT="7472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900" b="0" i="0" u="none" strike="noStrike" dirty="0">
                          <a:effectLst/>
                          <a:latin typeface="+mn-lt"/>
                        </a:rPr>
                        <a:t>16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900" b="0" i="0" u="none" strike="noStrike" dirty="0">
                          <a:effectLst/>
                          <a:latin typeface="+mn-lt"/>
                        </a:rPr>
                        <a:t>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900" b="0" i="0" u="none" strike="noStrike" dirty="0">
                          <a:effectLst/>
                          <a:latin typeface="+mn-lt"/>
                        </a:rPr>
                        <a:t> </a:t>
                      </a:r>
                      <a:r>
                        <a:rPr lang="en-US" altLang="zh-TW" sz="900" b="0" i="0" u="none" strike="noStrike" dirty="0">
                          <a:effectLst/>
                          <a:latin typeface="+mn-lt"/>
                        </a:rPr>
                        <a:t>--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x2, </a:t>
                      </a:r>
                      <a:b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</a:br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16-ch</a:t>
                      </a:r>
                    </a:p>
                  </a:txBody>
                  <a:tcPr marL="7472" marR="7472" marT="7472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√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√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LQFP100 (14x14)</a:t>
                      </a:r>
                    </a:p>
                  </a:txBody>
                  <a:tcPr marL="7472" marR="7472" marT="7472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27572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NUC442RI8AE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A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auto" hangingPunct="1"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+mn-lt"/>
                          <a:ea typeface="新細明體"/>
                          <a:cs typeface="新細明體"/>
                        </a:rPr>
                        <a:t>512</a:t>
                      </a:r>
                      <a:endParaRPr lang="zh-TW" sz="900" dirty="0">
                        <a:effectLst/>
                        <a:latin typeface="+mn-lt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A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auto" hangingPunct="1"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+mn-lt"/>
                          <a:ea typeface="新細明體"/>
                          <a:cs typeface="新細明體"/>
                        </a:rPr>
                        <a:t>64</a:t>
                      </a:r>
                      <a:endParaRPr lang="zh-TW" sz="900" dirty="0">
                        <a:effectLst/>
                        <a:latin typeface="+mn-lt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A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auto" hangingPunct="1"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en-US" sz="900" dirty="0" smtClean="0">
                          <a:effectLst/>
                          <a:latin typeface="+mn-lt"/>
                          <a:ea typeface="新細明體"/>
                          <a:cs typeface="新細明體"/>
                        </a:rPr>
                        <a:t>45</a:t>
                      </a:r>
                      <a:endParaRPr lang="zh-TW" sz="900" dirty="0">
                        <a:effectLst/>
                        <a:latin typeface="+mn-lt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A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4</a:t>
                      </a:r>
                    </a:p>
                  </a:txBody>
                  <a:tcPr marL="7472" marR="7472" marT="7472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A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900" b="0" i="0" u="none" strike="noStrike" dirty="0" smtClean="0">
                          <a:effectLst/>
                          <a:latin typeface="+mn-lt"/>
                        </a:rPr>
                        <a:t>4+3</a:t>
                      </a:r>
                      <a:endParaRPr lang="en-US" altLang="zh-TW" sz="900" b="0" i="0" u="none" strike="noStrike" dirty="0"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A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900" b="0" i="0" u="none" strike="noStrike" dirty="0">
                          <a:effectLst/>
                          <a:latin typeface="+mn-lt"/>
                        </a:rPr>
                        <a:t>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A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900" b="0" i="0" u="none" strike="noStrike" dirty="0" smtClean="0">
                          <a:effectLst/>
                          <a:latin typeface="+mn-lt"/>
                        </a:rPr>
                        <a:t>3</a:t>
                      </a:r>
                      <a:endParaRPr lang="en-US" altLang="zh-TW" sz="900" b="0" i="0" u="none" strike="noStrike" dirty="0"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A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√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A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900" b="0" i="0" u="none" strike="noStrike" dirty="0">
                          <a:effectLst/>
                          <a:latin typeface="+mn-lt"/>
                        </a:rPr>
                        <a:t>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A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900" b="0" i="0" u="none" strike="noStrike" dirty="0">
                          <a:effectLst/>
                          <a:latin typeface="+mn-lt"/>
                        </a:rPr>
                        <a:t>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A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900" b="0" i="0" u="none" strike="noStrike" dirty="0">
                          <a:effectLst/>
                          <a:latin typeface="+mn-lt"/>
                        </a:rPr>
                        <a:t>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A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√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A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</a:t>
                      </a:r>
                      <a:endParaRPr lang="en-US" altLang="zh-TW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472" marR="7472" marT="7472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A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--</a:t>
                      </a:r>
                      <a:endParaRPr lang="en-US" altLang="zh-TW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472" marR="7472" marT="7472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A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FS</a:t>
                      </a:r>
                    </a:p>
                  </a:txBody>
                  <a:tcPr marL="7472" marR="7472" marT="7472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A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HS </a:t>
                      </a:r>
                    </a:p>
                  </a:txBody>
                  <a:tcPr marL="7472" marR="7472" marT="7472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A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900" b="0" i="0" u="none" strike="noStrike" dirty="0">
                          <a:effectLst/>
                          <a:latin typeface="+mn-lt"/>
                        </a:rPr>
                        <a:t>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A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900" b="0" i="0" u="none" strike="noStrike" dirty="0">
                          <a:effectLst/>
                          <a:latin typeface="+mn-lt"/>
                        </a:rPr>
                        <a:t>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A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900" b="0" i="0" u="none" strike="noStrike" dirty="0">
                          <a:effectLst/>
                          <a:latin typeface="+mn-lt"/>
                        </a:rPr>
                        <a:t> </a:t>
                      </a:r>
                      <a:r>
                        <a:rPr lang="en-US" altLang="zh-TW" sz="900" b="0" i="0" u="none" strike="noStrike" dirty="0">
                          <a:effectLst/>
                          <a:latin typeface="+mn-lt"/>
                        </a:rPr>
                        <a:t>--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A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x2, </a:t>
                      </a:r>
                      <a:b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</a:br>
                      <a:r>
                        <a:rPr 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8-ch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472" marR="7472" marT="7472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A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√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A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√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A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LQFP64 </a:t>
                      </a:r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(</a:t>
                      </a:r>
                      <a:r>
                        <a:rPr 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10x10)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472" marR="7472" marT="7472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ADA"/>
                    </a:solidFill>
                  </a:tcPr>
                </a:tc>
              </a:tr>
              <a:tr h="27572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NUC442RG8AE</a:t>
                      </a:r>
                      <a:endParaRPr lang="en-US" sz="1000" b="1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A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auto" hangingPunct="1"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+mn-lt"/>
                          <a:ea typeface="新細明體"/>
                          <a:cs typeface="新細明體"/>
                        </a:rPr>
                        <a:t>256</a:t>
                      </a:r>
                      <a:endParaRPr lang="zh-TW" sz="900" dirty="0">
                        <a:effectLst/>
                        <a:latin typeface="+mn-lt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A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auto" hangingPunct="1"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en-US" sz="900" dirty="0" smtClean="0">
                          <a:effectLst/>
                          <a:latin typeface="+mn-lt"/>
                          <a:ea typeface="新細明體"/>
                          <a:cs typeface="新細明體"/>
                        </a:rPr>
                        <a:t>64</a:t>
                      </a:r>
                      <a:endParaRPr lang="zh-TW" sz="900" dirty="0">
                        <a:effectLst/>
                        <a:latin typeface="+mn-lt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A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auto" hangingPunct="1"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en-US" sz="900" dirty="0" smtClean="0">
                          <a:effectLst/>
                          <a:latin typeface="+mn-lt"/>
                          <a:ea typeface="新細明體"/>
                          <a:cs typeface="新細明體"/>
                        </a:rPr>
                        <a:t>45</a:t>
                      </a:r>
                      <a:endParaRPr lang="zh-TW" sz="900" dirty="0">
                        <a:effectLst/>
                        <a:latin typeface="+mn-lt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A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4</a:t>
                      </a:r>
                    </a:p>
                  </a:txBody>
                  <a:tcPr marL="7472" marR="7472" marT="7472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A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900" b="0" i="0" u="none" strike="noStrike" dirty="0" smtClean="0">
                          <a:effectLst/>
                          <a:latin typeface="+mn-lt"/>
                        </a:rPr>
                        <a:t>4+3</a:t>
                      </a:r>
                      <a:endParaRPr lang="en-US" altLang="zh-TW" sz="900" b="0" i="0" u="none" strike="noStrike" dirty="0"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A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900" b="0" i="0" u="none" strike="noStrike" dirty="0">
                          <a:effectLst/>
                          <a:latin typeface="+mn-lt"/>
                        </a:rPr>
                        <a:t>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A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900" b="0" i="0" u="none" strike="noStrike" dirty="0">
                          <a:effectLst/>
                          <a:latin typeface="+mn-lt"/>
                        </a:rPr>
                        <a:t>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A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√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A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900" b="0" i="0" u="none" strike="noStrike" dirty="0">
                          <a:effectLst/>
                          <a:latin typeface="+mn-lt"/>
                        </a:rPr>
                        <a:t>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A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900" b="0" i="0" u="none" strike="noStrike" dirty="0">
                          <a:effectLst/>
                          <a:latin typeface="+mn-lt"/>
                        </a:rPr>
                        <a:t>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A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900" b="0" i="0" u="none" strike="noStrike" dirty="0">
                          <a:effectLst/>
                          <a:latin typeface="+mn-lt"/>
                        </a:rPr>
                        <a:t>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A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√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A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</a:t>
                      </a:r>
                      <a:endParaRPr lang="en-US" altLang="zh-TW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472" marR="7472" marT="7472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A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--</a:t>
                      </a:r>
                      <a:endParaRPr lang="en-US" altLang="zh-TW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472" marR="7472" marT="7472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A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FS</a:t>
                      </a:r>
                    </a:p>
                  </a:txBody>
                  <a:tcPr marL="7472" marR="7472" marT="7472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A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HS </a:t>
                      </a:r>
                    </a:p>
                  </a:txBody>
                  <a:tcPr marL="7472" marR="7472" marT="7472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A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900" b="0" i="0" u="none" strike="noStrike" dirty="0">
                          <a:effectLst/>
                          <a:latin typeface="+mn-lt"/>
                        </a:rPr>
                        <a:t>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A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900" b="0" i="0" u="none" strike="noStrike" dirty="0">
                          <a:effectLst/>
                          <a:latin typeface="+mn-lt"/>
                        </a:rPr>
                        <a:t>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A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900" b="0" i="0" u="none" strike="noStrike" dirty="0">
                          <a:effectLst/>
                          <a:latin typeface="+mn-lt"/>
                        </a:rPr>
                        <a:t> </a:t>
                      </a:r>
                      <a:r>
                        <a:rPr lang="en-US" altLang="zh-TW" sz="900" b="0" i="0" u="none" strike="noStrike" dirty="0">
                          <a:effectLst/>
                          <a:latin typeface="+mn-lt"/>
                        </a:rPr>
                        <a:t>--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A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x2, </a:t>
                      </a:r>
                      <a:b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</a:br>
                      <a:r>
                        <a:rPr 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8-ch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472" marR="7472" marT="7472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A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√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A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√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A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LQFP64 (10x10)</a:t>
                      </a:r>
                    </a:p>
                  </a:txBody>
                  <a:tcPr marL="7472" marR="7472" marT="7472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ADA"/>
                    </a:solidFill>
                  </a:tcPr>
                </a:tc>
              </a:tr>
            </a:tbl>
          </a:graphicData>
        </a:graphic>
      </p:graphicFrame>
      <p:pic>
        <p:nvPicPr>
          <p:cNvPr id="21512" name="Picture 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3488" y="3978275"/>
            <a:ext cx="900112" cy="9064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3" name="Picture 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4046538"/>
            <a:ext cx="765175" cy="769937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 txBox="1">
            <a:spLocks noChangeArrowheads="1"/>
          </p:cNvSpPr>
          <p:nvPr/>
        </p:nvSpPr>
        <p:spPr bwMode="auto">
          <a:xfrm>
            <a:off x="866775" y="987425"/>
            <a:ext cx="76454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algn="ctr"/>
            <a:r>
              <a:rPr lang="en-US" altLang="zh-TW" sz="3200" b="1">
                <a:solidFill>
                  <a:srgbClr val="EA0000"/>
                </a:solidFill>
                <a:latin typeface="微軟正黑體" pitchFamily="34" charset="-120"/>
                <a:ea typeface="微軟正黑體" pitchFamily="34" charset="-120"/>
              </a:rPr>
              <a:t>NuMicro</a:t>
            </a:r>
            <a:r>
              <a:rPr lang="en-US" altLang="zh-TW" sz="3200" b="1" baseline="30000">
                <a:solidFill>
                  <a:srgbClr val="EA0000"/>
                </a:solidFill>
                <a:latin typeface="微軟正黑體" pitchFamily="34" charset="-120"/>
                <a:ea typeface="微軟正黑體" pitchFamily="34" charset="-120"/>
              </a:rPr>
              <a:t>™</a:t>
            </a:r>
            <a:r>
              <a:rPr lang="en-US" altLang="zh-TW" sz="3200" b="1">
                <a:solidFill>
                  <a:srgbClr val="EA0000"/>
                </a:solidFill>
                <a:latin typeface="微軟正黑體" pitchFamily="34" charset="-120"/>
                <a:ea typeface="微軟正黑體" pitchFamily="34" charset="-120"/>
              </a:rPr>
              <a:t> Family</a:t>
            </a:r>
          </a:p>
          <a:p>
            <a:pPr algn="ctr"/>
            <a:r>
              <a:rPr lang="zh-TW" altLang="en-US" sz="3200" b="1">
                <a:solidFill>
                  <a:srgbClr val="EA0000"/>
                </a:solidFill>
                <a:latin typeface="微軟正黑體" pitchFamily="34" charset="-120"/>
                <a:ea typeface="微軟正黑體" pitchFamily="34" charset="-120"/>
              </a:rPr>
              <a:t>简易与多样的开发工具与环境</a:t>
            </a:r>
            <a:endParaRPr lang="en-US" altLang="zh-TW" sz="3200" b="1">
              <a:solidFill>
                <a:srgbClr val="EA00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22531" name="Picture 7" descr="Snap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5" y="1844675"/>
            <a:ext cx="7705725" cy="5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2" name="Slide Number Placeholder 5"/>
          <p:cNvSpPr>
            <a:spLocks noGrp="1"/>
          </p:cNvSpPr>
          <p:nvPr>
            <p:ph type="sldNum" sz="quarter" idx="10"/>
          </p:nvPr>
        </p:nvSpPr>
        <p:spPr bwMode="auto">
          <a:xfrm>
            <a:off x="6553200" y="4767263"/>
            <a:ext cx="2133600" cy="27463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fld id="{717A4D67-436C-441B-A0C2-5C4F6B864950}" type="slidenum">
              <a:rPr kumimoji="0" lang="en-US" altLang="zh-TW" smtClean="0">
                <a:solidFill>
                  <a:srgbClr val="898989"/>
                </a:solidFill>
                <a:ea typeface="MS PGothic" pitchFamily="34" charset="-128"/>
              </a:rPr>
              <a:pPr/>
              <a:t>15</a:t>
            </a:fld>
            <a:endParaRPr kumimoji="0" lang="en-US" altLang="zh-TW" smtClean="0">
              <a:solidFill>
                <a:srgbClr val="898989"/>
              </a:solidFill>
              <a:ea typeface="MS PGothic" pitchFamily="34" charset="-128"/>
            </a:endParaRPr>
          </a:p>
        </p:txBody>
      </p:sp>
      <p:pic>
        <p:nvPicPr>
          <p:cNvPr id="22533" name="Picture 9" descr="C:\Users\PN20\Desktop\ppt_02\130806  NuMicro Family banner 設計\原始檔\M0&amp;M4 banner_14041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2211388"/>
            <a:ext cx="5759450" cy="1671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矩形 11"/>
          <p:cNvSpPr>
            <a:spLocks noChangeArrowheads="1"/>
          </p:cNvSpPr>
          <p:nvPr/>
        </p:nvSpPr>
        <p:spPr bwMode="auto">
          <a:xfrm>
            <a:off x="449263" y="950913"/>
            <a:ext cx="8313737" cy="38893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eaLnBrk="1" hangingPunct="1"/>
            <a:endParaRPr lang="zh-TW" altLang="en-US" b="1">
              <a:latin typeface="Arial" charset="0"/>
            </a:endParaRPr>
          </a:p>
        </p:txBody>
      </p:sp>
      <p:sp>
        <p:nvSpPr>
          <p:cNvPr id="23555" name="Rectangle 2"/>
          <p:cNvSpPr>
            <a:spLocks noChangeArrowheads="1"/>
          </p:cNvSpPr>
          <p:nvPr/>
        </p:nvSpPr>
        <p:spPr bwMode="auto">
          <a:xfrm>
            <a:off x="574675" y="-53975"/>
            <a:ext cx="8318500" cy="106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defTabSz="4572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defTabSz="4572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defTabSz="4572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defTabSz="4572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defTabSz="4572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algn="ctr"/>
            <a:r>
              <a:rPr lang="zh-TW" altLang="en-US" sz="3200" b="1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软件支持</a:t>
            </a:r>
            <a:endParaRPr lang="en-US" altLang="zh-CN" sz="3200" b="1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23556" name="Picture 7" descr="Snap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063" y="696913"/>
            <a:ext cx="7705725" cy="5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3557" name="Group 3"/>
          <p:cNvGrpSpPr>
            <a:grpSpLocks/>
          </p:cNvGrpSpPr>
          <p:nvPr/>
        </p:nvGrpSpPr>
        <p:grpSpPr bwMode="auto">
          <a:xfrm>
            <a:off x="4214813" y="4859338"/>
            <a:ext cx="4572000" cy="34925"/>
            <a:chOff x="0" y="0"/>
            <a:chExt cx="3349" cy="19"/>
          </a:xfrm>
        </p:grpSpPr>
        <p:pic>
          <p:nvPicPr>
            <p:cNvPr id="23560" name="Rectangle 11"/>
            <p:cNvPicPr>
              <a:picLocks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3349" cy="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3561" name="Text Box 5"/>
            <p:cNvSpPr txBox="1">
              <a:spLocks noChangeArrowheads="1"/>
            </p:cNvSpPr>
            <p:nvPr/>
          </p:nvSpPr>
          <p:spPr bwMode="auto">
            <a:xfrm>
              <a:off x="3" y="2"/>
              <a:ext cx="3342" cy="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9pPr>
            </a:lstStyle>
            <a:p>
              <a:pPr eaLnBrk="1" hangingPunct="1"/>
              <a:endParaRPr kumimoji="0" lang="zh-CN" altLang="en-US">
                <a:solidFill>
                  <a:srgbClr val="000000"/>
                </a:solidFill>
                <a:ea typeface="SimSun" pitchFamily="2" charset="-122"/>
                <a:cs typeface="Arial Unicode MS" pitchFamily="34" charset="-120"/>
              </a:endParaRPr>
            </a:p>
          </p:txBody>
        </p:sp>
      </p:grpSp>
      <p:sp>
        <p:nvSpPr>
          <p:cNvPr id="23558" name="Slide Number Placeholder 1"/>
          <p:cNvSpPr>
            <a:spLocks noGrp="1"/>
          </p:cNvSpPr>
          <p:nvPr>
            <p:ph type="sldNum" sz="quarter" idx="10"/>
          </p:nvPr>
        </p:nvSpPr>
        <p:spPr bwMode="auto">
          <a:xfrm>
            <a:off x="6553200" y="4767263"/>
            <a:ext cx="2133600" cy="27463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fld id="{2091C782-2834-40A4-9903-9564D8121F01}" type="slidenum">
              <a:rPr kumimoji="0" lang="en-US" altLang="zh-TW" smtClean="0">
                <a:solidFill>
                  <a:srgbClr val="898989"/>
                </a:solidFill>
                <a:ea typeface="MS PGothic" pitchFamily="34" charset="-128"/>
              </a:rPr>
              <a:pPr/>
              <a:t>16</a:t>
            </a:fld>
            <a:endParaRPr kumimoji="0" lang="en-US" altLang="zh-TW" smtClean="0">
              <a:solidFill>
                <a:srgbClr val="898989"/>
              </a:solidFill>
              <a:ea typeface="MS PGothic" pitchFamily="34" charset="-128"/>
            </a:endParaRPr>
          </a:p>
        </p:txBody>
      </p:sp>
      <p:sp>
        <p:nvSpPr>
          <p:cNvPr id="14" name="Tekstboks 31"/>
          <p:cNvSpPr txBox="1">
            <a:spLocks noChangeArrowheads="1"/>
          </p:cNvSpPr>
          <p:nvPr/>
        </p:nvSpPr>
        <p:spPr bwMode="auto">
          <a:xfrm>
            <a:off x="1962150" y="1006475"/>
            <a:ext cx="5543550" cy="375443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>
              <a:defRPr/>
            </a:pPr>
            <a:r>
              <a:rPr lang="en-US" altLang="zh-TW" sz="1400" dirty="0">
                <a:latin typeface="+mn-lt"/>
                <a:cs typeface="Arial" charset="0"/>
              </a:rPr>
              <a:t>OS/</a:t>
            </a:r>
            <a:r>
              <a:rPr lang="en-US" altLang="zh-TW" sz="1400" dirty="0" err="1">
                <a:latin typeface="+mn-lt"/>
                <a:cs typeface="Arial" charset="0"/>
              </a:rPr>
              <a:t>Kernal</a:t>
            </a:r>
            <a:endParaRPr lang="en-US" altLang="zh-TW" sz="1400" dirty="0">
              <a:latin typeface="+mn-lt"/>
              <a:cs typeface="Arial" charset="0"/>
            </a:endParaRPr>
          </a:p>
          <a:p>
            <a:pPr lvl="1">
              <a:buFont typeface="Arial" charset="0"/>
              <a:buChar char="•"/>
              <a:defRPr/>
            </a:pPr>
            <a:r>
              <a:rPr lang="en-US" altLang="zh-TW" sz="1400" dirty="0">
                <a:latin typeface="+mn-lt"/>
                <a:cs typeface="Arial" charset="0"/>
              </a:rPr>
              <a:t> </a:t>
            </a:r>
            <a:r>
              <a:rPr lang="en-US" altLang="zh-TW" sz="1400" dirty="0" smtClean="0">
                <a:latin typeface="+mn-lt"/>
                <a:cs typeface="Arial" charset="0"/>
              </a:rPr>
              <a:t>Supports </a:t>
            </a:r>
            <a:r>
              <a:rPr lang="en-US" altLang="zh-TW" sz="1400" dirty="0" err="1" smtClean="0">
                <a:latin typeface="+mn-lt"/>
                <a:cs typeface="Arial" charset="0"/>
              </a:rPr>
              <a:t>FreeRTOS</a:t>
            </a:r>
            <a:r>
              <a:rPr lang="en-US" altLang="zh-TW" sz="1400" dirty="0">
                <a:latin typeface="+mn-lt"/>
                <a:cs typeface="Arial" charset="0"/>
              </a:rPr>
              <a:t>, </a:t>
            </a:r>
            <a:r>
              <a:rPr lang="en-US" altLang="zh-TW" sz="1400" dirty="0" err="1">
                <a:latin typeface="+mn-lt"/>
                <a:cs typeface="Arial" charset="0"/>
              </a:rPr>
              <a:t>uC</a:t>
            </a:r>
            <a:r>
              <a:rPr lang="en-US" altLang="zh-TW" sz="1400" dirty="0">
                <a:latin typeface="+mn-lt"/>
                <a:cs typeface="Arial" charset="0"/>
              </a:rPr>
              <a:t>/OS-II (III) , </a:t>
            </a:r>
            <a:r>
              <a:rPr lang="en-US" altLang="zh-TW" sz="1400" dirty="0" err="1">
                <a:latin typeface="+mn-lt"/>
                <a:cs typeface="Arial" charset="0"/>
              </a:rPr>
              <a:t>uTenux</a:t>
            </a:r>
            <a:r>
              <a:rPr lang="en-US" altLang="zh-TW" sz="1400" dirty="0">
                <a:latin typeface="+mn-lt"/>
                <a:cs typeface="Arial" charset="0"/>
              </a:rPr>
              <a:t> RTOS</a:t>
            </a:r>
          </a:p>
          <a:p>
            <a:pPr>
              <a:defRPr/>
            </a:pPr>
            <a:r>
              <a:rPr lang="en-US" altLang="zh-TW" sz="1400" dirty="0">
                <a:latin typeface="+mn-lt"/>
                <a:cs typeface="Arial" charset="0"/>
              </a:rPr>
              <a:t>Ethernet</a:t>
            </a:r>
          </a:p>
          <a:p>
            <a:pPr lvl="1">
              <a:buFont typeface="Arial" charset="0"/>
              <a:buChar char="•"/>
              <a:defRPr/>
            </a:pPr>
            <a:r>
              <a:rPr lang="en-US" altLang="zh-TW" sz="1400" dirty="0" err="1">
                <a:latin typeface="+mn-lt"/>
                <a:cs typeface="Arial" charset="0"/>
              </a:rPr>
              <a:t>lwIP</a:t>
            </a:r>
            <a:r>
              <a:rPr lang="en-US" altLang="zh-TW" sz="1400" dirty="0">
                <a:latin typeface="+mn-lt"/>
                <a:cs typeface="Arial" charset="0"/>
              </a:rPr>
              <a:t>, </a:t>
            </a:r>
            <a:r>
              <a:rPr lang="en-US" altLang="zh-TW" sz="1400" dirty="0" smtClean="0">
                <a:latin typeface="+mn-lt"/>
                <a:cs typeface="Arial" charset="0"/>
              </a:rPr>
              <a:t>TCP/IP</a:t>
            </a:r>
            <a:endParaRPr lang="en-US" altLang="zh-TW" sz="1400" dirty="0">
              <a:latin typeface="+mn-lt"/>
              <a:cs typeface="Arial" charset="0"/>
            </a:endParaRPr>
          </a:p>
          <a:p>
            <a:pPr>
              <a:defRPr/>
            </a:pPr>
            <a:r>
              <a:rPr lang="en-US" altLang="zh-TW" sz="1400" dirty="0">
                <a:latin typeface="+mn-lt"/>
                <a:cs typeface="Arial" charset="0"/>
              </a:rPr>
              <a:t>USB driver</a:t>
            </a:r>
          </a:p>
          <a:p>
            <a:pPr lvl="1">
              <a:buFont typeface="Arial" charset="0"/>
              <a:buChar char="•"/>
              <a:defRPr/>
            </a:pPr>
            <a:r>
              <a:rPr lang="en-US" altLang="zh-TW" sz="1400" dirty="0" smtClean="0">
                <a:latin typeface="+mn-lt"/>
                <a:cs typeface="Arial" charset="0"/>
              </a:rPr>
              <a:t>Host</a:t>
            </a:r>
            <a:r>
              <a:rPr lang="en-US" altLang="zh-TW" sz="1400" dirty="0">
                <a:latin typeface="+mn-lt"/>
                <a:cs typeface="Arial" charset="0"/>
              </a:rPr>
              <a:t> </a:t>
            </a:r>
            <a:r>
              <a:rPr lang="en-US" altLang="zh-TW" sz="1400" dirty="0" smtClean="0">
                <a:latin typeface="+mn-lt"/>
                <a:cs typeface="Arial" charset="0"/>
              </a:rPr>
              <a:t>: HID, Mass Storage</a:t>
            </a:r>
          </a:p>
          <a:p>
            <a:pPr lvl="1">
              <a:buFont typeface="Arial" charset="0"/>
              <a:buChar char="•"/>
              <a:defRPr/>
            </a:pPr>
            <a:r>
              <a:rPr lang="en-US" altLang="zh-TW" sz="1400" dirty="0" smtClean="0">
                <a:latin typeface="+mn-lt"/>
                <a:cs typeface="Arial" charset="0"/>
              </a:rPr>
              <a:t>Device : </a:t>
            </a:r>
            <a:r>
              <a:rPr lang="en-US" altLang="zh-TW" sz="1400" dirty="0" err="1" smtClean="0">
                <a:latin typeface="+mn-lt"/>
                <a:cs typeface="Arial" charset="0"/>
              </a:rPr>
              <a:t>Vcom</a:t>
            </a:r>
            <a:r>
              <a:rPr lang="en-US" altLang="zh-TW" sz="1400" dirty="0">
                <a:latin typeface="+mn-lt"/>
                <a:cs typeface="Arial" charset="0"/>
              </a:rPr>
              <a:t>, HID, </a:t>
            </a:r>
            <a:r>
              <a:rPr lang="en-US" altLang="zh-TW" sz="1400" dirty="0" smtClean="0">
                <a:latin typeface="+mn-lt"/>
                <a:cs typeface="Arial" charset="0"/>
              </a:rPr>
              <a:t>Mass Storage, </a:t>
            </a:r>
            <a:r>
              <a:rPr lang="en-US" altLang="zh-TW" sz="1400" dirty="0">
                <a:latin typeface="+mn-lt"/>
                <a:cs typeface="Arial" charset="0"/>
              </a:rPr>
              <a:t>CCID, </a:t>
            </a:r>
            <a:r>
              <a:rPr lang="en-US" altLang="zh-TW" sz="1400" dirty="0" smtClean="0">
                <a:latin typeface="+mn-lt"/>
                <a:cs typeface="Arial" charset="0"/>
              </a:rPr>
              <a:t>UAC</a:t>
            </a:r>
            <a:endParaRPr lang="en-US" altLang="zh-TW" sz="1400" dirty="0">
              <a:latin typeface="+mn-lt"/>
              <a:cs typeface="Arial" charset="0"/>
            </a:endParaRPr>
          </a:p>
          <a:p>
            <a:pPr>
              <a:defRPr/>
            </a:pPr>
            <a:r>
              <a:rPr lang="en-US" altLang="zh-TW" sz="1400" dirty="0">
                <a:latin typeface="+mn-lt"/>
                <a:cs typeface="Arial" charset="0"/>
              </a:rPr>
              <a:t>Cryptographic </a:t>
            </a:r>
            <a:r>
              <a:rPr lang="en-US" altLang="zh-TW" sz="1400" dirty="0" smtClean="0">
                <a:latin typeface="+mn-lt"/>
                <a:cs typeface="Arial" charset="0"/>
              </a:rPr>
              <a:t>libraries</a:t>
            </a:r>
            <a:endParaRPr lang="en-US" altLang="zh-TW" sz="1400" dirty="0">
              <a:latin typeface="+mn-lt"/>
              <a:cs typeface="Arial" charset="0"/>
            </a:endParaRPr>
          </a:p>
          <a:p>
            <a:pPr lvl="1">
              <a:buFont typeface="Arial" charset="0"/>
              <a:buChar char="•"/>
              <a:defRPr/>
            </a:pPr>
            <a:r>
              <a:rPr lang="en-US" altLang="zh-TW" sz="1400" dirty="0" smtClean="0">
                <a:latin typeface="+mn-lt"/>
                <a:cs typeface="Arial" charset="0"/>
              </a:rPr>
              <a:t>AES, TDES, SHA, PRNG</a:t>
            </a:r>
            <a:endParaRPr lang="en-US" altLang="zh-TW" sz="1400" dirty="0">
              <a:latin typeface="+mn-lt"/>
              <a:cs typeface="Arial" charset="0"/>
            </a:endParaRPr>
          </a:p>
          <a:p>
            <a:pPr>
              <a:defRPr/>
            </a:pPr>
            <a:r>
              <a:rPr lang="en-US" altLang="zh-TW" sz="1400" dirty="0" smtClean="0">
                <a:latin typeface="+mn-lt"/>
                <a:cs typeface="Arial" charset="0"/>
              </a:rPr>
              <a:t>SD card</a:t>
            </a:r>
            <a:endParaRPr lang="en-US" altLang="zh-TW" sz="1400" dirty="0">
              <a:latin typeface="+mn-lt"/>
              <a:cs typeface="Arial" charset="0"/>
            </a:endParaRPr>
          </a:p>
          <a:p>
            <a:pPr lvl="1">
              <a:buFont typeface="Arial" charset="0"/>
              <a:buChar char="•"/>
              <a:defRPr/>
            </a:pPr>
            <a:r>
              <a:rPr lang="en-US" altLang="zh-TW" sz="1400" dirty="0" smtClean="0">
                <a:latin typeface="+mn-lt"/>
                <a:cs typeface="Arial" charset="0"/>
              </a:rPr>
              <a:t>MMC, SD, SDHC</a:t>
            </a:r>
            <a:endParaRPr lang="en-US" altLang="zh-TW" sz="1400" dirty="0">
              <a:latin typeface="+mn-lt"/>
              <a:cs typeface="Arial" charset="0"/>
            </a:endParaRPr>
          </a:p>
          <a:p>
            <a:pPr>
              <a:defRPr/>
            </a:pPr>
            <a:r>
              <a:rPr lang="en-US" altLang="zh-TW" sz="1400" dirty="0" smtClean="0">
                <a:latin typeface="+mn-lt"/>
                <a:cs typeface="Arial" charset="0"/>
              </a:rPr>
              <a:t>ISP loader</a:t>
            </a:r>
            <a:endParaRPr lang="en-US" altLang="zh-TW" sz="1400" dirty="0">
              <a:latin typeface="+mn-lt"/>
              <a:cs typeface="Arial" charset="0"/>
            </a:endParaRPr>
          </a:p>
          <a:p>
            <a:pPr lvl="1">
              <a:buFont typeface="Arial" charset="0"/>
              <a:buChar char="•"/>
              <a:defRPr/>
            </a:pPr>
            <a:r>
              <a:rPr lang="en-US" altLang="zh-TW" sz="1400" dirty="0" smtClean="0">
                <a:latin typeface="+mn-lt"/>
                <a:cs typeface="Arial" charset="0"/>
              </a:rPr>
              <a:t>From USB</a:t>
            </a:r>
            <a:r>
              <a:rPr lang="en-US" altLang="zh-TW" sz="1400" dirty="0">
                <a:latin typeface="+mn-lt"/>
                <a:cs typeface="Arial" charset="0"/>
              </a:rPr>
              <a:t>, </a:t>
            </a:r>
            <a:r>
              <a:rPr lang="en-US" altLang="zh-TW" sz="1400" dirty="0" smtClean="0">
                <a:latin typeface="+mn-lt"/>
                <a:cs typeface="Arial" charset="0"/>
              </a:rPr>
              <a:t>UART  - (PC host)</a:t>
            </a:r>
          </a:p>
          <a:p>
            <a:pPr lvl="1">
              <a:buFont typeface="Arial" charset="0"/>
              <a:buChar char="•"/>
              <a:defRPr/>
            </a:pPr>
            <a:r>
              <a:rPr lang="en-US" altLang="zh-TW" sz="1400" dirty="0" smtClean="0">
                <a:latin typeface="+mn-lt"/>
                <a:cs typeface="Arial" charset="0"/>
              </a:rPr>
              <a:t>CAN, SPI</a:t>
            </a:r>
            <a:r>
              <a:rPr lang="en-US" altLang="zh-TW" sz="1400" dirty="0">
                <a:latin typeface="+mn-lt"/>
                <a:cs typeface="Arial" charset="0"/>
              </a:rPr>
              <a:t>, </a:t>
            </a:r>
            <a:r>
              <a:rPr lang="en-US" altLang="zh-TW" sz="1400" dirty="0" smtClean="0">
                <a:latin typeface="+mn-lt"/>
                <a:cs typeface="Arial" charset="0"/>
              </a:rPr>
              <a:t>I</a:t>
            </a:r>
            <a:r>
              <a:rPr lang="en-US" altLang="zh-TW" sz="1400" baseline="30000" dirty="0" smtClean="0">
                <a:latin typeface="+mn-lt"/>
                <a:cs typeface="Arial" charset="0"/>
              </a:rPr>
              <a:t>2</a:t>
            </a:r>
            <a:r>
              <a:rPr lang="en-US" altLang="zh-TW" sz="1400" dirty="0" smtClean="0">
                <a:latin typeface="+mn-lt"/>
                <a:cs typeface="Arial" charset="0"/>
              </a:rPr>
              <a:t>C  - (MCU host)</a:t>
            </a:r>
          </a:p>
          <a:p>
            <a:pPr>
              <a:defRPr/>
            </a:pPr>
            <a:r>
              <a:rPr lang="en-US" altLang="zh-TW" sz="1400" dirty="0" smtClean="0">
                <a:latin typeface="+mn-lt"/>
                <a:cs typeface="Arial" charset="0"/>
              </a:rPr>
              <a:t>DSP lib</a:t>
            </a:r>
          </a:p>
          <a:p>
            <a:pPr lvl="1">
              <a:buFont typeface="Arial" charset="0"/>
              <a:buChar char="•"/>
              <a:defRPr/>
            </a:pPr>
            <a:r>
              <a:rPr lang="en-US" altLang="zh-TW" sz="1400" dirty="0" smtClean="0">
                <a:latin typeface="+mn-lt"/>
                <a:cs typeface="Arial" charset="0"/>
              </a:rPr>
              <a:t>Math</a:t>
            </a:r>
            <a:r>
              <a:rPr lang="en-US" altLang="zh-TW" sz="1400" dirty="0">
                <a:latin typeface="+mn-lt"/>
                <a:cs typeface="Arial" charset="0"/>
              </a:rPr>
              <a:t>, Filter, Matrix, Transform, Control, Statistical, and </a:t>
            </a:r>
            <a:r>
              <a:rPr lang="en-US" altLang="zh-TW" sz="1400" dirty="0" smtClean="0">
                <a:latin typeface="+mn-lt"/>
                <a:cs typeface="Arial" charset="0"/>
              </a:rPr>
              <a:t>Interpolation</a:t>
            </a:r>
            <a:endParaRPr lang="en-US" altLang="zh-TW" sz="1400" dirty="0">
              <a:latin typeface="+mn-lt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矩形 11"/>
          <p:cNvSpPr>
            <a:spLocks noChangeArrowheads="1"/>
          </p:cNvSpPr>
          <p:nvPr/>
        </p:nvSpPr>
        <p:spPr bwMode="auto">
          <a:xfrm>
            <a:off x="468313" y="950913"/>
            <a:ext cx="8313737" cy="38893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eaLnBrk="1" hangingPunct="1"/>
            <a:endParaRPr lang="zh-TW" altLang="en-US" sz="1600" b="1">
              <a:latin typeface="Arial" charset="0"/>
            </a:endParaRPr>
          </a:p>
        </p:txBody>
      </p:sp>
      <p:sp>
        <p:nvSpPr>
          <p:cNvPr id="52229" name="Text Box 5"/>
          <p:cNvSpPr txBox="1">
            <a:spLocks noChangeArrowheads="1"/>
          </p:cNvSpPr>
          <p:nvPr/>
        </p:nvSpPr>
        <p:spPr bwMode="auto">
          <a:xfrm>
            <a:off x="1234178" y="1675997"/>
            <a:ext cx="2968481" cy="400110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algn="ctr">
              <a:defRPr/>
            </a:pPr>
            <a:r>
              <a:rPr kumimoji="0" lang="en-US" altLang="zh-TW" sz="2000" b="1" dirty="0" smtClean="0">
                <a:solidFill>
                  <a:schemeClr val="bg1"/>
                </a:solidFill>
                <a:ea typeface="MS PGothic" pitchFamily="34" charset="-128"/>
              </a:rPr>
              <a:t>Nu-Tiny </a:t>
            </a:r>
            <a:r>
              <a:rPr kumimoji="0" lang="en-US" altLang="zh-TW" sz="2000" b="1" dirty="0">
                <a:solidFill>
                  <a:schemeClr val="bg1"/>
                </a:solidFill>
                <a:ea typeface="MS PGothic" pitchFamily="34" charset="-128"/>
              </a:rPr>
              <a:t>– </a:t>
            </a:r>
            <a:r>
              <a:rPr kumimoji="0" lang="en-US" altLang="zh-TW" sz="2000" b="1" dirty="0" smtClean="0">
                <a:solidFill>
                  <a:schemeClr val="bg1"/>
                </a:solidFill>
                <a:ea typeface="MS PGothic" pitchFamily="34" charset="-128"/>
              </a:rPr>
              <a:t>EVB – NUC472</a:t>
            </a:r>
          </a:p>
        </p:txBody>
      </p:sp>
      <p:sp>
        <p:nvSpPr>
          <p:cNvPr id="24582" name="Rectangle 2"/>
          <p:cNvSpPr>
            <a:spLocks noChangeArrowheads="1"/>
          </p:cNvSpPr>
          <p:nvPr/>
        </p:nvSpPr>
        <p:spPr bwMode="auto">
          <a:xfrm>
            <a:off x="574675" y="-53975"/>
            <a:ext cx="8318500" cy="106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defTabSz="4572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defTabSz="4572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defTabSz="4572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defTabSz="4572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defTabSz="4572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algn="ctr"/>
            <a:r>
              <a:rPr lang="zh-TW" altLang="en-US" sz="3200" b="1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提供简易的学习板</a:t>
            </a:r>
            <a:endParaRPr lang="en-US" altLang="zh-CN" sz="3200" b="1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24583" name="Picture 7" descr="Snap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063" y="696913"/>
            <a:ext cx="7705725" cy="5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4584" name="Group 3"/>
          <p:cNvGrpSpPr>
            <a:grpSpLocks/>
          </p:cNvGrpSpPr>
          <p:nvPr/>
        </p:nvGrpSpPr>
        <p:grpSpPr bwMode="auto">
          <a:xfrm>
            <a:off x="4214813" y="4859338"/>
            <a:ext cx="4572000" cy="34925"/>
            <a:chOff x="0" y="0"/>
            <a:chExt cx="3349" cy="19"/>
          </a:xfrm>
        </p:grpSpPr>
        <p:pic>
          <p:nvPicPr>
            <p:cNvPr id="24591" name="Rectangle 11"/>
            <p:cNvPicPr>
              <a:picLocks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3349" cy="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4592" name="Text Box 5"/>
            <p:cNvSpPr txBox="1">
              <a:spLocks noChangeArrowheads="1"/>
            </p:cNvSpPr>
            <p:nvPr/>
          </p:nvSpPr>
          <p:spPr bwMode="auto">
            <a:xfrm>
              <a:off x="3" y="2"/>
              <a:ext cx="3342" cy="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9pPr>
            </a:lstStyle>
            <a:p>
              <a:pPr eaLnBrk="1" hangingPunct="1"/>
              <a:endParaRPr kumimoji="0" lang="zh-CN" altLang="en-US">
                <a:solidFill>
                  <a:srgbClr val="000000"/>
                </a:solidFill>
                <a:ea typeface="SimSun" pitchFamily="2" charset="-122"/>
                <a:cs typeface="Arial Unicode MS" pitchFamily="34" charset="-120"/>
              </a:endParaRPr>
            </a:p>
          </p:txBody>
        </p:sp>
      </p:grpSp>
      <p:sp>
        <p:nvSpPr>
          <p:cNvPr id="24585" name="Slide Number Placeholder 1"/>
          <p:cNvSpPr>
            <a:spLocks noGrp="1"/>
          </p:cNvSpPr>
          <p:nvPr>
            <p:ph type="sldNum" sz="quarter" idx="10"/>
          </p:nvPr>
        </p:nvSpPr>
        <p:spPr bwMode="auto">
          <a:xfrm>
            <a:off x="6553200" y="4767263"/>
            <a:ext cx="2133600" cy="27463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fld id="{CCE45F6E-1074-46CE-B108-9FE29447FA30}" type="slidenum">
              <a:rPr kumimoji="0" lang="en-US" altLang="zh-TW" smtClean="0">
                <a:solidFill>
                  <a:srgbClr val="898989"/>
                </a:solidFill>
                <a:ea typeface="MS PGothic" pitchFamily="34" charset="-128"/>
              </a:rPr>
              <a:pPr/>
              <a:t>17</a:t>
            </a:fld>
            <a:endParaRPr kumimoji="0" lang="en-US" altLang="zh-TW" smtClean="0">
              <a:solidFill>
                <a:srgbClr val="898989"/>
              </a:solidFill>
              <a:ea typeface="MS PGothic" pitchFamily="34" charset="-128"/>
            </a:endParaRPr>
          </a:p>
        </p:txBody>
      </p:sp>
      <p:sp>
        <p:nvSpPr>
          <p:cNvPr id="18" name="Text Box 5"/>
          <p:cNvSpPr txBox="1">
            <a:spLocks noChangeArrowheads="1"/>
          </p:cNvSpPr>
          <p:nvPr/>
        </p:nvSpPr>
        <p:spPr bwMode="auto">
          <a:xfrm>
            <a:off x="4977396" y="1673233"/>
            <a:ext cx="2982221" cy="369332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algn="ctr">
              <a:defRPr/>
            </a:pPr>
            <a:r>
              <a:rPr kumimoji="0" lang="en-US" altLang="zh-TW" sz="1800" b="1" dirty="0" smtClean="0">
                <a:solidFill>
                  <a:schemeClr val="bg1"/>
                </a:solidFill>
                <a:ea typeface="MS PGothic" pitchFamily="34" charset="-128"/>
              </a:rPr>
              <a:t>Nu-Tiny </a:t>
            </a:r>
            <a:r>
              <a:rPr kumimoji="0" lang="en-US" altLang="zh-TW" sz="1800" b="1" dirty="0">
                <a:solidFill>
                  <a:schemeClr val="bg1"/>
                </a:solidFill>
                <a:ea typeface="MS PGothic" pitchFamily="34" charset="-128"/>
              </a:rPr>
              <a:t>–</a:t>
            </a:r>
            <a:r>
              <a:rPr kumimoji="0" lang="en-US" altLang="zh-TW" sz="1800" b="1" dirty="0" smtClean="0">
                <a:solidFill>
                  <a:schemeClr val="bg1"/>
                </a:solidFill>
                <a:ea typeface="MS PGothic" pitchFamily="34" charset="-128"/>
              </a:rPr>
              <a:t> EVB – NUC442</a:t>
            </a:r>
          </a:p>
        </p:txBody>
      </p:sp>
      <p:pic>
        <p:nvPicPr>
          <p:cNvPr id="24589" name="Picture 2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6850" y="2287588"/>
            <a:ext cx="2560638" cy="1219200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2F4D7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90" name="Picture 11" descr="C:\Users\PN20\Desktop\20140410_18395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4613" y="2252663"/>
            <a:ext cx="2690812" cy="128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矩形 15"/>
          <p:cNvSpPr>
            <a:spLocks noChangeArrowheads="1"/>
          </p:cNvSpPr>
          <p:nvPr/>
        </p:nvSpPr>
        <p:spPr bwMode="auto">
          <a:xfrm>
            <a:off x="827088" y="950913"/>
            <a:ext cx="3240087" cy="38893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eaLnBrk="1" hangingPunct="1"/>
            <a:endParaRPr lang="zh-TW" altLang="en-US" b="1">
              <a:latin typeface="Arial" charset="0"/>
            </a:endParaRPr>
          </a:p>
        </p:txBody>
      </p:sp>
      <p:sp>
        <p:nvSpPr>
          <p:cNvPr id="25603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30213" y="39688"/>
            <a:ext cx="8318500" cy="857250"/>
          </a:xfrm>
        </p:spPr>
        <p:txBody>
          <a:bodyPr/>
          <a:lstStyle/>
          <a:p>
            <a:pPr algn="ctr"/>
            <a:r>
              <a:rPr lang="zh-TW" altLang="en-US" smtClean="0">
                <a:ea typeface="Adobe 繁黑體 Std B" pitchFamily="34" charset="-120"/>
              </a:rPr>
              <a:t>完整与多样的开发工具</a:t>
            </a:r>
            <a:endParaRPr lang="en-US" altLang="zh-CN" smtClean="0">
              <a:ea typeface="Adobe 繁黑體 Std B" pitchFamily="34" charset="-120"/>
            </a:endParaRPr>
          </a:p>
        </p:txBody>
      </p:sp>
      <p:sp>
        <p:nvSpPr>
          <p:cNvPr id="25604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1138238" y="1446213"/>
            <a:ext cx="2617787" cy="2508250"/>
          </a:xfrm>
        </p:spPr>
        <p:txBody>
          <a:bodyPr/>
          <a:lstStyle/>
          <a:p>
            <a:pPr>
              <a:lnSpc>
                <a:spcPct val="120000"/>
              </a:lnSpc>
              <a:buFont typeface="Arial" charset="0"/>
              <a:buBlip>
                <a:blip r:embed="rId3"/>
              </a:buBlip>
            </a:pPr>
            <a:r>
              <a:rPr lang="en-US" altLang="zh-TW" sz="2400" b="1" u="sng" smtClean="0">
                <a:solidFill>
                  <a:srgbClr val="17375E"/>
                </a:solidFill>
                <a:latin typeface="Calibri" pitchFamily="34" charset="0"/>
                <a:ea typeface="Adobe Gothic Std B" pitchFamily="34" charset="-128"/>
              </a:rPr>
              <a:t>NuMicro-SDK</a:t>
            </a:r>
          </a:p>
          <a:p>
            <a:pPr>
              <a:lnSpc>
                <a:spcPct val="120000"/>
              </a:lnSpc>
              <a:buFont typeface="Arial" charset="0"/>
              <a:buBlip>
                <a:blip r:embed="rId3"/>
              </a:buBlip>
            </a:pPr>
            <a:r>
              <a:rPr lang="en-US" altLang="zh-TW" sz="2400" b="1" u="sng" smtClean="0">
                <a:solidFill>
                  <a:srgbClr val="17375E"/>
                </a:solidFill>
                <a:latin typeface="Calibri" pitchFamily="34" charset="0"/>
                <a:ea typeface="Adobe Gothic Std B" pitchFamily="34" charset="-128"/>
              </a:rPr>
              <a:t>NuTiny-SDK</a:t>
            </a:r>
          </a:p>
          <a:p>
            <a:pPr>
              <a:lnSpc>
                <a:spcPct val="120000"/>
              </a:lnSpc>
              <a:buFont typeface="Arial" charset="0"/>
              <a:buBlip>
                <a:blip r:embed="rId3"/>
              </a:buBlip>
            </a:pPr>
            <a:r>
              <a:rPr lang="en-US" altLang="zh-TW" sz="2400" b="1" u="sng" smtClean="0">
                <a:solidFill>
                  <a:srgbClr val="17375E"/>
                </a:solidFill>
                <a:latin typeface="Calibri" pitchFamily="34" charset="0"/>
                <a:ea typeface="Adobe Gothic Std B" pitchFamily="34" charset="-128"/>
              </a:rPr>
              <a:t>NuLink-Pro</a:t>
            </a:r>
          </a:p>
          <a:p>
            <a:pPr>
              <a:lnSpc>
                <a:spcPct val="120000"/>
              </a:lnSpc>
              <a:buFont typeface="Arial" charset="0"/>
              <a:buBlip>
                <a:blip r:embed="rId3"/>
              </a:buBlip>
            </a:pPr>
            <a:r>
              <a:rPr lang="en-US" altLang="zh-TW" sz="2400" b="1" u="sng" smtClean="0">
                <a:solidFill>
                  <a:srgbClr val="17375E"/>
                </a:solidFill>
                <a:latin typeface="Calibri" pitchFamily="34" charset="0"/>
                <a:ea typeface="Adobe Gothic Std B" pitchFamily="34" charset="-128"/>
              </a:rPr>
              <a:t>NuGang</a:t>
            </a:r>
            <a:endParaRPr lang="zh-TW" altLang="en-US" b="1" smtClean="0">
              <a:solidFill>
                <a:schemeClr val="hlink"/>
              </a:solidFill>
            </a:endParaRPr>
          </a:p>
        </p:txBody>
      </p:sp>
      <p:pic>
        <p:nvPicPr>
          <p:cNvPr id="25605" name="Picture 8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9300" y="3208338"/>
            <a:ext cx="2014538" cy="446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5606" name="Object 11"/>
          <p:cNvGraphicFramePr>
            <a:graphicFrameLocks noChangeAspect="1"/>
          </p:cNvGraphicFramePr>
          <p:nvPr/>
        </p:nvGraphicFramePr>
        <p:xfrm>
          <a:off x="5122863" y="3740150"/>
          <a:ext cx="2447925" cy="9921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28" name="Visio" r:id="rId5" imgW="5486400" imgH="2984500" progId="Visio.Drawing.11">
                  <p:embed/>
                </p:oleObj>
              </mc:Choice>
              <mc:Fallback>
                <p:oleObj name="Visio" r:id="rId5" imgW="5486400" imgH="2984500" progId="Visio.Drawing.11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22863" y="3740150"/>
                        <a:ext cx="2447925" cy="9921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1207" name="Picture 8"/>
          <p:cNvPicPr>
            <a:picLocks noChangeAspect="1" noChangeArrowheads="1"/>
          </p:cNvPicPr>
          <p:nvPr/>
        </p:nvPicPr>
        <p:blipFill rotWithShape="1">
          <a:blip r:embed="rId7"/>
          <a:srcRect l="15346" t="8936" r="18486" b="4453"/>
          <a:stretch/>
        </p:blipFill>
        <p:spPr bwMode="auto">
          <a:xfrm>
            <a:off x="5661025" y="1168400"/>
            <a:ext cx="1622425" cy="1058863"/>
          </a:xfrm>
          <a:prstGeom prst="rect">
            <a:avLst/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</p:pic>
      <p:pic>
        <p:nvPicPr>
          <p:cNvPr id="30731" name="Picture 12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578600" y="3197225"/>
            <a:ext cx="1841500" cy="46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grpSp>
        <p:nvGrpSpPr>
          <p:cNvPr id="25609" name="Group 3"/>
          <p:cNvGrpSpPr>
            <a:grpSpLocks/>
          </p:cNvGrpSpPr>
          <p:nvPr/>
        </p:nvGrpSpPr>
        <p:grpSpPr bwMode="auto">
          <a:xfrm>
            <a:off x="4214813" y="4859338"/>
            <a:ext cx="4572000" cy="34925"/>
            <a:chOff x="0" y="0"/>
            <a:chExt cx="3349" cy="19"/>
          </a:xfrm>
        </p:grpSpPr>
        <p:pic>
          <p:nvPicPr>
            <p:cNvPr id="25621" name="Rectangle 11"/>
            <p:cNvPicPr>
              <a:picLocks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3349" cy="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5622" name="Text Box 5"/>
            <p:cNvSpPr txBox="1">
              <a:spLocks noChangeArrowheads="1"/>
            </p:cNvSpPr>
            <p:nvPr/>
          </p:nvSpPr>
          <p:spPr bwMode="auto">
            <a:xfrm>
              <a:off x="3" y="2"/>
              <a:ext cx="3342" cy="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9pPr>
            </a:lstStyle>
            <a:p>
              <a:pPr eaLnBrk="1" hangingPunct="1"/>
              <a:endParaRPr kumimoji="0" lang="zh-CN" altLang="en-US">
                <a:solidFill>
                  <a:srgbClr val="000000"/>
                </a:solidFill>
                <a:ea typeface="SimSun" pitchFamily="2" charset="-122"/>
                <a:cs typeface="Arial Unicode MS" pitchFamily="34" charset="-120"/>
              </a:endParaRPr>
            </a:p>
          </p:txBody>
        </p:sp>
      </p:grpSp>
      <p:pic>
        <p:nvPicPr>
          <p:cNvPr id="25610" name="Picture 7" descr="Snap1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5" y="696913"/>
            <a:ext cx="7705725" cy="5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11" name="Slide Number Placeholder 1"/>
          <p:cNvSpPr>
            <a:spLocks noGrp="1"/>
          </p:cNvSpPr>
          <p:nvPr>
            <p:ph type="sldNum" sz="quarter" idx="10"/>
          </p:nvPr>
        </p:nvSpPr>
        <p:spPr bwMode="auto">
          <a:xfrm>
            <a:off x="6553200" y="4767263"/>
            <a:ext cx="2133600" cy="27463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fld id="{07D0F91C-F64D-49ED-9872-DBCC1B135DFC}" type="slidenum">
              <a:rPr kumimoji="0" lang="en-US" altLang="zh-TW" smtClean="0">
                <a:solidFill>
                  <a:srgbClr val="898989"/>
                </a:solidFill>
                <a:ea typeface="MS PGothic" pitchFamily="34" charset="-128"/>
              </a:rPr>
              <a:pPr/>
              <a:t>18</a:t>
            </a:fld>
            <a:endParaRPr kumimoji="0" lang="en-US" altLang="zh-TW" smtClean="0">
              <a:solidFill>
                <a:srgbClr val="898989"/>
              </a:solidFill>
              <a:ea typeface="MS PGothic" pitchFamily="34" charset="-128"/>
            </a:endParaRPr>
          </a:p>
        </p:txBody>
      </p:sp>
      <p:grpSp>
        <p:nvGrpSpPr>
          <p:cNvPr id="25612" name="群組 1"/>
          <p:cNvGrpSpPr>
            <a:grpSpLocks/>
          </p:cNvGrpSpPr>
          <p:nvPr/>
        </p:nvGrpSpPr>
        <p:grpSpPr bwMode="auto">
          <a:xfrm>
            <a:off x="4760913" y="2343150"/>
            <a:ext cx="3478212" cy="831850"/>
            <a:chOff x="4481979" y="2328673"/>
            <a:chExt cx="4073035" cy="973138"/>
          </a:xfrm>
        </p:grpSpPr>
        <p:pic>
          <p:nvPicPr>
            <p:cNvPr id="25613" name="Picture 17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2842293">
              <a:off x="4852155" y="2606677"/>
              <a:ext cx="809625" cy="393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" name="Picture 9"/>
            <p:cNvPicPr>
              <a:picLocks noChangeAspect="1" noChangeArrowheads="1"/>
            </p:cNvPicPr>
            <p:nvPr/>
          </p:nvPicPr>
          <p:blipFill>
            <a:blip r:embed="rId12"/>
            <a:srcRect/>
            <a:stretch>
              <a:fillRect/>
            </a:stretch>
          </p:blipFill>
          <p:spPr bwMode="auto">
            <a:xfrm rot="18531623">
              <a:off x="5863634" y="2445291"/>
              <a:ext cx="863567" cy="76776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</p:pic>
        <p:pic>
          <p:nvPicPr>
            <p:cNvPr id="4" name="Picture 11"/>
            <p:cNvPicPr>
              <a:picLocks noChangeAspect="1" noChangeArrowheads="1"/>
            </p:cNvPicPr>
            <p:nvPr/>
          </p:nvPicPr>
          <p:blipFill>
            <a:blip r:embed="rId13"/>
            <a:srcRect/>
            <a:stretch>
              <a:fillRect/>
            </a:stretch>
          </p:blipFill>
          <p:spPr bwMode="auto">
            <a:xfrm rot="18546747">
              <a:off x="6389740" y="2614492"/>
              <a:ext cx="889568" cy="36250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</p:pic>
        <p:pic>
          <p:nvPicPr>
            <p:cNvPr id="5" name="Picture 13"/>
            <p:cNvPicPr>
              <a:picLocks noChangeAspect="1" noChangeArrowheads="1"/>
            </p:cNvPicPr>
            <p:nvPr/>
          </p:nvPicPr>
          <p:blipFill>
            <a:blip r:embed="rId14"/>
            <a:srcRect/>
            <a:stretch>
              <a:fillRect/>
            </a:stretch>
          </p:blipFill>
          <p:spPr bwMode="auto">
            <a:xfrm rot="18805849">
              <a:off x="4266762" y="2553177"/>
              <a:ext cx="852424" cy="42198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</p:pic>
        <p:pic>
          <p:nvPicPr>
            <p:cNvPr id="25617" name="Picture 7"/>
            <p:cNvPicPr>
              <a:picLocks noChangeAspect="1" noChangeArrowheads="1"/>
            </p:cNvPicPr>
            <p:nvPr/>
          </p:nvPicPr>
          <p:blipFill>
            <a:blip r:embed="rId15">
              <a:lum bright="20000" contrast="2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2857864">
              <a:off x="5346322" y="2588229"/>
              <a:ext cx="973138" cy="4540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734" name="Picture 14"/>
            <p:cNvPicPr>
              <a:picLocks noChangeAspect="1" noChangeArrowheads="1"/>
            </p:cNvPicPr>
            <p:nvPr/>
          </p:nvPicPr>
          <p:blipFill>
            <a:blip r:embed="rId16"/>
            <a:srcRect/>
            <a:stretch>
              <a:fillRect/>
            </a:stretch>
          </p:blipFill>
          <p:spPr bwMode="auto">
            <a:xfrm rot="18417735">
              <a:off x="6982639" y="2527061"/>
              <a:ext cx="653711" cy="6543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</p:pic>
        <p:pic>
          <p:nvPicPr>
            <p:cNvPr id="25619" name="Picture 20"/>
            <p:cNvPicPr>
              <a:picLocks noChangeAspect="1" noChangeArrowheads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476664">
              <a:off x="7457679" y="2608220"/>
              <a:ext cx="798250" cy="380072"/>
            </a:xfrm>
            <a:prstGeom prst="rect">
              <a:avLst/>
            </a:prstGeom>
            <a:noFill/>
            <a:ln>
              <a:noFill/>
            </a:ln>
            <a:effectLst>
              <a:outerShdw dist="17961" dir="2700000" algn="ctr" rotWithShape="0">
                <a:srgbClr val="2F4D71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620" name="Picture 11" descr="C:\Users\PN20\Desktop\20140410_183951.png"/>
            <p:cNvPicPr>
              <a:picLocks noChangeAspect="1" noChangeArrowheads="1"/>
            </p:cNvPicPr>
            <p:nvPr/>
          </p:nvPicPr>
          <p:blipFill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3413854">
              <a:off x="7960955" y="2606191"/>
              <a:ext cx="803990" cy="3841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/>
          <p:cNvSpPr>
            <a:spLocks noGrp="1"/>
          </p:cNvSpPr>
          <p:nvPr>
            <p:ph type="title"/>
          </p:nvPr>
        </p:nvSpPr>
        <p:spPr>
          <a:xfrm>
            <a:off x="431800" y="0"/>
            <a:ext cx="8229600" cy="857250"/>
          </a:xfrm>
        </p:spPr>
        <p:txBody>
          <a:bodyPr/>
          <a:lstStyle/>
          <a:p>
            <a:pPr algn="ctr"/>
            <a:r>
              <a:rPr lang="zh-TW" altLang="en-US" smtClean="0"/>
              <a:t>开发环境与工具</a:t>
            </a:r>
          </a:p>
        </p:txBody>
      </p:sp>
      <p:sp>
        <p:nvSpPr>
          <p:cNvPr id="26627" name="Slide Number Placeholder 3"/>
          <p:cNvSpPr>
            <a:spLocks noGrp="1"/>
          </p:cNvSpPr>
          <p:nvPr>
            <p:ph type="sldNum" sz="quarter" idx="10"/>
          </p:nvPr>
        </p:nvSpPr>
        <p:spPr bwMode="auto">
          <a:xfrm>
            <a:off x="3124200" y="4767263"/>
            <a:ext cx="2895600" cy="27463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algn="ctr"/>
            <a:fld id="{52BA01D3-7DB2-4301-9460-DF2AA3365436}" type="slidenum">
              <a:rPr kumimoji="0" lang="zh-TW" altLang="en-US" smtClean="0">
                <a:solidFill>
                  <a:srgbClr val="898989"/>
                </a:solidFill>
                <a:latin typeface="Arial" charset="0"/>
                <a:ea typeface="MS PGothic" pitchFamily="34" charset="-128"/>
              </a:rPr>
              <a:pPr algn="ctr"/>
              <a:t>19</a:t>
            </a:fld>
            <a:endParaRPr kumimoji="0" lang="zh-TW" altLang="en-US" smtClean="0">
              <a:solidFill>
                <a:srgbClr val="898989"/>
              </a:solidFill>
              <a:latin typeface="Arial" charset="0"/>
              <a:ea typeface="MS PGothic" pitchFamily="34" charset="-128"/>
            </a:endParaRPr>
          </a:p>
        </p:txBody>
      </p:sp>
      <p:pic>
        <p:nvPicPr>
          <p:cNvPr id="31748" name="Picture 1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4538" y="736600"/>
            <a:ext cx="7705725" cy="53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17961" dir="2700000" algn="ctr" rotWithShape="0">
                    <a:srgbClr val="2F4D71">
                      <a:alpha val="74998"/>
                    </a:srgbClr>
                  </a:outerShdw>
                </a:effectLst>
              </a14:hiddenEffects>
            </a:ext>
          </a:extLst>
        </p:spPr>
      </p:pic>
      <p:grpSp>
        <p:nvGrpSpPr>
          <p:cNvPr id="26629" name="Group 13"/>
          <p:cNvGrpSpPr>
            <a:grpSpLocks/>
          </p:cNvGrpSpPr>
          <p:nvPr/>
        </p:nvGrpSpPr>
        <p:grpSpPr bwMode="auto">
          <a:xfrm>
            <a:off x="730250" y="3763963"/>
            <a:ext cx="7720013" cy="1047750"/>
            <a:chOff x="719139" y="4437496"/>
            <a:chExt cx="7813302" cy="1943832"/>
          </a:xfrm>
        </p:grpSpPr>
        <p:sp>
          <p:nvSpPr>
            <p:cNvPr id="6" name="Rounded Rectangle 5"/>
            <p:cNvSpPr/>
            <p:nvPr/>
          </p:nvSpPr>
          <p:spPr>
            <a:xfrm>
              <a:off x="719139" y="4620098"/>
              <a:ext cx="7813302" cy="1761230"/>
            </a:xfrm>
            <a:prstGeom prst="round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7" name="Rounded Rectangle 6"/>
            <p:cNvSpPr/>
            <p:nvPr/>
          </p:nvSpPr>
          <p:spPr>
            <a:xfrm>
              <a:off x="820361" y="4437496"/>
              <a:ext cx="3607004" cy="1811297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zh-TW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11" name="Rounded Rectangle 10"/>
            <p:cNvSpPr/>
            <p:nvPr/>
          </p:nvSpPr>
          <p:spPr>
            <a:xfrm>
              <a:off x="4779229" y="4437496"/>
              <a:ext cx="3608611" cy="1811297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26636" name="Rectangle 7"/>
            <p:cNvSpPr>
              <a:spLocks noChangeArrowheads="1"/>
            </p:cNvSpPr>
            <p:nvPr/>
          </p:nvSpPr>
          <p:spPr bwMode="auto">
            <a:xfrm>
              <a:off x="985633" y="4621493"/>
              <a:ext cx="2082522" cy="5617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9pPr>
            </a:lstStyle>
            <a:p>
              <a:pPr eaLnBrk="1" hangingPunct="1"/>
              <a:r>
                <a:rPr lang="en-US" altLang="zh-TW" sz="1400">
                  <a:latin typeface="微軟正黑體" pitchFamily="34" charset="-120"/>
                  <a:ea typeface="微軟正黑體" pitchFamily="34" charset="-120"/>
                </a:rPr>
                <a:t>NuLink </a:t>
              </a:r>
              <a:r>
                <a:rPr lang="zh-TW" altLang="en-US" sz="1400">
                  <a:latin typeface="微軟正黑體" pitchFamily="34" charset="-120"/>
                  <a:ea typeface="微軟正黑體" pitchFamily="34" charset="-120"/>
                </a:rPr>
                <a:t>模拟除错刻录器</a:t>
              </a:r>
            </a:p>
          </p:txBody>
        </p:sp>
        <p:sp>
          <p:nvSpPr>
            <p:cNvPr id="26637" name="Rectangle 12"/>
            <p:cNvSpPr>
              <a:spLocks noChangeArrowheads="1"/>
            </p:cNvSpPr>
            <p:nvPr/>
          </p:nvSpPr>
          <p:spPr bwMode="auto">
            <a:xfrm>
              <a:off x="4874873" y="4509120"/>
              <a:ext cx="1800407" cy="5714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9pPr>
            </a:lstStyle>
            <a:p>
              <a:pPr eaLnBrk="1" hangingPunct="1"/>
              <a:r>
                <a:rPr lang="zh-TW" altLang="en-US" sz="1400">
                  <a:latin typeface="微軟正黑體" pitchFamily="34" charset="-120"/>
                  <a:ea typeface="微軟正黑體" pitchFamily="34" charset="-120"/>
                </a:rPr>
                <a:t>开发评估板与学习板</a:t>
              </a:r>
            </a:p>
          </p:txBody>
        </p:sp>
        <p:pic>
          <p:nvPicPr>
            <p:cNvPr id="31760" name="Picture 4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1321646" y="5321056"/>
              <a:ext cx="955976" cy="6597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</p:pic>
        <p:pic>
          <p:nvPicPr>
            <p:cNvPr id="31761" name="Picture 3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2767661" y="5273933"/>
              <a:ext cx="1062017" cy="75397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</p:pic>
      </p:grpSp>
      <p:sp>
        <p:nvSpPr>
          <p:cNvPr id="26630" name="Content Placeholder 2"/>
          <p:cNvSpPr>
            <a:spLocks noGrp="1"/>
          </p:cNvSpPr>
          <p:nvPr>
            <p:ph sz="half" idx="4294967295"/>
          </p:nvPr>
        </p:nvSpPr>
        <p:spPr>
          <a:xfrm>
            <a:off x="1258888" y="928688"/>
            <a:ext cx="5784850" cy="2919412"/>
          </a:xfrm>
        </p:spPr>
        <p:txBody>
          <a:bodyPr/>
          <a:lstStyle/>
          <a:p>
            <a:pPr>
              <a:buFont typeface="Wingdings" pitchFamily="2" charset="2"/>
              <a:buChar char="l"/>
            </a:pPr>
            <a:r>
              <a:rPr lang="en-US" altLang="zh-TW" sz="1200" smtClean="0"/>
              <a:t>Keil RVMDK </a:t>
            </a:r>
            <a:r>
              <a:rPr lang="zh-TW" altLang="en-US" sz="1200" smtClean="0"/>
              <a:t>评估版本</a:t>
            </a:r>
            <a:r>
              <a:rPr lang="en-US" altLang="zh-TW" sz="1200" smtClean="0"/>
              <a:t> </a:t>
            </a:r>
          </a:p>
          <a:p>
            <a:pPr>
              <a:buFont typeface="Wingdings" pitchFamily="2" charset="2"/>
              <a:buChar char="l"/>
            </a:pPr>
            <a:r>
              <a:rPr lang="en-US" altLang="zh-TW" sz="1200" smtClean="0"/>
              <a:t>IAR EWARM</a:t>
            </a:r>
            <a:r>
              <a:rPr lang="zh-TW" altLang="en-US" sz="1200" smtClean="0"/>
              <a:t> 评估版本</a:t>
            </a:r>
            <a:endParaRPr lang="en-US" altLang="zh-TW" sz="1200" smtClean="0"/>
          </a:p>
          <a:p>
            <a:pPr>
              <a:buFont typeface="Wingdings" pitchFamily="2" charset="2"/>
              <a:buChar char="l"/>
            </a:pPr>
            <a:r>
              <a:rPr lang="en-US" altLang="zh-TW" sz="1200" smtClean="0"/>
              <a:t>Coocox  CoIDE </a:t>
            </a:r>
          </a:p>
          <a:p>
            <a:pPr>
              <a:buFont typeface="Wingdings" pitchFamily="2" charset="2"/>
              <a:buChar char="l"/>
            </a:pPr>
            <a:r>
              <a:rPr lang="en-US" altLang="zh-TW" sz="1200" smtClean="0"/>
              <a:t>NuTiny-SDK </a:t>
            </a:r>
            <a:r>
              <a:rPr lang="zh-TW" altLang="en-US" sz="1200" smtClean="0"/>
              <a:t>快速入门引导</a:t>
            </a:r>
            <a:endParaRPr lang="en-US" altLang="zh-TW" sz="1200" smtClean="0"/>
          </a:p>
          <a:p>
            <a:pPr>
              <a:buFont typeface="Wingdings" pitchFamily="2" charset="2"/>
              <a:buChar char="l"/>
            </a:pPr>
            <a:r>
              <a:rPr lang="zh-TW" altLang="en-US" sz="1200" smtClean="0"/>
              <a:t>软件支持</a:t>
            </a:r>
            <a:endParaRPr lang="en-US" altLang="zh-TW" sz="1200" smtClean="0"/>
          </a:p>
          <a:p>
            <a:pPr lvl="1"/>
            <a:r>
              <a:rPr lang="zh-TW" altLang="en-US" sz="1200" smtClean="0">
                <a:ea typeface="MS PGothic" pitchFamily="34" charset="-128"/>
              </a:rPr>
              <a:t>驱动包</a:t>
            </a:r>
            <a:r>
              <a:rPr lang="en-US" altLang="zh-TW" sz="1200" smtClean="0"/>
              <a:t>,</a:t>
            </a:r>
            <a:r>
              <a:rPr lang="zh-TW" altLang="en-US" sz="1200" smtClean="0">
                <a:ea typeface="MS PGothic" pitchFamily="34" charset="-128"/>
              </a:rPr>
              <a:t>软件库</a:t>
            </a:r>
            <a:r>
              <a:rPr lang="en-US" altLang="zh-TW" sz="1200" smtClean="0"/>
              <a:t>,</a:t>
            </a:r>
            <a:r>
              <a:rPr lang="zh-TW" altLang="en-US" sz="1200" smtClean="0">
                <a:ea typeface="MS PGothic" pitchFamily="34" charset="-128"/>
              </a:rPr>
              <a:t>实时操作系统</a:t>
            </a:r>
            <a:endParaRPr lang="en-US" altLang="zh-TW" sz="1200" smtClean="0"/>
          </a:p>
          <a:p>
            <a:pPr lvl="1"/>
            <a:r>
              <a:rPr lang="zh-TW" altLang="en-US" sz="1200" smtClean="0">
                <a:ea typeface="MS PGothic" pitchFamily="34" charset="-128"/>
              </a:rPr>
              <a:t>支持</a:t>
            </a:r>
            <a:r>
              <a:rPr lang="en-US" altLang="zh-TW" sz="1200" smtClean="0"/>
              <a:t>CMSIS</a:t>
            </a:r>
            <a:r>
              <a:rPr lang="zh-TW" altLang="en-US" sz="1200" smtClean="0">
                <a:ea typeface="MS PGothic" pitchFamily="34" charset="-128"/>
              </a:rPr>
              <a:t>软件接口标准</a:t>
            </a:r>
            <a:endParaRPr lang="en-US" altLang="zh-TW" sz="1200" smtClean="0"/>
          </a:p>
          <a:p>
            <a:pPr lvl="1"/>
            <a:r>
              <a:rPr lang="zh-TW" altLang="en-US" sz="1200" smtClean="0">
                <a:ea typeface="MS PGothic" pitchFamily="34" charset="-128"/>
              </a:rPr>
              <a:t>支持直接寄存器写码</a:t>
            </a:r>
            <a:endParaRPr lang="en-US" altLang="zh-TW" sz="1200" smtClean="0"/>
          </a:p>
          <a:p>
            <a:pPr lvl="1"/>
            <a:r>
              <a:rPr lang="zh-TW" altLang="en-US" sz="1200" smtClean="0">
                <a:ea typeface="MS PGothic" pitchFamily="34" charset="-128"/>
              </a:rPr>
              <a:t>支持</a:t>
            </a:r>
            <a:r>
              <a:rPr lang="en-US" altLang="zh-TW" sz="1200" smtClean="0"/>
              <a:t>USB OTG</a:t>
            </a:r>
            <a:r>
              <a:rPr lang="zh-TW" altLang="en-US" sz="1200" smtClean="0">
                <a:ea typeface="MS PGothic" pitchFamily="34" charset="-128"/>
              </a:rPr>
              <a:t> 驱动包</a:t>
            </a:r>
            <a:r>
              <a:rPr lang="en-US" altLang="zh-TW" sz="1200" smtClean="0"/>
              <a:t>, USB </a:t>
            </a:r>
            <a:r>
              <a:rPr lang="zh-TW" altLang="en-US" sz="1200" smtClean="0">
                <a:ea typeface="MS PGothic" pitchFamily="34" charset="-128"/>
              </a:rPr>
              <a:t>设备装置 </a:t>
            </a:r>
            <a:r>
              <a:rPr lang="en-US" altLang="zh-TW" sz="1200" smtClean="0"/>
              <a:t>VCOM/HID/UAC/Mass Storage</a:t>
            </a:r>
            <a:r>
              <a:rPr lang="zh-TW" altLang="en-US" sz="1200" smtClean="0">
                <a:ea typeface="MS PGothic" pitchFamily="34" charset="-128"/>
              </a:rPr>
              <a:t> </a:t>
            </a:r>
            <a:endParaRPr lang="en-US" altLang="zh-TW" sz="1200" smtClean="0"/>
          </a:p>
          <a:p>
            <a:pPr lvl="1"/>
            <a:r>
              <a:rPr lang="zh-TW" altLang="en-US" sz="1200" smtClean="0">
                <a:ea typeface="MS PGothic" pitchFamily="34" charset="-128"/>
              </a:rPr>
              <a:t>范例程序</a:t>
            </a:r>
            <a:endParaRPr lang="en-US" altLang="zh-TW" sz="1200" smtClean="0"/>
          </a:p>
          <a:p>
            <a:pPr>
              <a:buFont typeface="Wingdings" pitchFamily="2" charset="2"/>
              <a:buChar char="l"/>
            </a:pPr>
            <a:r>
              <a:rPr lang="zh-TW" altLang="en-US" sz="1200" smtClean="0"/>
              <a:t>提供技术参考手册档</a:t>
            </a:r>
            <a:endParaRPr lang="en-US" altLang="zh-TW" sz="1200" smtClean="0"/>
          </a:p>
          <a:p>
            <a:pPr>
              <a:buFont typeface="Wingdings" pitchFamily="2" charset="2"/>
              <a:buChar char="l"/>
            </a:pPr>
            <a:r>
              <a:rPr lang="zh-TW" altLang="en-US" sz="1200" smtClean="0"/>
              <a:t>在线技术课程</a:t>
            </a:r>
            <a:endParaRPr lang="en-US" altLang="zh-TW" sz="1200" smtClean="0"/>
          </a:p>
          <a:p>
            <a:pPr>
              <a:buFont typeface="Wingdings" pitchFamily="2" charset="2"/>
              <a:buNone/>
            </a:pPr>
            <a:endParaRPr lang="zh-TW" altLang="en-US" sz="1200" smtClean="0">
              <a:ea typeface="標楷體" pitchFamily="65" charset="-120"/>
            </a:endParaRPr>
          </a:p>
        </p:txBody>
      </p:sp>
      <p:pic>
        <p:nvPicPr>
          <p:cNvPr id="26631" name="Picture 2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4110038"/>
            <a:ext cx="1219200" cy="581025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2F4D7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2" name="Picture 1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5463" y="3806825"/>
            <a:ext cx="1244600" cy="933450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2F4D7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301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525" y="1006475"/>
            <a:ext cx="2503177" cy="153265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1" name="矩形 7"/>
          <p:cNvSpPr>
            <a:spLocks noChangeArrowheads="1"/>
          </p:cNvSpPr>
          <p:nvPr/>
        </p:nvSpPr>
        <p:spPr bwMode="auto">
          <a:xfrm>
            <a:off x="684213" y="1006475"/>
            <a:ext cx="5040312" cy="377983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eaLnBrk="1" hangingPunct="1"/>
            <a:endParaRPr lang="zh-TW" altLang="en-US" b="1">
              <a:latin typeface="Arial" charset="0"/>
            </a:endParaRPr>
          </a:p>
        </p:txBody>
      </p:sp>
      <p:sp>
        <p:nvSpPr>
          <p:cNvPr id="27652" name="Title 1"/>
          <p:cNvSpPr>
            <a:spLocks noGrp="1"/>
          </p:cNvSpPr>
          <p:nvPr>
            <p:ph type="title" idx="4294967295"/>
          </p:nvPr>
        </p:nvSpPr>
        <p:spPr>
          <a:xfrm>
            <a:off x="457200" y="-111125"/>
            <a:ext cx="8229600" cy="1062038"/>
          </a:xfrm>
        </p:spPr>
        <p:txBody>
          <a:bodyPr/>
          <a:lstStyle/>
          <a:p>
            <a:pPr algn="ctr" eaLnBrk="1" hangingPunct="1"/>
            <a:r>
              <a:rPr lang="zh-TW" altLang="en-US" smtClean="0">
                <a:ea typeface="Adobe 繁黑體 Std B" pitchFamily="34" charset="-120"/>
              </a:rPr>
              <a:t>刻录工具</a:t>
            </a:r>
            <a:endParaRPr lang="en-US" altLang="zh-TW" smtClean="0">
              <a:ea typeface="Adobe 繁黑體 Std B" pitchFamily="34" charset="-120"/>
            </a:endParaRPr>
          </a:p>
        </p:txBody>
      </p:sp>
      <p:sp>
        <p:nvSpPr>
          <p:cNvPr id="27653" name="Content Placeholder 2"/>
          <p:cNvSpPr>
            <a:spLocks noGrp="1"/>
          </p:cNvSpPr>
          <p:nvPr>
            <p:ph idx="4294967295"/>
          </p:nvPr>
        </p:nvSpPr>
        <p:spPr>
          <a:xfrm>
            <a:off x="1187450" y="915988"/>
            <a:ext cx="3816350" cy="4103687"/>
          </a:xfrm>
        </p:spPr>
        <p:txBody>
          <a:bodyPr/>
          <a:lstStyle/>
          <a:p>
            <a:pPr eaLnBrk="1" hangingPunct="1">
              <a:lnSpc>
                <a:spcPct val="150000"/>
              </a:lnSpc>
              <a:buFont typeface="Arial" charset="0"/>
              <a:buBlip>
                <a:blip r:embed="rId3"/>
              </a:buBlip>
            </a:pPr>
            <a:r>
              <a:rPr lang="en-US" altLang="zh-TW" sz="1400" b="1" u="sng" dirty="0" smtClean="0">
                <a:solidFill>
                  <a:srgbClr val="254061"/>
                </a:solidFill>
                <a:latin typeface="Calibri" pitchFamily="34" charset="0"/>
                <a:ea typeface="Adobe Gothic Std B" pitchFamily="34" charset="-128"/>
              </a:rPr>
              <a:t>ISP (In-System Programming)</a:t>
            </a:r>
          </a:p>
          <a:p>
            <a:pPr lvl="1" eaLnBrk="1" hangingPunct="1">
              <a:lnSpc>
                <a:spcPct val="150000"/>
              </a:lnSpc>
            </a:pPr>
            <a:r>
              <a:rPr lang="zh-TW" altLang="en-US" sz="1200" b="1" dirty="0" smtClean="0">
                <a:latin typeface="Calibri" pitchFamily="34" charset="0"/>
                <a:ea typeface="Adobe 繁黑體 Std B" pitchFamily="34" charset="-120"/>
              </a:rPr>
              <a:t>支持</a:t>
            </a:r>
            <a:r>
              <a:rPr lang="en-US" altLang="zh-TW" sz="1200" b="1" dirty="0" smtClean="0">
                <a:latin typeface="Calibri" pitchFamily="34" charset="0"/>
                <a:ea typeface="Adobe 繁黑體 Std B" pitchFamily="34" charset="-120"/>
              </a:rPr>
              <a:t> UART/USB/I</a:t>
            </a:r>
            <a:r>
              <a:rPr lang="en-US" altLang="zh-TW" sz="1200" b="1" baseline="30000" dirty="0" smtClean="0">
                <a:latin typeface="Calibri" pitchFamily="34" charset="0"/>
                <a:ea typeface="Adobe 繁黑體 Std B" pitchFamily="34" charset="-120"/>
              </a:rPr>
              <a:t>2</a:t>
            </a:r>
            <a:r>
              <a:rPr lang="en-US" altLang="zh-TW" sz="1200" b="1" dirty="0" smtClean="0">
                <a:latin typeface="Calibri" pitchFamily="34" charset="0"/>
                <a:ea typeface="Adobe 繁黑體 Std B" pitchFamily="34" charset="-120"/>
              </a:rPr>
              <a:t>C/SPI </a:t>
            </a:r>
            <a:r>
              <a:rPr lang="zh-TW" altLang="en-US" sz="1200" b="1" dirty="0" smtClean="0">
                <a:latin typeface="Calibri" pitchFamily="34" charset="0"/>
                <a:ea typeface="Adobe 繁黑體 Std B" pitchFamily="34" charset="-120"/>
              </a:rPr>
              <a:t>固件升</a:t>
            </a:r>
            <a:r>
              <a:rPr lang="zh-TW" altLang="en-US" sz="1200" b="1" dirty="0" smtClean="0">
                <a:latin typeface="Calibri" pitchFamily="34" charset="0"/>
                <a:ea typeface="Adobe 繁黑體 Std B" pitchFamily="34" charset="-120"/>
              </a:rPr>
              <a:t>级</a:t>
            </a:r>
            <a:endParaRPr lang="en-US" altLang="zh-TW" sz="1200" b="1" dirty="0" smtClean="0">
              <a:latin typeface="Calibri" pitchFamily="34" charset="0"/>
              <a:ea typeface="Adobe 繁黑體 Std B" pitchFamily="34" charset="-120"/>
            </a:endParaRPr>
          </a:p>
          <a:p>
            <a:pPr lvl="1" eaLnBrk="1" hangingPunct="1">
              <a:lnSpc>
                <a:spcPct val="150000"/>
              </a:lnSpc>
            </a:pPr>
            <a:r>
              <a:rPr lang="zh-TW" altLang="en-US" sz="1200" b="1" dirty="0" smtClean="0">
                <a:latin typeface="Calibri" pitchFamily="34" charset="0"/>
                <a:ea typeface="Adobe 繁黑體 Std B" pitchFamily="34" charset="-120"/>
              </a:rPr>
              <a:t>透过</a:t>
            </a:r>
            <a:r>
              <a:rPr lang="en-US" altLang="zh-TW" sz="1200" b="1" dirty="0" smtClean="0">
                <a:latin typeface="Calibri" pitchFamily="34" charset="0"/>
                <a:ea typeface="Adobe 繁黑體 Std B" pitchFamily="34" charset="-120"/>
              </a:rPr>
              <a:t> </a:t>
            </a:r>
            <a:r>
              <a:rPr lang="en-US" altLang="zh-TW" sz="1200" b="1" dirty="0" smtClean="0">
                <a:latin typeface="Calibri" pitchFamily="34" charset="0"/>
                <a:ea typeface="Adobe 繁黑體 Std B" pitchFamily="34" charset="-120"/>
              </a:rPr>
              <a:t>LD </a:t>
            </a:r>
            <a:r>
              <a:rPr lang="en-US" altLang="zh-TW" sz="1200" b="1" dirty="0" smtClean="0">
                <a:latin typeface="Calibri" pitchFamily="34" charset="0"/>
                <a:ea typeface="Adobe 繁黑體 Std B" pitchFamily="34" charset="-120"/>
              </a:rPr>
              <a:t>ROM </a:t>
            </a:r>
            <a:r>
              <a:rPr lang="zh-TW" altLang="en-US" sz="1200" b="1" dirty="0" smtClean="0">
                <a:latin typeface="Calibri" pitchFamily="34" charset="0"/>
                <a:ea typeface="Adobe 繁黑體 Std B" pitchFamily="34" charset="-120"/>
              </a:rPr>
              <a:t>进行升级</a:t>
            </a:r>
            <a:endParaRPr lang="en-US" altLang="zh-TW" sz="1200" b="1" dirty="0" smtClean="0">
              <a:latin typeface="Calibri" pitchFamily="34" charset="0"/>
              <a:ea typeface="Adobe 繁黑體 Std B" pitchFamily="34" charset="-120"/>
            </a:endParaRPr>
          </a:p>
          <a:p>
            <a:pPr lvl="1" eaLnBrk="1" hangingPunct="1">
              <a:lnSpc>
                <a:spcPct val="150000"/>
              </a:lnSpc>
            </a:pPr>
            <a:r>
              <a:rPr lang="zh-TW" altLang="en-US" sz="1200" b="1" dirty="0" smtClean="0">
                <a:latin typeface="Calibri" pitchFamily="34" charset="0"/>
                <a:ea typeface="Adobe 繁黑體 Std B" pitchFamily="34" charset="-120"/>
              </a:rPr>
              <a:t>可刻录</a:t>
            </a:r>
            <a:r>
              <a:rPr lang="en-US" altLang="zh-TW" sz="1200" b="1" dirty="0" smtClean="0">
                <a:latin typeface="Calibri" pitchFamily="34" charset="0"/>
                <a:ea typeface="Adobe 繁黑體 Std B" pitchFamily="34" charset="-120"/>
              </a:rPr>
              <a:t> APROM, Data Flash, </a:t>
            </a:r>
            <a:r>
              <a:rPr lang="en-US" altLang="zh-TW" sz="1200" b="1" dirty="0" err="1" smtClean="0">
                <a:latin typeface="Calibri" pitchFamily="34" charset="0"/>
                <a:ea typeface="Adobe 繁黑體 Std B" pitchFamily="34" charset="-120"/>
              </a:rPr>
              <a:t>Config</a:t>
            </a:r>
            <a:r>
              <a:rPr lang="en-US" altLang="zh-TW" sz="1200" b="1" dirty="0" smtClean="0">
                <a:latin typeface="Calibri" pitchFamily="34" charset="0"/>
                <a:ea typeface="Adobe 繁黑體 Std B" pitchFamily="34" charset="-120"/>
              </a:rPr>
              <a:t> </a:t>
            </a:r>
            <a:r>
              <a:rPr lang="zh-TW" altLang="en-US" sz="1200" b="1" dirty="0" smtClean="0">
                <a:latin typeface="Calibri" pitchFamily="34" charset="0"/>
                <a:ea typeface="Adobe 繁黑體 Std B" pitchFamily="34" charset="-120"/>
              </a:rPr>
              <a:t>区域</a:t>
            </a:r>
            <a:endParaRPr lang="en-US" altLang="zh-TW" sz="1200" b="1" dirty="0" smtClean="0">
              <a:latin typeface="Calibri" pitchFamily="34" charset="0"/>
              <a:ea typeface="Adobe 繁黑體 Std B" pitchFamily="34" charset="-120"/>
            </a:endParaRPr>
          </a:p>
          <a:p>
            <a:pPr eaLnBrk="1" hangingPunct="1">
              <a:lnSpc>
                <a:spcPct val="150000"/>
              </a:lnSpc>
              <a:buFont typeface="Arial" charset="0"/>
              <a:buBlip>
                <a:blip r:embed="rId3"/>
              </a:buBlip>
            </a:pPr>
            <a:r>
              <a:rPr lang="en-US" altLang="zh-TW" sz="1400" b="1" u="sng" dirty="0" smtClean="0">
                <a:solidFill>
                  <a:srgbClr val="254061"/>
                </a:solidFill>
                <a:latin typeface="Calibri" pitchFamily="34" charset="0"/>
                <a:ea typeface="Adobe Gothic Std B" pitchFamily="34" charset="-128"/>
              </a:rPr>
              <a:t>ICP (In-Chip Programming)</a:t>
            </a:r>
          </a:p>
          <a:p>
            <a:pPr lvl="1" eaLnBrk="1" hangingPunct="1">
              <a:lnSpc>
                <a:spcPct val="150000"/>
              </a:lnSpc>
            </a:pPr>
            <a:r>
              <a:rPr lang="zh-TW" altLang="en-US" sz="1200" b="1" dirty="0" smtClean="0">
                <a:latin typeface="Calibri" pitchFamily="34" charset="0"/>
                <a:ea typeface="Adobe 繁黑體 Std B" pitchFamily="34" charset="-120"/>
              </a:rPr>
              <a:t>支持</a:t>
            </a:r>
            <a:r>
              <a:rPr lang="en-US" altLang="zh-TW" sz="1200" b="1" dirty="0" smtClean="0">
                <a:latin typeface="Calibri" pitchFamily="34" charset="0"/>
                <a:ea typeface="Adobe 繁黑體 Std B" pitchFamily="34" charset="-120"/>
              </a:rPr>
              <a:t> SWD (Serial Wire Debug) </a:t>
            </a:r>
            <a:r>
              <a:rPr lang="zh-TW" altLang="en-US" sz="1200" b="1" dirty="0" smtClean="0">
                <a:latin typeface="Calibri" pitchFamily="34" charset="0"/>
                <a:ea typeface="Adobe 繁黑體 Std B" pitchFamily="34" charset="-120"/>
              </a:rPr>
              <a:t>界面</a:t>
            </a:r>
            <a:endParaRPr lang="en-US" altLang="zh-CN" sz="1200" b="1" dirty="0" smtClean="0">
              <a:latin typeface="Calibri" pitchFamily="34" charset="0"/>
              <a:ea typeface="Adobe 繁黑體 Std B" pitchFamily="34" charset="-120"/>
            </a:endParaRPr>
          </a:p>
          <a:p>
            <a:pPr lvl="1" eaLnBrk="1" hangingPunct="1">
              <a:lnSpc>
                <a:spcPct val="150000"/>
              </a:lnSpc>
            </a:pPr>
            <a:r>
              <a:rPr lang="zh-TW" altLang="en-US" sz="1200" b="1" dirty="0" smtClean="0">
                <a:latin typeface="Calibri" pitchFamily="34" charset="0"/>
                <a:ea typeface="Adobe 繁黑體 Std B" pitchFamily="34" charset="-120"/>
              </a:rPr>
              <a:t>可刻录</a:t>
            </a:r>
            <a:r>
              <a:rPr lang="en-US" altLang="zh-CN" sz="1200" b="1" dirty="0" smtClean="0">
                <a:latin typeface="Calibri" pitchFamily="34" charset="0"/>
                <a:ea typeface="Adobe 繁黑體 Std B" pitchFamily="34" charset="-120"/>
              </a:rPr>
              <a:t> </a:t>
            </a:r>
            <a:r>
              <a:rPr lang="en-US" altLang="zh-TW" sz="1200" b="1" dirty="0" smtClean="0">
                <a:latin typeface="Calibri" pitchFamily="34" charset="0"/>
                <a:ea typeface="Adobe 繁黑體 Std B" pitchFamily="34" charset="-120"/>
              </a:rPr>
              <a:t>LD</a:t>
            </a:r>
            <a:r>
              <a:rPr lang="en-US" altLang="zh-CN" sz="1200" b="1" dirty="0" smtClean="0">
                <a:latin typeface="Calibri" pitchFamily="34" charset="0"/>
                <a:ea typeface="Adobe 繁黑體 Std B" pitchFamily="34" charset="-120"/>
              </a:rPr>
              <a:t> </a:t>
            </a:r>
            <a:r>
              <a:rPr lang="en-US" altLang="zh-CN" sz="1200" b="1" dirty="0" smtClean="0">
                <a:latin typeface="Calibri" pitchFamily="34" charset="0"/>
                <a:ea typeface="Adobe 繁黑體 Std B" pitchFamily="34" charset="-120"/>
              </a:rPr>
              <a:t>ROM, </a:t>
            </a:r>
            <a:r>
              <a:rPr lang="en-US" altLang="zh-CN" sz="1200" b="1" dirty="0" smtClean="0">
                <a:latin typeface="Calibri" pitchFamily="34" charset="0"/>
                <a:ea typeface="Adobe 繁黑體 Std B" pitchFamily="34" charset="-120"/>
              </a:rPr>
              <a:t>Application </a:t>
            </a:r>
            <a:r>
              <a:rPr lang="en-US" altLang="zh-CN" sz="1200" b="1" dirty="0" smtClean="0">
                <a:latin typeface="Calibri" pitchFamily="34" charset="0"/>
                <a:ea typeface="Adobe 繁黑體 Std B" pitchFamily="34" charset="-120"/>
              </a:rPr>
              <a:t>ROM, </a:t>
            </a:r>
          </a:p>
          <a:p>
            <a:pPr lvl="1" eaLnBrk="1" hangingPunct="1">
              <a:lnSpc>
                <a:spcPct val="150000"/>
              </a:lnSpc>
              <a:buFont typeface="Arial" charset="0"/>
              <a:buNone/>
            </a:pPr>
            <a:r>
              <a:rPr lang="en-US" altLang="zh-CN" sz="1200" b="1" dirty="0" smtClean="0">
                <a:latin typeface="Calibri" pitchFamily="34" charset="0"/>
                <a:ea typeface="Adobe 繁黑體 Std B" pitchFamily="34" charset="-120"/>
              </a:rPr>
              <a:t>      Data </a:t>
            </a:r>
            <a:r>
              <a:rPr lang="en-US" altLang="zh-TW" sz="1200" b="1" dirty="0" smtClean="0">
                <a:latin typeface="Calibri" pitchFamily="34" charset="0"/>
                <a:ea typeface="Adobe 繁黑體 Std B" pitchFamily="34" charset="-120"/>
              </a:rPr>
              <a:t>Flash</a:t>
            </a:r>
            <a:r>
              <a:rPr lang="en-US" altLang="zh-CN" sz="1200" b="1" dirty="0" smtClean="0">
                <a:latin typeface="Calibri" pitchFamily="34" charset="0"/>
                <a:ea typeface="Adobe 繁黑體 Std B" pitchFamily="34" charset="-120"/>
              </a:rPr>
              <a:t> </a:t>
            </a:r>
            <a:r>
              <a:rPr lang="en-US" altLang="zh-CN" sz="1200" b="1" dirty="0" smtClean="0">
                <a:latin typeface="Calibri" pitchFamily="34" charset="0"/>
                <a:ea typeface="Adobe 繁黑體 Std B" pitchFamily="34" charset="-120"/>
              </a:rPr>
              <a:t>&amp; </a:t>
            </a:r>
            <a:r>
              <a:rPr lang="en-US" altLang="zh-CN" sz="1200" b="1" dirty="0" err="1" smtClean="0">
                <a:latin typeface="Calibri" pitchFamily="34" charset="0"/>
                <a:ea typeface="Adobe 繁黑體 Std B" pitchFamily="34" charset="-120"/>
              </a:rPr>
              <a:t>Config</a:t>
            </a:r>
            <a:r>
              <a:rPr lang="en-US" altLang="zh-CN" sz="1200" b="1" dirty="0" smtClean="0">
                <a:latin typeface="Calibri" pitchFamily="34" charset="0"/>
                <a:ea typeface="Adobe 繁黑體 Std B" pitchFamily="34" charset="-120"/>
              </a:rPr>
              <a:t> ROM.</a:t>
            </a:r>
          </a:p>
          <a:p>
            <a:pPr lvl="1" eaLnBrk="1" hangingPunct="1">
              <a:lnSpc>
                <a:spcPct val="150000"/>
              </a:lnSpc>
            </a:pPr>
            <a:r>
              <a:rPr lang="zh-TW" altLang="en-US" sz="1200" b="1" dirty="0" smtClean="0">
                <a:latin typeface="Calibri" pitchFamily="34" charset="0"/>
                <a:ea typeface="Adobe 繁黑體 Std B" pitchFamily="34" charset="-120"/>
              </a:rPr>
              <a:t>支持脱机刻录模式</a:t>
            </a:r>
            <a:endParaRPr lang="en-US" altLang="zh-TW" sz="1200" b="1" dirty="0" smtClean="0">
              <a:latin typeface="Calibri" pitchFamily="34" charset="0"/>
              <a:ea typeface="Adobe 繁黑體 Std B" pitchFamily="34" charset="-120"/>
            </a:endParaRPr>
          </a:p>
          <a:p>
            <a:pPr eaLnBrk="1" hangingPunct="1">
              <a:lnSpc>
                <a:spcPct val="150000"/>
              </a:lnSpc>
              <a:buFont typeface="Arial" charset="0"/>
              <a:buBlip>
                <a:blip r:embed="rId3"/>
              </a:buBlip>
            </a:pPr>
            <a:r>
              <a:rPr lang="en-US" altLang="zh-TW" sz="1400" b="1" u="sng" dirty="0" err="1" smtClean="0">
                <a:solidFill>
                  <a:srgbClr val="254061"/>
                </a:solidFill>
                <a:ea typeface="Adobe Gothic Std B" pitchFamily="34" charset="-128"/>
              </a:rPr>
              <a:t>NuGang</a:t>
            </a:r>
            <a:endParaRPr lang="en-US" altLang="zh-TW" sz="1400" b="1" u="sng" dirty="0" smtClean="0">
              <a:solidFill>
                <a:srgbClr val="254061"/>
              </a:solidFill>
              <a:ea typeface="Adobe Gothic Std B" pitchFamily="34" charset="-128"/>
            </a:endParaRPr>
          </a:p>
          <a:p>
            <a:pPr lvl="1" eaLnBrk="1" hangingPunct="1">
              <a:lnSpc>
                <a:spcPct val="150000"/>
              </a:lnSpc>
            </a:pPr>
            <a:r>
              <a:rPr lang="zh-TW" altLang="en-US" sz="1200" b="1" dirty="0" smtClean="0">
                <a:ea typeface="Adobe 繁黑體 Std B" pitchFamily="34" charset="-120"/>
              </a:rPr>
              <a:t>支持一拖四 量产刻录工具</a:t>
            </a:r>
            <a:endParaRPr lang="en-US" altLang="zh-CN" sz="1200" b="1" dirty="0" smtClean="0">
              <a:latin typeface="Calibri" pitchFamily="34" charset="0"/>
              <a:ea typeface="Adobe 繁黑體 Std B" pitchFamily="34" charset="-120"/>
            </a:endParaRPr>
          </a:p>
        </p:txBody>
      </p:sp>
      <p:pic>
        <p:nvPicPr>
          <p:cNvPr id="2" name="Picture 4" descr="Nu-Link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-1671688">
            <a:off x="7065963" y="2984500"/>
            <a:ext cx="1027112" cy="449263"/>
          </a:xfrm>
          <a:prstGeom prst="rect">
            <a:avLst/>
          </a:prstGeom>
          <a:noFill/>
          <a:ln>
            <a:noFill/>
          </a:ln>
          <a:effectLst>
            <a:outerShdw blurRad="292100" dist="139700" dir="2700000" algn="tl" rotWithShape="0">
              <a:srgbClr val="333333">
                <a:alpha val="64998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302" name="Picture 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-1567709">
            <a:off x="5580063" y="2908300"/>
            <a:ext cx="1206500" cy="549275"/>
          </a:xfrm>
          <a:prstGeom prst="rect">
            <a:avLst/>
          </a:prstGeom>
          <a:noFill/>
          <a:ln>
            <a:noFill/>
          </a:ln>
          <a:effectLst>
            <a:outerShdw blurRad="292100" dist="139700" dir="2700000" algn="tl" rotWithShape="0">
              <a:srgbClr val="333333">
                <a:alpha val="64998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6" name="Picture 7" descr="Snap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5" y="696913"/>
            <a:ext cx="7705725" cy="5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7657" name="Group 3"/>
          <p:cNvGrpSpPr>
            <a:grpSpLocks/>
          </p:cNvGrpSpPr>
          <p:nvPr/>
        </p:nvGrpSpPr>
        <p:grpSpPr bwMode="auto">
          <a:xfrm>
            <a:off x="4214813" y="4859338"/>
            <a:ext cx="4572000" cy="34925"/>
            <a:chOff x="0" y="0"/>
            <a:chExt cx="3349" cy="19"/>
          </a:xfrm>
        </p:grpSpPr>
        <p:pic>
          <p:nvPicPr>
            <p:cNvPr id="27660" name="Rectangle 11"/>
            <p:cNvPicPr>
              <a:picLocks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3349" cy="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7661" name="Text Box 5"/>
            <p:cNvSpPr txBox="1">
              <a:spLocks noChangeArrowheads="1"/>
            </p:cNvSpPr>
            <p:nvPr/>
          </p:nvSpPr>
          <p:spPr bwMode="auto">
            <a:xfrm>
              <a:off x="3" y="2"/>
              <a:ext cx="3342" cy="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9pPr>
            </a:lstStyle>
            <a:p>
              <a:pPr eaLnBrk="1" hangingPunct="1"/>
              <a:endParaRPr kumimoji="0" lang="zh-CN" altLang="en-US">
                <a:solidFill>
                  <a:srgbClr val="000000"/>
                </a:solidFill>
                <a:ea typeface="SimSun" pitchFamily="2" charset="-122"/>
                <a:cs typeface="Arial Unicode MS" pitchFamily="34" charset="-120"/>
              </a:endParaRPr>
            </a:p>
          </p:txBody>
        </p:sp>
      </p:grpSp>
      <p:sp>
        <p:nvSpPr>
          <p:cNvPr id="27658" name="Slide Number Placeholder 1"/>
          <p:cNvSpPr>
            <a:spLocks noGrp="1"/>
          </p:cNvSpPr>
          <p:nvPr>
            <p:ph type="sldNum" sz="quarter" idx="10"/>
          </p:nvPr>
        </p:nvSpPr>
        <p:spPr bwMode="auto">
          <a:xfrm>
            <a:off x="6553200" y="4767263"/>
            <a:ext cx="2133600" cy="27463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fld id="{EE4C5B80-8FA2-49E4-8114-DB54F8F9E17B}" type="slidenum">
              <a:rPr kumimoji="0" lang="en-US" altLang="zh-TW" smtClean="0">
                <a:solidFill>
                  <a:srgbClr val="898989"/>
                </a:solidFill>
                <a:ea typeface="MS PGothic" pitchFamily="34" charset="-128"/>
              </a:rPr>
              <a:pPr/>
              <a:t>20</a:t>
            </a:fld>
            <a:endParaRPr kumimoji="0" lang="en-US" altLang="zh-TW" smtClean="0">
              <a:solidFill>
                <a:srgbClr val="898989"/>
              </a:solidFill>
              <a:ea typeface="MS PGothic" pitchFamily="34" charset="-128"/>
            </a:endParaRPr>
          </a:p>
        </p:txBody>
      </p:sp>
      <p:pic>
        <p:nvPicPr>
          <p:cNvPr id="32779" name="Picture 13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946775" y="3659188"/>
            <a:ext cx="2146300" cy="1090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17961" dir="2700000" algn="ctr" rotWithShape="0">
                    <a:srgbClr val="2F4D71">
                      <a:alpha val="74998"/>
                    </a:srgbClr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 bwMode="auto">
          <a:xfrm>
            <a:off x="611565" y="984423"/>
            <a:ext cx="8291513" cy="323850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>
              <a:defRPr/>
            </a:pPr>
            <a:endParaRPr lang="zh-TW" altLang="en-US" b="1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28677" name="矩形 35"/>
          <p:cNvSpPr>
            <a:spLocks noChangeArrowheads="1"/>
          </p:cNvSpPr>
          <p:nvPr/>
        </p:nvSpPr>
        <p:spPr bwMode="auto">
          <a:xfrm>
            <a:off x="3635375" y="1330325"/>
            <a:ext cx="3600450" cy="33162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eaLnBrk="1" hangingPunct="1"/>
            <a:endParaRPr lang="zh-TW" altLang="en-US" b="1">
              <a:latin typeface="Arial" charset="0"/>
            </a:endParaRPr>
          </a:p>
        </p:txBody>
      </p:sp>
      <p:sp>
        <p:nvSpPr>
          <p:cNvPr id="28678" name="Rectangle 88"/>
          <p:cNvSpPr>
            <a:spLocks noGrp="1"/>
          </p:cNvSpPr>
          <p:nvPr>
            <p:ph type="title" idx="4294967295"/>
          </p:nvPr>
        </p:nvSpPr>
        <p:spPr>
          <a:xfrm>
            <a:off x="663575" y="-111125"/>
            <a:ext cx="8229600" cy="1062038"/>
          </a:xfrm>
        </p:spPr>
        <p:txBody>
          <a:bodyPr/>
          <a:lstStyle/>
          <a:p>
            <a:pPr algn="ctr"/>
            <a:r>
              <a:rPr lang="zh-TW" altLang="en-US" smtClean="0">
                <a:ea typeface="Adobe 繁黑體 Std B" pitchFamily="34" charset="-120"/>
              </a:rPr>
              <a:t>第三方开发工具</a:t>
            </a:r>
            <a:endParaRPr lang="en-US" altLang="zh-TW" smtClean="0">
              <a:ea typeface="Adobe 繁黑體 Std B" pitchFamily="34" charset="-120"/>
            </a:endParaRPr>
          </a:p>
        </p:txBody>
      </p:sp>
      <p:grpSp>
        <p:nvGrpSpPr>
          <p:cNvPr id="28679" name="Group 101"/>
          <p:cNvGrpSpPr>
            <a:grpSpLocks/>
          </p:cNvGrpSpPr>
          <p:nvPr/>
        </p:nvGrpSpPr>
        <p:grpSpPr bwMode="auto">
          <a:xfrm>
            <a:off x="603250" y="984250"/>
            <a:ext cx="8291513" cy="3640138"/>
            <a:chOff x="340" y="935"/>
            <a:chExt cx="5223" cy="3057"/>
          </a:xfrm>
        </p:grpSpPr>
        <p:sp>
          <p:nvSpPr>
            <p:cNvPr id="33805" name="Rectangle 56"/>
            <p:cNvSpPr>
              <a:spLocks noChangeArrowheads="1"/>
            </p:cNvSpPr>
            <p:nvPr/>
          </p:nvSpPr>
          <p:spPr bwMode="auto">
            <a:xfrm>
              <a:off x="2250" y="2925"/>
              <a:ext cx="2358" cy="32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defTabSz="457200" eaLnBrk="0" hangingPunct="0">
                <a:spcBef>
                  <a:spcPct val="20000"/>
                </a:spcBef>
                <a:buFont typeface="Arial" pitchFamily="34" charset="0"/>
                <a:buNone/>
                <a:defRPr/>
              </a:pPr>
              <a:r>
                <a:rPr lang="en-US" altLang="zh-TW" sz="2000" b="1">
                  <a:solidFill>
                    <a:srgbClr val="0070C0"/>
                  </a:solidFill>
                </a:rPr>
                <a:t>www.coocox.org/Nuvoton.htm</a:t>
              </a:r>
              <a:endParaRPr lang="zh-TW" altLang="en-US" sz="2000" b="1">
                <a:solidFill>
                  <a:srgbClr val="0070C0"/>
                </a:solidFill>
              </a:endParaRPr>
            </a:p>
          </p:txBody>
        </p:sp>
        <p:sp>
          <p:nvSpPr>
            <p:cNvPr id="33806" name="Rectangle 50"/>
            <p:cNvSpPr>
              <a:spLocks noChangeArrowheads="1"/>
            </p:cNvSpPr>
            <p:nvPr/>
          </p:nvSpPr>
          <p:spPr bwMode="auto">
            <a:xfrm>
              <a:off x="340" y="2659"/>
              <a:ext cx="1866" cy="69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defTabSz="457200" eaLnBrk="0" hangingPunct="0">
                <a:spcBef>
                  <a:spcPct val="20000"/>
                </a:spcBef>
                <a:buFont typeface="Arial" charset="0"/>
                <a:buNone/>
                <a:defRPr/>
              </a:pPr>
              <a:endParaRPr lang="zh-TW" altLang="en-US" sz="2800">
                <a:solidFill>
                  <a:srgbClr val="0070C0"/>
                </a:solidFill>
                <a:latin typeface="Calibri" charset="0"/>
                <a:ea typeface="新細明體" charset="0"/>
                <a:cs typeface="新細明體" charset="0"/>
              </a:endParaRPr>
            </a:p>
          </p:txBody>
        </p:sp>
        <p:sp>
          <p:nvSpPr>
            <p:cNvPr id="33807" name="Rectangle 24"/>
            <p:cNvSpPr>
              <a:spLocks noChangeArrowheads="1"/>
            </p:cNvSpPr>
            <p:nvPr/>
          </p:nvSpPr>
          <p:spPr bwMode="auto">
            <a:xfrm>
              <a:off x="4172" y="3373"/>
              <a:ext cx="1391" cy="61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defTabSz="457200" eaLnBrk="0" hangingPunct="0">
                <a:spcBef>
                  <a:spcPct val="20000"/>
                </a:spcBef>
                <a:buFont typeface="Arial" charset="0"/>
                <a:buNone/>
                <a:defRPr/>
              </a:pPr>
              <a:endParaRPr lang="zh-TW" altLang="en-US" sz="2800">
                <a:solidFill>
                  <a:srgbClr val="0070C0"/>
                </a:solidFill>
                <a:latin typeface="Calibri" charset="0"/>
                <a:ea typeface="新細明體" charset="0"/>
                <a:cs typeface="新細明體" charset="0"/>
              </a:endParaRPr>
            </a:p>
          </p:txBody>
        </p:sp>
        <p:sp>
          <p:nvSpPr>
            <p:cNvPr id="33808" name="Rectangle 23"/>
            <p:cNvSpPr>
              <a:spLocks noChangeArrowheads="1"/>
            </p:cNvSpPr>
            <p:nvPr/>
          </p:nvSpPr>
          <p:spPr bwMode="auto">
            <a:xfrm>
              <a:off x="2250" y="3565"/>
              <a:ext cx="1905" cy="3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defTabSz="457200" eaLnBrk="0" hangingPunct="0">
                <a:spcBef>
                  <a:spcPct val="20000"/>
                </a:spcBef>
                <a:buFont typeface="Arial" pitchFamily="34" charset="0"/>
                <a:buNone/>
                <a:defRPr/>
              </a:pPr>
              <a:r>
                <a:rPr lang="en-US" altLang="zh-TW" sz="2000" b="1">
                  <a:solidFill>
                    <a:srgbClr val="0070C0"/>
                  </a:solidFill>
                </a:rPr>
                <a:t>www.rowley.co.uk</a:t>
              </a:r>
              <a:endParaRPr lang="zh-TW" altLang="en-US" sz="2000" b="1">
                <a:solidFill>
                  <a:srgbClr val="0070C0"/>
                </a:solidFill>
              </a:endParaRPr>
            </a:p>
          </p:txBody>
        </p:sp>
        <p:sp>
          <p:nvSpPr>
            <p:cNvPr id="33809" name="Rectangle 20"/>
            <p:cNvSpPr>
              <a:spLocks noChangeArrowheads="1"/>
            </p:cNvSpPr>
            <p:nvPr/>
          </p:nvSpPr>
          <p:spPr bwMode="auto">
            <a:xfrm>
              <a:off x="340" y="3373"/>
              <a:ext cx="1866" cy="61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defTabSz="457200" eaLnBrk="0" hangingPunct="0">
                <a:spcBef>
                  <a:spcPct val="20000"/>
                </a:spcBef>
                <a:buFont typeface="Arial" charset="0"/>
                <a:buNone/>
                <a:defRPr/>
              </a:pPr>
              <a:endParaRPr lang="zh-TW" altLang="en-US" sz="2800">
                <a:solidFill>
                  <a:srgbClr val="0070C0"/>
                </a:solidFill>
                <a:latin typeface="Calibri" charset="0"/>
                <a:ea typeface="新細明體" charset="0"/>
                <a:cs typeface="新細明體" charset="0"/>
              </a:endParaRPr>
            </a:p>
          </p:txBody>
        </p:sp>
        <p:sp>
          <p:nvSpPr>
            <p:cNvPr id="33810" name="Rectangle 19"/>
            <p:cNvSpPr>
              <a:spLocks noChangeArrowheads="1"/>
            </p:cNvSpPr>
            <p:nvPr/>
          </p:nvSpPr>
          <p:spPr bwMode="auto">
            <a:xfrm>
              <a:off x="4172" y="1958"/>
              <a:ext cx="1391" cy="72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defTabSz="457200" eaLnBrk="0" hangingPunct="0">
                <a:spcBef>
                  <a:spcPct val="20000"/>
                </a:spcBef>
                <a:buFont typeface="Arial" charset="0"/>
                <a:buNone/>
                <a:defRPr/>
              </a:pPr>
              <a:endParaRPr lang="zh-TW" altLang="en-US" sz="2800">
                <a:solidFill>
                  <a:srgbClr val="0070C0"/>
                </a:solidFill>
                <a:latin typeface="Calibri" charset="0"/>
                <a:ea typeface="新細明體" charset="0"/>
                <a:cs typeface="新細明體" charset="0"/>
              </a:endParaRPr>
            </a:p>
          </p:txBody>
        </p:sp>
        <p:sp>
          <p:nvSpPr>
            <p:cNvPr id="33811" name="Rectangle 18"/>
            <p:cNvSpPr>
              <a:spLocks noChangeArrowheads="1"/>
            </p:cNvSpPr>
            <p:nvPr/>
          </p:nvSpPr>
          <p:spPr bwMode="auto">
            <a:xfrm>
              <a:off x="2250" y="2190"/>
              <a:ext cx="1996" cy="25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defTabSz="457200" eaLnBrk="0" hangingPunct="0">
                <a:spcBef>
                  <a:spcPct val="20000"/>
                </a:spcBef>
                <a:buFont typeface="Arial" pitchFamily="34" charset="0"/>
                <a:buNone/>
                <a:defRPr/>
              </a:pPr>
              <a:r>
                <a:rPr lang="en-US" altLang="zh-TW" sz="2000" b="1">
                  <a:solidFill>
                    <a:srgbClr val="0070C0"/>
                  </a:solidFill>
                </a:rPr>
                <a:t>www.iar.com </a:t>
              </a:r>
              <a:endParaRPr lang="zh-TW" altLang="en-US" sz="2000" b="1">
                <a:solidFill>
                  <a:srgbClr val="0070C0"/>
                </a:solidFill>
              </a:endParaRPr>
            </a:p>
          </p:txBody>
        </p:sp>
        <p:sp>
          <p:nvSpPr>
            <p:cNvPr id="33812" name="Rectangle 15"/>
            <p:cNvSpPr>
              <a:spLocks noChangeArrowheads="1"/>
            </p:cNvSpPr>
            <p:nvPr/>
          </p:nvSpPr>
          <p:spPr bwMode="auto">
            <a:xfrm>
              <a:off x="340" y="1958"/>
              <a:ext cx="1866" cy="72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defTabSz="457200" eaLnBrk="0" hangingPunct="0">
                <a:spcBef>
                  <a:spcPct val="20000"/>
                </a:spcBef>
                <a:buFont typeface="Arial" charset="0"/>
                <a:buNone/>
                <a:defRPr/>
              </a:pPr>
              <a:endParaRPr lang="zh-TW" altLang="en-US" sz="2800">
                <a:solidFill>
                  <a:srgbClr val="0070C0"/>
                </a:solidFill>
                <a:latin typeface="Calibri" charset="0"/>
                <a:ea typeface="新細明體" charset="0"/>
                <a:cs typeface="新細明體" charset="0"/>
              </a:endParaRPr>
            </a:p>
          </p:txBody>
        </p:sp>
        <p:sp>
          <p:nvSpPr>
            <p:cNvPr id="33813" name="Rectangle 14"/>
            <p:cNvSpPr>
              <a:spLocks noChangeArrowheads="1"/>
            </p:cNvSpPr>
            <p:nvPr/>
          </p:nvSpPr>
          <p:spPr bwMode="auto">
            <a:xfrm>
              <a:off x="4172" y="1262"/>
              <a:ext cx="1391" cy="69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defTabSz="457200" eaLnBrk="0" hangingPunct="0">
                <a:spcBef>
                  <a:spcPct val="20000"/>
                </a:spcBef>
                <a:buFont typeface="Arial" charset="0"/>
                <a:buNone/>
                <a:defRPr/>
              </a:pPr>
              <a:endParaRPr lang="zh-TW" altLang="en-US" sz="2800">
                <a:solidFill>
                  <a:srgbClr val="0070C0"/>
                </a:solidFill>
                <a:latin typeface="Calibri" charset="0"/>
                <a:ea typeface="新細明體" charset="0"/>
                <a:cs typeface="新細明體" charset="0"/>
              </a:endParaRPr>
            </a:p>
          </p:txBody>
        </p:sp>
        <p:sp>
          <p:nvSpPr>
            <p:cNvPr id="33814" name="Rectangle 13"/>
            <p:cNvSpPr>
              <a:spLocks noChangeArrowheads="1"/>
            </p:cNvSpPr>
            <p:nvPr/>
          </p:nvSpPr>
          <p:spPr bwMode="auto">
            <a:xfrm>
              <a:off x="2250" y="1479"/>
              <a:ext cx="1996" cy="2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defTabSz="457200" eaLnBrk="0" hangingPunct="0">
                <a:spcBef>
                  <a:spcPct val="20000"/>
                </a:spcBef>
                <a:buFont typeface="Arial" pitchFamily="34" charset="0"/>
                <a:buNone/>
                <a:defRPr/>
              </a:pPr>
              <a:r>
                <a:rPr lang="en-US" altLang="zh-TW" sz="2000" b="1">
                  <a:solidFill>
                    <a:srgbClr val="0070C0"/>
                  </a:solidFill>
                </a:rPr>
                <a:t>www.keil.com</a:t>
              </a:r>
              <a:endParaRPr lang="zh-TW" altLang="en-US" sz="2000" b="1">
                <a:solidFill>
                  <a:srgbClr val="0070C0"/>
                </a:solidFill>
              </a:endParaRPr>
            </a:p>
          </p:txBody>
        </p:sp>
        <p:sp>
          <p:nvSpPr>
            <p:cNvPr id="33815" name="Rectangle 10"/>
            <p:cNvSpPr>
              <a:spLocks noChangeArrowheads="1"/>
            </p:cNvSpPr>
            <p:nvPr/>
          </p:nvSpPr>
          <p:spPr bwMode="auto">
            <a:xfrm>
              <a:off x="340" y="1254"/>
              <a:ext cx="1866" cy="69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defTabSz="457200" eaLnBrk="0" hangingPunct="0">
                <a:spcBef>
                  <a:spcPct val="20000"/>
                </a:spcBef>
                <a:buFont typeface="Arial" charset="0"/>
                <a:buNone/>
                <a:defRPr/>
              </a:pPr>
              <a:endParaRPr lang="zh-TW" altLang="en-US" sz="2800">
                <a:solidFill>
                  <a:srgbClr val="0070C0"/>
                </a:solidFill>
                <a:latin typeface="Calibri" charset="0"/>
                <a:ea typeface="新細明體" charset="0"/>
                <a:cs typeface="新細明體" charset="0"/>
              </a:endParaRPr>
            </a:p>
          </p:txBody>
        </p:sp>
        <p:sp>
          <p:nvSpPr>
            <p:cNvPr id="33816" name="Rectangle 9"/>
            <p:cNvSpPr>
              <a:spLocks noChangeArrowheads="1"/>
            </p:cNvSpPr>
            <p:nvPr/>
          </p:nvSpPr>
          <p:spPr bwMode="auto">
            <a:xfrm>
              <a:off x="4172" y="935"/>
              <a:ext cx="1391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defTabSz="457200" eaLnBrk="0" hangingPunct="0">
                <a:spcBef>
                  <a:spcPct val="20000"/>
                </a:spcBef>
                <a:buFont typeface="Arial" charset="0"/>
                <a:buNone/>
                <a:defRPr/>
              </a:pPr>
              <a:endParaRPr lang="zh-TW" altLang="en-US" sz="2800">
                <a:solidFill>
                  <a:srgbClr val="0070C0"/>
                </a:solidFill>
                <a:latin typeface="Calibri" charset="0"/>
                <a:ea typeface="新細明體" charset="0"/>
                <a:cs typeface="新細明體" charset="0"/>
              </a:endParaRPr>
            </a:p>
          </p:txBody>
        </p:sp>
        <p:sp>
          <p:nvSpPr>
            <p:cNvPr id="33817" name="Rectangle 8"/>
            <p:cNvSpPr>
              <a:spLocks noChangeArrowheads="1"/>
            </p:cNvSpPr>
            <p:nvPr/>
          </p:nvSpPr>
          <p:spPr bwMode="auto">
            <a:xfrm>
              <a:off x="2794" y="954"/>
              <a:ext cx="1089" cy="2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 defTabSz="457200" eaLnBrk="0" hangingPunct="0">
                <a:spcBef>
                  <a:spcPct val="20000"/>
                </a:spcBef>
                <a:buFont typeface="Arial" charset="0"/>
                <a:buNone/>
                <a:defRPr/>
              </a:pPr>
              <a:r>
                <a:rPr lang="en-US" altLang="zh-TW" sz="2000" b="1">
                  <a:solidFill>
                    <a:schemeClr val="bg1"/>
                  </a:solidFill>
                  <a:latin typeface="Calibri" charset="0"/>
                  <a:ea typeface="新細明體" charset="0"/>
                  <a:cs typeface="新細明體" charset="0"/>
                </a:rPr>
                <a:t>Website</a:t>
              </a:r>
            </a:p>
          </p:txBody>
        </p:sp>
        <p:sp>
          <p:nvSpPr>
            <p:cNvPr id="33818" name="Line 25"/>
            <p:cNvSpPr>
              <a:spLocks noChangeShapeType="1"/>
            </p:cNvSpPr>
            <p:nvPr/>
          </p:nvSpPr>
          <p:spPr bwMode="auto">
            <a:xfrm>
              <a:off x="340" y="935"/>
              <a:ext cx="5223" cy="0"/>
            </a:xfrm>
            <a:prstGeom prst="line">
              <a:avLst/>
            </a:prstGeom>
            <a:noFill/>
            <a:ln w="28575" cap="sq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TW" altLang="en-US">
                <a:latin typeface="Calibri" charset="0"/>
                <a:ea typeface="新細明體" charset="0"/>
                <a:cs typeface="新細明體" charset="0"/>
              </a:endParaRPr>
            </a:p>
          </p:txBody>
        </p:sp>
        <p:sp>
          <p:nvSpPr>
            <p:cNvPr id="33819" name="Line 26"/>
            <p:cNvSpPr>
              <a:spLocks noChangeShapeType="1"/>
            </p:cNvSpPr>
            <p:nvPr/>
          </p:nvSpPr>
          <p:spPr bwMode="auto">
            <a:xfrm>
              <a:off x="340" y="1207"/>
              <a:ext cx="5223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TW" altLang="en-US">
                <a:latin typeface="Calibri" charset="0"/>
                <a:ea typeface="新細明體" charset="0"/>
                <a:cs typeface="新細明體" charset="0"/>
              </a:endParaRPr>
            </a:p>
          </p:txBody>
        </p:sp>
        <p:sp>
          <p:nvSpPr>
            <p:cNvPr id="33820" name="Line 27"/>
            <p:cNvSpPr>
              <a:spLocks noChangeShapeType="1"/>
            </p:cNvSpPr>
            <p:nvPr/>
          </p:nvSpPr>
          <p:spPr bwMode="auto">
            <a:xfrm>
              <a:off x="340" y="1958"/>
              <a:ext cx="5223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TW" altLang="en-US">
                <a:latin typeface="Calibri" charset="0"/>
                <a:ea typeface="新細明體" charset="0"/>
                <a:cs typeface="新細明體" charset="0"/>
              </a:endParaRPr>
            </a:p>
          </p:txBody>
        </p:sp>
        <p:sp>
          <p:nvSpPr>
            <p:cNvPr id="33821" name="Line 28"/>
            <p:cNvSpPr>
              <a:spLocks noChangeShapeType="1"/>
            </p:cNvSpPr>
            <p:nvPr/>
          </p:nvSpPr>
          <p:spPr bwMode="auto">
            <a:xfrm>
              <a:off x="340" y="2677"/>
              <a:ext cx="5223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TW" altLang="en-US">
                <a:latin typeface="Calibri" charset="0"/>
                <a:ea typeface="新細明體" charset="0"/>
                <a:cs typeface="新細明體" charset="0"/>
              </a:endParaRPr>
            </a:p>
          </p:txBody>
        </p:sp>
        <p:sp>
          <p:nvSpPr>
            <p:cNvPr id="33822" name="Line 29"/>
            <p:cNvSpPr>
              <a:spLocks noChangeShapeType="1"/>
            </p:cNvSpPr>
            <p:nvPr/>
          </p:nvSpPr>
          <p:spPr bwMode="auto">
            <a:xfrm>
              <a:off x="340" y="3992"/>
              <a:ext cx="5223" cy="0"/>
            </a:xfrm>
            <a:prstGeom prst="line">
              <a:avLst/>
            </a:prstGeom>
            <a:noFill/>
            <a:ln w="28575" cap="sq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TW" altLang="en-US">
                <a:latin typeface="Calibri" charset="0"/>
                <a:ea typeface="新細明體" charset="0"/>
                <a:cs typeface="新細明體" charset="0"/>
              </a:endParaRPr>
            </a:p>
          </p:txBody>
        </p:sp>
        <p:sp>
          <p:nvSpPr>
            <p:cNvPr id="33823" name="Line 30"/>
            <p:cNvSpPr>
              <a:spLocks noChangeShapeType="1"/>
            </p:cNvSpPr>
            <p:nvPr/>
          </p:nvSpPr>
          <p:spPr bwMode="auto">
            <a:xfrm>
              <a:off x="340" y="935"/>
              <a:ext cx="0" cy="3057"/>
            </a:xfrm>
            <a:prstGeom prst="line">
              <a:avLst/>
            </a:prstGeom>
            <a:noFill/>
            <a:ln w="28575" cap="sq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TW" altLang="en-US">
                <a:latin typeface="Calibri" charset="0"/>
                <a:ea typeface="新細明體" charset="0"/>
                <a:cs typeface="新細明體" charset="0"/>
              </a:endParaRPr>
            </a:p>
          </p:txBody>
        </p:sp>
        <p:sp>
          <p:nvSpPr>
            <p:cNvPr id="33824" name="Line 31"/>
            <p:cNvSpPr>
              <a:spLocks noChangeShapeType="1"/>
            </p:cNvSpPr>
            <p:nvPr/>
          </p:nvSpPr>
          <p:spPr bwMode="auto">
            <a:xfrm>
              <a:off x="2250" y="935"/>
              <a:ext cx="0" cy="3057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TW" altLang="en-US">
                <a:latin typeface="Calibri" charset="0"/>
                <a:ea typeface="新細明體" charset="0"/>
                <a:cs typeface="新細明體" charset="0"/>
              </a:endParaRPr>
            </a:p>
          </p:txBody>
        </p:sp>
        <p:sp>
          <p:nvSpPr>
            <p:cNvPr id="33825" name="Line 34"/>
            <p:cNvSpPr>
              <a:spLocks noChangeShapeType="1"/>
            </p:cNvSpPr>
            <p:nvPr/>
          </p:nvSpPr>
          <p:spPr bwMode="auto">
            <a:xfrm>
              <a:off x="4518" y="935"/>
              <a:ext cx="0" cy="3057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TW" altLang="en-US">
                <a:latin typeface="Calibri" charset="0"/>
                <a:ea typeface="新細明體" charset="0"/>
                <a:cs typeface="新細明體" charset="0"/>
              </a:endParaRPr>
            </a:p>
          </p:txBody>
        </p:sp>
        <p:sp>
          <p:nvSpPr>
            <p:cNvPr id="33826" name="Line 35"/>
            <p:cNvSpPr>
              <a:spLocks noChangeShapeType="1"/>
            </p:cNvSpPr>
            <p:nvPr/>
          </p:nvSpPr>
          <p:spPr bwMode="auto">
            <a:xfrm>
              <a:off x="5563" y="935"/>
              <a:ext cx="0" cy="3057"/>
            </a:xfrm>
            <a:prstGeom prst="line">
              <a:avLst/>
            </a:prstGeom>
            <a:noFill/>
            <a:ln w="28575" cap="sq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TW" altLang="en-US">
                <a:latin typeface="Calibri" charset="0"/>
                <a:ea typeface="新細明體" charset="0"/>
                <a:cs typeface="新細明體" charset="0"/>
              </a:endParaRPr>
            </a:p>
          </p:txBody>
        </p:sp>
        <p:sp>
          <p:nvSpPr>
            <p:cNvPr id="33827" name="Line 51"/>
            <p:cNvSpPr>
              <a:spLocks noChangeShapeType="1"/>
            </p:cNvSpPr>
            <p:nvPr/>
          </p:nvSpPr>
          <p:spPr bwMode="auto">
            <a:xfrm>
              <a:off x="340" y="3373"/>
              <a:ext cx="5223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TW" altLang="en-US">
                <a:latin typeface="Calibri" charset="0"/>
                <a:ea typeface="新細明體" charset="0"/>
                <a:cs typeface="新細明體" charset="0"/>
              </a:endParaRPr>
            </a:p>
          </p:txBody>
        </p:sp>
        <p:pic>
          <p:nvPicPr>
            <p:cNvPr id="28708" name="Picture 41" descr="keilarm">
              <a:hlinkClick r:id="rId2"/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6" y="1389"/>
              <a:ext cx="1432" cy="4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709" name="Picture 45" descr="IAR_Logo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9" y="2024"/>
              <a:ext cx="998" cy="6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710" name="Picture 49" descr="CooCox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1" y="2827"/>
              <a:ext cx="1578" cy="4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711" name="Picture 64" descr="263-x-38">
              <a:hlinkClick r:id="rId6"/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5" y="3566"/>
              <a:ext cx="1815" cy="2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3832" name="Picture 4"/>
            <p:cNvPicPr>
              <a:picLocks noChangeAspect="1" noChangeArrowheads="1"/>
            </p:cNvPicPr>
            <p:nvPr/>
          </p:nvPicPr>
          <p:blipFill>
            <a:blip r:embed="rId8"/>
            <a:srcRect/>
            <a:stretch>
              <a:fillRect/>
            </a:stretch>
          </p:blipFill>
          <p:spPr bwMode="auto">
            <a:xfrm>
              <a:off x="4735" y="1254"/>
              <a:ext cx="645" cy="65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</p:pic>
        <p:pic>
          <p:nvPicPr>
            <p:cNvPr id="28713" name="Picture 81" descr="Nu-IAR-SKT">
              <a:hlinkClick r:id="rId9"/>
            </p:cNvPr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76" y="1979"/>
              <a:ext cx="980" cy="6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714" name="Picture 87" descr="crossstudio_beauty_shot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72" y="3381"/>
              <a:ext cx="753" cy="5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715" name="Picture 94" descr="CoSmart_Screenshot"/>
            <p:cNvPicPr>
              <a:picLocks noChangeAspect="1"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81" y="2704"/>
              <a:ext cx="890" cy="6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3836" name="Rectangle 5"/>
            <p:cNvSpPr>
              <a:spLocks noChangeArrowheads="1"/>
            </p:cNvSpPr>
            <p:nvPr/>
          </p:nvSpPr>
          <p:spPr bwMode="auto">
            <a:xfrm>
              <a:off x="820" y="954"/>
              <a:ext cx="1022" cy="2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 defTabSz="457200" eaLnBrk="0" hangingPunct="0">
                <a:spcBef>
                  <a:spcPct val="20000"/>
                </a:spcBef>
                <a:buFont typeface="Arial" charset="0"/>
                <a:buNone/>
                <a:defRPr/>
              </a:pPr>
              <a:r>
                <a:rPr lang="en-US" altLang="zh-TW" sz="2000" b="1">
                  <a:solidFill>
                    <a:schemeClr val="bg1"/>
                  </a:solidFill>
                  <a:latin typeface="Calibri" charset="0"/>
                  <a:ea typeface="新細明體" charset="0"/>
                  <a:cs typeface="新細明體" charset="0"/>
                </a:rPr>
                <a:t>Provider</a:t>
              </a:r>
            </a:p>
          </p:txBody>
        </p:sp>
      </p:grpSp>
      <p:pic>
        <p:nvPicPr>
          <p:cNvPr id="28680" name="Picture 7" descr="Snap1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5" y="696913"/>
            <a:ext cx="7705725" cy="5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8681" name="Group 3"/>
          <p:cNvGrpSpPr>
            <a:grpSpLocks/>
          </p:cNvGrpSpPr>
          <p:nvPr/>
        </p:nvGrpSpPr>
        <p:grpSpPr bwMode="auto">
          <a:xfrm>
            <a:off x="4214813" y="4859338"/>
            <a:ext cx="4572000" cy="34925"/>
            <a:chOff x="0" y="0"/>
            <a:chExt cx="3349" cy="19"/>
          </a:xfrm>
        </p:grpSpPr>
        <p:pic>
          <p:nvPicPr>
            <p:cNvPr id="28683" name="Rectangle 11"/>
            <p:cNvPicPr>
              <a:picLocks noChangeArrowheads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3349" cy="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8684" name="Text Box 5"/>
            <p:cNvSpPr txBox="1">
              <a:spLocks noChangeArrowheads="1"/>
            </p:cNvSpPr>
            <p:nvPr/>
          </p:nvSpPr>
          <p:spPr bwMode="auto">
            <a:xfrm>
              <a:off x="3" y="2"/>
              <a:ext cx="3342" cy="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9pPr>
            </a:lstStyle>
            <a:p>
              <a:pPr eaLnBrk="1" hangingPunct="1"/>
              <a:endParaRPr kumimoji="0" lang="zh-CN" altLang="en-US">
                <a:solidFill>
                  <a:srgbClr val="000000"/>
                </a:solidFill>
                <a:ea typeface="SimSun" pitchFamily="2" charset="-122"/>
                <a:cs typeface="Arial Unicode MS" pitchFamily="34" charset="-120"/>
              </a:endParaRPr>
            </a:p>
          </p:txBody>
        </p:sp>
      </p:grpSp>
      <p:sp>
        <p:nvSpPr>
          <p:cNvPr id="28682" name="Slide Number Placeholder 2"/>
          <p:cNvSpPr>
            <a:spLocks noGrp="1"/>
          </p:cNvSpPr>
          <p:nvPr>
            <p:ph type="sldNum" sz="quarter" idx="10"/>
          </p:nvPr>
        </p:nvSpPr>
        <p:spPr bwMode="auto">
          <a:xfrm>
            <a:off x="6553200" y="4767263"/>
            <a:ext cx="2133600" cy="27463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fld id="{C927F1A1-53E6-4717-9346-D59DACF7414D}" type="slidenum">
              <a:rPr kumimoji="0" lang="en-US" altLang="zh-TW" smtClean="0">
                <a:solidFill>
                  <a:srgbClr val="898989"/>
                </a:solidFill>
                <a:ea typeface="MS PGothic" pitchFamily="34" charset="-128"/>
              </a:rPr>
              <a:pPr/>
              <a:t>21</a:t>
            </a:fld>
            <a:endParaRPr kumimoji="0" lang="en-US" altLang="zh-TW" smtClean="0">
              <a:solidFill>
                <a:srgbClr val="898989"/>
              </a:solidFill>
              <a:ea typeface="MS PGothic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23929" y="3366089"/>
            <a:ext cx="4548983" cy="116567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699" name="Content Placeholder 2"/>
          <p:cNvSpPr>
            <a:spLocks noGrp="1"/>
          </p:cNvSpPr>
          <p:nvPr>
            <p:ph idx="4294967295"/>
          </p:nvPr>
        </p:nvSpPr>
        <p:spPr>
          <a:xfrm>
            <a:off x="1027113" y="990600"/>
            <a:ext cx="6769100" cy="2374900"/>
          </a:xfrm>
        </p:spPr>
        <p:txBody>
          <a:bodyPr/>
          <a:lstStyle/>
          <a:p>
            <a:pPr eaLnBrk="1" hangingPunct="1"/>
            <a:r>
              <a:rPr lang="zh-TW" altLang="en-US" sz="1800" smtClean="0"/>
              <a:t>六心级服务</a:t>
            </a:r>
            <a:endParaRPr lang="en-US" altLang="zh-TW" sz="1800" smtClean="0"/>
          </a:p>
          <a:p>
            <a:pPr lvl="1" eaLnBrk="1" hangingPunct="1"/>
            <a:r>
              <a:rPr lang="zh-TW" altLang="en-US" sz="1800" smtClean="0"/>
              <a:t>信心</a:t>
            </a:r>
            <a:r>
              <a:rPr lang="en-US" altLang="zh-TW" sz="1800" smtClean="0"/>
              <a:t>- Cortex</a:t>
            </a:r>
            <a:r>
              <a:rPr lang="en-US" altLang="zh-TW" sz="1800" baseline="30000" smtClean="0"/>
              <a:t>TM</a:t>
            </a:r>
            <a:r>
              <a:rPr lang="en-US" altLang="zh-TW" sz="1800" smtClean="0"/>
              <a:t>-M0 </a:t>
            </a:r>
            <a:r>
              <a:rPr lang="zh-TW" altLang="en-US" sz="1800" smtClean="0"/>
              <a:t>单片机</a:t>
            </a:r>
            <a:r>
              <a:rPr lang="zh-TW" altLang="en-US" sz="1800" smtClean="0">
                <a:solidFill>
                  <a:srgbClr val="FF0000"/>
                </a:solidFill>
              </a:rPr>
              <a:t>销售量领先</a:t>
            </a:r>
            <a:endParaRPr lang="en-US" altLang="zh-TW" sz="1800" smtClean="0">
              <a:solidFill>
                <a:srgbClr val="FF0000"/>
              </a:solidFill>
            </a:endParaRPr>
          </a:p>
          <a:p>
            <a:pPr lvl="1" eaLnBrk="1" hangingPunct="1"/>
            <a:r>
              <a:rPr lang="zh-TW" altLang="en-US" sz="1800" smtClean="0"/>
              <a:t>安心</a:t>
            </a:r>
            <a:r>
              <a:rPr lang="en-US" altLang="zh-TW" sz="1800" smtClean="0"/>
              <a:t>- </a:t>
            </a:r>
            <a:r>
              <a:rPr lang="zh-TW" altLang="en-US" sz="1800" smtClean="0"/>
              <a:t>提供</a:t>
            </a:r>
            <a:r>
              <a:rPr lang="zh-TW" altLang="en-US" sz="1800" smtClean="0">
                <a:solidFill>
                  <a:srgbClr val="FF0000"/>
                </a:solidFill>
              </a:rPr>
              <a:t>高抗干扰抗噪</a:t>
            </a:r>
            <a:endParaRPr lang="en-US" altLang="zh-TW" sz="1800" smtClean="0">
              <a:solidFill>
                <a:srgbClr val="FF0000"/>
              </a:solidFill>
            </a:endParaRPr>
          </a:p>
          <a:p>
            <a:pPr lvl="1" eaLnBrk="1" hangingPunct="1"/>
            <a:r>
              <a:rPr lang="zh-TW" altLang="en-US" sz="1800" smtClean="0"/>
              <a:t>放心</a:t>
            </a:r>
            <a:r>
              <a:rPr lang="en-US" altLang="zh-TW" sz="1800" smtClean="0"/>
              <a:t>- </a:t>
            </a:r>
            <a:r>
              <a:rPr lang="zh-TW" altLang="en-US" sz="1800" smtClean="0"/>
              <a:t>提供</a:t>
            </a:r>
            <a:r>
              <a:rPr lang="zh-TW" altLang="en-US" sz="1800" smtClean="0">
                <a:solidFill>
                  <a:srgbClr val="FF0000"/>
                </a:solidFill>
              </a:rPr>
              <a:t>快速技术支持</a:t>
            </a:r>
            <a:endParaRPr lang="en-US" altLang="zh-TW" sz="1800" smtClean="0">
              <a:solidFill>
                <a:srgbClr val="FF0000"/>
              </a:solidFill>
            </a:endParaRPr>
          </a:p>
          <a:p>
            <a:pPr lvl="1" eaLnBrk="1" hangingPunct="1"/>
            <a:r>
              <a:rPr lang="zh-TW" altLang="en-US" sz="1800" smtClean="0"/>
              <a:t>细心</a:t>
            </a:r>
            <a:r>
              <a:rPr lang="en-US" altLang="zh-TW" sz="1800" smtClean="0"/>
              <a:t>- </a:t>
            </a:r>
            <a:r>
              <a:rPr lang="zh-TW" altLang="en-US" sz="1800" smtClean="0"/>
              <a:t>提供</a:t>
            </a:r>
            <a:r>
              <a:rPr lang="zh-TW" altLang="en-US" sz="1800" smtClean="0">
                <a:solidFill>
                  <a:srgbClr val="FF0000"/>
                </a:solidFill>
              </a:rPr>
              <a:t>快速交期</a:t>
            </a:r>
            <a:endParaRPr lang="en-US" altLang="zh-TW" sz="1800" smtClean="0">
              <a:solidFill>
                <a:srgbClr val="FF0000"/>
              </a:solidFill>
            </a:endParaRPr>
          </a:p>
          <a:p>
            <a:pPr lvl="1" eaLnBrk="1" hangingPunct="1"/>
            <a:r>
              <a:rPr lang="zh-TW" altLang="en-US" sz="1800" smtClean="0"/>
              <a:t>开心</a:t>
            </a:r>
            <a:r>
              <a:rPr lang="en-US" altLang="zh-TW" sz="1800" smtClean="0"/>
              <a:t>- </a:t>
            </a:r>
            <a:r>
              <a:rPr lang="zh-TW" altLang="en-US" sz="1800" smtClean="0"/>
              <a:t>提供</a:t>
            </a:r>
            <a:r>
              <a:rPr lang="zh-TW" altLang="en-US" sz="1800" smtClean="0">
                <a:solidFill>
                  <a:srgbClr val="FF0000"/>
                </a:solidFill>
              </a:rPr>
              <a:t>优异的性价比</a:t>
            </a:r>
            <a:endParaRPr lang="en-US" altLang="zh-TW" sz="1800" smtClean="0">
              <a:solidFill>
                <a:srgbClr val="FF0000"/>
              </a:solidFill>
            </a:endParaRPr>
          </a:p>
          <a:p>
            <a:pPr lvl="1" eaLnBrk="1" hangingPunct="1"/>
            <a:r>
              <a:rPr lang="zh-TW" altLang="en-US" sz="1800" smtClean="0">
                <a:solidFill>
                  <a:srgbClr val="FF0000"/>
                </a:solidFill>
              </a:rPr>
              <a:t>關心</a:t>
            </a:r>
            <a:r>
              <a:rPr lang="en-US" altLang="zh-TW" sz="1800" smtClean="0">
                <a:solidFill>
                  <a:srgbClr val="FF0000"/>
                </a:solidFill>
              </a:rPr>
              <a:t>- </a:t>
            </a:r>
            <a:r>
              <a:rPr lang="zh-TW" altLang="en-US" sz="1800" smtClean="0">
                <a:solidFill>
                  <a:srgbClr val="FF0000"/>
                </a:solidFill>
              </a:rPr>
              <a:t>提供</a:t>
            </a:r>
            <a:r>
              <a:rPr lang="en-US" altLang="zh-TW" sz="1800" smtClean="0">
                <a:solidFill>
                  <a:srgbClr val="FF0000"/>
                </a:solidFill>
              </a:rPr>
              <a:t>Cortex</a:t>
            </a:r>
            <a:r>
              <a:rPr lang="en-US" altLang="zh-TW" sz="1800" baseline="30000" smtClean="0">
                <a:solidFill>
                  <a:srgbClr val="FF0000"/>
                </a:solidFill>
              </a:rPr>
              <a:t>TM</a:t>
            </a:r>
            <a:r>
              <a:rPr lang="en-US" altLang="zh-TW" sz="1800" smtClean="0">
                <a:solidFill>
                  <a:srgbClr val="FF0000"/>
                </a:solidFill>
              </a:rPr>
              <a:t>-M0/M4, </a:t>
            </a:r>
            <a:r>
              <a:rPr lang="zh-TW" altLang="en-US" sz="1800" smtClean="0">
                <a:solidFill>
                  <a:srgbClr val="FF0000"/>
                </a:solidFill>
              </a:rPr>
              <a:t>滿足多樣性的產品需求</a:t>
            </a:r>
            <a:endParaRPr lang="en-US" altLang="zh-TW" sz="1800" smtClean="0">
              <a:solidFill>
                <a:srgbClr val="FF0000"/>
              </a:solidFill>
            </a:endParaRPr>
          </a:p>
          <a:p>
            <a:pPr lvl="1" eaLnBrk="1" hangingPunct="1"/>
            <a:endParaRPr lang="zh-TW" altLang="en-US" sz="1800" smtClean="0">
              <a:latin typeface="新細明體" pitchFamily="18" charset="-120"/>
            </a:endParaRPr>
          </a:p>
        </p:txBody>
      </p:sp>
      <p:pic>
        <p:nvPicPr>
          <p:cNvPr id="79875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22966" y="4177047"/>
            <a:ext cx="4701162" cy="582216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9701" name="標題 3"/>
          <p:cNvSpPr>
            <a:spLocks noGrp="1"/>
          </p:cNvSpPr>
          <p:nvPr>
            <p:ph type="title"/>
          </p:nvPr>
        </p:nvSpPr>
        <p:spPr>
          <a:xfrm>
            <a:off x="323850" y="0"/>
            <a:ext cx="8496300" cy="668338"/>
          </a:xfrm>
        </p:spPr>
        <p:txBody>
          <a:bodyPr/>
          <a:lstStyle/>
          <a:p>
            <a:pPr algn="ctr" eaLnBrk="1" hangingPunct="1"/>
            <a:r>
              <a:rPr lang="zh-CN" altLang="en-US" sz="2800" smtClean="0"/>
              <a:t>选择新唐 </a:t>
            </a:r>
            <a:r>
              <a:rPr lang="en-US" altLang="zh-CN" sz="2800" smtClean="0"/>
              <a:t>- </a:t>
            </a:r>
            <a:r>
              <a:rPr lang="zh-CN" altLang="en-US" sz="2800" smtClean="0"/>
              <a:t>您的优质伙伴</a:t>
            </a:r>
            <a:endParaRPr lang="zh-TW" altLang="en-US" sz="2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4"/>
          <p:cNvSpPr>
            <a:spLocks noGrp="1"/>
          </p:cNvSpPr>
          <p:nvPr>
            <p:ph idx="4294967295"/>
          </p:nvPr>
        </p:nvSpPr>
        <p:spPr>
          <a:xfrm>
            <a:off x="663575" y="1271588"/>
            <a:ext cx="4987925" cy="1125537"/>
          </a:xfrm>
        </p:spPr>
        <p:txBody>
          <a:bodyPr/>
          <a:lstStyle/>
          <a:p>
            <a:pPr eaLnBrk="1" hangingPunct="1"/>
            <a:r>
              <a:rPr lang="zh-TW" altLang="en-US" sz="1800" smtClean="0"/>
              <a:t>网页</a:t>
            </a:r>
            <a:r>
              <a:rPr lang="en-US" altLang="zh-TW" sz="1800" smtClean="0">
                <a:hlinkClick r:id="rId2"/>
              </a:rPr>
              <a:t/>
            </a:r>
            <a:br>
              <a:rPr lang="en-US" altLang="zh-TW" sz="1800" smtClean="0">
                <a:hlinkClick r:id="rId2"/>
              </a:rPr>
            </a:br>
            <a:r>
              <a:rPr lang="en-US" altLang="zh-TW" sz="1800" u="sng" smtClean="0">
                <a:hlinkClick r:id="rId2"/>
              </a:rPr>
              <a:t>www.nuvoton.com/NuMicro</a:t>
            </a:r>
            <a:endParaRPr lang="en-US" altLang="zh-TW" sz="1800" u="sng" smtClean="0">
              <a:hlinkClick r:id="rId3"/>
            </a:endParaRPr>
          </a:p>
          <a:p>
            <a:pPr lvl="1" eaLnBrk="1" hangingPunct="1"/>
            <a:endParaRPr lang="en-US" altLang="zh-TW" sz="1800" u="sng" smtClean="0"/>
          </a:p>
        </p:txBody>
      </p:sp>
      <p:pic>
        <p:nvPicPr>
          <p:cNvPr id="120836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76825" y="987425"/>
            <a:ext cx="3417888" cy="1778000"/>
          </a:xfrm>
          <a:prstGeom prst="rect">
            <a:avLst/>
          </a:prstGeom>
          <a:noFill/>
          <a:ln>
            <a:noFill/>
          </a:ln>
          <a:effectLst>
            <a:outerShdw blurRad="292100" dist="139700" dir="2700000" algn="tl" rotWithShape="0">
              <a:srgbClr val="333333">
                <a:alpha val="64998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68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219700" y="2862263"/>
            <a:ext cx="3097213" cy="936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36869" name="Picture 3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364163" y="3736975"/>
            <a:ext cx="2879725" cy="671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95238" name="標題 1"/>
          <p:cNvSpPr>
            <a:spLocks noGrp="1"/>
          </p:cNvSpPr>
          <p:nvPr>
            <p:ph type="title"/>
          </p:nvPr>
        </p:nvSpPr>
        <p:spPr>
          <a:xfrm>
            <a:off x="323850" y="87313"/>
            <a:ext cx="8496300" cy="668337"/>
          </a:xfrm>
        </p:spPr>
        <p:txBody>
          <a:bodyPr/>
          <a:lstStyle/>
          <a:p>
            <a:pPr algn="ctr" eaLnBrk="1" hangingPunct="1">
              <a:defRPr/>
            </a:pPr>
            <a:r>
              <a:rPr lang="zh-CN" altLang="en-US" sz="2800" dirty="0" smtClean="0">
                <a:latin typeface="+mj-lt"/>
                <a:cs typeface="+mj-cs"/>
              </a:rPr>
              <a:t>更多信息，请访问</a:t>
            </a:r>
            <a:endParaRPr lang="zh-TW" altLang="en-US" sz="2800" dirty="0" smtClean="0">
              <a:latin typeface="+mj-lt"/>
              <a:cs typeface="+mj-cs"/>
            </a:endParaRPr>
          </a:p>
        </p:txBody>
      </p:sp>
      <p:sp>
        <p:nvSpPr>
          <p:cNvPr id="30727" name="Rectangle 4"/>
          <p:cNvSpPr txBox="1">
            <a:spLocks/>
          </p:cNvSpPr>
          <p:nvPr/>
        </p:nvSpPr>
        <p:spPr bwMode="auto">
          <a:xfrm>
            <a:off x="684213" y="2765425"/>
            <a:ext cx="4987925" cy="1125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20000"/>
              </a:spcBef>
              <a:buClr>
                <a:srgbClr val="0000FF"/>
              </a:buClr>
              <a:buFont typeface="Wingdings" pitchFamily="2" charset="2"/>
              <a:buChar char="u"/>
            </a:pPr>
            <a:r>
              <a:rPr lang="zh-TW" altLang="en-US">
                <a:latin typeface="微軟正黑體" pitchFamily="34" charset="-120"/>
                <a:ea typeface="微軟正黑體" pitchFamily="34" charset="-120"/>
              </a:rPr>
              <a:t>论坛</a:t>
            </a:r>
            <a:endParaRPr lang="en-US" altLang="zh-TW">
              <a:latin typeface="微軟正黑體" pitchFamily="34" charset="-120"/>
            </a:endParaRPr>
          </a:p>
          <a:p>
            <a:pPr lvl="1" eaLnBrk="1" hangingPunct="1">
              <a:spcBef>
                <a:spcPct val="20000"/>
              </a:spcBef>
              <a:buClr>
                <a:srgbClr val="0070C0"/>
              </a:buClr>
              <a:buFont typeface="Arial" charset="0"/>
              <a:buChar char="•"/>
            </a:pPr>
            <a:r>
              <a:rPr lang="en-US" altLang="zh-CN" u="sng">
                <a:solidFill>
                  <a:srgbClr val="0000FF"/>
                </a:solidFill>
                <a:latin typeface="微軟正黑體" pitchFamily="34" charset="-120"/>
              </a:rPr>
              <a:t>www.nuvoton-m0.com</a:t>
            </a:r>
          </a:p>
          <a:p>
            <a:pPr lvl="1" eaLnBrk="1" hangingPunct="1">
              <a:spcBef>
                <a:spcPct val="20000"/>
              </a:spcBef>
              <a:buClr>
                <a:srgbClr val="0070C0"/>
              </a:buClr>
              <a:buFont typeface="Arial" charset="0"/>
              <a:buChar char="•"/>
            </a:pPr>
            <a:r>
              <a:rPr lang="en-US" altLang="zh-CN" u="sng">
                <a:solidFill>
                  <a:srgbClr val="0000FF"/>
                </a:solidFill>
                <a:latin typeface="微軟正黑體" pitchFamily="34" charset="-120"/>
              </a:rPr>
              <a:t>bbs.21ic.com</a:t>
            </a:r>
            <a:r>
              <a:rPr lang="en-US" altLang="zh-CN">
                <a:latin typeface="微軟正黑體" pitchFamily="34" charset="-120"/>
              </a:rPr>
              <a:t> (</a:t>
            </a:r>
            <a:r>
              <a:rPr lang="zh-CN" altLang="en-US">
                <a:latin typeface="微軟正黑體" pitchFamily="34" charset="-120"/>
                <a:ea typeface="微軟正黑體" pitchFamily="34" charset="-120"/>
              </a:rPr>
              <a:t>新唐</a:t>
            </a:r>
            <a:r>
              <a:rPr lang="en-US" altLang="zh-CN">
                <a:latin typeface="微軟正黑體" pitchFamily="34" charset="-120"/>
              </a:rPr>
              <a:t>MCU</a:t>
            </a:r>
            <a:r>
              <a:rPr lang="zh-CN" altLang="en-US">
                <a:latin typeface="微軟正黑體" pitchFamily="34" charset="-120"/>
                <a:ea typeface="微軟正黑體" pitchFamily="34" charset="-120"/>
              </a:rPr>
              <a:t>技术论坛</a:t>
            </a:r>
            <a:r>
              <a:rPr lang="en-US" altLang="zh-CN">
                <a:latin typeface="微軟正黑體" pitchFamily="34" charset="-120"/>
              </a:rPr>
              <a:t>)</a:t>
            </a:r>
          </a:p>
          <a:p>
            <a:pPr lvl="1" eaLnBrk="1" hangingPunct="1">
              <a:spcBef>
                <a:spcPct val="20000"/>
              </a:spcBef>
              <a:buClr>
                <a:srgbClr val="0070C0"/>
              </a:buClr>
              <a:buFont typeface="Arial" charset="0"/>
              <a:buChar char="•"/>
            </a:pPr>
            <a:r>
              <a:rPr lang="en-US" altLang="zh-CN">
                <a:latin typeface="微軟正黑體" pitchFamily="34" charset="-120"/>
              </a:rPr>
              <a:t>CooCox </a:t>
            </a:r>
            <a:r>
              <a:rPr lang="zh-CN" altLang="en-US">
                <a:latin typeface="微軟正黑體" pitchFamily="34" charset="-120"/>
                <a:ea typeface="微軟正黑體" pitchFamily="34" charset="-120"/>
              </a:rPr>
              <a:t>论坛</a:t>
            </a:r>
          </a:p>
          <a:p>
            <a:pPr lvl="1" eaLnBrk="1" hangingPunct="1">
              <a:spcBef>
                <a:spcPct val="20000"/>
              </a:spcBef>
              <a:buClr>
                <a:srgbClr val="0070C0"/>
              </a:buClr>
              <a:buFont typeface="Arial" charset="0"/>
              <a:buChar char="•"/>
            </a:pPr>
            <a:endParaRPr lang="zh-TW" altLang="en-US" sz="1400">
              <a:latin typeface="微軟正黑體" pitchFamily="34" charset="-120"/>
              <a:ea typeface="微軟正黑體" pitchFamily="34" charset="-120"/>
            </a:endParaRPr>
          </a:p>
          <a:p>
            <a:pPr lvl="1" eaLnBrk="1" hangingPunct="1">
              <a:spcBef>
                <a:spcPct val="20000"/>
              </a:spcBef>
              <a:buClr>
                <a:srgbClr val="0070C0"/>
              </a:buClr>
              <a:buFont typeface="Wingdings" pitchFamily="2" charset="2"/>
              <a:buChar char="l"/>
            </a:pPr>
            <a:endParaRPr lang="en-US" altLang="zh-TW" u="sng">
              <a:latin typeface="微軟正黑體" pitchFamily="34" charset="-120"/>
              <a:ea typeface="微軟正黑體" pitchFamily="34" charset="-12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19475" y="2295525"/>
            <a:ext cx="1873250" cy="552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3446</TotalTime>
  <Words>1925</Words>
  <Application>Microsoft Office PowerPoint</Application>
  <PresentationFormat>如螢幕大小 (16:9)</PresentationFormat>
  <Paragraphs>543</Paragraphs>
  <Slides>24</Slides>
  <Notes>4</Notes>
  <HiddenSlides>0</HiddenSlides>
  <MMClips>0</MMClips>
  <ScaleCrop>false</ScaleCrop>
  <HeadingPairs>
    <vt:vector size="6" baseType="variant">
      <vt:variant>
        <vt:lpstr>佈景主題</vt:lpstr>
      </vt:variant>
      <vt:variant>
        <vt:i4>3</vt:i4>
      </vt:variant>
      <vt:variant>
        <vt:lpstr>內嵌 OLE 伺服程式</vt:lpstr>
      </vt:variant>
      <vt:variant>
        <vt:i4>1</vt:i4>
      </vt:variant>
      <vt:variant>
        <vt:lpstr>投影片標題</vt:lpstr>
      </vt:variant>
      <vt:variant>
        <vt:i4>24</vt:i4>
      </vt:variant>
    </vt:vector>
  </HeadingPairs>
  <TitlesOfParts>
    <vt:vector size="28" baseType="lpstr">
      <vt:lpstr>Custom Design</vt:lpstr>
      <vt:lpstr>2_Custom Design</vt:lpstr>
      <vt:lpstr>1_Custom Design</vt:lpstr>
      <vt:lpstr>Visio</vt:lpstr>
      <vt:lpstr>NuMicro™ ARM Cortex™ M4 NUC472 以太網系列产品应用技术线上研讨会 </vt:lpstr>
      <vt:lpstr>议题</vt:lpstr>
      <vt:lpstr>PowerPoint 簡報</vt:lpstr>
      <vt:lpstr>NUC472 特色 Cortex™-M4 支持以太网络、CAN、USB OTG与高速设备之微控制器</vt:lpstr>
      <vt:lpstr>NUC472 特色 (续) Cortex™-M4 支持以太网络、CAN、USB OTG与高速设备之微控制器</vt:lpstr>
      <vt:lpstr>NUC472 系列系统方块图</vt:lpstr>
      <vt:lpstr>NUC472 竞争优势</vt:lpstr>
      <vt:lpstr> NUC472 应用领域 </vt:lpstr>
      <vt:lpstr> NUC472 应用领域(续) </vt:lpstr>
      <vt:lpstr> NUC472 应用在工控领域(续) </vt:lpstr>
      <vt:lpstr> NUC472 应用领域(续) </vt:lpstr>
      <vt:lpstr>NUC472 远程抄表应用實例</vt:lpstr>
      <vt:lpstr>PowerPoint 簡報</vt:lpstr>
      <vt:lpstr>PowerPoint 簡報</vt:lpstr>
      <vt:lpstr>PowerPoint 簡報</vt:lpstr>
      <vt:lpstr>PowerPoint 簡報</vt:lpstr>
      <vt:lpstr>PowerPoint 簡報</vt:lpstr>
      <vt:lpstr>完整与多样的开发工具</vt:lpstr>
      <vt:lpstr>开发环境与工具</vt:lpstr>
      <vt:lpstr>刻录工具</vt:lpstr>
      <vt:lpstr>第三方开发工具</vt:lpstr>
      <vt:lpstr>选择新唐 - 您的优质伙伴</vt:lpstr>
      <vt:lpstr>更多信息，请访问</vt:lpstr>
      <vt:lpstr>PowerPoint 簡報</vt:lpstr>
    </vt:vector>
  </TitlesOfParts>
  <Company>nuvoton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PN20 THHsu0</dc:creator>
  <cp:lastModifiedBy>Wright</cp:lastModifiedBy>
  <cp:revision>242</cp:revision>
  <cp:lastPrinted>2014-04-13T08:12:00Z</cp:lastPrinted>
  <dcterms:created xsi:type="dcterms:W3CDTF">2013-07-09T00:59:07Z</dcterms:created>
  <dcterms:modified xsi:type="dcterms:W3CDTF">2014-04-20T06:14:19Z</dcterms:modified>
</cp:coreProperties>
</file>