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7.xml" ContentType="application/vnd.openxmlformats-officedocument.presentationml.tags+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8.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8" r:id="rId1"/>
  </p:sldMasterIdLst>
  <p:notesMasterIdLst>
    <p:notesMasterId r:id="rId44"/>
  </p:notesMasterIdLst>
  <p:sldIdLst>
    <p:sldId id="351" r:id="rId2"/>
    <p:sldId id="352" r:id="rId3"/>
    <p:sldId id="477" r:id="rId4"/>
    <p:sldId id="459" r:id="rId5"/>
    <p:sldId id="463" r:id="rId6"/>
    <p:sldId id="481" r:id="rId7"/>
    <p:sldId id="416" r:id="rId8"/>
    <p:sldId id="413" r:id="rId9"/>
    <p:sldId id="418" r:id="rId10"/>
    <p:sldId id="451" r:id="rId11"/>
    <p:sldId id="354" r:id="rId12"/>
    <p:sldId id="362" r:id="rId13"/>
    <p:sldId id="363" r:id="rId14"/>
    <p:sldId id="357" r:id="rId15"/>
    <p:sldId id="364" r:id="rId16"/>
    <p:sldId id="469" r:id="rId17"/>
    <p:sldId id="478" r:id="rId18"/>
    <p:sldId id="470" r:id="rId19"/>
    <p:sldId id="471" r:id="rId20"/>
    <p:sldId id="365" r:id="rId21"/>
    <p:sldId id="375" r:id="rId22"/>
    <p:sldId id="376" r:id="rId23"/>
    <p:sldId id="359" r:id="rId24"/>
    <p:sldId id="360" r:id="rId25"/>
    <p:sldId id="464" r:id="rId26"/>
    <p:sldId id="465" r:id="rId27"/>
    <p:sldId id="466" r:id="rId28"/>
    <p:sldId id="467" r:id="rId29"/>
    <p:sldId id="423" r:id="rId30"/>
    <p:sldId id="424" r:id="rId31"/>
    <p:sldId id="425" r:id="rId32"/>
    <p:sldId id="426" r:id="rId33"/>
    <p:sldId id="427" r:id="rId34"/>
    <p:sldId id="428" r:id="rId35"/>
    <p:sldId id="429" r:id="rId36"/>
    <p:sldId id="430" r:id="rId37"/>
    <p:sldId id="431" r:id="rId38"/>
    <p:sldId id="432" r:id="rId39"/>
    <p:sldId id="433" r:id="rId40"/>
    <p:sldId id="434" r:id="rId41"/>
    <p:sldId id="435" r:id="rId42"/>
    <p:sldId id="436" r:id="rId43"/>
  </p:sldIdLst>
  <p:sldSz cx="9144000" cy="6858000" type="screen4x3"/>
  <p:notesSz cx="7099300" cy="10234613"/>
  <p:defaultTextStyle>
    <a:defPPr>
      <a:defRPr lang="zh-TW"/>
    </a:defPPr>
    <a:lvl1pPr algn="l" rtl="0" fontAlgn="base">
      <a:spcBef>
        <a:spcPct val="0"/>
      </a:spcBef>
      <a:spcAft>
        <a:spcPct val="0"/>
      </a:spcAft>
      <a:defRPr kumimoji="1" u="sng" kern="1200">
        <a:solidFill>
          <a:schemeClr val="tx1"/>
        </a:solidFill>
        <a:latin typeface="Arial" charset="0"/>
        <a:ea typeface="Arial Unicode MS" pitchFamily="34" charset="-122"/>
        <a:cs typeface="Arial Unicode MS" pitchFamily="34" charset="-122"/>
      </a:defRPr>
    </a:lvl1pPr>
    <a:lvl2pPr marL="457200" algn="l" rtl="0" fontAlgn="base">
      <a:spcBef>
        <a:spcPct val="0"/>
      </a:spcBef>
      <a:spcAft>
        <a:spcPct val="0"/>
      </a:spcAft>
      <a:defRPr kumimoji="1" u="sng" kern="1200">
        <a:solidFill>
          <a:schemeClr val="tx1"/>
        </a:solidFill>
        <a:latin typeface="Arial" charset="0"/>
        <a:ea typeface="Arial Unicode MS" pitchFamily="34" charset="-122"/>
        <a:cs typeface="Arial Unicode MS" pitchFamily="34" charset="-122"/>
      </a:defRPr>
    </a:lvl2pPr>
    <a:lvl3pPr marL="914400" algn="l" rtl="0" fontAlgn="base">
      <a:spcBef>
        <a:spcPct val="0"/>
      </a:spcBef>
      <a:spcAft>
        <a:spcPct val="0"/>
      </a:spcAft>
      <a:defRPr kumimoji="1" u="sng" kern="1200">
        <a:solidFill>
          <a:schemeClr val="tx1"/>
        </a:solidFill>
        <a:latin typeface="Arial" charset="0"/>
        <a:ea typeface="Arial Unicode MS" pitchFamily="34" charset="-122"/>
        <a:cs typeface="Arial Unicode MS" pitchFamily="34" charset="-122"/>
      </a:defRPr>
    </a:lvl3pPr>
    <a:lvl4pPr marL="1371600" algn="l" rtl="0" fontAlgn="base">
      <a:spcBef>
        <a:spcPct val="0"/>
      </a:spcBef>
      <a:spcAft>
        <a:spcPct val="0"/>
      </a:spcAft>
      <a:defRPr kumimoji="1" u="sng" kern="1200">
        <a:solidFill>
          <a:schemeClr val="tx1"/>
        </a:solidFill>
        <a:latin typeface="Arial" charset="0"/>
        <a:ea typeface="Arial Unicode MS" pitchFamily="34" charset="-122"/>
        <a:cs typeface="Arial Unicode MS" pitchFamily="34" charset="-122"/>
      </a:defRPr>
    </a:lvl4pPr>
    <a:lvl5pPr marL="1828800" algn="l" rtl="0" fontAlgn="base">
      <a:spcBef>
        <a:spcPct val="0"/>
      </a:spcBef>
      <a:spcAft>
        <a:spcPct val="0"/>
      </a:spcAft>
      <a:defRPr kumimoji="1" u="sng" kern="1200">
        <a:solidFill>
          <a:schemeClr val="tx1"/>
        </a:solidFill>
        <a:latin typeface="Arial" charset="0"/>
        <a:ea typeface="Arial Unicode MS" pitchFamily="34" charset="-122"/>
        <a:cs typeface="Arial Unicode MS" pitchFamily="34" charset="-122"/>
      </a:defRPr>
    </a:lvl5pPr>
    <a:lvl6pPr marL="2286000" algn="l" defTabSz="914400" rtl="0" eaLnBrk="1" latinLnBrk="0" hangingPunct="1">
      <a:defRPr kumimoji="1" u="sng" kern="1200">
        <a:solidFill>
          <a:schemeClr val="tx1"/>
        </a:solidFill>
        <a:latin typeface="Arial" charset="0"/>
        <a:ea typeface="Arial Unicode MS" pitchFamily="34" charset="-122"/>
        <a:cs typeface="Arial Unicode MS" pitchFamily="34" charset="-122"/>
      </a:defRPr>
    </a:lvl6pPr>
    <a:lvl7pPr marL="2743200" algn="l" defTabSz="914400" rtl="0" eaLnBrk="1" latinLnBrk="0" hangingPunct="1">
      <a:defRPr kumimoji="1" u="sng" kern="1200">
        <a:solidFill>
          <a:schemeClr val="tx1"/>
        </a:solidFill>
        <a:latin typeface="Arial" charset="0"/>
        <a:ea typeface="Arial Unicode MS" pitchFamily="34" charset="-122"/>
        <a:cs typeface="Arial Unicode MS" pitchFamily="34" charset="-122"/>
      </a:defRPr>
    </a:lvl7pPr>
    <a:lvl8pPr marL="3200400" algn="l" defTabSz="914400" rtl="0" eaLnBrk="1" latinLnBrk="0" hangingPunct="1">
      <a:defRPr kumimoji="1" u="sng" kern="1200">
        <a:solidFill>
          <a:schemeClr val="tx1"/>
        </a:solidFill>
        <a:latin typeface="Arial" charset="0"/>
        <a:ea typeface="Arial Unicode MS" pitchFamily="34" charset="-122"/>
        <a:cs typeface="Arial Unicode MS" pitchFamily="34" charset="-122"/>
      </a:defRPr>
    </a:lvl8pPr>
    <a:lvl9pPr marL="3657600" algn="l" defTabSz="914400" rtl="0" eaLnBrk="1" latinLnBrk="0" hangingPunct="1">
      <a:defRPr kumimoji="1" u="sng" kern="1200">
        <a:solidFill>
          <a:schemeClr val="tx1"/>
        </a:solidFill>
        <a:latin typeface="Arial" charset="0"/>
        <a:ea typeface="Arial Unicode MS" pitchFamily="34" charset="-122"/>
        <a:cs typeface="Arial Unicode MS" pitchFamily="34" charset="-122"/>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66FF99"/>
    <a:srgbClr val="FFCCFF"/>
    <a:srgbClr val="FFFFCC"/>
    <a:srgbClr val="FF9900"/>
    <a:srgbClr val="FF3300"/>
    <a:srgbClr val="669900"/>
    <a:srgbClr val="3333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95" autoAdjust="0"/>
    <p:restoredTop sz="90893" autoAdjust="0"/>
  </p:normalViewPr>
  <p:slideViewPr>
    <p:cSldViewPr>
      <p:cViewPr>
        <p:scale>
          <a:sx n="75" d="100"/>
          <a:sy n="75" d="100"/>
        </p:scale>
        <p:origin x="-462" y="-156"/>
      </p:cViewPr>
      <p:guideLst>
        <p:guide orient="horz" pos="672"/>
        <p:guide pos="288"/>
      </p:guideLst>
    </p:cSldViewPr>
  </p:slideViewPr>
  <p:notesTextViewPr>
    <p:cViewPr>
      <p:scale>
        <a:sx n="100" d="100"/>
        <a:sy n="100" d="100"/>
      </p:scale>
      <p:origin x="0" y="0"/>
    </p:cViewPr>
  </p:notesTextViewPr>
  <p:sorterViewPr>
    <p:cViewPr>
      <p:scale>
        <a:sx n="50" d="100"/>
        <a:sy n="50" d="100"/>
      </p:scale>
      <p:origin x="0" y="19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9858" name="Rectangle 2"/>
          <p:cNvSpPr>
            <a:spLocks noGrp="1" noChangeArrowheads="1"/>
          </p:cNvSpPr>
          <p:nvPr>
            <p:ph type="hdr" sz="quarter"/>
          </p:nvPr>
        </p:nvSpPr>
        <p:spPr bwMode="auto">
          <a:xfrm>
            <a:off x="0" y="0"/>
            <a:ext cx="3076575"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7969" tIns="48984" rIns="97969" bIns="48984" numCol="1" anchor="t" anchorCtr="0" compatLnSpc="1">
            <a:prstTxWarp prst="textNoShape">
              <a:avLst/>
            </a:prstTxWarp>
          </a:bodyPr>
          <a:lstStyle>
            <a:lvl1pPr defTabSz="979488">
              <a:defRPr sz="1300" u="none">
                <a:latin typeface="Arial" charset="0"/>
                <a:ea typeface="新細明體" pitchFamily="18" charset="-120"/>
                <a:cs typeface="+mn-cs"/>
              </a:defRPr>
            </a:lvl1pPr>
          </a:lstStyle>
          <a:p>
            <a:pPr>
              <a:defRPr/>
            </a:pPr>
            <a:endParaRPr lang="en-US" altLang="zh-TW"/>
          </a:p>
        </p:txBody>
      </p:sp>
      <p:sp>
        <p:nvSpPr>
          <p:cNvPr id="249859" name="Rectangle 3"/>
          <p:cNvSpPr>
            <a:spLocks noGrp="1" noChangeArrowheads="1"/>
          </p:cNvSpPr>
          <p:nvPr>
            <p:ph type="dt" idx="1"/>
          </p:nvPr>
        </p:nvSpPr>
        <p:spPr bwMode="auto">
          <a:xfrm>
            <a:off x="4021138" y="0"/>
            <a:ext cx="3076575" cy="51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7969" tIns="48984" rIns="97969" bIns="48984" numCol="1" anchor="t" anchorCtr="0" compatLnSpc="1">
            <a:prstTxWarp prst="textNoShape">
              <a:avLst/>
            </a:prstTxWarp>
          </a:bodyPr>
          <a:lstStyle>
            <a:lvl1pPr algn="r" defTabSz="979488">
              <a:defRPr sz="1300" u="none">
                <a:latin typeface="Arial" charset="0"/>
                <a:ea typeface="新細明體" pitchFamily="18" charset="-120"/>
                <a:cs typeface="+mn-cs"/>
              </a:defRPr>
            </a:lvl1pPr>
          </a:lstStyle>
          <a:p>
            <a:pPr>
              <a:defRPr/>
            </a:pPr>
            <a:endParaRPr lang="en-US" altLang="zh-TW"/>
          </a:p>
        </p:txBody>
      </p:sp>
      <p:sp>
        <p:nvSpPr>
          <p:cNvPr id="46084" name="Rectangle 4"/>
          <p:cNvSpPr>
            <a:spLocks noRot="1" noChangeArrowheads="1" noTextEdit="1"/>
          </p:cNvSpPr>
          <p:nvPr>
            <p:ph type="sldImg" idx="2"/>
          </p:nvPr>
        </p:nvSpPr>
        <p:spPr bwMode="auto">
          <a:xfrm>
            <a:off x="992188" y="766763"/>
            <a:ext cx="5118100" cy="383857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49861" name="Rectangle 5"/>
          <p:cNvSpPr>
            <a:spLocks noGrp="1" noChangeArrowheads="1"/>
          </p:cNvSpPr>
          <p:nvPr>
            <p:ph type="body" sz="quarter" idx="3"/>
          </p:nvPr>
        </p:nvSpPr>
        <p:spPr bwMode="auto">
          <a:xfrm>
            <a:off x="711200" y="4862513"/>
            <a:ext cx="5678488" cy="4605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7969" tIns="48984" rIns="97969" bIns="48984" numCol="1" anchor="t" anchorCtr="0" compatLnSpc="1">
            <a:prstTxWarp prst="textNoShape">
              <a:avLst/>
            </a:prstTxWarp>
          </a:bodyPr>
          <a:lstStyle/>
          <a:p>
            <a:pPr lvl="0"/>
            <a:r>
              <a:rPr lang="en-US" altLang="zh-TW" noProof="0" smtClean="0"/>
              <a:t>Click to edit Master text styles</a:t>
            </a:r>
          </a:p>
          <a:p>
            <a:pPr lvl="1"/>
            <a:r>
              <a:rPr lang="en-US" altLang="zh-TW" noProof="0" smtClean="0"/>
              <a:t>Second level</a:t>
            </a:r>
          </a:p>
          <a:p>
            <a:pPr lvl="2"/>
            <a:r>
              <a:rPr lang="en-US" altLang="zh-TW" noProof="0" smtClean="0"/>
              <a:t>Third level</a:t>
            </a:r>
          </a:p>
          <a:p>
            <a:pPr lvl="3"/>
            <a:r>
              <a:rPr lang="en-US" altLang="zh-TW" noProof="0" smtClean="0"/>
              <a:t>Fourth level</a:t>
            </a:r>
          </a:p>
          <a:p>
            <a:pPr lvl="4"/>
            <a:r>
              <a:rPr lang="en-US" altLang="zh-TW" noProof="0" smtClean="0"/>
              <a:t>Fifth level</a:t>
            </a:r>
          </a:p>
        </p:txBody>
      </p:sp>
      <p:sp>
        <p:nvSpPr>
          <p:cNvPr id="249862" name="Rectangle 6"/>
          <p:cNvSpPr>
            <a:spLocks noGrp="1" noChangeArrowheads="1"/>
          </p:cNvSpPr>
          <p:nvPr>
            <p:ph type="ftr" sz="quarter" idx="4"/>
          </p:nvPr>
        </p:nvSpPr>
        <p:spPr bwMode="auto">
          <a:xfrm>
            <a:off x="0" y="9720263"/>
            <a:ext cx="3076575" cy="512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7969" tIns="48984" rIns="97969" bIns="48984" numCol="1" anchor="b" anchorCtr="0" compatLnSpc="1">
            <a:prstTxWarp prst="textNoShape">
              <a:avLst/>
            </a:prstTxWarp>
          </a:bodyPr>
          <a:lstStyle>
            <a:lvl1pPr defTabSz="979488">
              <a:defRPr sz="1300" u="none">
                <a:latin typeface="Arial" charset="0"/>
                <a:ea typeface="新細明體" pitchFamily="18" charset="-120"/>
                <a:cs typeface="+mn-cs"/>
              </a:defRPr>
            </a:lvl1pPr>
          </a:lstStyle>
          <a:p>
            <a:pPr>
              <a:defRPr/>
            </a:pPr>
            <a:endParaRPr lang="en-US" altLang="zh-TW"/>
          </a:p>
        </p:txBody>
      </p:sp>
      <p:sp>
        <p:nvSpPr>
          <p:cNvPr id="249863" name="Rectangle 7"/>
          <p:cNvSpPr>
            <a:spLocks noGrp="1" noChangeArrowheads="1"/>
          </p:cNvSpPr>
          <p:nvPr>
            <p:ph type="sldNum" sz="quarter" idx="5"/>
          </p:nvPr>
        </p:nvSpPr>
        <p:spPr bwMode="auto">
          <a:xfrm>
            <a:off x="4021138" y="9720263"/>
            <a:ext cx="3076575" cy="512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7969" tIns="48984" rIns="97969" bIns="48984" numCol="1" anchor="b" anchorCtr="0" compatLnSpc="1">
            <a:prstTxWarp prst="textNoShape">
              <a:avLst/>
            </a:prstTxWarp>
          </a:bodyPr>
          <a:lstStyle>
            <a:lvl1pPr algn="r" defTabSz="979488">
              <a:defRPr sz="1300" u="none">
                <a:latin typeface="Arial" charset="0"/>
                <a:ea typeface="新細明體" pitchFamily="18" charset="-120"/>
                <a:cs typeface="+mn-cs"/>
              </a:defRPr>
            </a:lvl1pPr>
          </a:lstStyle>
          <a:p>
            <a:pPr>
              <a:defRPr/>
            </a:pPr>
            <a:fld id="{997B8391-BB88-4FDA-A026-23C03F19CF40}" type="slidenum">
              <a:rPr lang="en-US" altLang="zh-TW"/>
              <a:pPr>
                <a:defRPr/>
              </a:pPr>
              <a:t>‹#›</a:t>
            </a:fld>
            <a:endParaRPr lang="en-US" altLang="zh-TW"/>
          </a:p>
        </p:txBody>
      </p:sp>
    </p:spTree>
    <p:extLst>
      <p:ext uri="{BB962C8B-B14F-4D97-AF65-F5344CB8AC3E}">
        <p14:creationId xmlns:p14="http://schemas.microsoft.com/office/powerpoint/2010/main" val="2808987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E130AF8B-A7BB-4015-AD6A-FC6617D47167}" type="slidenum">
              <a:rPr lang="en-US" altLang="zh-TW" u="none" smtClean="0"/>
              <a:pPr eaLnBrk="1" hangingPunct="1">
                <a:defRPr/>
              </a:pPr>
              <a:t>1</a:t>
            </a:fld>
            <a:endParaRPr lang="en-US" altLang="zh-TW" u="none" smtClean="0"/>
          </a:p>
        </p:txBody>
      </p:sp>
      <p:sp>
        <p:nvSpPr>
          <p:cNvPr id="47107" name="Rectangle 2"/>
          <p:cNvSpPr>
            <a:spLocks noRo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r>
              <a:rPr lang="en-US" altLang="zh-TW" sz="2000" smtClean="0"/>
              <a:t>Good afternoon, everybody. My name is Jason Tu,  The purpose of my presentation is to introduce our NUC100 series architecture, system &amp; what tools are available. Finally, I will introduce “what is CMSIS” If you have any questions, I’ll be happy to answer you as we go along.</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3D6F6966-B624-4EAA-B0FC-5C1119EC9EF2}" type="slidenum">
              <a:rPr lang="en-US" altLang="zh-TW" u="none" smtClean="0"/>
              <a:pPr eaLnBrk="1" hangingPunct="1">
                <a:defRPr/>
              </a:pPr>
              <a:t>2</a:t>
            </a:fld>
            <a:endParaRPr lang="en-US" altLang="zh-TW" u="none" smtClean="0"/>
          </a:p>
        </p:txBody>
      </p:sp>
      <p:sp>
        <p:nvSpPr>
          <p:cNvPr id="48131" name="Rectangle 2"/>
          <p:cNvSpPr>
            <a:spLocks noRo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r>
              <a:rPr lang="en-US" altLang="zh-TW" smtClean="0"/>
              <a:t>I will introduce the block diagram &amp; what is ISP ICP System Me</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kumimoji="1">
                <a:solidFill>
                  <a:schemeClr val="tx1"/>
                </a:solidFill>
                <a:latin typeface="Calibri" pitchFamily="34" charset="0"/>
                <a:ea typeface="新細明體" pitchFamily="18" charset="-120"/>
              </a:defRPr>
            </a:lvl1pPr>
            <a:lvl2pPr marL="804763" indent="-309524" eaLnBrk="0" hangingPunct="0">
              <a:defRPr kumimoji="1">
                <a:solidFill>
                  <a:schemeClr val="tx1"/>
                </a:solidFill>
                <a:latin typeface="Calibri" pitchFamily="34" charset="0"/>
                <a:ea typeface="新細明體" pitchFamily="18" charset="-120"/>
              </a:defRPr>
            </a:lvl2pPr>
            <a:lvl3pPr marL="1238098" indent="-247620" eaLnBrk="0" hangingPunct="0">
              <a:defRPr kumimoji="1">
                <a:solidFill>
                  <a:schemeClr val="tx1"/>
                </a:solidFill>
                <a:latin typeface="Calibri" pitchFamily="34" charset="0"/>
                <a:ea typeface="新細明體" pitchFamily="18" charset="-120"/>
              </a:defRPr>
            </a:lvl3pPr>
            <a:lvl4pPr marL="1733337" indent="-247620" eaLnBrk="0" hangingPunct="0">
              <a:defRPr kumimoji="1">
                <a:solidFill>
                  <a:schemeClr val="tx1"/>
                </a:solidFill>
                <a:latin typeface="Calibri" pitchFamily="34" charset="0"/>
                <a:ea typeface="新細明體" pitchFamily="18" charset="-120"/>
              </a:defRPr>
            </a:lvl4pPr>
            <a:lvl5pPr marL="2228576" indent="-247620" eaLnBrk="0" hangingPunct="0">
              <a:defRPr kumimoji="1">
                <a:solidFill>
                  <a:schemeClr val="tx1"/>
                </a:solidFill>
                <a:latin typeface="Calibri" pitchFamily="34" charset="0"/>
                <a:ea typeface="新細明體" pitchFamily="18" charset="-120"/>
              </a:defRPr>
            </a:lvl5pPr>
            <a:lvl6pPr marL="2723815" indent="-247620" eaLnBrk="0" fontAlgn="base" hangingPunct="0">
              <a:spcBef>
                <a:spcPct val="0"/>
              </a:spcBef>
              <a:spcAft>
                <a:spcPct val="0"/>
              </a:spcAft>
              <a:defRPr kumimoji="1">
                <a:solidFill>
                  <a:schemeClr val="tx1"/>
                </a:solidFill>
                <a:latin typeface="Calibri" pitchFamily="34" charset="0"/>
                <a:ea typeface="新細明體" pitchFamily="18" charset="-120"/>
              </a:defRPr>
            </a:lvl6pPr>
            <a:lvl7pPr marL="3219054" indent="-247620" eaLnBrk="0" fontAlgn="base" hangingPunct="0">
              <a:spcBef>
                <a:spcPct val="0"/>
              </a:spcBef>
              <a:spcAft>
                <a:spcPct val="0"/>
              </a:spcAft>
              <a:defRPr kumimoji="1">
                <a:solidFill>
                  <a:schemeClr val="tx1"/>
                </a:solidFill>
                <a:latin typeface="Calibri" pitchFamily="34" charset="0"/>
                <a:ea typeface="新細明體" pitchFamily="18" charset="-120"/>
              </a:defRPr>
            </a:lvl7pPr>
            <a:lvl8pPr marL="3714293" indent="-247620" eaLnBrk="0" fontAlgn="base" hangingPunct="0">
              <a:spcBef>
                <a:spcPct val="0"/>
              </a:spcBef>
              <a:spcAft>
                <a:spcPct val="0"/>
              </a:spcAft>
              <a:defRPr kumimoji="1">
                <a:solidFill>
                  <a:schemeClr val="tx1"/>
                </a:solidFill>
                <a:latin typeface="Calibri" pitchFamily="34" charset="0"/>
                <a:ea typeface="新細明體" pitchFamily="18" charset="-120"/>
              </a:defRPr>
            </a:lvl8pPr>
            <a:lvl9pPr marL="4209532" indent="-247620" eaLnBrk="0" fontAlgn="base" hangingPunct="0">
              <a:spcBef>
                <a:spcPct val="0"/>
              </a:spcBef>
              <a:spcAft>
                <a:spcPct val="0"/>
              </a:spcAft>
              <a:defRPr kumimoji="1">
                <a:solidFill>
                  <a:schemeClr val="tx1"/>
                </a:solidFill>
                <a:latin typeface="Calibri" pitchFamily="34" charset="0"/>
                <a:ea typeface="新細明體" pitchFamily="18" charset="-120"/>
              </a:defRPr>
            </a:lvl9pPr>
          </a:lstStyle>
          <a:p>
            <a:pPr eaLnBrk="1" hangingPunct="1">
              <a:defRPr/>
            </a:pPr>
            <a:fld id="{A37B5186-6C51-433B-92D7-AE516FFFE8C2}" type="slidenum">
              <a:rPr lang="en-US" altLang="zh-TW" smtClean="0">
                <a:latin typeface="Arial" pitchFamily="34" charset="0"/>
              </a:rPr>
              <a:pPr eaLnBrk="1" hangingPunct="1">
                <a:defRPr/>
              </a:pPr>
              <a:t>3</a:t>
            </a:fld>
            <a:endParaRPr lang="en-US" altLang="zh-TW" smtClean="0">
              <a:latin typeface="Arial" pitchFamily="34"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zh-TW" altLang="zh-TW"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021138" y="9721850"/>
            <a:ext cx="307657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9048" tIns="49524" rIns="99048" bIns="49524" anchor="b"/>
          <a:lstStyle>
            <a:lvl1pPr defTabSz="9906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9906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9906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9906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9906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990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990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990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990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algn="r" eaLnBrk="1" hangingPunct="1"/>
            <a:fld id="{FA01109B-E43D-4CD2-851A-809E9DCB1A16}" type="slidenum">
              <a:rPr lang="en-US" altLang="zh-TW" sz="1300">
                <a:ea typeface="新細明體" pitchFamily="18" charset="-120"/>
              </a:rPr>
              <a:pPr algn="r" eaLnBrk="1" hangingPunct="1"/>
              <a:t>4</a:t>
            </a:fld>
            <a:endParaRPr lang="en-US" altLang="zh-TW" sz="1300">
              <a:ea typeface="新細明體" pitchFamily="18" charset="-120"/>
            </a:endParaRPr>
          </a:p>
        </p:txBody>
      </p:sp>
      <p:sp>
        <p:nvSpPr>
          <p:cNvPr id="50179" name="Rectangle 2"/>
          <p:cNvSpPr>
            <a:spLocks noGrp="1" noRot="1" noChangeAspect="1" noChangeArrowheads="1" noTextEdit="1"/>
          </p:cNvSpPr>
          <p:nvPr>
            <p:ph type="sldImg"/>
          </p:nvPr>
        </p:nvSpPr>
        <p:spPr>
          <a:xfrm>
            <a:off x="992188" y="768350"/>
            <a:ext cx="5114925" cy="3836988"/>
          </a:xfrm>
          <a:ln/>
        </p:spPr>
      </p:sp>
      <p:sp>
        <p:nvSpPr>
          <p:cNvPr id="50180"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D471D2A8-C229-4306-AC98-8C6A0AD86BEC}" type="slidenum">
              <a:rPr lang="en-US" altLang="zh-TW" u="none" smtClean="0"/>
              <a:pPr eaLnBrk="1" hangingPunct="1">
                <a:defRPr/>
              </a:pPr>
              <a:t>5</a:t>
            </a:fld>
            <a:endParaRPr lang="en-US" altLang="zh-TW" u="none" smtClean="0"/>
          </a:p>
        </p:txBody>
      </p:sp>
      <p:sp>
        <p:nvSpPr>
          <p:cNvPr id="51203" name="Rectangle 2"/>
          <p:cNvSpPr>
            <a:spLocks noRo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r>
              <a:rPr lang="en-US" altLang="zh-TW" smtClean="0"/>
              <a:t>I just talked about that NUC100 series embed ARM Cortex-M0 CPU core, And it’s working frequency can be up to 50 MHZ. For our embeded application program flash , it has 32K or 64K or 128 K bytes selection for different part No. For the data flash part, if you choose 64K or 32K  part no, The data flash is 4K Bytes. And if you choose 128KB, you can set the data flash by coonfig register. </a:t>
            </a:r>
          </a:p>
          <a:p>
            <a:pPr eaLnBrk="1" hangingPunct="1"/>
            <a:r>
              <a:rPr lang="en-US" altLang="zh-TW" smtClean="0"/>
              <a:t>For the RAM part, it had 4KB/8K/16KB selection for different part NO.</a:t>
            </a:r>
          </a:p>
          <a:p>
            <a:pPr eaLnBrk="1" hangingPunct="1"/>
            <a:r>
              <a:rPr lang="en-US" altLang="zh-TW" smtClean="0"/>
              <a:t>OK Let me see how to program the flash code, For our IC, we offered 3 methods to program your code, One is ISP, its interface is UARR or USB , another is ICP and it’s interface is 2 wire SWD, For next 2 slides, I will introduce “What is ISP” “What is ICP” , The final method for programming the code , we can use the parallel flash writer to update the code,</a:t>
            </a:r>
          </a:p>
          <a:p>
            <a:pPr eaLnBrk="1" hangingPunct="1"/>
            <a:r>
              <a:rPr lang="en-US" altLang="zh-TW" smtClean="0"/>
              <a:t>For ICE debug part, we support 2 wire Serial Debug Interface. </a:t>
            </a:r>
          </a:p>
          <a:p>
            <a:pPr eaLnBrk="1" hangingPunct="1"/>
            <a:r>
              <a:rPr lang="en-US" altLang="zh-TW" smtClean="0"/>
              <a:t>Well, Let me see our IC working voltage, it can be from 2.5 Volt to 5.5 Volt</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7C0EE4EA-0A34-439C-B0E3-695A978F2171}" type="slidenum">
              <a:rPr lang="en-US" altLang="zh-TW" u="none" smtClean="0"/>
              <a:pPr eaLnBrk="1" hangingPunct="1">
                <a:defRPr/>
              </a:pPr>
              <a:t>6</a:t>
            </a:fld>
            <a:endParaRPr lang="en-US" altLang="zh-TW" u="none" smtClean="0"/>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r>
              <a:rPr lang="en-US" altLang="zh-TW" smtClean="0"/>
              <a:t>I just talked about that NUC100 series embed ARM Cortex-M0 CPU core, And it’s working frequency can be up to 50 MHZ. For our embeded application program flash , it has 32K or 64K or 128 K bytes selection for different part No. For the data flash part, if you choose 64K or 32K  part no, The data flash is 4K Bytes. And if you choose 128KB, you can set the data flash by coonfig register. </a:t>
            </a:r>
          </a:p>
          <a:p>
            <a:pPr eaLnBrk="1" hangingPunct="1"/>
            <a:r>
              <a:rPr lang="en-US" altLang="zh-TW" smtClean="0"/>
              <a:t>For the RAM part, it had 4KB/8K/16KB selection for different part NO.</a:t>
            </a:r>
          </a:p>
          <a:p>
            <a:pPr eaLnBrk="1" hangingPunct="1"/>
            <a:r>
              <a:rPr lang="en-US" altLang="zh-TW" smtClean="0"/>
              <a:t>OK Let me see how to program the flash code, For our IC, we offered 3 methods to program your code, One is ISP, its interface is UARR or USB , another is ICP and it’s interface is 2 wire SWD, For next 2 slides, I will introduce “What is ISP” “What is ICP” , The final method for programming the code , we can use the parallel flash writer to update the code,</a:t>
            </a:r>
          </a:p>
          <a:p>
            <a:pPr eaLnBrk="1" hangingPunct="1"/>
            <a:r>
              <a:rPr lang="en-US" altLang="zh-TW" smtClean="0"/>
              <a:t>For ICE debug part, we support 2 wire Serial Debug Interface. </a:t>
            </a:r>
          </a:p>
          <a:p>
            <a:pPr eaLnBrk="1" hangingPunct="1"/>
            <a:r>
              <a:rPr lang="en-US" altLang="zh-TW" smtClean="0"/>
              <a:t>Well, Let me see our IC working voltage, it can be from 2.5 Volt to 5.5 Volt</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F2742DDF-8478-49F0-940F-95D8695ED5B5}" type="slidenum">
              <a:rPr lang="en-US" altLang="zh-TW" u="none" smtClean="0"/>
              <a:pPr eaLnBrk="1" hangingPunct="1">
                <a:defRPr/>
              </a:pPr>
              <a:t>7</a:t>
            </a:fld>
            <a:endParaRPr lang="en-US" altLang="zh-TW" u="none" smtClean="0"/>
          </a:p>
        </p:txBody>
      </p:sp>
      <p:sp>
        <p:nvSpPr>
          <p:cNvPr id="53251" name="Rectangle 2"/>
          <p:cNvSpPr>
            <a:spLocks noRo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r>
              <a:rPr lang="en-US" altLang="zh-TW" smtClean="0"/>
              <a:t>The CPU processor is ARM Cortex-M0. </a:t>
            </a:r>
          </a:p>
          <a:p>
            <a:pPr eaLnBrk="1" hangingPunct="1"/>
            <a:r>
              <a:rPr lang="en-US" altLang="zh-TW" smtClean="0"/>
              <a:t>It has Wakeup Interrupt controller for power-management using. And it has NVIC interrupt controller. The NVIC can handle some tasks when interrupt happens. For the ICE debug interfacwe, it use 2 wire Serial Wire Debug Port interface to debug the CPU core register &amp; peripheral registers. And it just supports 4 break point and 2 watch point.</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3DDF460B-918A-46F4-8ED2-0329150A90CA}" type="slidenum">
              <a:rPr lang="en-US" altLang="zh-TW" u="none" smtClean="0"/>
              <a:pPr eaLnBrk="1" hangingPunct="1">
                <a:defRPr/>
              </a:pPr>
              <a:t>8</a:t>
            </a:fld>
            <a:endParaRPr lang="en-US" altLang="zh-TW" u="none" smtClean="0"/>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r>
              <a:rPr lang="en-US" altLang="zh-TW" smtClean="0"/>
              <a:t>For the previous Cortex-M0 introduction, it had told you that ARM had defined the relative memory map for Flash, RAM, peripherals. Well, for our NUC100 series, it also defines the relative address. For the AP address is from 0x0000_0000 to 0x001_FFFF, And the LD address is from 0x0010_0000 to 0x0010_00FF. And the APB peripherals is from 0x4000_0000 to 0x401F_FFFF</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C510CB9C-3838-40E9-9645-412255BF0CDA}" type="slidenum">
              <a:rPr lang="en-US" altLang="zh-TW" u="none" smtClean="0"/>
              <a:pPr eaLnBrk="1" hangingPunct="1">
                <a:defRPr/>
              </a:pPr>
              <a:t>9</a:t>
            </a:fld>
            <a:endParaRPr lang="en-US" altLang="zh-TW" u="none" smtClean="0"/>
          </a:p>
        </p:txBody>
      </p:sp>
      <p:sp>
        <p:nvSpPr>
          <p:cNvPr id="55299" name="Rectangle 2"/>
          <p:cNvSpPr>
            <a:spLocks noRo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r>
              <a:rPr lang="en-US" altLang="zh-TW" smtClean="0"/>
              <a:t>Well, Let’s change to the topic for the Power management. For the NUC100 series, it had 3 running modes. The first is Normal RUN mode, On this mode, the CPU is normal running. But for the CPU clock source, you can select High frequency like PLL out  50 MHZ or Low frequency like internal 10K Hz. So the clock setting is very flexible. For the peripherals clock, it also can turn on or turn off depends on your application.</a:t>
            </a:r>
          </a:p>
          <a:p>
            <a:pPr eaLnBrk="1" hangingPunct="1"/>
            <a:r>
              <a:rPr lang="en-US" altLang="zh-TW" smtClean="0"/>
              <a:t>The second mod is Sleep Mode, Someone also called it IDLE mode. In this mode, The CPU is stop. And the peripherals can turn on or turn off by your application.</a:t>
            </a:r>
          </a:p>
          <a:p>
            <a:pPr eaLnBrk="1" hangingPunct="1"/>
            <a:r>
              <a:rPr lang="en-US" altLang="zh-TW" smtClean="0"/>
              <a:t>The final is Deep sleep mode, Someone call it Power Down mode, In this mode, CPU &amp; peripherals are all in halt state.</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30D5D1DC-6E84-4D5B-8C71-7E10442FD737}" type="slidenum">
              <a:rPr lang="en-US" altLang="zh-TW" u="none" smtClean="0"/>
              <a:pPr eaLnBrk="1" hangingPunct="1">
                <a:defRPr/>
              </a:pPr>
              <a:t>10</a:t>
            </a:fld>
            <a:endParaRPr lang="en-US" altLang="zh-TW" u="none" smtClean="0"/>
          </a:p>
        </p:txBody>
      </p:sp>
      <p:sp>
        <p:nvSpPr>
          <p:cNvPr id="56323" name="Rectangle 2"/>
          <p:cNvSpPr>
            <a:spLocks noRot="1" noChangeArrowheads="1" noTextEdit="1"/>
          </p:cNvSpPr>
          <p:nvPr>
            <p:ph type="sldImg"/>
          </p:nvPr>
        </p:nvSpPr>
        <p:spPr>
          <a:xfrm>
            <a:off x="992188" y="768350"/>
            <a:ext cx="5114925" cy="3836988"/>
          </a:xfrm>
          <a:ln/>
        </p:spPr>
      </p:sp>
      <p:sp>
        <p:nvSpPr>
          <p:cNvPr id="56324" name="Rectangle 3"/>
          <p:cNvSpPr>
            <a:spLocks noGrp="1" noChangeArrowheads="1"/>
          </p:cNvSpPr>
          <p:nvPr>
            <p:ph type="body" idx="1"/>
          </p:nvPr>
        </p:nvSpPr>
        <p:spPr>
          <a:xfrm>
            <a:off x="709613" y="4862513"/>
            <a:ext cx="5680075" cy="4603750"/>
          </a:xfrm>
          <a:noFill/>
        </p:spPr>
        <p:txBody>
          <a:bodyPr/>
          <a:lstStyle/>
          <a:p>
            <a:pPr eaLnBrk="1" hangingPunct="1"/>
            <a:endParaRPr lang="zh-TW" altLang="zh-TW"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8C613243-52F6-4830-9270-24B3F82CF8DF}" type="slidenum">
              <a:rPr lang="en-US" altLang="zh-TW" u="none" smtClean="0"/>
              <a:pPr eaLnBrk="1" hangingPunct="1">
                <a:defRPr/>
              </a:pPr>
              <a:t>11</a:t>
            </a:fld>
            <a:endParaRPr lang="en-US" altLang="zh-TW" u="none" smtClean="0"/>
          </a:p>
        </p:txBody>
      </p:sp>
      <p:sp>
        <p:nvSpPr>
          <p:cNvPr id="57347" name="Rectangle 2"/>
          <p:cNvSpPr>
            <a:spLocks noRo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r>
              <a:rPr lang="en-US" altLang="zh-TW" smtClean="0"/>
              <a:t>For the System reset, In this slide, we will tell you about the reset source. Firstly, we look at the hardware reset part, it has 5 hardware reset sources. The Power-On Reset. When you turn on the power, the internal POR circuit will generate the reset signal to whole chip. The next is /RESET pin had low level signal to reset the whole chip.</a:t>
            </a:r>
          </a:p>
          <a:p>
            <a:pPr eaLnBrk="1" hangingPunct="1"/>
            <a:r>
              <a:rPr lang="en-US" altLang="zh-TW" smtClean="0"/>
              <a:t>Watch Time  Out Reset, The internal watchdog timer time out reset.</a:t>
            </a:r>
          </a:p>
          <a:p>
            <a:pPr eaLnBrk="1" hangingPunct="1"/>
            <a:r>
              <a:rPr lang="en-US" altLang="zh-TW" smtClean="0"/>
              <a:t>Low Voltage detected reset: When the power is down to therehold voltage, it also can generate the reset. </a:t>
            </a:r>
          </a:p>
          <a:p>
            <a:pPr eaLnBrk="1" hangingPunct="1"/>
            <a:r>
              <a:rPr lang="en-US" altLang="zh-TW" smtClean="0"/>
              <a:t>Brown Detected Reset: It had 4 voltage selection to reset whole chip</a:t>
            </a:r>
          </a:p>
          <a:p>
            <a:pPr eaLnBrk="1" hangingPunct="1"/>
            <a:r>
              <a:rPr lang="en-US" altLang="zh-TW" smtClean="0"/>
              <a:t>For the software reset, you can write some register to reset the chip.</a:t>
            </a:r>
          </a:p>
          <a:p>
            <a:pPr eaLnBrk="1" hangingPunct="1"/>
            <a:r>
              <a:rPr lang="en-US" altLang="zh-TW" smtClean="0"/>
              <a:t>CPU_RST, To write 1 to the IPRSTC[1], But this action  just reset CPU &amp; Flash</a:t>
            </a:r>
          </a:p>
          <a:p>
            <a:pPr eaLnBrk="1" hangingPunct="1"/>
            <a:r>
              <a:rPr lang="en-US" altLang="zh-TW" smtClean="0"/>
              <a:t>Or you can write 1 to this register. And this reset action can reset the whole chip, like “Power-On Reset”</a:t>
            </a:r>
          </a:p>
          <a:p>
            <a:pPr eaLnBrk="1" hangingPunct="1"/>
            <a:r>
              <a:rPr lang="en-US" altLang="zh-TW" smtClean="0"/>
              <a:t>For the whole chip reset you can also write to this Cortex-M0 System register, it also can reset whole chip</a:t>
            </a:r>
          </a:p>
          <a:p>
            <a:pPr eaLnBrk="1" hangingPunct="1"/>
            <a:r>
              <a:rPr lang="en-US" altLang="zh-TW" smtClean="0"/>
              <a:t>If you want check what reset make the chip reset, you can read the RSTSTRC register to check</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4733210F-AE3D-49FE-87FF-C7639A1F242D}" type="slidenum">
              <a:rPr lang="en-US" altLang="zh-TW" u="none" smtClean="0"/>
              <a:pPr eaLnBrk="1" hangingPunct="1">
                <a:defRPr/>
              </a:pPr>
              <a:t>12</a:t>
            </a:fld>
            <a:endParaRPr lang="en-US" altLang="zh-TW" u="none" smtClean="0"/>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r>
              <a:rPr lang="en-US" altLang="zh-TW" smtClean="0"/>
              <a:t>If you want to check what reset source to reset the chip, you can read this RSTRC register to check the reset source. If the bit0 is 1, it shows that it had power on reset condition, it the bit1 is 1, it shows that the reset pin had low level signal change. And the bit 2 shows that it is watchdog reset.</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38DBDDF9-1C3B-4C22-8DDF-2D7AE1444E0E}" type="slidenum">
              <a:rPr lang="en-US" altLang="zh-TW" u="none" smtClean="0"/>
              <a:pPr eaLnBrk="1" hangingPunct="1">
                <a:defRPr/>
              </a:pPr>
              <a:t>13</a:t>
            </a:fld>
            <a:endParaRPr lang="en-US" altLang="zh-TW" u="none" smtClean="0"/>
          </a:p>
        </p:txBody>
      </p:sp>
      <p:sp>
        <p:nvSpPr>
          <p:cNvPr id="59395" name="Rectangle 2"/>
          <p:cNvSpPr>
            <a:spLocks noRo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r>
              <a:rPr lang="en-US" altLang="zh-TW" smtClean="0"/>
              <a:t>This is table list for different reset condition. And you can see it has the “power-on Reset”, the bit0 &amp; bit1 will be set. May be , you will have a question, why the bit1 also become 1. Because when you turn on the power, the reset pin also have level  change. So this bit will also be set when you turn on the power.</a:t>
            </a:r>
          </a:p>
          <a:p>
            <a:pPr eaLnBrk="1" hangingPunct="1"/>
            <a:r>
              <a:rPr lang="en-US" altLang="zh-TW" smtClean="0"/>
              <a:t>OK, Let’s keep on checking the other reset condition, If just only  the reset  pin reset, the bit1 will be set.  If it is watch dog reset, the bit 2 will be set. </a:t>
            </a:r>
          </a:p>
          <a:p>
            <a:pPr eaLnBrk="1" hangingPunct="1"/>
            <a:r>
              <a:rPr lang="en-US" altLang="zh-TW" smtClean="0"/>
              <a:t>Let’s check the software CHIP_RST, it just only the bit1 will be set.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799D1BF4-BB80-42A3-B31E-0B5550533A34}" type="slidenum">
              <a:rPr lang="en-US" altLang="zh-TW" u="none" smtClean="0"/>
              <a:pPr eaLnBrk="1" hangingPunct="1">
                <a:defRPr/>
              </a:pPr>
              <a:t>14</a:t>
            </a:fld>
            <a:endParaRPr lang="en-US" altLang="zh-TW" u="none" smtClean="0"/>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US" altLang="zh-TW" smtClean="0"/>
              <a:t>For the NUC100 series, every peripheral had it’s reset register. These peripheral resets register are all located on the IPRST1 &amp; IPRSTC2 register.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AE8E6350-126D-47A1-8E10-99A1645B3A8A}" type="slidenum">
              <a:rPr lang="en-US" altLang="zh-TW" u="none" smtClean="0"/>
              <a:pPr eaLnBrk="1" hangingPunct="1">
                <a:defRPr/>
              </a:pPr>
              <a:t>15</a:t>
            </a:fld>
            <a:endParaRPr lang="en-US" altLang="zh-TW" u="none" smtClean="0"/>
          </a:p>
        </p:txBody>
      </p:sp>
      <p:sp>
        <p:nvSpPr>
          <p:cNvPr id="61443" name="Rectangle 2"/>
          <p:cNvSpPr>
            <a:spLocks noRo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r>
              <a:rPr lang="en-US" altLang="zh-TW" smtClean="0"/>
              <a:t>The slide is IPSRTC2 perpherial reset register description, you can set the bit to reset GPIO or you can set this bit to reset Timer0, or you can set the bit to rest UART1. If you want to release the reset state, you just clear these bit. </a:t>
            </a:r>
          </a:p>
          <a:p>
            <a:pPr eaLnBrk="1" hangingPunct="1"/>
            <a:r>
              <a:rPr lang="en-US" altLang="zh-TW" smtClean="0"/>
              <a:t/>
            </a:r>
            <a:br>
              <a:rPr lang="en-US" altLang="zh-TW" smtClean="0"/>
            </a:br>
            <a:endParaRPr lang="en-US" altLang="zh-TW"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090AF027-95BB-4DDE-84AE-2077F7A36EC8}" type="slidenum">
              <a:rPr lang="en-US" altLang="zh-TW" u="none" smtClean="0"/>
              <a:pPr eaLnBrk="1" hangingPunct="1">
                <a:defRPr/>
              </a:pPr>
              <a:t>20</a:t>
            </a:fld>
            <a:endParaRPr lang="en-US" altLang="zh-TW" u="none" smtClean="0"/>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r>
              <a:rPr lang="en-US" altLang="zh-TW" smtClean="0"/>
              <a:t>The NVIC is nested vectored interrupt controller. And the NVIC is an integrated part of the Cortex-M0 processor. It can support 32 interrupt input and 1 Nonmaskable interrupt. And for reducing latency, it also supports the “Tail Chaining”   &amp; Late Arrival function.</a:t>
            </a:r>
          </a:p>
          <a:p>
            <a:pPr eaLnBrk="1" hangingPunct="1"/>
            <a:r>
              <a:rPr lang="en-US" altLang="zh-TW" smtClean="0"/>
              <a:t>For the interrupt handler service routine, it follows the CMSIS coding rule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CF30C0CF-BDE7-4C3A-BF91-71F4B04F21DC}" type="slidenum">
              <a:rPr lang="en-US" altLang="zh-TW" u="none" smtClean="0"/>
              <a:pPr eaLnBrk="1" hangingPunct="1">
                <a:defRPr/>
              </a:pPr>
              <a:t>21</a:t>
            </a:fld>
            <a:endParaRPr lang="en-US" altLang="zh-TW" u="none" smtClean="0"/>
          </a:p>
        </p:txBody>
      </p:sp>
      <p:sp>
        <p:nvSpPr>
          <p:cNvPr id="63491" name="Rectangle 2"/>
          <p:cNvSpPr>
            <a:spLocks noRo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r>
              <a:rPr lang="en-US" altLang="zh-TW" smtClean="0"/>
              <a:t>In the file,statup_NUC1xx.s file, we had write down the peripherals ISR function address in the vector table. You can see the BOD_IRQHandler, WDT_IRQHandler and so on.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240E3920-DF9A-446A-9DE2-85877801E792}" type="slidenum">
              <a:rPr lang="en-US" altLang="zh-TW" u="none" smtClean="0"/>
              <a:pPr eaLnBrk="1" hangingPunct="1">
                <a:defRPr/>
              </a:pPr>
              <a:t>22</a:t>
            </a:fld>
            <a:endParaRPr lang="en-US" altLang="zh-TW" u="none" smtClean="0"/>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r>
              <a:rPr lang="en-US" altLang="zh-TW" smtClean="0"/>
              <a:t>So for the customer they just write the peripheral handler on their C code. Like this TMR0_IRQHandler. When the timer0 nterrupt happens, the Cortex-M0 will jump to timer0 vector table to fetch the ISR address and jump to the address to excute.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DD4DBE0B-30E0-4B3D-9BCB-FDEAAB217E82}" type="slidenum">
              <a:rPr lang="en-US" altLang="zh-TW" u="none" smtClean="0"/>
              <a:pPr eaLnBrk="1" hangingPunct="1">
                <a:defRPr/>
              </a:pPr>
              <a:t>23</a:t>
            </a:fld>
            <a:endParaRPr lang="en-US" altLang="zh-TW" u="none" smtClean="0"/>
          </a:p>
        </p:txBody>
      </p:sp>
      <p:sp>
        <p:nvSpPr>
          <p:cNvPr id="65539" name="Rectangle 2"/>
          <p:cNvSpPr>
            <a:spLocks noRo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E5FA6DBE-F6D7-4DE6-9A73-9764FAC96203}" type="slidenum">
              <a:rPr lang="en-US" altLang="zh-TW" u="none" smtClean="0"/>
              <a:pPr eaLnBrk="1" hangingPunct="1">
                <a:defRPr/>
              </a:pPr>
              <a:t>24</a:t>
            </a:fld>
            <a:endParaRPr lang="en-US" altLang="zh-TW" u="none" smtClean="0"/>
          </a:p>
        </p:txBody>
      </p:sp>
      <p:sp>
        <p:nvSpPr>
          <p:cNvPr id="66563" name="Rectangle 2"/>
          <p:cNvSpPr>
            <a:spLocks noRo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6B243ED6-B16E-408A-9029-5D2F5AE6C1FD}" type="slidenum">
              <a:rPr lang="en-US" altLang="zh-TW"/>
              <a:pPr>
                <a:defRPr/>
              </a:pPr>
              <a:t>25</a:t>
            </a:fld>
            <a:endParaRPr lang="en-US" altLang="zh-TW"/>
          </a:p>
        </p:txBody>
      </p:sp>
      <p:sp>
        <p:nvSpPr>
          <p:cNvPr id="67587" name="Rectangle 2"/>
          <p:cNvSpPr>
            <a:spLocks noRot="1" noChangeArrowheads="1" noTextEdit="1"/>
          </p:cNvSpPr>
          <p:nvPr>
            <p:ph type="sldImg"/>
          </p:nvPr>
        </p:nvSpPr>
        <p:spPr>
          <a:ln/>
        </p:spPr>
      </p:sp>
      <p:sp>
        <p:nvSpPr>
          <p:cNvPr id="67588" name="Rectangle 3"/>
          <p:cNvSpPr>
            <a:spLocks noGrp="1" noChangeArrowheads="1"/>
          </p:cNvSpPr>
          <p:nvPr>
            <p:ph type="body" idx="1"/>
          </p:nvPr>
        </p:nvSpPr>
        <p:spPr>
          <a:noFill/>
        </p:spPr>
        <p:txBody>
          <a:bodyPr/>
          <a:lstStyle/>
          <a:p>
            <a:endParaRPr lang="zh-TW" altLang="zh-TW"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4F1CFDFE-0842-47EC-BE2F-125C15AA9157}" type="slidenum">
              <a:rPr lang="en-US" altLang="zh-TW"/>
              <a:pPr>
                <a:defRPr/>
              </a:pPr>
              <a:t>26</a:t>
            </a:fld>
            <a:endParaRPr lang="en-US" altLang="zh-TW"/>
          </a:p>
        </p:txBody>
      </p:sp>
      <p:sp>
        <p:nvSpPr>
          <p:cNvPr id="68611" name="Rectangle 2"/>
          <p:cNvSpPr>
            <a:spLocks noRot="1" noChangeArrowheads="1" noTextEdit="1"/>
          </p:cNvSpPr>
          <p:nvPr>
            <p:ph type="sldImg"/>
          </p:nvPr>
        </p:nvSpPr>
        <p:spPr>
          <a:ln/>
        </p:spPr>
      </p:sp>
      <p:sp>
        <p:nvSpPr>
          <p:cNvPr id="68612" name="Rectangle 3"/>
          <p:cNvSpPr>
            <a:spLocks noGrp="1" noChangeArrowheads="1"/>
          </p:cNvSpPr>
          <p:nvPr>
            <p:ph type="body" idx="1"/>
          </p:nvPr>
        </p:nvSpPr>
        <p:spPr>
          <a:noFill/>
        </p:spPr>
        <p:txBody>
          <a:bodyPr/>
          <a:lstStyle/>
          <a:p>
            <a:endParaRPr lang="zh-TW" altLang="zh-TW"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E76F941F-675A-43D2-A69F-BBD4C104275A}" type="slidenum">
              <a:rPr lang="en-US" altLang="zh-TW"/>
              <a:pPr>
                <a:defRPr/>
              </a:pPr>
              <a:t>27</a:t>
            </a:fld>
            <a:endParaRPr lang="en-US" altLang="zh-TW"/>
          </a:p>
        </p:txBody>
      </p:sp>
      <p:sp>
        <p:nvSpPr>
          <p:cNvPr id="69635" name="Rectangle 2"/>
          <p:cNvSpPr>
            <a:spLocks noRo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endParaRPr lang="zh-TW" altLang="zh-TW"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p:txBody>
          <a:bodyPr/>
          <a:lstStyle/>
          <a:p>
            <a:pPr>
              <a:defRPr/>
            </a:pPr>
            <a:fld id="{F71BB520-F00C-487D-84F3-2872694A391D}" type="slidenum">
              <a:rPr lang="en-US" altLang="zh-TW"/>
              <a:pPr>
                <a:defRPr/>
              </a:pPr>
              <a:t>28</a:t>
            </a:fld>
            <a:endParaRPr lang="en-US" altLang="zh-TW"/>
          </a:p>
        </p:txBody>
      </p:sp>
      <p:sp>
        <p:nvSpPr>
          <p:cNvPr id="70659" name="Rectangle 2"/>
          <p:cNvSpPr>
            <a:spLocks noRot="1" noChangeArrowheads="1" noTextEdit="1"/>
          </p:cNvSpPr>
          <p:nvPr>
            <p:ph type="sldImg"/>
          </p:nvPr>
        </p:nvSpPr>
        <p:spPr>
          <a:ln/>
        </p:spPr>
      </p:sp>
      <p:sp>
        <p:nvSpPr>
          <p:cNvPr id="70660" name="Rectangle 3"/>
          <p:cNvSpPr>
            <a:spLocks noGrp="1" noChangeArrowheads="1"/>
          </p:cNvSpPr>
          <p:nvPr>
            <p:ph type="body" idx="1"/>
          </p:nvPr>
        </p:nvSpPr>
        <p:spPr>
          <a:noFill/>
        </p:spPr>
        <p:txBody>
          <a:bodyPr/>
          <a:lstStyle/>
          <a:p>
            <a:endParaRPr lang="zh-TW" altLang="zh-TW"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762BC0E8-9B98-4E91-BE6B-4560B6EB53BB}" type="slidenum">
              <a:rPr lang="en-US" altLang="zh-TW" u="none" smtClean="0"/>
              <a:pPr eaLnBrk="1" hangingPunct="1">
                <a:defRPr/>
              </a:pPr>
              <a:t>29</a:t>
            </a:fld>
            <a:endParaRPr lang="en-US" altLang="zh-TW" u="none" smtClean="0"/>
          </a:p>
        </p:txBody>
      </p:sp>
      <p:sp>
        <p:nvSpPr>
          <p:cNvPr id="71683" name="Rectangle 2"/>
          <p:cNvSpPr>
            <a:spLocks noRo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C99953D3-7937-4537-82F7-EB961FB0193D}" type="slidenum">
              <a:rPr lang="en-US" altLang="zh-TW" u="none" smtClean="0"/>
              <a:pPr eaLnBrk="1" hangingPunct="1">
                <a:defRPr/>
              </a:pPr>
              <a:t>30</a:t>
            </a:fld>
            <a:endParaRPr lang="en-US" altLang="zh-TW" u="none" smtClean="0"/>
          </a:p>
        </p:txBody>
      </p:sp>
      <p:sp>
        <p:nvSpPr>
          <p:cNvPr id="72707" name="Rectangle 2"/>
          <p:cNvSpPr>
            <a:spLocks noRot="1" noChangeArrowheads="1" noTextEdit="1"/>
          </p:cNvSpPr>
          <p:nvPr>
            <p:ph type="sldImg"/>
          </p:nvPr>
        </p:nvSpPr>
        <p:spPr>
          <a:ln/>
        </p:spPr>
      </p:sp>
      <p:sp>
        <p:nvSpPr>
          <p:cNvPr id="72708" name="Rectangle 3"/>
          <p:cNvSpPr>
            <a:spLocks noGrp="1" noChangeArrowheads="1"/>
          </p:cNvSpPr>
          <p:nvPr>
            <p:ph type="body" idx="1"/>
          </p:nvPr>
        </p:nvSpPr>
        <p:spPr>
          <a:noFill/>
        </p:spPr>
        <p:txBody>
          <a:bodyPr/>
          <a:lstStyle/>
          <a:p>
            <a:pPr eaLnBrk="1" hangingPunct="1"/>
            <a:r>
              <a:rPr lang="en-US" altLang="zh-TW" smtClean="0"/>
              <a:t>This is CMSIS orginal directory structure, you </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C0ADCF95-D902-4E45-A532-399B3E433A68}" type="slidenum">
              <a:rPr lang="en-US" altLang="zh-TW" u="none" smtClean="0"/>
              <a:pPr eaLnBrk="1" hangingPunct="1">
                <a:defRPr/>
              </a:pPr>
              <a:t>31</a:t>
            </a:fld>
            <a:endParaRPr lang="en-US" altLang="zh-TW" u="none" smtClean="0"/>
          </a:p>
        </p:txBody>
      </p:sp>
      <p:sp>
        <p:nvSpPr>
          <p:cNvPr id="73731" name="Rectangle 2"/>
          <p:cNvSpPr>
            <a:spLocks noRo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r>
              <a:rPr lang="en-US" altLang="zh-TW" smtClean="0"/>
              <a:t>The data type follows the ANSI C “stdint.h” </a:t>
            </a:r>
          </a:p>
          <a:p>
            <a:pPr eaLnBrk="1" hangingPunct="1"/>
            <a:r>
              <a:rPr lang="en-US" altLang="zh-TW" smtClean="0"/>
              <a:t>For the exception handler it needs to add the postfix _Handler for relative exception</a:t>
            </a:r>
          </a:p>
          <a:p>
            <a:pPr eaLnBrk="1" hangingPunct="1"/>
            <a:r>
              <a:rPr lang="en-US" altLang="zh-TW" smtClean="0"/>
              <a:t>For the interrupt handler it needs to add the postfix _IRQHandler for relative interrupt handler</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CFA59C8D-8E4D-4D34-B20C-2C7C8EEEBE93}" type="slidenum">
              <a:rPr lang="en-US" altLang="zh-TW" u="none" smtClean="0"/>
              <a:pPr eaLnBrk="1" hangingPunct="1">
                <a:defRPr/>
              </a:pPr>
              <a:t>32</a:t>
            </a:fld>
            <a:endParaRPr lang="en-US" altLang="zh-TW" u="none" smtClean="0"/>
          </a:p>
        </p:txBody>
      </p:sp>
      <p:sp>
        <p:nvSpPr>
          <p:cNvPr id="74755" name="Rectangle 2"/>
          <p:cNvSpPr>
            <a:spLocks noRot="1" noChangeArrowheads="1" noTextEdit="1"/>
          </p:cNvSpPr>
          <p:nvPr>
            <p:ph type="sldImg"/>
          </p:nvPr>
        </p:nvSpPr>
        <p:spPr>
          <a:ln/>
        </p:spPr>
      </p:sp>
      <p:sp>
        <p:nvSpPr>
          <p:cNvPr id="74756"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82FA8EB6-A691-4466-9DE4-53C392694E00}" type="slidenum">
              <a:rPr lang="en-US" altLang="zh-TW" u="none" smtClean="0"/>
              <a:pPr eaLnBrk="1" hangingPunct="1">
                <a:defRPr/>
              </a:pPr>
              <a:t>33</a:t>
            </a:fld>
            <a:endParaRPr lang="en-US" altLang="zh-TW" u="none" smtClean="0"/>
          </a:p>
        </p:txBody>
      </p:sp>
      <p:sp>
        <p:nvSpPr>
          <p:cNvPr id="75779" name="Rectangle 2"/>
          <p:cNvSpPr>
            <a:spLocks noRo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r>
              <a:rPr lang="en-US" altLang="zh-TW" smtClean="0"/>
              <a:t>The related interrupt number we had listed in the “NUC1xx.h” file.</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B71F46A7-F881-44ED-8577-0695006EDDB7}" type="slidenum">
              <a:rPr lang="en-US" altLang="zh-TW" u="none" smtClean="0"/>
              <a:pPr eaLnBrk="1" hangingPunct="1">
                <a:defRPr/>
              </a:pPr>
              <a:t>34</a:t>
            </a:fld>
            <a:endParaRPr lang="en-US" altLang="zh-TW" u="none" smtClean="0"/>
          </a:p>
        </p:txBody>
      </p:sp>
      <p:sp>
        <p:nvSpPr>
          <p:cNvPr id="76803" name="Rectangle 2"/>
          <p:cNvSpPr>
            <a:spLocks noRot="1" noChangeArrowheads="1" noTextEdit="1"/>
          </p:cNvSpPr>
          <p:nvPr>
            <p:ph type="sldImg"/>
          </p:nvPr>
        </p:nvSpPr>
        <p:spPr>
          <a:ln/>
        </p:spPr>
      </p:sp>
      <p:sp>
        <p:nvSpPr>
          <p:cNvPr id="76804" name="Rectangle 3"/>
          <p:cNvSpPr>
            <a:spLocks noGrp="1" noChangeArrowheads="1"/>
          </p:cNvSpPr>
          <p:nvPr>
            <p:ph type="body" idx="1"/>
          </p:nvPr>
        </p:nvSpPr>
        <p:spPr>
          <a:noFill/>
        </p:spPr>
        <p:txBody>
          <a:bodyPr/>
          <a:lstStyle/>
          <a:p>
            <a:pPr eaLnBrk="1" hangingPunct="1"/>
            <a:r>
              <a:rPr lang="en-US" altLang="zh-TW" smtClean="0"/>
              <a:t>For the vector table, it needs to save the relative ISR function name. we also list it in the “sartup_NUC1xx.s</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F8F639CF-F72B-45FE-A4B1-2CAF5532C3A6}" type="slidenum">
              <a:rPr lang="en-US" altLang="zh-TW" u="none" smtClean="0"/>
              <a:pPr eaLnBrk="1" hangingPunct="1">
                <a:defRPr/>
              </a:pPr>
              <a:t>35</a:t>
            </a:fld>
            <a:endParaRPr lang="en-US" altLang="zh-TW" u="none" smtClean="0"/>
          </a:p>
        </p:txBody>
      </p:sp>
      <p:sp>
        <p:nvSpPr>
          <p:cNvPr id="77827" name="Rectangle 2"/>
          <p:cNvSpPr>
            <a:spLocks noRo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93154FFF-BF01-412B-AB3C-4F198BF79A61}" type="slidenum">
              <a:rPr lang="en-US" altLang="zh-TW" u="none" smtClean="0"/>
              <a:pPr eaLnBrk="1" hangingPunct="1">
                <a:defRPr/>
              </a:pPr>
              <a:t>36</a:t>
            </a:fld>
            <a:endParaRPr lang="en-US" altLang="zh-TW" u="none" smtClean="0"/>
          </a:p>
        </p:txBody>
      </p:sp>
      <p:sp>
        <p:nvSpPr>
          <p:cNvPr id="78851" name="Rectangle 2"/>
          <p:cNvSpPr>
            <a:spLocks noRot="1" noChangeArrowheads="1" noTextEdit="1"/>
          </p:cNvSpPr>
          <p:nvPr>
            <p:ph type="sldImg"/>
          </p:nvPr>
        </p:nvSpPr>
        <p:spPr>
          <a:ln/>
        </p:spPr>
      </p:sp>
      <p:sp>
        <p:nvSpPr>
          <p:cNvPr id="78852" name="Rectangle 3"/>
          <p:cNvSpPr>
            <a:spLocks noGrp="1" noChangeArrowheads="1"/>
          </p:cNvSpPr>
          <p:nvPr>
            <p:ph type="body" idx="1"/>
          </p:nvPr>
        </p:nvSpPr>
        <p:spPr>
          <a:noFill/>
        </p:spPr>
        <p:txBody>
          <a:bodyPr/>
          <a:lstStyle/>
          <a:p>
            <a:pPr eaLnBrk="1" hangingPunct="1"/>
            <a:r>
              <a:rPr lang="en-US" altLang="zh-TW" smtClean="0"/>
              <a:t>We use the structure to group the register like this, And you can set the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4496A91D-76F5-4ADC-8AD0-69F969C729BA}" type="slidenum">
              <a:rPr lang="en-US" altLang="zh-TW" u="none" smtClean="0"/>
              <a:pPr eaLnBrk="1" hangingPunct="1">
                <a:defRPr/>
              </a:pPr>
              <a:t>37</a:t>
            </a:fld>
            <a:endParaRPr lang="en-US" altLang="zh-TW" u="none" smtClean="0"/>
          </a:p>
        </p:txBody>
      </p:sp>
      <p:sp>
        <p:nvSpPr>
          <p:cNvPr id="79875" name="Rectangle 2"/>
          <p:cNvSpPr>
            <a:spLocks noRo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r>
              <a:rPr lang="en-US" altLang="zh-TW" smtClean="0"/>
              <a:t>And the to group the relative register for using CLK_BA  and generate a new structure type</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036D6010-C7B6-47C4-A37B-4AF524ADF5E3}" type="slidenum">
              <a:rPr lang="en-US" altLang="zh-TW" u="none" smtClean="0"/>
              <a:pPr eaLnBrk="1" hangingPunct="1">
                <a:defRPr/>
              </a:pPr>
              <a:t>38</a:t>
            </a:fld>
            <a:endParaRPr lang="en-US" altLang="zh-TW" u="none" smtClean="0"/>
          </a:p>
        </p:txBody>
      </p:sp>
      <p:sp>
        <p:nvSpPr>
          <p:cNvPr id="80899" name="Rectangle 2"/>
          <p:cNvSpPr>
            <a:spLocks noRot="1" noChangeArrowheads="1" noTextEdit="1"/>
          </p:cNvSpPr>
          <p:nvPr>
            <p:ph type="sldImg"/>
          </p:nvPr>
        </p:nvSpPr>
        <p:spPr>
          <a:ln/>
        </p:spPr>
      </p:sp>
      <p:sp>
        <p:nvSpPr>
          <p:cNvPr id="80900" name="Rectangle 3"/>
          <p:cNvSpPr>
            <a:spLocks noGrp="1" noChangeArrowheads="1"/>
          </p:cNvSpPr>
          <p:nvPr>
            <p:ph type="body" idx="1"/>
          </p:nvPr>
        </p:nvSpPr>
        <p:spPr>
          <a:noFill/>
        </p:spPr>
        <p:txBody>
          <a:bodyPr/>
          <a:lstStyle/>
          <a:p>
            <a:pPr eaLnBrk="1" hangingPunct="1"/>
            <a:r>
              <a:rPr lang="en-US" altLang="zh-TW" smtClean="0"/>
              <a:t>Finallly to define the pointer address for the CLK_BA, and you can use the code to set the bit to 1</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B3951271-6E15-4E8B-87AE-41B9133EEDD4}" type="slidenum">
              <a:rPr lang="en-US" altLang="zh-TW" u="none" smtClean="0"/>
              <a:pPr eaLnBrk="1" hangingPunct="1">
                <a:defRPr/>
              </a:pPr>
              <a:t>39</a:t>
            </a:fld>
            <a:endParaRPr lang="en-US" altLang="zh-TW" u="none" smtClean="0"/>
          </a:p>
        </p:txBody>
      </p:sp>
      <p:sp>
        <p:nvSpPr>
          <p:cNvPr id="81923" name="Rectangle 2"/>
          <p:cNvSpPr>
            <a:spLocks noRo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r>
              <a:rPr lang="en-US" altLang="zh-TW" smtClean="0"/>
              <a:t>The CMSIS also offered some funciton name to access the Cortex-M0 core regiter. For example, if you want set” Globaol Interrupt Enable You can use the __enable_irq.</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5D4D72E4-8C65-470C-8639-953F5378FEC2}" type="slidenum">
              <a:rPr lang="en-US" altLang="zh-TW" u="none" smtClean="0"/>
              <a:pPr eaLnBrk="1" hangingPunct="1">
                <a:defRPr/>
              </a:pPr>
              <a:t>40</a:t>
            </a:fld>
            <a:endParaRPr lang="en-US" altLang="zh-TW" u="none" smtClean="0"/>
          </a:p>
        </p:txBody>
      </p:sp>
      <p:sp>
        <p:nvSpPr>
          <p:cNvPr id="82947" name="Rectangle 2"/>
          <p:cNvSpPr>
            <a:spLocks noRot="1" noChangeArrowheads="1" noTextEdit="1"/>
          </p:cNvSpPr>
          <p:nvPr>
            <p:ph type="sldImg"/>
          </p:nvPr>
        </p:nvSpPr>
        <p:spPr>
          <a:ln/>
        </p:spPr>
      </p:sp>
      <p:sp>
        <p:nvSpPr>
          <p:cNvPr id="82948" name="Rectangle 3"/>
          <p:cNvSpPr>
            <a:spLocks noGrp="1" noChangeArrowheads="1"/>
          </p:cNvSpPr>
          <p:nvPr>
            <p:ph type="body" idx="1"/>
          </p:nvPr>
        </p:nvSpPr>
        <p:spPr>
          <a:noFill/>
        </p:spPr>
        <p:txBody>
          <a:bodyPr/>
          <a:lstStyle/>
          <a:p>
            <a:pPr eaLnBrk="1" hangingPunct="1"/>
            <a:r>
              <a:rPr lang="en-US" altLang="zh-TW" smtClean="0"/>
              <a:t>For some instruction access, CMSIS also offer some function can use, for example, you can </a:t>
            </a:r>
            <a:fld id="{B0402592-787B-4817-B4BF-14048682F3D9}" type="slidenum">
              <a:rPr lang="en-US" altLang="zh-TW" smtClean="0"/>
              <a:pPr eaLnBrk="1" hangingPunct="1"/>
              <a:t>40</a:t>
            </a:fld>
            <a:endParaRPr lang="en-US" altLang="zh-TW"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E4E12457-61C1-43AF-AAC8-8A586A5184A2}" type="slidenum">
              <a:rPr lang="en-US" altLang="zh-TW" u="none" smtClean="0"/>
              <a:pPr eaLnBrk="1" hangingPunct="1">
                <a:defRPr/>
              </a:pPr>
              <a:t>41</a:t>
            </a:fld>
            <a:endParaRPr lang="en-US" altLang="zh-TW" u="none" smtClean="0"/>
          </a:p>
        </p:txBody>
      </p:sp>
      <p:sp>
        <p:nvSpPr>
          <p:cNvPr id="83971" name="Rectangle 2"/>
          <p:cNvSpPr>
            <a:spLocks noRo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endParaRPr lang="zh-TW" altLang="zh-TW"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p:txBody>
          <a:bodyPr/>
          <a:lstStyle>
            <a:lvl1pPr defTabSz="979488" eaLnBrk="0" hangingPunct="0">
              <a:defRPr kumimoji="1" u="sng">
                <a:solidFill>
                  <a:schemeClr val="tx1"/>
                </a:solidFill>
                <a:latin typeface="Arial" charset="0"/>
                <a:ea typeface="新細明體" pitchFamily="18" charset="-120"/>
              </a:defRPr>
            </a:lvl1pPr>
            <a:lvl2pPr marL="742950" indent="-285750" defTabSz="979488" eaLnBrk="0" hangingPunct="0">
              <a:defRPr kumimoji="1" u="sng">
                <a:solidFill>
                  <a:schemeClr val="tx1"/>
                </a:solidFill>
                <a:latin typeface="Arial" charset="0"/>
                <a:ea typeface="新細明體" pitchFamily="18" charset="-120"/>
              </a:defRPr>
            </a:lvl2pPr>
            <a:lvl3pPr marL="1143000" indent="-228600" defTabSz="979488" eaLnBrk="0" hangingPunct="0">
              <a:defRPr kumimoji="1" u="sng">
                <a:solidFill>
                  <a:schemeClr val="tx1"/>
                </a:solidFill>
                <a:latin typeface="Arial" charset="0"/>
                <a:ea typeface="新細明體" pitchFamily="18" charset="-120"/>
              </a:defRPr>
            </a:lvl3pPr>
            <a:lvl4pPr marL="1600200" indent="-228600" defTabSz="979488" eaLnBrk="0" hangingPunct="0">
              <a:defRPr kumimoji="1" u="sng">
                <a:solidFill>
                  <a:schemeClr val="tx1"/>
                </a:solidFill>
                <a:latin typeface="Arial" charset="0"/>
                <a:ea typeface="新細明體" pitchFamily="18" charset="-120"/>
              </a:defRPr>
            </a:lvl4pPr>
            <a:lvl5pPr marL="2057400" indent="-228600" defTabSz="979488" eaLnBrk="0" hangingPunct="0">
              <a:defRPr kumimoji="1" u="sng">
                <a:solidFill>
                  <a:schemeClr val="tx1"/>
                </a:solidFill>
                <a:latin typeface="Arial" charset="0"/>
                <a:ea typeface="新細明體" pitchFamily="18" charset="-120"/>
              </a:defRPr>
            </a:lvl5pPr>
            <a:lvl6pPr marL="25146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6pPr>
            <a:lvl7pPr marL="29718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7pPr>
            <a:lvl8pPr marL="34290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8pPr>
            <a:lvl9pPr marL="3886200" indent="-228600" defTabSz="979488" eaLnBrk="0" fontAlgn="base" hangingPunct="0">
              <a:spcBef>
                <a:spcPct val="0"/>
              </a:spcBef>
              <a:spcAft>
                <a:spcPct val="0"/>
              </a:spcAft>
              <a:defRPr kumimoji="1" u="sng">
                <a:solidFill>
                  <a:schemeClr val="tx1"/>
                </a:solidFill>
                <a:latin typeface="Arial" charset="0"/>
                <a:ea typeface="新細明體" pitchFamily="18" charset="-120"/>
              </a:defRPr>
            </a:lvl9pPr>
          </a:lstStyle>
          <a:p>
            <a:pPr eaLnBrk="1" hangingPunct="1">
              <a:defRPr/>
            </a:pPr>
            <a:fld id="{4F840A45-E6D6-4F55-8350-B2BADCDF5DCF}" type="slidenum">
              <a:rPr lang="en-US" altLang="zh-TW" u="none" smtClean="0"/>
              <a:pPr eaLnBrk="1" hangingPunct="1">
                <a:defRPr/>
              </a:pPr>
              <a:t>42</a:t>
            </a:fld>
            <a:endParaRPr lang="en-US" altLang="zh-TW" u="none" smtClean="0"/>
          </a:p>
        </p:txBody>
      </p:sp>
      <p:sp>
        <p:nvSpPr>
          <p:cNvPr id="84995" name="Rectangle 2"/>
          <p:cNvSpPr>
            <a:spLocks noRot="1" noChangeArrowheads="1" noTextEdit="1"/>
          </p:cNvSpPr>
          <p:nvPr>
            <p:ph type="sldImg"/>
          </p:nvPr>
        </p:nvSpPr>
        <p:spPr>
          <a:xfrm>
            <a:off x="992188" y="768350"/>
            <a:ext cx="5114925" cy="3836988"/>
          </a:xfrm>
          <a:ln/>
        </p:spPr>
      </p:sp>
      <p:sp>
        <p:nvSpPr>
          <p:cNvPr id="84996" name="Rectangle 3"/>
          <p:cNvSpPr>
            <a:spLocks noGrp="1" noChangeArrowheads="1"/>
          </p:cNvSpPr>
          <p:nvPr>
            <p:ph type="body" idx="1"/>
          </p:nvPr>
        </p:nvSpPr>
        <p:spPr>
          <a:xfrm>
            <a:off x="709613" y="4860925"/>
            <a:ext cx="5680075" cy="4605338"/>
          </a:xfrm>
          <a:noFill/>
        </p:spPr>
        <p:txBody>
          <a:bodyPr/>
          <a:lstStyle/>
          <a:p>
            <a:pPr eaLnBrk="1" hangingPunct="1"/>
            <a:endParaRPr lang="zh-TW" altLang="zh-TW"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85800" y="1124744"/>
            <a:ext cx="7772400" cy="1296144"/>
          </a:xfrm>
        </p:spPr>
        <p:txBody>
          <a:bodyPr>
            <a:normAutofit/>
          </a:bodyPr>
          <a:lstStyle>
            <a:lvl1pPr algn="ctr">
              <a:defRPr sz="4000">
                <a:solidFill>
                  <a:srgbClr val="E61C0E"/>
                </a:solidFill>
                <a:latin typeface="+mn-lt"/>
                <a:ea typeface="+mn-ea"/>
                <a:cs typeface="Arial" pitchFamily="34" charset="0"/>
              </a:defRPr>
            </a:lvl1pPr>
          </a:lstStyle>
          <a:p>
            <a:r>
              <a:rPr lang="en-US" altLang="zh-TW" dirty="0" smtClean="0"/>
              <a:t>Click to edit Master title style</a:t>
            </a:r>
            <a:endParaRPr lang="zh-TW" altLang="en-US" dirty="0"/>
          </a:p>
        </p:txBody>
      </p:sp>
      <p:sp>
        <p:nvSpPr>
          <p:cNvPr id="3" name="Subtitle 2"/>
          <p:cNvSpPr>
            <a:spLocks noGrp="1"/>
          </p:cNvSpPr>
          <p:nvPr>
            <p:ph type="subTitle" idx="1"/>
          </p:nvPr>
        </p:nvSpPr>
        <p:spPr>
          <a:xfrm>
            <a:off x="1371600" y="4869160"/>
            <a:ext cx="6400800" cy="576064"/>
          </a:xfrm>
        </p:spPr>
        <p:txBody>
          <a:bodyPr>
            <a:normAutofit/>
          </a:bodyPr>
          <a:lstStyle>
            <a:lvl1pPr marL="0" indent="0" algn="ctr">
              <a:buNone/>
              <a:defRPr sz="3000">
                <a:solidFill>
                  <a:srgbClr val="002060"/>
                </a:solidFill>
                <a:latin typeface="+mn-lt"/>
                <a:ea typeface="+mn-ea"/>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ltLang="zh-TW" smtClean="0"/>
              <a:t>Click to edit Master subtitle style</a:t>
            </a:r>
            <a:endParaRPr lang="en-US" altLang="zh-TW" dirty="0" smtClean="0"/>
          </a:p>
        </p:txBody>
      </p:sp>
      <p:sp>
        <p:nvSpPr>
          <p:cNvPr id="5" name="Date Placeholder 3"/>
          <p:cNvSpPr>
            <a:spLocks noGrp="1"/>
          </p:cNvSpPr>
          <p:nvPr>
            <p:ph type="dt" sz="half" idx="10"/>
          </p:nvPr>
        </p:nvSpPr>
        <p:spPr>
          <a:xfrm>
            <a:off x="7164388" y="6356350"/>
            <a:ext cx="1916112" cy="365125"/>
          </a:xfrm>
        </p:spPr>
        <p:txBody>
          <a:bodyPr/>
          <a:lstStyle>
            <a:lvl1pPr algn="ctr">
              <a:defRPr b="1">
                <a:solidFill>
                  <a:schemeClr val="tx1">
                    <a:lumMod val="95000"/>
                    <a:lumOff val="5000"/>
                  </a:schemeClr>
                </a:solidFill>
              </a:defRPr>
            </a:lvl1pPr>
          </a:lstStyle>
          <a:p>
            <a:pPr>
              <a:defRPr/>
            </a:pPr>
            <a:fld id="{81A76C87-B5A1-4C54-B704-93F6F5267B36}" type="datetime1">
              <a:rPr lang="zh-TW" altLang="en-US"/>
              <a:pPr>
                <a:defRPr/>
              </a:pPr>
              <a:t>2013/4/23</a:t>
            </a:fld>
            <a:endParaRPr lang="zh-TW" altLang="en-US" dirty="0"/>
          </a:p>
        </p:txBody>
      </p:sp>
      <p:sp>
        <p:nvSpPr>
          <p:cNvPr id="6" name="Slide Number Placeholder 5"/>
          <p:cNvSpPr>
            <a:spLocks noGrp="1"/>
          </p:cNvSpPr>
          <p:nvPr>
            <p:ph type="sldNum" sz="quarter" idx="11"/>
          </p:nvPr>
        </p:nvSpPr>
        <p:spPr/>
        <p:txBody>
          <a:bodyPr/>
          <a:lstStyle>
            <a:lvl1pPr>
              <a:defRPr>
                <a:solidFill>
                  <a:schemeClr val="tx1">
                    <a:lumMod val="95000"/>
                    <a:lumOff val="5000"/>
                  </a:schemeClr>
                </a:solidFill>
              </a:defRPr>
            </a:lvl1pPr>
          </a:lstStyle>
          <a:p>
            <a:pPr>
              <a:defRPr/>
            </a:pPr>
            <a:fld id="{027C9082-2A59-4798-BACF-3D5A7B23B1E3}" type="slidenum">
              <a:rPr lang="zh-TW" altLang="en-US"/>
              <a:pPr>
                <a:defRPr/>
              </a:pPr>
              <a:t>‹#›</a:t>
            </a:fld>
            <a:endParaRPr lang="zh-TW" altLang="en-US" dirty="0"/>
          </a:p>
        </p:txBody>
      </p:sp>
    </p:spTree>
    <p:extLst>
      <p:ext uri="{BB962C8B-B14F-4D97-AF65-F5344CB8AC3E}">
        <p14:creationId xmlns:p14="http://schemas.microsoft.com/office/powerpoint/2010/main" val="38780193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t>Click to edit Master title style</a:t>
            </a:r>
            <a:endParaRPr lang="zh-TW" altLang="en-US" dirty="0"/>
          </a:p>
        </p:txBody>
      </p:sp>
      <p:sp>
        <p:nvSpPr>
          <p:cNvPr id="3" name="Content Placeholder 2"/>
          <p:cNvSpPr>
            <a:spLocks noGrp="1"/>
          </p:cNvSpPr>
          <p:nvPr>
            <p:ph idx="1"/>
          </p:nvPr>
        </p:nvSpPr>
        <p:spPr/>
        <p:txBody>
          <a:bodyPr/>
          <a:lstStyle>
            <a:lvl2pPr marL="742950" indent="-285750">
              <a:spcBef>
                <a:spcPts val="1000"/>
              </a:spcBef>
              <a:buFont typeface="Arial" pitchFamily="34" charset="0"/>
              <a:buChar char="•"/>
              <a:defRPr/>
            </a:lvl2pPr>
            <a:lvl3pPr>
              <a:spcBef>
                <a:spcPts val="1000"/>
              </a:spcBef>
              <a:defRPr/>
            </a:lvl3pPr>
            <a:lvl4pPr marL="1714500" indent="-342900">
              <a:spcBef>
                <a:spcPts val="1000"/>
              </a:spcBef>
              <a:buFont typeface="Calibri" pitchFamily="34" charset="0"/>
              <a:buChar char="»"/>
              <a:defRPr/>
            </a:lvl4pPr>
            <a:lvl5pPr marL="2057400" indent="-228600">
              <a:spcBef>
                <a:spcPts val="1000"/>
              </a:spcBef>
              <a:buFont typeface="Arial" pitchFamily="34" charset="0"/>
              <a:buChar char="»"/>
              <a:defRPr/>
            </a:lvl5pPr>
          </a:lstStyle>
          <a:p>
            <a:pPr lvl="0"/>
            <a:r>
              <a:rPr lang="en-US" altLang="zh-TW" dirty="0" smtClean="0"/>
              <a:t>Click to edit Master text styles</a:t>
            </a:r>
          </a:p>
          <a:p>
            <a:pPr lvl="1"/>
            <a:r>
              <a:rPr lang="en-US" altLang="zh-TW" dirty="0" smtClean="0"/>
              <a:t>Second level</a:t>
            </a:r>
          </a:p>
          <a:p>
            <a:pPr lvl="2"/>
            <a:r>
              <a:rPr lang="en-US" altLang="zh-TW" dirty="0" smtClean="0"/>
              <a:t>Third level</a:t>
            </a:r>
          </a:p>
          <a:p>
            <a:pPr lvl="3"/>
            <a:r>
              <a:rPr lang="en-US" altLang="zh-TW" dirty="0" smtClean="0"/>
              <a:t>Fourth level</a:t>
            </a:r>
          </a:p>
          <a:p>
            <a:pPr lvl="4"/>
            <a:r>
              <a:rPr lang="en-US" altLang="zh-TW" dirty="0" smtClean="0"/>
              <a:t>Fifth level</a:t>
            </a:r>
            <a:endParaRPr lang="zh-TW" altLang="en-US" dirty="0"/>
          </a:p>
        </p:txBody>
      </p:sp>
      <p:sp>
        <p:nvSpPr>
          <p:cNvPr id="4" name="Date Placeholder 3"/>
          <p:cNvSpPr>
            <a:spLocks noGrp="1"/>
          </p:cNvSpPr>
          <p:nvPr>
            <p:ph type="dt" sz="half" idx="10"/>
          </p:nvPr>
        </p:nvSpPr>
        <p:spPr/>
        <p:txBody>
          <a:bodyPr/>
          <a:lstStyle>
            <a:lvl1pPr>
              <a:defRPr/>
            </a:lvl1pPr>
          </a:lstStyle>
          <a:p>
            <a:pPr>
              <a:defRPr/>
            </a:pPr>
            <a:fld id="{013AB2AD-3E8F-4CEA-957D-B8FF09CC0005}" type="datetime1">
              <a:rPr lang="zh-TW" altLang="en-US"/>
              <a:pPr>
                <a:defRPr/>
              </a:pPr>
              <a:t>2013/4/23</a:t>
            </a:fld>
            <a:endParaRPr lang="zh-TW" altLang="en-US"/>
          </a:p>
        </p:txBody>
      </p:sp>
      <p:sp>
        <p:nvSpPr>
          <p:cNvPr id="5" name="Slide Number Placeholder 5"/>
          <p:cNvSpPr>
            <a:spLocks noGrp="1"/>
          </p:cNvSpPr>
          <p:nvPr>
            <p:ph type="sldNum" sz="quarter" idx="11"/>
          </p:nvPr>
        </p:nvSpPr>
        <p:spPr/>
        <p:txBody>
          <a:bodyPr/>
          <a:lstStyle>
            <a:lvl1pPr>
              <a:defRPr/>
            </a:lvl1pPr>
          </a:lstStyle>
          <a:p>
            <a:pPr>
              <a:defRPr/>
            </a:pPr>
            <a:fld id="{E19B2234-7D74-4228-90BF-032F1ED2DD3C}" type="slidenum">
              <a:rPr lang="zh-TW" altLang="en-US"/>
              <a:pPr>
                <a:defRPr/>
              </a:pPr>
              <a:t>‹#›</a:t>
            </a:fld>
            <a:endParaRPr lang="zh-TW" altLang="en-US" dirty="0"/>
          </a:p>
        </p:txBody>
      </p:sp>
    </p:spTree>
    <p:extLst>
      <p:ext uri="{BB962C8B-B14F-4D97-AF65-F5344CB8AC3E}">
        <p14:creationId xmlns:p14="http://schemas.microsoft.com/office/powerpoint/2010/main" val="13133498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67544" y="2982218"/>
            <a:ext cx="8496944" cy="893564"/>
          </a:xfrm>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878DFDE0-5AE2-4061-95EB-DF07D81CFE11}" type="datetime1">
              <a:rPr lang="zh-TW" altLang="en-US"/>
              <a:pPr>
                <a:defRPr/>
              </a:pPr>
              <a:t>2013/4/23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B2127A31-1187-4FF9-8A83-DD56C5324CCA}" type="slidenum">
              <a:rPr lang="zh-TW" altLang="en-US"/>
              <a:pPr>
                <a:defRPr/>
              </a:pPr>
              <a:t>‹#›</a:t>
            </a:fld>
            <a:endParaRPr lang="zh-TW" altLang="en-US" dirty="0"/>
          </a:p>
        </p:txBody>
      </p:sp>
    </p:spTree>
    <p:extLst>
      <p:ext uri="{BB962C8B-B14F-4D97-AF65-F5344CB8AC3E}">
        <p14:creationId xmlns:p14="http://schemas.microsoft.com/office/powerpoint/2010/main" val="2915614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01624671-03A3-471C-88F5-D2084B20A589}" type="datetime1">
              <a:rPr lang="zh-TW" altLang="en-US"/>
              <a:pPr>
                <a:defRPr/>
              </a:pPr>
              <a:t>2013/4/23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175B7399-D41C-4126-8C0A-784DFB7F991C}" type="slidenum">
              <a:rPr lang="zh-TW" altLang="en-US"/>
              <a:pPr>
                <a:defRPr/>
              </a:pPr>
              <a:t>‹#›</a:t>
            </a:fld>
            <a:endParaRPr lang="zh-TW" altLang="en-US" dirty="0"/>
          </a:p>
        </p:txBody>
      </p:sp>
    </p:spTree>
    <p:extLst>
      <p:ext uri="{BB962C8B-B14F-4D97-AF65-F5344CB8AC3E}">
        <p14:creationId xmlns:p14="http://schemas.microsoft.com/office/powerpoint/2010/main" val="2325477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smtClean="0"/>
              <a:t>Click to edit Master title style</a:t>
            </a:r>
            <a:endParaRPr lang="zh-TW" altLang="en-US"/>
          </a:p>
        </p:txBody>
      </p:sp>
      <p:sp>
        <p:nvSpPr>
          <p:cNvPr id="3" name="Date Placeholder 3"/>
          <p:cNvSpPr>
            <a:spLocks noGrp="1"/>
          </p:cNvSpPr>
          <p:nvPr>
            <p:ph type="dt" sz="half" idx="10"/>
          </p:nvPr>
        </p:nvSpPr>
        <p:spPr/>
        <p:txBody>
          <a:bodyPr/>
          <a:lstStyle>
            <a:lvl1pPr>
              <a:defRPr/>
            </a:lvl1pPr>
          </a:lstStyle>
          <a:p>
            <a:pPr>
              <a:defRPr/>
            </a:pPr>
            <a:fld id="{5B426F59-B948-4556-9371-53A00FE79088}" type="datetime1">
              <a:rPr lang="zh-TW" altLang="en-US"/>
              <a:pPr>
                <a:defRPr/>
              </a:pPr>
              <a:t>2013/4/23</a:t>
            </a:fld>
            <a:endParaRPr lang="zh-TW" altLang="en-US"/>
          </a:p>
        </p:txBody>
      </p:sp>
      <p:sp>
        <p:nvSpPr>
          <p:cNvPr id="4" name="Slide Number Placeholder 5"/>
          <p:cNvSpPr>
            <a:spLocks noGrp="1"/>
          </p:cNvSpPr>
          <p:nvPr>
            <p:ph type="sldNum" sz="quarter" idx="11"/>
          </p:nvPr>
        </p:nvSpPr>
        <p:spPr/>
        <p:txBody>
          <a:bodyPr/>
          <a:lstStyle>
            <a:lvl1pPr>
              <a:defRPr/>
            </a:lvl1pPr>
          </a:lstStyle>
          <a:p>
            <a:pPr>
              <a:defRPr/>
            </a:pPr>
            <a:fld id="{DADCD537-0B06-479F-955A-69A325F6142D}" type="slidenum">
              <a:rPr lang="zh-TW" altLang="en-US"/>
              <a:pPr>
                <a:defRPr/>
              </a:pPr>
              <a:t>‹#›</a:t>
            </a:fld>
            <a:endParaRPr lang="zh-TW" altLang="en-US" dirty="0"/>
          </a:p>
        </p:txBody>
      </p:sp>
    </p:spTree>
    <p:extLst>
      <p:ext uri="{BB962C8B-B14F-4D97-AF65-F5344CB8AC3E}">
        <p14:creationId xmlns:p14="http://schemas.microsoft.com/office/powerpoint/2010/main" val="257948708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11"/>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7" name="Title Placeholder 1"/>
          <p:cNvSpPr>
            <a:spLocks noGrp="1"/>
          </p:cNvSpPr>
          <p:nvPr>
            <p:ph type="title"/>
          </p:nvPr>
        </p:nvSpPr>
        <p:spPr bwMode="auto">
          <a:xfrm>
            <a:off x="323850" y="15875"/>
            <a:ext cx="8496300" cy="89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endParaRPr lang="zh-TW" altLang="en-US" smtClean="0"/>
          </a:p>
        </p:txBody>
      </p:sp>
      <p:sp>
        <p:nvSpPr>
          <p:cNvPr id="1028" name="Text Placeholder 2"/>
          <p:cNvSpPr>
            <a:spLocks noGrp="1"/>
          </p:cNvSpPr>
          <p:nvPr>
            <p:ph type="body" idx="1"/>
          </p:nvPr>
        </p:nvSpPr>
        <p:spPr bwMode="auto">
          <a:xfrm>
            <a:off x="323850" y="981075"/>
            <a:ext cx="8496300" cy="532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endParaRPr lang="zh-TW" altLang="en-US" smtClean="0"/>
          </a:p>
        </p:txBody>
      </p:sp>
      <p:sp>
        <p:nvSpPr>
          <p:cNvPr id="4" name="Date Placeholder 3"/>
          <p:cNvSpPr>
            <a:spLocks noGrp="1"/>
          </p:cNvSpPr>
          <p:nvPr>
            <p:ph type="dt" sz="half" idx="2"/>
          </p:nvPr>
        </p:nvSpPr>
        <p:spPr>
          <a:xfrm>
            <a:off x="323850" y="63817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cs typeface="Arial Unicode MS" pitchFamily="34" charset="-120"/>
              </a:defRPr>
            </a:lvl1pPr>
          </a:lstStyle>
          <a:p>
            <a:pPr>
              <a:defRPr/>
            </a:pPr>
            <a:fld id="{8994B3EC-2E73-447A-A15C-A496C0901D4E}" type="datetime1">
              <a:rPr lang="zh-TW" altLang="en-US"/>
              <a:pPr>
                <a:defRPr/>
              </a:pPr>
              <a:t>2013/4/23</a:t>
            </a:fld>
            <a:endParaRPr lang="zh-TW" altLang="en-US"/>
          </a:p>
        </p:txBody>
      </p:sp>
      <p:sp>
        <p:nvSpPr>
          <p:cNvPr id="6" name="Slide Number Placeholder 5"/>
          <p:cNvSpPr>
            <a:spLocks noGrp="1"/>
          </p:cNvSpPr>
          <p:nvPr>
            <p:ph type="sldNum" sz="quarter" idx="4"/>
          </p:nvPr>
        </p:nvSpPr>
        <p:spPr>
          <a:xfrm>
            <a:off x="3662363" y="6356350"/>
            <a:ext cx="2133600" cy="365125"/>
          </a:xfrm>
          <a:prstGeom prst="rect">
            <a:avLst/>
          </a:prstGeom>
        </p:spPr>
        <p:txBody>
          <a:bodyPr vert="horz" lIns="91440" tIns="45720" rIns="91440" bIns="45720" rtlCol="0" anchor="ctr"/>
          <a:lstStyle>
            <a:lvl1pPr algn="ctr" fontAlgn="auto">
              <a:spcBef>
                <a:spcPts val="0"/>
              </a:spcBef>
              <a:spcAft>
                <a:spcPts val="0"/>
              </a:spcAft>
              <a:defRPr kumimoji="0" sz="1200">
                <a:solidFill>
                  <a:schemeClr val="bg1">
                    <a:lumMod val="50000"/>
                  </a:schemeClr>
                </a:solidFill>
                <a:latin typeface="+mn-lt"/>
                <a:ea typeface="+mn-ea"/>
                <a:cs typeface="Arial Unicode MS" pitchFamily="34" charset="-120"/>
              </a:defRPr>
            </a:lvl1pPr>
          </a:lstStyle>
          <a:p>
            <a:pPr>
              <a:defRPr/>
            </a:pPr>
            <a:fld id="{D511E99E-5C6A-48EB-90F5-908A18B6B69F}" type="slidenum">
              <a:rPr lang="zh-TW" altLang="en-US"/>
              <a:pPr>
                <a:defRPr/>
              </a:pPr>
              <a:t>‹#›</a:t>
            </a:fld>
            <a:endParaRPr lang="zh-TW" altLang="en-US" dirty="0"/>
          </a:p>
        </p:txBody>
      </p:sp>
    </p:spTree>
  </p:cSld>
  <p:clrMap bg1="lt1" tx1="dk1" bg2="lt2" tx2="dk2" accent1="accent1" accent2="accent2" accent3="accent3" accent4="accent4" accent5="accent5" accent6="accent6" hlink="hlink" folHlink="folHlink"/>
  <p:sldLayoutIdLst>
    <p:sldLayoutId id="2147483806" r:id="rId1"/>
    <p:sldLayoutId id="2147483802" r:id="rId2"/>
    <p:sldLayoutId id="2147483803" r:id="rId3"/>
    <p:sldLayoutId id="2147483804" r:id="rId4"/>
    <p:sldLayoutId id="2147483805" r:id="rId5"/>
  </p:sldLayoutIdLst>
  <p:timing>
    <p:tnLst>
      <p:par>
        <p:cTn id="1" dur="indefinite" restart="never" nodeType="tmRoot"/>
      </p:par>
    </p:tnLst>
  </p:timing>
  <p:hf hdr="0" dt="0"/>
  <p:txStyles>
    <p:titleStyle>
      <a:lvl1pPr algn="ctr" rtl="0" eaLnBrk="0" fontAlgn="base" hangingPunct="0">
        <a:spcBef>
          <a:spcPct val="0"/>
        </a:spcBef>
        <a:spcAft>
          <a:spcPct val="0"/>
        </a:spcAft>
        <a:defRPr sz="3600" b="1" kern="1200">
          <a:solidFill>
            <a:srgbClr val="D00600"/>
          </a:solidFill>
          <a:latin typeface="+mj-lt"/>
          <a:ea typeface="+mj-ea"/>
          <a:cs typeface="+mj-cs"/>
        </a:defRPr>
      </a:lvl1pPr>
      <a:lvl2pPr algn="ctr" rtl="0" eaLnBrk="0" fontAlgn="base" hangingPunct="0">
        <a:spcBef>
          <a:spcPct val="0"/>
        </a:spcBef>
        <a:spcAft>
          <a:spcPct val="0"/>
        </a:spcAft>
        <a:defRPr sz="3600" b="1">
          <a:solidFill>
            <a:srgbClr val="D00600"/>
          </a:solidFill>
          <a:latin typeface="Calibri" pitchFamily="34" charset="0"/>
          <a:ea typeface="新細明體" charset="-120"/>
        </a:defRPr>
      </a:lvl2pPr>
      <a:lvl3pPr algn="ctr" rtl="0" eaLnBrk="0" fontAlgn="base" hangingPunct="0">
        <a:spcBef>
          <a:spcPct val="0"/>
        </a:spcBef>
        <a:spcAft>
          <a:spcPct val="0"/>
        </a:spcAft>
        <a:defRPr sz="3600" b="1">
          <a:solidFill>
            <a:srgbClr val="D00600"/>
          </a:solidFill>
          <a:latin typeface="Calibri" pitchFamily="34" charset="0"/>
          <a:ea typeface="新細明體" charset="-120"/>
        </a:defRPr>
      </a:lvl3pPr>
      <a:lvl4pPr algn="ctr" rtl="0" eaLnBrk="0" fontAlgn="base" hangingPunct="0">
        <a:spcBef>
          <a:spcPct val="0"/>
        </a:spcBef>
        <a:spcAft>
          <a:spcPct val="0"/>
        </a:spcAft>
        <a:defRPr sz="3600" b="1">
          <a:solidFill>
            <a:srgbClr val="D00600"/>
          </a:solidFill>
          <a:latin typeface="Calibri" pitchFamily="34" charset="0"/>
          <a:ea typeface="新細明體" charset="-120"/>
        </a:defRPr>
      </a:lvl4pPr>
      <a:lvl5pPr algn="ctr" rtl="0" eaLnBrk="0" fontAlgn="base" hangingPunct="0">
        <a:spcBef>
          <a:spcPct val="0"/>
        </a:spcBef>
        <a:spcAft>
          <a:spcPct val="0"/>
        </a:spcAft>
        <a:defRPr sz="3600" b="1">
          <a:solidFill>
            <a:srgbClr val="D00600"/>
          </a:solidFill>
          <a:latin typeface="Calibri" pitchFamily="34" charset="0"/>
          <a:ea typeface="新細明體" charset="-120"/>
        </a:defRPr>
      </a:lvl5pPr>
      <a:lvl6pPr marL="457200" algn="ctr" rtl="0" fontAlgn="base">
        <a:spcBef>
          <a:spcPct val="0"/>
        </a:spcBef>
        <a:spcAft>
          <a:spcPct val="0"/>
        </a:spcAft>
        <a:defRPr sz="3600" b="1">
          <a:solidFill>
            <a:srgbClr val="D00600"/>
          </a:solidFill>
          <a:latin typeface="Calibri" pitchFamily="34" charset="0"/>
          <a:ea typeface="新細明體" charset="-120"/>
        </a:defRPr>
      </a:lvl6pPr>
      <a:lvl7pPr marL="914400" algn="ctr" rtl="0" fontAlgn="base">
        <a:spcBef>
          <a:spcPct val="0"/>
        </a:spcBef>
        <a:spcAft>
          <a:spcPct val="0"/>
        </a:spcAft>
        <a:defRPr sz="3600" b="1">
          <a:solidFill>
            <a:srgbClr val="D00600"/>
          </a:solidFill>
          <a:latin typeface="Calibri" pitchFamily="34" charset="0"/>
          <a:ea typeface="新細明體" charset="-120"/>
        </a:defRPr>
      </a:lvl7pPr>
      <a:lvl8pPr marL="1371600" algn="ctr" rtl="0" fontAlgn="base">
        <a:spcBef>
          <a:spcPct val="0"/>
        </a:spcBef>
        <a:spcAft>
          <a:spcPct val="0"/>
        </a:spcAft>
        <a:defRPr sz="3600" b="1">
          <a:solidFill>
            <a:srgbClr val="D00600"/>
          </a:solidFill>
          <a:latin typeface="Calibri" pitchFamily="34" charset="0"/>
          <a:ea typeface="新細明體" charset="-120"/>
        </a:defRPr>
      </a:lvl8pPr>
      <a:lvl9pPr marL="1828800" algn="ctr" rtl="0" fontAlgn="base">
        <a:spcBef>
          <a:spcPct val="0"/>
        </a:spcBef>
        <a:spcAft>
          <a:spcPct val="0"/>
        </a:spcAft>
        <a:defRPr sz="3600" b="1">
          <a:solidFill>
            <a:srgbClr val="D00600"/>
          </a:solidFill>
          <a:latin typeface="Calibri" pitchFamily="34" charset="0"/>
          <a:ea typeface="新細明體" charset="-120"/>
        </a:defRPr>
      </a:lvl9pPr>
    </p:titleStyle>
    <p:bodyStyle>
      <a:lvl1pPr marL="342900" indent="-342900" algn="l" rtl="0" eaLnBrk="0" fontAlgn="base" hangingPunct="0">
        <a:spcBef>
          <a:spcPct val="20000"/>
        </a:spcBef>
        <a:spcAft>
          <a:spcPct val="0"/>
        </a:spcAft>
        <a:buClr>
          <a:srgbClr val="D00600"/>
        </a:buClr>
        <a:buFont typeface="Arial" charset="0"/>
        <a:buChar char="•"/>
        <a:defRPr sz="2800" b="1" kern="1200">
          <a:solidFill>
            <a:schemeClr val="tx1"/>
          </a:solidFill>
          <a:latin typeface="+mn-lt"/>
          <a:ea typeface="+mn-ea"/>
          <a:cs typeface="Arial" pitchFamily="34" charset="0"/>
        </a:defRPr>
      </a:lvl1pPr>
      <a:lvl2pPr marL="742950" indent="-28575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2pPr>
      <a:lvl3pPr marL="11430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3pPr>
      <a:lvl4pPr marL="16002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4pPr>
      <a:lvl5pPr marL="2057400" indent="-228600" algn="l" rtl="0" eaLnBrk="0" fontAlgn="base" hangingPunct="0">
        <a:spcBef>
          <a:spcPct val="20000"/>
        </a:spcBef>
        <a:spcAft>
          <a:spcPct val="0"/>
        </a:spcAft>
        <a:buClr>
          <a:srgbClr val="D00600"/>
        </a:buClr>
        <a:buFont typeface="Arial" charset="0"/>
        <a:buChar char="»"/>
        <a:defRPr sz="2400" kern="1200">
          <a:solidFill>
            <a:schemeClr val="tx1"/>
          </a:solidFill>
          <a:latin typeface="+mn-lt"/>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tags" Target="../tags/tag3.xml"/><Relationship Id="rId1" Type="http://schemas.openxmlformats.org/officeDocument/2006/relationships/vmlDrawing" Target="../drawings/vmlDrawing1.vml"/><Relationship Id="rId6" Type="http://schemas.openxmlformats.org/officeDocument/2006/relationships/image" Target="../media/image4.emf"/><Relationship Id="rId5" Type="http://schemas.openxmlformats.org/officeDocument/2006/relationships/oleObject" Target="../embeddings/oleObject1.bin"/><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vmlDrawing" Target="../drawings/vmlDrawing2.vml"/><Relationship Id="rId5" Type="http://schemas.openxmlformats.org/officeDocument/2006/relationships/image" Target="../media/image11.emf"/><Relationship Id="rId4" Type="http://schemas.openxmlformats.org/officeDocument/2006/relationships/oleObject" Target="../embeddings/oleObject2.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12.emf"/><Relationship Id="rId4" Type="http://schemas.openxmlformats.org/officeDocument/2006/relationships/oleObject" Target="../embeddings/oleObject3.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2"/>
          <p:cNvSpPr>
            <a:spLocks noGrp="1" noChangeArrowheads="1"/>
          </p:cNvSpPr>
          <p:nvPr>
            <p:ph type="ctrTitle"/>
          </p:nvPr>
        </p:nvSpPr>
        <p:spPr>
          <a:xfrm>
            <a:off x="685800" y="1125538"/>
            <a:ext cx="7772400" cy="1295400"/>
          </a:xfrm>
        </p:spPr>
        <p:txBody>
          <a:bodyPr>
            <a:normAutofit fontScale="90000"/>
          </a:bodyPr>
          <a:lstStyle/>
          <a:p>
            <a:pPr eaLnBrk="1" hangingPunct="1">
              <a:defRPr/>
            </a:pPr>
            <a:r>
              <a:rPr lang="en-US" altLang="zh-TW" smtClean="0"/>
              <a:t>NuMicro</a:t>
            </a:r>
            <a:br>
              <a:rPr lang="en-US" altLang="zh-TW" smtClean="0"/>
            </a:br>
            <a:r>
              <a:rPr lang="en-US" altLang="zh-TW" smtClean="0"/>
              <a:t> Architecture, System, Tools, CMSIS</a:t>
            </a:r>
          </a:p>
        </p:txBody>
      </p:sp>
      <p:sp>
        <p:nvSpPr>
          <p:cNvPr id="2" name="Rectangle 11"/>
          <p:cNvSpPr>
            <a:spLocks noGrp="1" noChangeArrowheads="1"/>
          </p:cNvSpPr>
          <p:nvPr>
            <p:ph type="subTitle" idx="1"/>
          </p:nvPr>
        </p:nvSpPr>
        <p:spPr>
          <a:xfrm>
            <a:off x="1371600" y="4868863"/>
            <a:ext cx="6400800" cy="576262"/>
          </a:xfrm>
        </p:spPr>
        <p:txBody>
          <a:bodyPr/>
          <a:lstStyle/>
          <a:p>
            <a:pPr eaLnBrk="1" hangingPunct="1"/>
            <a:r>
              <a:rPr lang="en-US" altLang="zh-TW" smtClean="0">
                <a:cs typeface="Arial" charset="0"/>
              </a:rPr>
              <a:t>NuMicro@nuvoton.com</a:t>
            </a:r>
          </a:p>
        </p:txBody>
      </p:sp>
      <p:sp>
        <p:nvSpPr>
          <p:cNvPr id="3076" name="Rectangle 7"/>
          <p:cNvSpPr>
            <a:spLocks noGrp="1" noChangeArrowheads="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9D281DC8-3093-4008-BB55-2D31D9207BDD}" type="slidenum">
              <a:rPr kumimoji="0" lang="en-US" altLang="zh-TW" u="none" smtClean="0">
                <a:ea typeface="ＭＳ Ｐゴシック" pitchFamily="34" charset="-128"/>
              </a:rPr>
              <a:pPr fontAlgn="base">
                <a:spcBef>
                  <a:spcPct val="0"/>
                </a:spcBef>
                <a:spcAft>
                  <a:spcPct val="0"/>
                </a:spcAft>
              </a:pPr>
              <a:t>1</a:t>
            </a:fld>
            <a:endParaRPr kumimoji="0" lang="en-US" altLang="zh-TW" u="none" smtClean="0">
              <a:ea typeface="ＭＳ Ｐゴシック" pitchFamily="34" charset="-128"/>
            </a:endParaRPr>
          </a:p>
        </p:txBody>
      </p:sp>
    </p:spTree>
  </p:cSld>
  <p:clrMapOvr>
    <a:masterClrMapping/>
  </p:clrMapOvr>
  <p:transition advTm="7863"/>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pPr eaLnBrk="1" hangingPunct="1"/>
            <a:r>
              <a:rPr lang="zh-CN" altLang="en-US" smtClean="0"/>
              <a:t>内容</a:t>
            </a:r>
            <a:endParaRPr lang="en-US" altLang="zh-TW" smtClean="0"/>
          </a:p>
        </p:txBody>
      </p:sp>
      <p:sp>
        <p:nvSpPr>
          <p:cNvPr id="4099" name="Rectangle 3"/>
          <p:cNvSpPr>
            <a:spLocks noGrp="1" noChangeArrowheads="1"/>
          </p:cNvSpPr>
          <p:nvPr>
            <p:ph idx="1"/>
          </p:nvPr>
        </p:nvSpPr>
        <p:spPr/>
        <p:txBody>
          <a:bodyPr/>
          <a:lstStyle/>
          <a:p>
            <a:pPr eaLnBrk="1" hangingPunct="1"/>
            <a:r>
              <a:rPr lang="zh-CN" altLang="en-US" smtClean="0">
                <a:cs typeface="Arial" charset="0"/>
              </a:rPr>
              <a:t>方块图</a:t>
            </a:r>
            <a:endParaRPr lang="en-US" altLang="zh-TW" smtClean="0">
              <a:cs typeface="Arial" charset="0"/>
            </a:endParaRPr>
          </a:p>
          <a:p>
            <a:pPr eaLnBrk="1" hangingPunct="1"/>
            <a:r>
              <a:rPr lang="zh-CN" altLang="en-US" smtClean="0">
                <a:cs typeface="Arial" charset="0"/>
              </a:rPr>
              <a:t>系统内存映射</a:t>
            </a:r>
            <a:endParaRPr lang="en-US" altLang="zh-TW" smtClean="0">
              <a:cs typeface="Arial" charset="0"/>
            </a:endParaRPr>
          </a:p>
          <a:p>
            <a:pPr eaLnBrk="1" hangingPunct="1"/>
            <a:r>
              <a:rPr lang="zh-CN" altLang="en-US" smtClean="0">
                <a:cs typeface="Arial" charset="0"/>
              </a:rPr>
              <a:t>电源管理</a:t>
            </a:r>
            <a:endParaRPr lang="en-US" altLang="zh-TW" smtClean="0">
              <a:cs typeface="Arial" charset="0"/>
            </a:endParaRPr>
          </a:p>
          <a:p>
            <a:pPr eaLnBrk="1" hangingPunct="1"/>
            <a:r>
              <a:rPr lang="zh-CN" altLang="en-US" smtClean="0">
                <a:cs typeface="Arial" charset="0"/>
              </a:rPr>
              <a:t>复位源</a:t>
            </a:r>
            <a:endParaRPr lang="en-US" altLang="zh-TW" smtClean="0">
              <a:cs typeface="Arial" charset="0"/>
            </a:endParaRPr>
          </a:p>
          <a:p>
            <a:pPr eaLnBrk="1" hangingPunct="1"/>
            <a:r>
              <a:rPr lang="zh-CN" altLang="en-US" smtClean="0">
                <a:cs typeface="Arial" charset="0"/>
              </a:rPr>
              <a:t>时钟控制</a:t>
            </a:r>
            <a:endParaRPr lang="en-US" altLang="zh-TW" smtClean="0">
              <a:cs typeface="Arial" charset="0"/>
            </a:endParaRPr>
          </a:p>
          <a:p>
            <a:pPr eaLnBrk="1" hangingPunct="1"/>
            <a:r>
              <a:rPr lang="zh-CN" altLang="en-US" smtClean="0">
                <a:cs typeface="Arial" charset="0"/>
              </a:rPr>
              <a:t>中断</a:t>
            </a:r>
            <a:endParaRPr lang="en-US" altLang="zh-TW" smtClean="0">
              <a:cs typeface="Arial" charset="0"/>
            </a:endParaRPr>
          </a:p>
          <a:p>
            <a:pPr eaLnBrk="1" hangingPunct="1"/>
            <a:r>
              <a:rPr lang="en-US" altLang="zh-TW" smtClean="0">
                <a:cs typeface="Arial" charset="0"/>
              </a:rPr>
              <a:t>CMSIS</a:t>
            </a:r>
          </a:p>
        </p:txBody>
      </p:sp>
      <p:sp>
        <p:nvSpPr>
          <p:cNvPr id="410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B64B754C-269D-4025-8986-FDC7031A6F08}" type="slidenum">
              <a:rPr kumimoji="0" lang="en-US" altLang="zh-TW" u="none" smtClean="0">
                <a:ea typeface="ＭＳ Ｐゴシック" pitchFamily="34" charset="-128"/>
              </a:rPr>
              <a:pPr fontAlgn="base">
                <a:spcBef>
                  <a:spcPct val="0"/>
                </a:spcBef>
                <a:spcAft>
                  <a:spcPct val="0"/>
                </a:spcAft>
              </a:pPr>
              <a:t>2</a:t>
            </a:fld>
            <a:endParaRPr kumimoji="0" lang="en-US" altLang="zh-TW" u="none" smtClean="0">
              <a:ea typeface="ＭＳ Ｐゴシック" pitchFamily="34" charset="-128"/>
            </a:endParaRPr>
          </a:p>
        </p:txBody>
      </p:sp>
    </p:spTree>
  </p:cSld>
  <p:clrMapOvr>
    <a:masterClrMapping/>
  </p:clrMapOvr>
  <p:transition advTm="16387"/>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685800" y="779463"/>
            <a:ext cx="5616575" cy="1295400"/>
          </a:xfrm>
          <a:prstGeom prst="rect">
            <a:avLst/>
          </a:prstGeom>
          <a:gradFill rotWithShape="1">
            <a:gsLst>
              <a:gs pos="0">
                <a:srgbClr val="F0301C"/>
              </a:gs>
              <a:gs pos="100000">
                <a:srgbClr val="FFFFFF"/>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75779" name="Rectangle 3"/>
          <p:cNvSpPr>
            <a:spLocks noChangeArrowheads="1"/>
          </p:cNvSpPr>
          <p:nvPr/>
        </p:nvSpPr>
        <p:spPr bwMode="auto">
          <a:xfrm>
            <a:off x="685800" y="1714500"/>
            <a:ext cx="5616575" cy="4321175"/>
          </a:xfrm>
          <a:prstGeom prst="rect">
            <a:avLst/>
          </a:prstGeom>
          <a:gradFill rotWithShape="1">
            <a:gsLst>
              <a:gs pos="0">
                <a:schemeClr val="accent1"/>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defRPr/>
            </a:pPr>
            <a:endParaRPr lang="zh-TW" altLang="en-US">
              <a:latin typeface="Arial" pitchFamily="34" charset="0"/>
              <a:ea typeface="新細明體" charset="-120"/>
              <a:cs typeface="Arial Unicode MS" pitchFamily="34" charset="-120"/>
            </a:endParaRPr>
          </a:p>
        </p:txBody>
      </p:sp>
      <p:sp>
        <p:nvSpPr>
          <p:cNvPr id="6148" name="AutoShape 4"/>
          <p:cNvSpPr>
            <a:spLocks noChangeArrowheads="1"/>
          </p:cNvSpPr>
          <p:nvPr/>
        </p:nvSpPr>
        <p:spPr bwMode="auto">
          <a:xfrm>
            <a:off x="3133725" y="1211263"/>
            <a:ext cx="865188" cy="431800"/>
          </a:xfrm>
          <a:prstGeom prst="roundRect">
            <a:avLst>
              <a:gd name="adj" fmla="val 16667"/>
            </a:avLst>
          </a:prstGeom>
          <a:solidFill>
            <a:srgbClr val="AD3DD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1x12-bit</a:t>
            </a:r>
          </a:p>
          <a:p>
            <a:pPr algn="ctr" defTabSz="973138">
              <a:spcBef>
                <a:spcPct val="50000"/>
              </a:spcBef>
            </a:pPr>
            <a:r>
              <a:rPr lang="en-US" altLang="zh-TW" sz="1300" b="1">
                <a:solidFill>
                  <a:schemeClr val="bg1"/>
                </a:solidFill>
              </a:rPr>
              <a:t>ADC</a:t>
            </a:r>
          </a:p>
        </p:txBody>
      </p:sp>
      <p:sp>
        <p:nvSpPr>
          <p:cNvPr id="6149" name="AutoShape 5"/>
          <p:cNvSpPr>
            <a:spLocks noChangeArrowheads="1"/>
          </p:cNvSpPr>
          <p:nvPr/>
        </p:nvSpPr>
        <p:spPr bwMode="auto">
          <a:xfrm>
            <a:off x="758825" y="1211263"/>
            <a:ext cx="1150938" cy="431800"/>
          </a:xfrm>
          <a:prstGeom prst="roundRect">
            <a:avLst>
              <a:gd name="adj" fmla="val 16667"/>
            </a:avLst>
          </a:prstGeom>
          <a:solidFill>
            <a:srgbClr val="AD3DDF"/>
          </a:solidFill>
          <a:ln w="9525" algn="ctr">
            <a:solidFill>
              <a:srgbClr val="AD3DDF"/>
            </a:solidFill>
            <a:round/>
            <a:headEnd/>
            <a:tailEnd/>
          </a:ln>
          <a:effectLst>
            <a:outerShdw dist="35921" dir="2700000" algn="ctr" rotWithShape="0">
              <a:schemeClr val="bg2"/>
            </a:outerShdw>
          </a:effectLst>
        </p:spPr>
        <p:txBody>
          <a:bodyPr lIns="9143" tIns="48621" rIns="9143" bIns="48621" anchor="ctr"/>
          <a:lstStyle/>
          <a:p>
            <a:pPr algn="ctr" defTabSz="973138">
              <a:spcBef>
                <a:spcPct val="50000"/>
              </a:spcBef>
            </a:pPr>
            <a:r>
              <a:rPr lang="en-US" altLang="zh-TW" sz="1300" b="1">
                <a:solidFill>
                  <a:schemeClr val="bg1"/>
                </a:solidFill>
              </a:rPr>
              <a:t>Up to  512KB Flash ROM</a:t>
            </a:r>
          </a:p>
        </p:txBody>
      </p:sp>
      <p:sp>
        <p:nvSpPr>
          <p:cNvPr id="6150" name="Text Box 6"/>
          <p:cNvSpPr txBox="1">
            <a:spLocks noChangeArrowheads="1"/>
          </p:cNvSpPr>
          <p:nvPr/>
        </p:nvSpPr>
        <p:spPr bwMode="auto">
          <a:xfrm>
            <a:off x="758825" y="4164013"/>
            <a:ext cx="2351088"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NUC100 Advance Line</a:t>
            </a:r>
          </a:p>
        </p:txBody>
      </p:sp>
      <p:sp>
        <p:nvSpPr>
          <p:cNvPr id="6151" name="AutoShape 7"/>
          <p:cNvSpPr>
            <a:spLocks noChangeArrowheads="1"/>
          </p:cNvSpPr>
          <p:nvPr/>
        </p:nvSpPr>
        <p:spPr bwMode="auto">
          <a:xfrm>
            <a:off x="4070350" y="1211263"/>
            <a:ext cx="1008063" cy="431800"/>
          </a:xfrm>
          <a:prstGeom prst="roundRect">
            <a:avLst>
              <a:gd name="adj" fmla="val 16667"/>
            </a:avLst>
          </a:prstGeom>
          <a:solidFill>
            <a:srgbClr val="163158"/>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 Ethernet</a:t>
            </a:r>
          </a:p>
          <a:p>
            <a:pPr algn="ctr" defTabSz="973138">
              <a:spcBef>
                <a:spcPct val="50000"/>
              </a:spcBef>
            </a:pPr>
            <a:r>
              <a:rPr lang="en-US" altLang="zh-TW" sz="1300" b="1">
                <a:solidFill>
                  <a:schemeClr val="bg1"/>
                </a:solidFill>
              </a:rPr>
              <a:t>MAC</a:t>
            </a:r>
          </a:p>
        </p:txBody>
      </p:sp>
      <p:sp>
        <p:nvSpPr>
          <p:cNvPr id="6152" name="Rectangle 8"/>
          <p:cNvSpPr>
            <a:spLocks noChangeArrowheads="1"/>
          </p:cNvSpPr>
          <p:nvPr/>
        </p:nvSpPr>
        <p:spPr bwMode="auto">
          <a:xfrm>
            <a:off x="6375400" y="779463"/>
            <a:ext cx="2303463" cy="5543550"/>
          </a:xfrm>
          <a:prstGeom prst="rect">
            <a:avLst/>
          </a:prstGeom>
          <a:noFill/>
          <a:ln w="38100">
            <a:solidFill>
              <a:srgbClr val="FF0000"/>
            </a:solidFill>
            <a:prstDash val="sysDot"/>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153" name="Line 9"/>
          <p:cNvSpPr>
            <a:spLocks noChangeShapeType="1"/>
          </p:cNvSpPr>
          <p:nvPr/>
        </p:nvSpPr>
        <p:spPr bwMode="auto">
          <a:xfrm>
            <a:off x="685800" y="4164013"/>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4" name="Line 10"/>
          <p:cNvSpPr>
            <a:spLocks noChangeShapeType="1"/>
          </p:cNvSpPr>
          <p:nvPr/>
        </p:nvSpPr>
        <p:spPr bwMode="auto">
          <a:xfrm>
            <a:off x="685800" y="3298825"/>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5" name="Text Box 11"/>
          <p:cNvSpPr txBox="1">
            <a:spLocks noChangeArrowheads="1"/>
          </p:cNvSpPr>
          <p:nvPr/>
        </p:nvSpPr>
        <p:spPr bwMode="auto">
          <a:xfrm>
            <a:off x="758825" y="3298825"/>
            <a:ext cx="1911350"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NUC120 USB Line</a:t>
            </a:r>
          </a:p>
        </p:txBody>
      </p:sp>
      <p:sp>
        <p:nvSpPr>
          <p:cNvPr id="6156" name="Text Box 12"/>
          <p:cNvSpPr txBox="1">
            <a:spLocks noChangeArrowheads="1"/>
          </p:cNvSpPr>
          <p:nvPr/>
        </p:nvSpPr>
        <p:spPr bwMode="auto">
          <a:xfrm>
            <a:off x="758825" y="2435225"/>
            <a:ext cx="2728913" cy="327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NUC130 Automotive Line</a:t>
            </a:r>
            <a:r>
              <a:rPr lang="en-US" altLang="zh-TW" sz="1600" b="1">
                <a:latin typeface="Verdana" pitchFamily="34" charset="0"/>
                <a:ea typeface="ＭＳ Ｐゴシック" pitchFamily="34" charset="-128"/>
              </a:rPr>
              <a:t> </a:t>
            </a:r>
          </a:p>
        </p:txBody>
      </p:sp>
      <p:sp>
        <p:nvSpPr>
          <p:cNvPr id="6157" name="Line 13"/>
          <p:cNvSpPr>
            <a:spLocks noChangeShapeType="1"/>
          </p:cNvSpPr>
          <p:nvPr/>
        </p:nvSpPr>
        <p:spPr bwMode="auto">
          <a:xfrm>
            <a:off x="685800" y="2506663"/>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58" name="AutoShape 14"/>
          <p:cNvSpPr>
            <a:spLocks noChangeArrowheads="1"/>
          </p:cNvSpPr>
          <p:nvPr/>
        </p:nvSpPr>
        <p:spPr bwMode="auto">
          <a:xfrm>
            <a:off x="3133725" y="2003425"/>
            <a:ext cx="936625" cy="431800"/>
          </a:xfrm>
          <a:prstGeom prst="roundRect">
            <a:avLst>
              <a:gd name="adj" fmla="val 16667"/>
            </a:avLst>
          </a:prstGeom>
          <a:solidFill>
            <a:srgbClr val="163158"/>
          </a:solidFill>
          <a:ln>
            <a:noFill/>
          </a:ln>
          <a:effectLst>
            <a:outerShdw dist="35921" dir="2700000" algn="ctr" rotWithShape="0">
              <a:schemeClr val="bg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CAN</a:t>
            </a:r>
          </a:p>
          <a:p>
            <a:pPr algn="ctr" defTabSz="973138">
              <a:spcBef>
                <a:spcPct val="50000"/>
              </a:spcBef>
            </a:pPr>
            <a:endParaRPr lang="en-US" altLang="zh-TW" sz="1300" b="1">
              <a:solidFill>
                <a:schemeClr val="bg1"/>
              </a:solidFill>
            </a:endParaRPr>
          </a:p>
        </p:txBody>
      </p:sp>
      <p:sp>
        <p:nvSpPr>
          <p:cNvPr id="6159" name="AutoShape 15"/>
          <p:cNvSpPr>
            <a:spLocks noChangeArrowheads="1"/>
          </p:cNvSpPr>
          <p:nvPr/>
        </p:nvSpPr>
        <p:spPr bwMode="auto">
          <a:xfrm>
            <a:off x="4141788" y="2003425"/>
            <a:ext cx="936625" cy="431800"/>
          </a:xfrm>
          <a:prstGeom prst="roundRect">
            <a:avLst>
              <a:gd name="adj" fmla="val 16667"/>
            </a:avLst>
          </a:prstGeom>
          <a:solidFill>
            <a:srgbClr val="163158"/>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LIN</a:t>
            </a:r>
          </a:p>
          <a:p>
            <a:pPr algn="ctr" defTabSz="973138">
              <a:spcBef>
                <a:spcPct val="50000"/>
              </a:spcBef>
            </a:pPr>
            <a:endParaRPr lang="en-US" altLang="zh-TW" sz="1300" b="1">
              <a:solidFill>
                <a:schemeClr val="bg1"/>
              </a:solidFill>
            </a:endParaRPr>
          </a:p>
        </p:txBody>
      </p:sp>
      <p:sp>
        <p:nvSpPr>
          <p:cNvPr id="6160" name="AutoShape 16"/>
          <p:cNvSpPr>
            <a:spLocks noChangeArrowheads="1"/>
          </p:cNvSpPr>
          <p:nvPr/>
        </p:nvSpPr>
        <p:spPr bwMode="auto">
          <a:xfrm>
            <a:off x="758825" y="2005013"/>
            <a:ext cx="1223963" cy="43021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128KB Flash ROM</a:t>
            </a:r>
          </a:p>
          <a:p>
            <a:pPr algn="ctr" defTabSz="973138">
              <a:spcBef>
                <a:spcPct val="50000"/>
              </a:spcBef>
            </a:pPr>
            <a:endParaRPr lang="en-US" altLang="zh-TW" sz="1300" b="1">
              <a:solidFill>
                <a:schemeClr val="bg1"/>
              </a:solidFill>
            </a:endParaRPr>
          </a:p>
        </p:txBody>
      </p:sp>
      <p:sp>
        <p:nvSpPr>
          <p:cNvPr id="6161" name="AutoShape 17"/>
          <p:cNvSpPr>
            <a:spLocks noChangeArrowheads="1"/>
          </p:cNvSpPr>
          <p:nvPr/>
        </p:nvSpPr>
        <p:spPr bwMode="auto">
          <a:xfrm>
            <a:off x="2054225" y="2003425"/>
            <a:ext cx="1008063" cy="431800"/>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16KB SRAM</a:t>
            </a:r>
          </a:p>
        </p:txBody>
      </p:sp>
      <p:sp>
        <p:nvSpPr>
          <p:cNvPr id="6162" name="Text Box 18"/>
          <p:cNvSpPr txBox="1">
            <a:spLocks noChangeArrowheads="1"/>
          </p:cNvSpPr>
          <p:nvPr/>
        </p:nvSpPr>
        <p:spPr bwMode="auto">
          <a:xfrm>
            <a:off x="758825" y="1708150"/>
            <a:ext cx="274637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NUC140 Connectivity Line</a:t>
            </a:r>
          </a:p>
        </p:txBody>
      </p:sp>
      <p:sp>
        <p:nvSpPr>
          <p:cNvPr id="6163" name="AutoShape 19"/>
          <p:cNvSpPr>
            <a:spLocks noChangeArrowheads="1"/>
          </p:cNvSpPr>
          <p:nvPr/>
        </p:nvSpPr>
        <p:spPr bwMode="auto">
          <a:xfrm>
            <a:off x="5151438" y="2005013"/>
            <a:ext cx="936625" cy="430212"/>
          </a:xfrm>
          <a:prstGeom prst="roundRect">
            <a:avLst>
              <a:gd name="adj" fmla="val 16667"/>
            </a:avLst>
          </a:prstGeom>
          <a:solidFill>
            <a:srgbClr val="163158"/>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USB</a:t>
            </a:r>
          </a:p>
          <a:p>
            <a:pPr algn="ctr" defTabSz="973138">
              <a:spcBef>
                <a:spcPct val="50000"/>
              </a:spcBef>
            </a:pPr>
            <a:endParaRPr lang="en-US" altLang="zh-TW" sz="1300" b="1">
              <a:solidFill>
                <a:schemeClr val="bg1"/>
              </a:solidFill>
            </a:endParaRPr>
          </a:p>
        </p:txBody>
      </p:sp>
      <p:sp>
        <p:nvSpPr>
          <p:cNvPr id="6164" name="Line 20"/>
          <p:cNvSpPr>
            <a:spLocks noChangeShapeType="1"/>
          </p:cNvSpPr>
          <p:nvPr/>
        </p:nvSpPr>
        <p:spPr bwMode="auto">
          <a:xfrm>
            <a:off x="685800" y="1714500"/>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6165" name="AutoShape 21"/>
          <p:cNvSpPr>
            <a:spLocks noChangeArrowheads="1"/>
          </p:cNvSpPr>
          <p:nvPr/>
        </p:nvSpPr>
        <p:spPr bwMode="auto">
          <a:xfrm>
            <a:off x="5151438" y="1211263"/>
            <a:ext cx="936625" cy="431800"/>
          </a:xfrm>
          <a:prstGeom prst="roundRect">
            <a:avLst>
              <a:gd name="adj" fmla="val 16667"/>
            </a:avLst>
          </a:prstGeom>
          <a:solidFill>
            <a:srgbClr val="163158"/>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 Motor</a:t>
            </a:r>
          </a:p>
          <a:p>
            <a:pPr algn="ctr" defTabSz="973138">
              <a:spcBef>
                <a:spcPct val="50000"/>
              </a:spcBef>
            </a:pPr>
            <a:r>
              <a:rPr lang="en-US" altLang="zh-TW" sz="1300" b="1">
                <a:solidFill>
                  <a:schemeClr val="bg1"/>
                </a:solidFill>
              </a:rPr>
              <a:t>PWM</a:t>
            </a:r>
          </a:p>
        </p:txBody>
      </p:sp>
      <p:sp>
        <p:nvSpPr>
          <p:cNvPr id="6166" name="AutoShape 22"/>
          <p:cNvSpPr>
            <a:spLocks noChangeArrowheads="1"/>
          </p:cNvSpPr>
          <p:nvPr/>
        </p:nvSpPr>
        <p:spPr bwMode="auto">
          <a:xfrm>
            <a:off x="758825" y="850900"/>
            <a:ext cx="5327650" cy="288925"/>
          </a:xfrm>
          <a:prstGeom prst="roundRect">
            <a:avLst>
              <a:gd name="adj" fmla="val 16667"/>
            </a:avLst>
          </a:prstGeom>
          <a:solidFill>
            <a:srgbClr val="FFFF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r>
              <a:rPr lang="en-US" altLang="zh-TW" sz="1400" b="1">
                <a:latin typeface="Verdana" pitchFamily="34" charset="0"/>
              </a:rPr>
              <a:t>NUC150/NUC170</a:t>
            </a:r>
            <a:r>
              <a:rPr lang="en-US" altLang="zh-TW" sz="1400" b="1" baseline="30000">
                <a:latin typeface="Verdana" pitchFamily="34" charset="0"/>
              </a:rPr>
              <a:t>*2</a:t>
            </a:r>
          </a:p>
        </p:txBody>
      </p:sp>
      <p:sp>
        <p:nvSpPr>
          <p:cNvPr id="6167" name="AutoShape 23"/>
          <p:cNvSpPr>
            <a:spLocks noChangeArrowheads="1"/>
          </p:cNvSpPr>
          <p:nvPr/>
        </p:nvSpPr>
        <p:spPr bwMode="auto">
          <a:xfrm>
            <a:off x="6664325" y="1524000"/>
            <a:ext cx="1727200" cy="334963"/>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UART</a:t>
            </a:r>
          </a:p>
        </p:txBody>
      </p:sp>
      <p:sp>
        <p:nvSpPr>
          <p:cNvPr id="6168" name="AutoShape 24"/>
          <p:cNvSpPr>
            <a:spLocks noChangeArrowheads="1"/>
          </p:cNvSpPr>
          <p:nvPr/>
        </p:nvSpPr>
        <p:spPr bwMode="auto">
          <a:xfrm>
            <a:off x="6664325" y="1887538"/>
            <a:ext cx="1727200" cy="33496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SPI</a:t>
            </a:r>
          </a:p>
        </p:txBody>
      </p:sp>
      <p:sp>
        <p:nvSpPr>
          <p:cNvPr id="6169" name="AutoShape 25"/>
          <p:cNvSpPr>
            <a:spLocks noChangeArrowheads="1"/>
          </p:cNvSpPr>
          <p:nvPr/>
        </p:nvSpPr>
        <p:spPr bwMode="auto">
          <a:xfrm>
            <a:off x="6664325" y="2251075"/>
            <a:ext cx="1727200" cy="325438"/>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I</a:t>
            </a:r>
            <a:r>
              <a:rPr lang="en-US" altLang="zh-TW" sz="1300" b="1" baseline="30000">
                <a:solidFill>
                  <a:schemeClr val="bg1"/>
                </a:solidFill>
              </a:rPr>
              <a:t>2</a:t>
            </a:r>
            <a:r>
              <a:rPr lang="en-US" altLang="zh-TW" sz="1300" b="1">
                <a:solidFill>
                  <a:schemeClr val="bg1"/>
                </a:solidFill>
              </a:rPr>
              <a:t>C</a:t>
            </a:r>
          </a:p>
        </p:txBody>
      </p:sp>
      <p:sp>
        <p:nvSpPr>
          <p:cNvPr id="6170" name="AutoShape 26"/>
          <p:cNvSpPr>
            <a:spLocks noChangeArrowheads="1"/>
          </p:cNvSpPr>
          <p:nvPr/>
        </p:nvSpPr>
        <p:spPr bwMode="auto">
          <a:xfrm>
            <a:off x="6662738" y="923925"/>
            <a:ext cx="1728787" cy="573088"/>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2000" b="1">
                <a:solidFill>
                  <a:schemeClr val="bg1"/>
                </a:solidFill>
              </a:rPr>
              <a:t>Cortex-M0</a:t>
            </a:r>
          </a:p>
        </p:txBody>
      </p:sp>
      <p:sp>
        <p:nvSpPr>
          <p:cNvPr id="6171" name="AutoShape 27"/>
          <p:cNvSpPr>
            <a:spLocks noChangeArrowheads="1"/>
          </p:cNvSpPr>
          <p:nvPr/>
        </p:nvSpPr>
        <p:spPr bwMode="auto">
          <a:xfrm>
            <a:off x="6664325" y="2600325"/>
            <a:ext cx="1727200" cy="334963"/>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I</a:t>
            </a:r>
            <a:r>
              <a:rPr lang="en-US" altLang="zh-TW" sz="1300" b="1" baseline="30000">
                <a:solidFill>
                  <a:schemeClr val="bg1"/>
                </a:solidFill>
              </a:rPr>
              <a:t>2</a:t>
            </a:r>
            <a:r>
              <a:rPr lang="en-US" altLang="zh-TW" sz="1300" b="1">
                <a:solidFill>
                  <a:schemeClr val="bg1"/>
                </a:solidFill>
              </a:rPr>
              <a:t>S</a:t>
            </a:r>
          </a:p>
        </p:txBody>
      </p:sp>
      <p:sp>
        <p:nvSpPr>
          <p:cNvPr id="6172" name="AutoShape 28"/>
          <p:cNvSpPr>
            <a:spLocks noChangeArrowheads="1"/>
          </p:cNvSpPr>
          <p:nvPr/>
        </p:nvSpPr>
        <p:spPr bwMode="auto">
          <a:xfrm>
            <a:off x="6664325" y="2967038"/>
            <a:ext cx="1727200" cy="33496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8-channel PWM</a:t>
            </a:r>
          </a:p>
        </p:txBody>
      </p:sp>
      <p:sp>
        <p:nvSpPr>
          <p:cNvPr id="6173" name="AutoShape 29"/>
          <p:cNvSpPr>
            <a:spLocks noChangeArrowheads="1"/>
          </p:cNvSpPr>
          <p:nvPr/>
        </p:nvSpPr>
        <p:spPr bwMode="auto">
          <a:xfrm>
            <a:off x="6664325" y="3330575"/>
            <a:ext cx="1727200" cy="325438"/>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12-bit ADC</a:t>
            </a:r>
          </a:p>
        </p:txBody>
      </p:sp>
      <p:sp>
        <p:nvSpPr>
          <p:cNvPr id="6174" name="AutoShape 30"/>
          <p:cNvSpPr>
            <a:spLocks noChangeArrowheads="1"/>
          </p:cNvSpPr>
          <p:nvPr/>
        </p:nvSpPr>
        <p:spPr bwMode="auto">
          <a:xfrm>
            <a:off x="6664325" y="3681413"/>
            <a:ext cx="1727200" cy="33496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Comparators</a:t>
            </a:r>
          </a:p>
        </p:txBody>
      </p:sp>
      <p:sp>
        <p:nvSpPr>
          <p:cNvPr id="6175" name="AutoShape 31"/>
          <p:cNvSpPr>
            <a:spLocks noChangeArrowheads="1"/>
          </p:cNvSpPr>
          <p:nvPr/>
        </p:nvSpPr>
        <p:spPr bwMode="auto">
          <a:xfrm>
            <a:off x="6664325" y="4044950"/>
            <a:ext cx="1727200" cy="334963"/>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32-bit Timers</a:t>
            </a:r>
          </a:p>
        </p:txBody>
      </p:sp>
      <p:sp>
        <p:nvSpPr>
          <p:cNvPr id="6176" name="AutoShape 32"/>
          <p:cNvSpPr>
            <a:spLocks noChangeArrowheads="1"/>
          </p:cNvSpPr>
          <p:nvPr/>
        </p:nvSpPr>
        <p:spPr bwMode="auto">
          <a:xfrm>
            <a:off x="6664325" y="4408488"/>
            <a:ext cx="1727200" cy="325437"/>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Watchdog</a:t>
            </a:r>
          </a:p>
        </p:txBody>
      </p:sp>
      <p:sp>
        <p:nvSpPr>
          <p:cNvPr id="6177" name="AutoShape 33"/>
          <p:cNvSpPr>
            <a:spLocks noChangeArrowheads="1"/>
          </p:cNvSpPr>
          <p:nvPr/>
        </p:nvSpPr>
        <p:spPr bwMode="auto">
          <a:xfrm>
            <a:off x="6664325" y="4762500"/>
            <a:ext cx="1727200" cy="325438"/>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Internal 22MHz RC</a:t>
            </a:r>
          </a:p>
        </p:txBody>
      </p:sp>
      <p:sp>
        <p:nvSpPr>
          <p:cNvPr id="6178" name="AutoShape 34"/>
          <p:cNvSpPr>
            <a:spLocks noChangeArrowheads="1"/>
          </p:cNvSpPr>
          <p:nvPr/>
        </p:nvSpPr>
        <p:spPr bwMode="auto">
          <a:xfrm>
            <a:off x="6664325" y="5113338"/>
            <a:ext cx="1727200" cy="33496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Real Time Clock</a:t>
            </a:r>
          </a:p>
        </p:txBody>
      </p:sp>
      <p:sp>
        <p:nvSpPr>
          <p:cNvPr id="6179" name="AutoShape 35"/>
          <p:cNvSpPr>
            <a:spLocks noChangeArrowheads="1"/>
          </p:cNvSpPr>
          <p:nvPr/>
        </p:nvSpPr>
        <p:spPr bwMode="auto">
          <a:xfrm>
            <a:off x="6664325" y="5481638"/>
            <a:ext cx="1727200" cy="33496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DMA</a:t>
            </a:r>
          </a:p>
        </p:txBody>
      </p:sp>
      <p:sp>
        <p:nvSpPr>
          <p:cNvPr id="6180" name="AutoShape 36"/>
          <p:cNvSpPr>
            <a:spLocks noChangeArrowheads="1"/>
          </p:cNvSpPr>
          <p:nvPr/>
        </p:nvSpPr>
        <p:spPr bwMode="auto">
          <a:xfrm>
            <a:off x="6664325" y="5840413"/>
            <a:ext cx="1727200" cy="325437"/>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wrap="none" lIns="97238" tIns="48621" rIns="97238" bIns="48621" anchor="ctr"/>
          <a:lstStyle/>
          <a:p>
            <a:pPr algn="ctr" defTabSz="973138">
              <a:spcBef>
                <a:spcPct val="50000"/>
              </a:spcBef>
            </a:pPr>
            <a:r>
              <a:rPr lang="en-US" altLang="zh-TW" sz="1300" b="1">
                <a:solidFill>
                  <a:schemeClr val="bg1"/>
                </a:solidFill>
              </a:rPr>
              <a:t>GPIO</a:t>
            </a:r>
          </a:p>
        </p:txBody>
      </p:sp>
      <p:sp>
        <p:nvSpPr>
          <p:cNvPr id="6182" name="AutoShape 38"/>
          <p:cNvSpPr>
            <a:spLocks noChangeArrowheads="1"/>
          </p:cNvSpPr>
          <p:nvPr/>
        </p:nvSpPr>
        <p:spPr bwMode="auto">
          <a:xfrm>
            <a:off x="1982788" y="1211263"/>
            <a:ext cx="1077912" cy="431800"/>
          </a:xfrm>
          <a:prstGeom prst="roundRect">
            <a:avLst>
              <a:gd name="adj" fmla="val 16667"/>
            </a:avLst>
          </a:prstGeom>
          <a:solidFill>
            <a:srgbClr val="AD3DDF"/>
          </a:solidFill>
          <a:ln w="9525" algn="ctr">
            <a:solidFill>
              <a:srgbClr val="AD3DDF"/>
            </a:solidFill>
            <a:round/>
            <a:headEnd/>
            <a:tailEnd/>
          </a:ln>
          <a:effectLst>
            <a:outerShdw dist="35921" dir="2700000" algn="ctr" rotWithShape="0">
              <a:schemeClr val="bg2"/>
            </a:outerShdw>
          </a:effectLst>
        </p:spPr>
        <p:txBody>
          <a:bodyPr lIns="9143" tIns="48621" rIns="9143" bIns="48621" anchor="ctr"/>
          <a:lstStyle/>
          <a:p>
            <a:pPr algn="ctr" defTabSz="973138">
              <a:spcBef>
                <a:spcPct val="50000"/>
              </a:spcBef>
            </a:pPr>
            <a:r>
              <a:rPr lang="en-US" altLang="zh-TW" sz="1300" b="1">
                <a:solidFill>
                  <a:schemeClr val="bg1"/>
                </a:solidFill>
              </a:rPr>
              <a:t>Up to  64KB SRAM</a:t>
            </a:r>
          </a:p>
        </p:txBody>
      </p:sp>
      <p:sp>
        <p:nvSpPr>
          <p:cNvPr id="6183" name="AutoShape 39"/>
          <p:cNvSpPr>
            <a:spLocks noChangeArrowheads="1"/>
          </p:cNvSpPr>
          <p:nvPr/>
        </p:nvSpPr>
        <p:spPr bwMode="auto">
          <a:xfrm>
            <a:off x="3133725" y="2797175"/>
            <a:ext cx="936625" cy="430213"/>
          </a:xfrm>
          <a:prstGeom prst="roundRect">
            <a:avLst>
              <a:gd name="adj" fmla="val 16667"/>
            </a:avLst>
          </a:prstGeom>
          <a:solidFill>
            <a:srgbClr val="163158"/>
          </a:solidFill>
          <a:ln>
            <a:noFill/>
          </a:ln>
          <a:effectLst>
            <a:outerShdw dist="35921" dir="2700000" algn="ctr" rotWithShape="0">
              <a:schemeClr val="bg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CAN</a:t>
            </a:r>
          </a:p>
          <a:p>
            <a:pPr algn="ctr" defTabSz="973138">
              <a:spcBef>
                <a:spcPct val="50000"/>
              </a:spcBef>
            </a:pPr>
            <a:endParaRPr lang="en-US" altLang="zh-TW" sz="1300" b="1">
              <a:solidFill>
                <a:schemeClr val="bg1"/>
              </a:solidFill>
            </a:endParaRPr>
          </a:p>
        </p:txBody>
      </p:sp>
      <p:sp>
        <p:nvSpPr>
          <p:cNvPr id="6184" name="AutoShape 40"/>
          <p:cNvSpPr>
            <a:spLocks noChangeArrowheads="1"/>
          </p:cNvSpPr>
          <p:nvPr/>
        </p:nvSpPr>
        <p:spPr bwMode="auto">
          <a:xfrm>
            <a:off x="4141788" y="2797175"/>
            <a:ext cx="936625" cy="430213"/>
          </a:xfrm>
          <a:prstGeom prst="roundRect">
            <a:avLst>
              <a:gd name="adj" fmla="val 16667"/>
            </a:avLst>
          </a:prstGeom>
          <a:solidFill>
            <a:srgbClr val="163158"/>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LIN</a:t>
            </a:r>
          </a:p>
          <a:p>
            <a:pPr algn="ctr" defTabSz="973138">
              <a:spcBef>
                <a:spcPct val="50000"/>
              </a:spcBef>
            </a:pPr>
            <a:endParaRPr lang="en-US" altLang="zh-TW" sz="1300" b="1">
              <a:solidFill>
                <a:schemeClr val="bg1"/>
              </a:solidFill>
            </a:endParaRPr>
          </a:p>
        </p:txBody>
      </p:sp>
      <p:sp>
        <p:nvSpPr>
          <p:cNvPr id="6185" name="AutoShape 41"/>
          <p:cNvSpPr>
            <a:spLocks noChangeArrowheads="1"/>
          </p:cNvSpPr>
          <p:nvPr/>
        </p:nvSpPr>
        <p:spPr bwMode="auto">
          <a:xfrm>
            <a:off x="758825" y="2798763"/>
            <a:ext cx="1223963" cy="428625"/>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128KB Flash ROM</a:t>
            </a:r>
          </a:p>
          <a:p>
            <a:pPr algn="ctr" defTabSz="973138">
              <a:spcBef>
                <a:spcPct val="50000"/>
              </a:spcBef>
            </a:pPr>
            <a:endParaRPr lang="en-US" altLang="zh-TW" sz="1300" b="1">
              <a:solidFill>
                <a:schemeClr val="bg1"/>
              </a:solidFill>
            </a:endParaRPr>
          </a:p>
        </p:txBody>
      </p:sp>
      <p:sp>
        <p:nvSpPr>
          <p:cNvPr id="6186" name="AutoShape 42"/>
          <p:cNvSpPr>
            <a:spLocks noChangeArrowheads="1"/>
          </p:cNvSpPr>
          <p:nvPr/>
        </p:nvSpPr>
        <p:spPr bwMode="auto">
          <a:xfrm>
            <a:off x="2054225" y="2797175"/>
            <a:ext cx="1008063" cy="430213"/>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16KB SRAM</a:t>
            </a:r>
          </a:p>
        </p:txBody>
      </p:sp>
      <p:sp>
        <p:nvSpPr>
          <p:cNvPr id="6187" name="Text Box 43"/>
          <p:cNvSpPr txBox="1">
            <a:spLocks noChangeArrowheads="1"/>
          </p:cNvSpPr>
          <p:nvPr/>
        </p:nvSpPr>
        <p:spPr bwMode="auto">
          <a:xfrm>
            <a:off x="758825" y="4876800"/>
            <a:ext cx="1725613"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M051 Base Line</a:t>
            </a:r>
          </a:p>
        </p:txBody>
      </p:sp>
      <p:sp>
        <p:nvSpPr>
          <p:cNvPr id="6188" name="AutoShape 44"/>
          <p:cNvSpPr>
            <a:spLocks noChangeArrowheads="1"/>
          </p:cNvSpPr>
          <p:nvPr/>
        </p:nvSpPr>
        <p:spPr bwMode="auto">
          <a:xfrm>
            <a:off x="3133725" y="3587750"/>
            <a:ext cx="936625" cy="431800"/>
          </a:xfrm>
          <a:prstGeom prst="roundRect">
            <a:avLst>
              <a:gd name="adj" fmla="val 16667"/>
            </a:avLst>
          </a:prstGeom>
          <a:solidFill>
            <a:srgbClr val="163158"/>
          </a:solidFill>
          <a:ln>
            <a:noFill/>
          </a:ln>
          <a:effectLst>
            <a:outerShdw dist="35921" dir="2700000" algn="ctr" rotWithShape="0">
              <a:schemeClr val="bg2">
                <a:alpha val="50000"/>
              </a:schemeClr>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USB</a:t>
            </a:r>
          </a:p>
          <a:p>
            <a:pPr algn="ctr" defTabSz="973138">
              <a:spcBef>
                <a:spcPct val="50000"/>
              </a:spcBef>
            </a:pPr>
            <a:endParaRPr lang="en-US" altLang="zh-TW" sz="1300" b="1">
              <a:solidFill>
                <a:schemeClr val="bg1"/>
              </a:solidFill>
            </a:endParaRPr>
          </a:p>
        </p:txBody>
      </p:sp>
      <p:sp>
        <p:nvSpPr>
          <p:cNvPr id="6189" name="AutoShape 45"/>
          <p:cNvSpPr>
            <a:spLocks noChangeArrowheads="1"/>
          </p:cNvSpPr>
          <p:nvPr/>
        </p:nvSpPr>
        <p:spPr bwMode="auto">
          <a:xfrm>
            <a:off x="758825" y="3589338"/>
            <a:ext cx="1223963" cy="430212"/>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128KB Flash ROM</a:t>
            </a:r>
          </a:p>
          <a:p>
            <a:pPr algn="ctr" defTabSz="973138">
              <a:spcBef>
                <a:spcPct val="50000"/>
              </a:spcBef>
            </a:pPr>
            <a:endParaRPr lang="en-US" altLang="zh-TW" sz="1300" b="1">
              <a:solidFill>
                <a:schemeClr val="bg1"/>
              </a:solidFill>
            </a:endParaRPr>
          </a:p>
        </p:txBody>
      </p:sp>
      <p:sp>
        <p:nvSpPr>
          <p:cNvPr id="6190" name="AutoShape 46"/>
          <p:cNvSpPr>
            <a:spLocks noChangeArrowheads="1"/>
          </p:cNvSpPr>
          <p:nvPr/>
        </p:nvSpPr>
        <p:spPr bwMode="auto">
          <a:xfrm>
            <a:off x="2054225" y="3587750"/>
            <a:ext cx="1008063" cy="431800"/>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16KB SRAM</a:t>
            </a:r>
          </a:p>
        </p:txBody>
      </p:sp>
      <p:sp>
        <p:nvSpPr>
          <p:cNvPr id="6191" name="AutoShape 47"/>
          <p:cNvSpPr>
            <a:spLocks noChangeArrowheads="1"/>
          </p:cNvSpPr>
          <p:nvPr/>
        </p:nvSpPr>
        <p:spPr bwMode="auto">
          <a:xfrm>
            <a:off x="758825" y="4451350"/>
            <a:ext cx="1223963" cy="357188"/>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128KB Flash ROM</a:t>
            </a:r>
          </a:p>
          <a:p>
            <a:pPr algn="ctr" defTabSz="973138">
              <a:spcBef>
                <a:spcPct val="50000"/>
              </a:spcBef>
            </a:pPr>
            <a:endParaRPr lang="en-US" altLang="zh-TW" sz="1300" b="1">
              <a:solidFill>
                <a:schemeClr val="bg1"/>
              </a:solidFill>
            </a:endParaRPr>
          </a:p>
        </p:txBody>
      </p:sp>
      <p:sp>
        <p:nvSpPr>
          <p:cNvPr id="6192" name="AutoShape 48"/>
          <p:cNvSpPr>
            <a:spLocks noChangeArrowheads="1"/>
          </p:cNvSpPr>
          <p:nvPr/>
        </p:nvSpPr>
        <p:spPr bwMode="auto">
          <a:xfrm>
            <a:off x="2054225" y="4451350"/>
            <a:ext cx="1008063" cy="358775"/>
          </a:xfrm>
          <a:prstGeom prst="roundRect">
            <a:avLst>
              <a:gd name="adj" fmla="val 16667"/>
            </a:avLst>
          </a:prstGeom>
          <a:solidFill>
            <a:srgbClr val="40CD1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16KB SRAM</a:t>
            </a:r>
          </a:p>
        </p:txBody>
      </p:sp>
      <p:sp>
        <p:nvSpPr>
          <p:cNvPr id="6193" name="AutoShape 49"/>
          <p:cNvSpPr>
            <a:spLocks noChangeArrowheads="1"/>
          </p:cNvSpPr>
          <p:nvPr/>
        </p:nvSpPr>
        <p:spPr bwMode="auto">
          <a:xfrm>
            <a:off x="758825" y="5100638"/>
            <a:ext cx="1223963" cy="428625"/>
          </a:xfrm>
          <a:prstGeom prst="roundRect">
            <a:avLst>
              <a:gd name="adj" fmla="val 16667"/>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64KB Flash ROM</a:t>
            </a:r>
          </a:p>
          <a:p>
            <a:pPr algn="ctr" defTabSz="973138">
              <a:spcBef>
                <a:spcPct val="50000"/>
              </a:spcBef>
            </a:pPr>
            <a:endParaRPr lang="en-US" altLang="zh-TW" sz="1300" b="1">
              <a:solidFill>
                <a:schemeClr val="bg1"/>
              </a:solidFill>
            </a:endParaRPr>
          </a:p>
        </p:txBody>
      </p:sp>
      <p:sp>
        <p:nvSpPr>
          <p:cNvPr id="6194" name="AutoShape 50"/>
          <p:cNvSpPr>
            <a:spLocks noChangeArrowheads="1"/>
          </p:cNvSpPr>
          <p:nvPr/>
        </p:nvSpPr>
        <p:spPr bwMode="auto">
          <a:xfrm>
            <a:off x="2054225" y="5099050"/>
            <a:ext cx="1008063" cy="430213"/>
          </a:xfrm>
          <a:prstGeom prst="roundRect">
            <a:avLst>
              <a:gd name="adj" fmla="val 16667"/>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4KB SRAM</a:t>
            </a:r>
          </a:p>
        </p:txBody>
      </p:sp>
      <p:sp>
        <p:nvSpPr>
          <p:cNvPr id="6195" name="Line 51"/>
          <p:cNvSpPr>
            <a:spLocks noChangeShapeType="1"/>
          </p:cNvSpPr>
          <p:nvPr/>
        </p:nvSpPr>
        <p:spPr bwMode="auto">
          <a:xfrm>
            <a:off x="685800" y="4883150"/>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75828" name="Rectangle 52"/>
          <p:cNvSpPr>
            <a:spLocks noChangeArrowheads="1"/>
          </p:cNvSpPr>
          <p:nvPr/>
        </p:nvSpPr>
        <p:spPr bwMode="auto">
          <a:xfrm>
            <a:off x="8318500" y="5508625"/>
            <a:ext cx="371475" cy="23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a:t>
            </a:r>
            <a:r>
              <a:rPr lang="en-US" altLang="zh-TW"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1</a:t>
            </a:r>
            <a:endPar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endParaRPr>
          </a:p>
        </p:txBody>
      </p:sp>
      <p:sp>
        <p:nvSpPr>
          <p:cNvPr id="75829" name="Rectangle 53"/>
          <p:cNvSpPr>
            <a:spLocks noChangeArrowheads="1"/>
          </p:cNvSpPr>
          <p:nvPr/>
        </p:nvSpPr>
        <p:spPr bwMode="auto">
          <a:xfrm>
            <a:off x="8318500" y="2635250"/>
            <a:ext cx="371475" cy="23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a:t>
            </a:r>
            <a:r>
              <a:rPr lang="en-US" altLang="zh-TW"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1</a:t>
            </a:r>
            <a:endPar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endParaRPr>
          </a:p>
        </p:txBody>
      </p:sp>
      <p:sp>
        <p:nvSpPr>
          <p:cNvPr id="75831" name="Rectangle 55"/>
          <p:cNvSpPr>
            <a:spLocks noChangeArrowheads="1"/>
          </p:cNvSpPr>
          <p:nvPr/>
        </p:nvSpPr>
        <p:spPr bwMode="auto">
          <a:xfrm>
            <a:off x="8318500" y="5099050"/>
            <a:ext cx="371475" cy="23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a:t>
            </a:r>
            <a:r>
              <a:rPr lang="en-US" altLang="zh-TW"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rPr>
              <a:t>1</a:t>
            </a:r>
            <a:endParaRPr lang="zh-TW" altLang="en-US" sz="1400" b="1" baseline="30000" dirty="0">
              <a:solidFill>
                <a:srgbClr val="FF0000"/>
              </a:solidFill>
              <a:effectLst>
                <a:outerShdw blurRad="38100" dist="38100" dir="2700000" algn="tl">
                  <a:srgbClr val="C0C0C0"/>
                </a:outerShdw>
              </a:effectLst>
              <a:ea typeface="Arial Unicode MS" pitchFamily="34" charset="-120"/>
              <a:cs typeface="Arial Unicode MS" pitchFamily="34" charset="-120"/>
            </a:endParaRPr>
          </a:p>
        </p:txBody>
      </p:sp>
      <p:sp>
        <p:nvSpPr>
          <p:cNvPr id="6199" name="AutoShape 57"/>
          <p:cNvSpPr>
            <a:spLocks noChangeArrowheads="1"/>
          </p:cNvSpPr>
          <p:nvPr/>
        </p:nvSpPr>
        <p:spPr bwMode="auto">
          <a:xfrm>
            <a:off x="4610100" y="3336925"/>
            <a:ext cx="1693863" cy="798513"/>
          </a:xfrm>
          <a:prstGeom prst="roundRect">
            <a:avLst>
              <a:gd name="adj" fmla="val 16667"/>
            </a:avLst>
          </a:prstGeom>
          <a:solidFill>
            <a:srgbClr val="FF00FF"/>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NUC122/NUC123</a:t>
            </a:r>
          </a:p>
          <a:p>
            <a:pPr algn="ctr" defTabSz="973138">
              <a:spcBef>
                <a:spcPct val="50000"/>
              </a:spcBef>
            </a:pPr>
            <a:r>
              <a:rPr lang="en-US" altLang="zh-TW" sz="1300" b="1">
                <a:solidFill>
                  <a:schemeClr val="bg1"/>
                </a:solidFill>
              </a:rPr>
              <a:t>Up to 68KB Flash</a:t>
            </a:r>
          </a:p>
          <a:p>
            <a:pPr algn="ctr" defTabSz="973138">
              <a:spcBef>
                <a:spcPct val="50000"/>
              </a:spcBef>
            </a:pPr>
            <a:r>
              <a:rPr lang="en-US" altLang="zh-TW" sz="1300" b="1">
                <a:solidFill>
                  <a:schemeClr val="bg1"/>
                </a:solidFill>
              </a:rPr>
              <a:t>20KB RAM </a:t>
            </a:r>
          </a:p>
          <a:p>
            <a:pPr algn="ctr" defTabSz="973138">
              <a:spcBef>
                <a:spcPct val="50000"/>
              </a:spcBef>
            </a:pPr>
            <a:endParaRPr lang="en-US" altLang="zh-TW" sz="1300" b="1">
              <a:solidFill>
                <a:schemeClr val="bg1"/>
              </a:solidFill>
            </a:endParaRPr>
          </a:p>
        </p:txBody>
      </p:sp>
      <p:sp>
        <p:nvSpPr>
          <p:cNvPr id="6200" name="AutoShape 58"/>
          <p:cNvSpPr>
            <a:spLocks noChangeArrowheads="1"/>
          </p:cNvSpPr>
          <p:nvPr/>
        </p:nvSpPr>
        <p:spPr bwMode="auto">
          <a:xfrm>
            <a:off x="4097338" y="3587750"/>
            <a:ext cx="477837" cy="358775"/>
          </a:xfrm>
          <a:prstGeom prst="rightArrow">
            <a:avLst>
              <a:gd name="adj1" fmla="val 50000"/>
              <a:gd name="adj2" fmla="val 35122"/>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6201" name="Text Box 59"/>
          <p:cNvSpPr txBox="1">
            <a:spLocks noChangeArrowheads="1"/>
          </p:cNvSpPr>
          <p:nvPr/>
        </p:nvSpPr>
        <p:spPr bwMode="auto">
          <a:xfrm>
            <a:off x="758825" y="5603875"/>
            <a:ext cx="1803400" cy="296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eaLnBrk="0" hangingPunct="0">
              <a:defRPr kumimoji="1" u="sng">
                <a:solidFill>
                  <a:schemeClr val="tx1"/>
                </a:solidFill>
                <a:latin typeface="Arial" charset="0"/>
                <a:ea typeface="Arial Unicode MS" pitchFamily="34" charset="-122"/>
                <a:cs typeface="Arial Unicode MS" pitchFamily="34" charset="-122"/>
              </a:defRPr>
            </a:lvl1pPr>
            <a:lvl2pPr marL="742950" indent="-285750" defTabSz="812800" eaLnBrk="0" hangingPunct="0">
              <a:defRPr kumimoji="1" u="sng">
                <a:solidFill>
                  <a:schemeClr val="tx1"/>
                </a:solidFill>
                <a:latin typeface="Arial" charset="0"/>
                <a:ea typeface="Arial Unicode MS" pitchFamily="34" charset="-122"/>
                <a:cs typeface="Arial Unicode MS" pitchFamily="34" charset="-122"/>
              </a:defRPr>
            </a:lvl2pPr>
            <a:lvl3pPr marL="1143000" indent="-228600" defTabSz="812800" eaLnBrk="0" hangingPunct="0">
              <a:defRPr kumimoji="1" u="sng">
                <a:solidFill>
                  <a:schemeClr val="tx1"/>
                </a:solidFill>
                <a:latin typeface="Arial" charset="0"/>
                <a:ea typeface="Arial Unicode MS" pitchFamily="34" charset="-122"/>
                <a:cs typeface="Arial Unicode MS" pitchFamily="34" charset="-122"/>
              </a:defRPr>
            </a:lvl3pPr>
            <a:lvl4pPr marL="1600200" indent="-228600" defTabSz="812800" eaLnBrk="0" hangingPunct="0">
              <a:defRPr kumimoji="1" u="sng">
                <a:solidFill>
                  <a:schemeClr val="tx1"/>
                </a:solidFill>
                <a:latin typeface="Arial" charset="0"/>
                <a:ea typeface="Arial Unicode MS" pitchFamily="34" charset="-122"/>
                <a:cs typeface="Arial Unicode MS" pitchFamily="34" charset="-122"/>
              </a:defRPr>
            </a:lvl4pPr>
            <a:lvl5pPr marL="2057400" indent="-228600" defTabSz="812800" eaLnBrk="0" hangingPunct="0">
              <a:defRPr kumimoji="1" u="sng">
                <a:solidFill>
                  <a:schemeClr val="tx1"/>
                </a:solidFill>
                <a:latin typeface="Arial" charset="0"/>
                <a:ea typeface="Arial Unicode MS" pitchFamily="34" charset="-122"/>
                <a:cs typeface="Arial Unicode MS" pitchFamily="34" charset="-122"/>
              </a:defRPr>
            </a:lvl5pPr>
            <a:lvl6pPr marL="25146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defTabSz="8128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1400" b="1">
                <a:latin typeface="Verdana" pitchFamily="34" charset="0"/>
                <a:ea typeface="ＭＳ Ｐゴシック" pitchFamily="34" charset="-128"/>
              </a:rPr>
              <a:t>Mini51 Mini Line</a:t>
            </a:r>
          </a:p>
        </p:txBody>
      </p:sp>
      <p:sp>
        <p:nvSpPr>
          <p:cNvPr id="6202" name="AutoShape 60"/>
          <p:cNvSpPr>
            <a:spLocks noChangeArrowheads="1"/>
          </p:cNvSpPr>
          <p:nvPr/>
        </p:nvSpPr>
        <p:spPr bwMode="auto">
          <a:xfrm>
            <a:off x="758825" y="5894388"/>
            <a:ext cx="1223963" cy="428625"/>
          </a:xfrm>
          <a:prstGeom prst="roundRect">
            <a:avLst>
              <a:gd name="adj" fmla="val 16667"/>
            </a:avLst>
          </a:prstGeom>
          <a:solidFill>
            <a:srgbClr val="FF6600"/>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endParaRPr lang="en-US" altLang="zh-TW" sz="1300" b="1">
              <a:solidFill>
                <a:schemeClr val="bg1"/>
              </a:solidFill>
            </a:endParaRPr>
          </a:p>
          <a:p>
            <a:pPr algn="ctr" defTabSz="973138">
              <a:spcBef>
                <a:spcPct val="50000"/>
              </a:spcBef>
            </a:pPr>
            <a:r>
              <a:rPr lang="en-US" altLang="zh-TW" sz="1300" b="1">
                <a:solidFill>
                  <a:schemeClr val="bg1"/>
                </a:solidFill>
              </a:rPr>
              <a:t> Up to 16KB Flash ROM</a:t>
            </a:r>
          </a:p>
          <a:p>
            <a:pPr algn="ctr" defTabSz="973138">
              <a:spcBef>
                <a:spcPct val="50000"/>
              </a:spcBef>
            </a:pPr>
            <a:endParaRPr lang="en-US" altLang="zh-TW" sz="1300" b="1">
              <a:solidFill>
                <a:schemeClr val="bg1"/>
              </a:solidFill>
            </a:endParaRPr>
          </a:p>
        </p:txBody>
      </p:sp>
      <p:sp>
        <p:nvSpPr>
          <p:cNvPr id="6203" name="AutoShape 61"/>
          <p:cNvSpPr>
            <a:spLocks noChangeArrowheads="1"/>
          </p:cNvSpPr>
          <p:nvPr/>
        </p:nvSpPr>
        <p:spPr bwMode="auto">
          <a:xfrm>
            <a:off x="2054225" y="5892800"/>
            <a:ext cx="1008063" cy="430213"/>
          </a:xfrm>
          <a:prstGeom prst="roundRect">
            <a:avLst>
              <a:gd name="adj" fmla="val 16667"/>
            </a:avLst>
          </a:prstGeom>
          <a:solidFill>
            <a:srgbClr val="FF6600"/>
          </a:solidFill>
          <a:ln>
            <a:noFill/>
          </a:ln>
          <a:effectLst>
            <a:outerShdw dist="35921" dir="2700000" algn="ctr" rotWithShape="0">
              <a:schemeClr val="bg2"/>
            </a:outerShdw>
          </a:effectLst>
          <a:extLst>
            <a:ext uri="{91240B29-F687-4F45-9708-019B960494DF}">
              <a14:hiddenLine xmlns:a14="http://schemas.microsoft.com/office/drawing/2010/main" w="9525" algn="ctr">
                <a:solidFill>
                  <a:schemeClr val="tx1"/>
                </a:solidFill>
                <a:round/>
                <a:headEnd/>
                <a:tailEnd/>
              </a14:hiddenLine>
            </a:ext>
          </a:extLst>
        </p:spPr>
        <p:txBody>
          <a:bodyPr lIns="9143" tIns="48621" rIns="9143" bIns="48621" anchor="ctr"/>
          <a:lstStyle/>
          <a:p>
            <a:pPr algn="ctr" defTabSz="973138">
              <a:spcBef>
                <a:spcPct val="50000"/>
              </a:spcBef>
            </a:pPr>
            <a:r>
              <a:rPr lang="en-US" altLang="zh-TW" sz="1300" b="1">
                <a:solidFill>
                  <a:schemeClr val="bg1"/>
                </a:solidFill>
              </a:rPr>
              <a:t>Up to 2KB SRAM</a:t>
            </a:r>
          </a:p>
        </p:txBody>
      </p:sp>
      <p:sp>
        <p:nvSpPr>
          <p:cNvPr id="75838" name="Rectangle 62"/>
          <p:cNvSpPr>
            <a:spLocks noChangeArrowheads="1"/>
          </p:cNvSpPr>
          <p:nvPr/>
        </p:nvSpPr>
        <p:spPr bwMode="auto">
          <a:xfrm>
            <a:off x="3311525" y="5738813"/>
            <a:ext cx="2524125" cy="738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zh-TW" altLang="en-US" sz="1400" baseline="30000" dirty="0">
                <a:solidFill>
                  <a:srgbClr val="FF0000"/>
                </a:solidFill>
                <a:latin typeface="+mn-lt"/>
                <a:ea typeface="Arial Unicode MS" pitchFamily="34" charset="-120"/>
                <a:cs typeface="Arial Unicode MS" pitchFamily="34" charset="-120"/>
              </a:rPr>
              <a:t>＊</a:t>
            </a:r>
            <a:r>
              <a:rPr lang="en-US" altLang="zh-TW" sz="1400" baseline="30000" dirty="0">
                <a:solidFill>
                  <a:srgbClr val="FF0000"/>
                </a:solidFill>
                <a:latin typeface="+mn-lt"/>
                <a:ea typeface="Arial Unicode MS" pitchFamily="34" charset="-120"/>
                <a:cs typeface="Arial Unicode MS" pitchFamily="34" charset="-120"/>
              </a:rPr>
              <a:t>1</a:t>
            </a:r>
            <a:r>
              <a:rPr lang="zh-TW" altLang="en-US" sz="1400" baseline="30000" dirty="0">
                <a:solidFill>
                  <a:srgbClr val="FF0000"/>
                </a:solidFill>
                <a:latin typeface="+mn-lt"/>
                <a:ea typeface="Arial Unicode MS" pitchFamily="34" charset="-120"/>
                <a:cs typeface="Arial Unicode MS" pitchFamily="34" charset="-120"/>
              </a:rPr>
              <a:t> </a:t>
            </a:r>
            <a:r>
              <a:rPr lang="en-US" altLang="zh-TW" sz="1400" dirty="0">
                <a:solidFill>
                  <a:srgbClr val="FF0000"/>
                </a:solidFill>
                <a:latin typeface="+mn-lt"/>
                <a:ea typeface="Arial Unicode MS" pitchFamily="34" charset="-120"/>
                <a:cs typeface="Arial Unicode MS" pitchFamily="34" charset="-120"/>
              </a:rPr>
              <a:t>: Denoted without supported</a:t>
            </a:r>
          </a:p>
          <a:p>
            <a:pPr>
              <a:defRPr/>
            </a:pPr>
            <a:r>
              <a:rPr lang="en-US" altLang="zh-TW" sz="1400" dirty="0">
                <a:solidFill>
                  <a:srgbClr val="FF0000"/>
                </a:solidFill>
                <a:latin typeface="+mn-lt"/>
                <a:ea typeface="Arial Unicode MS" pitchFamily="34" charset="-120"/>
                <a:cs typeface="Arial Unicode MS" pitchFamily="34" charset="-120"/>
              </a:rPr>
              <a:t>       in M051 or  Mini51 series</a:t>
            </a:r>
          </a:p>
          <a:p>
            <a:pPr>
              <a:defRPr/>
            </a:pPr>
            <a:r>
              <a:rPr lang="en-US" altLang="zh-TW" sz="1400" baseline="30000" dirty="0">
                <a:solidFill>
                  <a:srgbClr val="FF0000"/>
                </a:solidFill>
                <a:effectLst>
                  <a:outerShdw blurRad="38100" dist="38100" dir="2700000" algn="tl">
                    <a:srgbClr val="C0C0C0"/>
                  </a:outerShdw>
                </a:effectLst>
                <a:latin typeface="+mn-lt"/>
                <a:ea typeface="Arial Unicode MS" pitchFamily="34" charset="-120"/>
                <a:cs typeface="Arial Unicode MS" pitchFamily="34" charset="-120"/>
              </a:rPr>
              <a:t>*2 </a:t>
            </a:r>
            <a:r>
              <a:rPr lang="en-US" altLang="zh-TW" sz="1400" dirty="0">
                <a:solidFill>
                  <a:srgbClr val="FF0000"/>
                </a:solidFill>
                <a:effectLst>
                  <a:outerShdw blurRad="38100" dist="38100" dir="2700000" algn="tl">
                    <a:srgbClr val="C0C0C0"/>
                  </a:outerShdw>
                </a:effectLst>
                <a:latin typeface="+mn-lt"/>
                <a:ea typeface="Arial Unicode MS" pitchFamily="34" charset="-120"/>
                <a:cs typeface="Arial Unicode MS" pitchFamily="34" charset="-120"/>
              </a:rPr>
              <a:t> : Developing</a:t>
            </a:r>
          </a:p>
        </p:txBody>
      </p:sp>
      <p:sp>
        <p:nvSpPr>
          <p:cNvPr id="6205" name="Line 63"/>
          <p:cNvSpPr>
            <a:spLocks noChangeShapeType="1"/>
          </p:cNvSpPr>
          <p:nvPr/>
        </p:nvSpPr>
        <p:spPr bwMode="auto">
          <a:xfrm>
            <a:off x="685800" y="5603875"/>
            <a:ext cx="5616575"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5181" name="Title 1"/>
          <p:cNvSpPr>
            <a:spLocks noGrp="1"/>
          </p:cNvSpPr>
          <p:nvPr>
            <p:ph type="title"/>
          </p:nvPr>
        </p:nvSpPr>
        <p:spPr/>
        <p:txBody>
          <a:bodyPr/>
          <a:lstStyle/>
          <a:p>
            <a:r>
              <a:rPr lang="zh-CN" altLang="en-US" smtClean="0"/>
              <a:t>产品定位</a:t>
            </a:r>
            <a:r>
              <a:rPr lang="en-US" altLang="zh-TW" smtClean="0"/>
              <a:t> </a:t>
            </a:r>
            <a:endParaRPr lang="zh-TW" altLang="en-US"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150"/>
                                        </p:tgtEl>
                                        <p:attrNameLst>
                                          <p:attrName>style.visibility</p:attrName>
                                        </p:attrNameLst>
                                      </p:cBhvr>
                                      <p:to>
                                        <p:strVal val="visible"/>
                                      </p:to>
                                    </p:set>
                                    <p:animEffect transition="in" filter="fade">
                                      <p:cBhvr>
                                        <p:cTn id="7" dur="500"/>
                                        <p:tgtEl>
                                          <p:spTgt spid="61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153"/>
                                        </p:tgtEl>
                                        <p:attrNameLst>
                                          <p:attrName>style.visibility</p:attrName>
                                        </p:attrNameLst>
                                      </p:cBhvr>
                                      <p:to>
                                        <p:strVal val="visible"/>
                                      </p:to>
                                    </p:set>
                                    <p:animEffect transition="in" filter="fade">
                                      <p:cBhvr>
                                        <p:cTn id="10" dur="500"/>
                                        <p:tgtEl>
                                          <p:spTgt spid="615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54"/>
                                        </p:tgtEl>
                                        <p:attrNameLst>
                                          <p:attrName>style.visibility</p:attrName>
                                        </p:attrNameLst>
                                      </p:cBhvr>
                                      <p:to>
                                        <p:strVal val="visible"/>
                                      </p:to>
                                    </p:set>
                                    <p:animEffect transition="in" filter="fade">
                                      <p:cBhvr>
                                        <p:cTn id="13" dur="500"/>
                                        <p:tgtEl>
                                          <p:spTgt spid="615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6155"/>
                                        </p:tgtEl>
                                        <p:attrNameLst>
                                          <p:attrName>style.visibility</p:attrName>
                                        </p:attrNameLst>
                                      </p:cBhvr>
                                      <p:to>
                                        <p:strVal val="visible"/>
                                      </p:to>
                                    </p:set>
                                    <p:animEffect transition="in" filter="fade">
                                      <p:cBhvr>
                                        <p:cTn id="16" dur="500"/>
                                        <p:tgtEl>
                                          <p:spTgt spid="615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6156"/>
                                        </p:tgtEl>
                                        <p:attrNameLst>
                                          <p:attrName>style.visibility</p:attrName>
                                        </p:attrNameLst>
                                      </p:cBhvr>
                                      <p:to>
                                        <p:strVal val="visible"/>
                                      </p:to>
                                    </p:set>
                                    <p:animEffect transition="in" filter="fade">
                                      <p:cBhvr>
                                        <p:cTn id="19" dur="500"/>
                                        <p:tgtEl>
                                          <p:spTgt spid="615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157"/>
                                        </p:tgtEl>
                                        <p:attrNameLst>
                                          <p:attrName>style.visibility</p:attrName>
                                        </p:attrNameLst>
                                      </p:cBhvr>
                                      <p:to>
                                        <p:strVal val="visible"/>
                                      </p:to>
                                    </p:set>
                                    <p:animEffect transition="in" filter="fade">
                                      <p:cBhvr>
                                        <p:cTn id="22" dur="500"/>
                                        <p:tgtEl>
                                          <p:spTgt spid="615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6158"/>
                                        </p:tgtEl>
                                        <p:attrNameLst>
                                          <p:attrName>style.visibility</p:attrName>
                                        </p:attrNameLst>
                                      </p:cBhvr>
                                      <p:to>
                                        <p:strVal val="visible"/>
                                      </p:to>
                                    </p:set>
                                    <p:animEffect transition="in" filter="fade">
                                      <p:cBhvr>
                                        <p:cTn id="25" dur="500"/>
                                        <p:tgtEl>
                                          <p:spTgt spid="6158"/>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6159"/>
                                        </p:tgtEl>
                                        <p:attrNameLst>
                                          <p:attrName>style.visibility</p:attrName>
                                        </p:attrNameLst>
                                      </p:cBhvr>
                                      <p:to>
                                        <p:strVal val="visible"/>
                                      </p:to>
                                    </p:set>
                                    <p:animEffect transition="in" filter="fade">
                                      <p:cBhvr>
                                        <p:cTn id="28" dur="500"/>
                                        <p:tgtEl>
                                          <p:spTgt spid="615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60"/>
                                        </p:tgtEl>
                                        <p:attrNameLst>
                                          <p:attrName>style.visibility</p:attrName>
                                        </p:attrNameLst>
                                      </p:cBhvr>
                                      <p:to>
                                        <p:strVal val="visible"/>
                                      </p:to>
                                    </p:set>
                                    <p:animEffect transition="in" filter="fade">
                                      <p:cBhvr>
                                        <p:cTn id="31" dur="500"/>
                                        <p:tgtEl>
                                          <p:spTgt spid="6160"/>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161"/>
                                        </p:tgtEl>
                                        <p:attrNameLst>
                                          <p:attrName>style.visibility</p:attrName>
                                        </p:attrNameLst>
                                      </p:cBhvr>
                                      <p:to>
                                        <p:strVal val="visible"/>
                                      </p:to>
                                    </p:set>
                                    <p:animEffect transition="in" filter="fade">
                                      <p:cBhvr>
                                        <p:cTn id="34" dur="500"/>
                                        <p:tgtEl>
                                          <p:spTgt spid="6161"/>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62"/>
                                        </p:tgtEl>
                                        <p:attrNameLst>
                                          <p:attrName>style.visibility</p:attrName>
                                        </p:attrNameLst>
                                      </p:cBhvr>
                                      <p:to>
                                        <p:strVal val="visible"/>
                                      </p:to>
                                    </p:set>
                                    <p:animEffect transition="in" filter="fade">
                                      <p:cBhvr>
                                        <p:cTn id="37" dur="500"/>
                                        <p:tgtEl>
                                          <p:spTgt spid="6162"/>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163"/>
                                        </p:tgtEl>
                                        <p:attrNameLst>
                                          <p:attrName>style.visibility</p:attrName>
                                        </p:attrNameLst>
                                      </p:cBhvr>
                                      <p:to>
                                        <p:strVal val="visible"/>
                                      </p:to>
                                    </p:set>
                                    <p:animEffect transition="in" filter="fade">
                                      <p:cBhvr>
                                        <p:cTn id="40" dur="500"/>
                                        <p:tgtEl>
                                          <p:spTgt spid="616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183"/>
                                        </p:tgtEl>
                                        <p:attrNameLst>
                                          <p:attrName>style.visibility</p:attrName>
                                        </p:attrNameLst>
                                      </p:cBhvr>
                                      <p:to>
                                        <p:strVal val="visible"/>
                                      </p:to>
                                    </p:set>
                                    <p:animEffect transition="in" filter="fade">
                                      <p:cBhvr>
                                        <p:cTn id="43" dur="500"/>
                                        <p:tgtEl>
                                          <p:spTgt spid="618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184"/>
                                        </p:tgtEl>
                                        <p:attrNameLst>
                                          <p:attrName>style.visibility</p:attrName>
                                        </p:attrNameLst>
                                      </p:cBhvr>
                                      <p:to>
                                        <p:strVal val="visible"/>
                                      </p:to>
                                    </p:set>
                                    <p:animEffect transition="in" filter="fade">
                                      <p:cBhvr>
                                        <p:cTn id="46" dur="500"/>
                                        <p:tgtEl>
                                          <p:spTgt spid="6184"/>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6185"/>
                                        </p:tgtEl>
                                        <p:attrNameLst>
                                          <p:attrName>style.visibility</p:attrName>
                                        </p:attrNameLst>
                                      </p:cBhvr>
                                      <p:to>
                                        <p:strVal val="visible"/>
                                      </p:to>
                                    </p:set>
                                    <p:animEffect transition="in" filter="fade">
                                      <p:cBhvr>
                                        <p:cTn id="49" dur="500"/>
                                        <p:tgtEl>
                                          <p:spTgt spid="6185"/>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6186"/>
                                        </p:tgtEl>
                                        <p:attrNameLst>
                                          <p:attrName>style.visibility</p:attrName>
                                        </p:attrNameLst>
                                      </p:cBhvr>
                                      <p:to>
                                        <p:strVal val="visible"/>
                                      </p:to>
                                    </p:set>
                                    <p:animEffect transition="in" filter="fade">
                                      <p:cBhvr>
                                        <p:cTn id="52" dur="500"/>
                                        <p:tgtEl>
                                          <p:spTgt spid="618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188"/>
                                        </p:tgtEl>
                                        <p:attrNameLst>
                                          <p:attrName>style.visibility</p:attrName>
                                        </p:attrNameLst>
                                      </p:cBhvr>
                                      <p:to>
                                        <p:strVal val="visible"/>
                                      </p:to>
                                    </p:set>
                                    <p:animEffect transition="in" filter="fade">
                                      <p:cBhvr>
                                        <p:cTn id="55" dur="500"/>
                                        <p:tgtEl>
                                          <p:spTgt spid="6188"/>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6189"/>
                                        </p:tgtEl>
                                        <p:attrNameLst>
                                          <p:attrName>style.visibility</p:attrName>
                                        </p:attrNameLst>
                                      </p:cBhvr>
                                      <p:to>
                                        <p:strVal val="visible"/>
                                      </p:to>
                                    </p:set>
                                    <p:animEffect transition="in" filter="fade">
                                      <p:cBhvr>
                                        <p:cTn id="58" dur="500"/>
                                        <p:tgtEl>
                                          <p:spTgt spid="6189"/>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190"/>
                                        </p:tgtEl>
                                        <p:attrNameLst>
                                          <p:attrName>style.visibility</p:attrName>
                                        </p:attrNameLst>
                                      </p:cBhvr>
                                      <p:to>
                                        <p:strVal val="visible"/>
                                      </p:to>
                                    </p:set>
                                    <p:animEffect transition="in" filter="fade">
                                      <p:cBhvr>
                                        <p:cTn id="61" dur="500"/>
                                        <p:tgtEl>
                                          <p:spTgt spid="6190"/>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6191"/>
                                        </p:tgtEl>
                                        <p:attrNameLst>
                                          <p:attrName>style.visibility</p:attrName>
                                        </p:attrNameLst>
                                      </p:cBhvr>
                                      <p:to>
                                        <p:strVal val="visible"/>
                                      </p:to>
                                    </p:set>
                                    <p:animEffect transition="in" filter="fade">
                                      <p:cBhvr>
                                        <p:cTn id="64" dur="500"/>
                                        <p:tgtEl>
                                          <p:spTgt spid="619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192"/>
                                        </p:tgtEl>
                                        <p:attrNameLst>
                                          <p:attrName>style.visibility</p:attrName>
                                        </p:attrNameLst>
                                      </p:cBhvr>
                                      <p:to>
                                        <p:strVal val="visible"/>
                                      </p:to>
                                    </p:set>
                                    <p:animEffect transition="in" filter="fade">
                                      <p:cBhvr>
                                        <p:cTn id="67" dur="500"/>
                                        <p:tgtEl>
                                          <p:spTgt spid="6192"/>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6167"/>
                                        </p:tgtEl>
                                        <p:attrNameLst>
                                          <p:attrName>style.visibility</p:attrName>
                                        </p:attrNameLst>
                                      </p:cBhvr>
                                      <p:to>
                                        <p:strVal val="visible"/>
                                      </p:to>
                                    </p:set>
                                    <p:animEffect transition="in" filter="fade">
                                      <p:cBhvr>
                                        <p:cTn id="70" dur="500"/>
                                        <p:tgtEl>
                                          <p:spTgt spid="6167"/>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6168"/>
                                        </p:tgtEl>
                                        <p:attrNameLst>
                                          <p:attrName>style.visibility</p:attrName>
                                        </p:attrNameLst>
                                      </p:cBhvr>
                                      <p:to>
                                        <p:strVal val="visible"/>
                                      </p:to>
                                    </p:set>
                                    <p:animEffect transition="in" filter="fade">
                                      <p:cBhvr>
                                        <p:cTn id="73" dur="500"/>
                                        <p:tgtEl>
                                          <p:spTgt spid="616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6169"/>
                                        </p:tgtEl>
                                        <p:attrNameLst>
                                          <p:attrName>style.visibility</p:attrName>
                                        </p:attrNameLst>
                                      </p:cBhvr>
                                      <p:to>
                                        <p:strVal val="visible"/>
                                      </p:to>
                                    </p:set>
                                    <p:animEffect transition="in" filter="fade">
                                      <p:cBhvr>
                                        <p:cTn id="76" dur="500"/>
                                        <p:tgtEl>
                                          <p:spTgt spid="6169"/>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6170"/>
                                        </p:tgtEl>
                                        <p:attrNameLst>
                                          <p:attrName>style.visibility</p:attrName>
                                        </p:attrNameLst>
                                      </p:cBhvr>
                                      <p:to>
                                        <p:strVal val="visible"/>
                                      </p:to>
                                    </p:set>
                                    <p:animEffect transition="in" filter="fade">
                                      <p:cBhvr>
                                        <p:cTn id="79" dur="500"/>
                                        <p:tgtEl>
                                          <p:spTgt spid="6170"/>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6171"/>
                                        </p:tgtEl>
                                        <p:attrNameLst>
                                          <p:attrName>style.visibility</p:attrName>
                                        </p:attrNameLst>
                                      </p:cBhvr>
                                      <p:to>
                                        <p:strVal val="visible"/>
                                      </p:to>
                                    </p:set>
                                    <p:animEffect transition="in" filter="fade">
                                      <p:cBhvr>
                                        <p:cTn id="82" dur="500"/>
                                        <p:tgtEl>
                                          <p:spTgt spid="6171"/>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6172"/>
                                        </p:tgtEl>
                                        <p:attrNameLst>
                                          <p:attrName>style.visibility</p:attrName>
                                        </p:attrNameLst>
                                      </p:cBhvr>
                                      <p:to>
                                        <p:strVal val="visible"/>
                                      </p:to>
                                    </p:set>
                                    <p:animEffect transition="in" filter="fade">
                                      <p:cBhvr>
                                        <p:cTn id="85" dur="500"/>
                                        <p:tgtEl>
                                          <p:spTgt spid="6172"/>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6173"/>
                                        </p:tgtEl>
                                        <p:attrNameLst>
                                          <p:attrName>style.visibility</p:attrName>
                                        </p:attrNameLst>
                                      </p:cBhvr>
                                      <p:to>
                                        <p:strVal val="visible"/>
                                      </p:to>
                                    </p:set>
                                    <p:animEffect transition="in" filter="fade">
                                      <p:cBhvr>
                                        <p:cTn id="88" dur="500"/>
                                        <p:tgtEl>
                                          <p:spTgt spid="6173"/>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6174"/>
                                        </p:tgtEl>
                                        <p:attrNameLst>
                                          <p:attrName>style.visibility</p:attrName>
                                        </p:attrNameLst>
                                      </p:cBhvr>
                                      <p:to>
                                        <p:strVal val="visible"/>
                                      </p:to>
                                    </p:set>
                                    <p:animEffect transition="in" filter="fade">
                                      <p:cBhvr>
                                        <p:cTn id="91" dur="500"/>
                                        <p:tgtEl>
                                          <p:spTgt spid="6174"/>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6175"/>
                                        </p:tgtEl>
                                        <p:attrNameLst>
                                          <p:attrName>style.visibility</p:attrName>
                                        </p:attrNameLst>
                                      </p:cBhvr>
                                      <p:to>
                                        <p:strVal val="visible"/>
                                      </p:to>
                                    </p:set>
                                    <p:animEffect transition="in" filter="fade">
                                      <p:cBhvr>
                                        <p:cTn id="94" dur="500"/>
                                        <p:tgtEl>
                                          <p:spTgt spid="6175"/>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6176"/>
                                        </p:tgtEl>
                                        <p:attrNameLst>
                                          <p:attrName>style.visibility</p:attrName>
                                        </p:attrNameLst>
                                      </p:cBhvr>
                                      <p:to>
                                        <p:strVal val="visible"/>
                                      </p:to>
                                    </p:set>
                                    <p:animEffect transition="in" filter="fade">
                                      <p:cBhvr>
                                        <p:cTn id="97" dur="500"/>
                                        <p:tgtEl>
                                          <p:spTgt spid="6176"/>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6177"/>
                                        </p:tgtEl>
                                        <p:attrNameLst>
                                          <p:attrName>style.visibility</p:attrName>
                                        </p:attrNameLst>
                                      </p:cBhvr>
                                      <p:to>
                                        <p:strVal val="visible"/>
                                      </p:to>
                                    </p:set>
                                    <p:animEffect transition="in" filter="fade">
                                      <p:cBhvr>
                                        <p:cTn id="100" dur="500"/>
                                        <p:tgtEl>
                                          <p:spTgt spid="6177"/>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6178"/>
                                        </p:tgtEl>
                                        <p:attrNameLst>
                                          <p:attrName>style.visibility</p:attrName>
                                        </p:attrNameLst>
                                      </p:cBhvr>
                                      <p:to>
                                        <p:strVal val="visible"/>
                                      </p:to>
                                    </p:set>
                                    <p:animEffect transition="in" filter="fade">
                                      <p:cBhvr>
                                        <p:cTn id="103" dur="500"/>
                                        <p:tgtEl>
                                          <p:spTgt spid="6178"/>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6179"/>
                                        </p:tgtEl>
                                        <p:attrNameLst>
                                          <p:attrName>style.visibility</p:attrName>
                                        </p:attrNameLst>
                                      </p:cBhvr>
                                      <p:to>
                                        <p:strVal val="visible"/>
                                      </p:to>
                                    </p:set>
                                    <p:animEffect transition="in" filter="fade">
                                      <p:cBhvr>
                                        <p:cTn id="106" dur="500"/>
                                        <p:tgtEl>
                                          <p:spTgt spid="6179"/>
                                        </p:tgtEl>
                                      </p:cBhvr>
                                    </p:animEffect>
                                  </p:childTnLst>
                                </p:cTn>
                              </p:par>
                              <p:par>
                                <p:cTn id="107" presetID="10" presetClass="entr" presetSubtype="0" fill="hold" grpId="0" nodeType="withEffect">
                                  <p:stCondLst>
                                    <p:cond delay="0"/>
                                  </p:stCondLst>
                                  <p:childTnLst>
                                    <p:set>
                                      <p:cBhvr>
                                        <p:cTn id="108" dur="1" fill="hold">
                                          <p:stCondLst>
                                            <p:cond delay="0"/>
                                          </p:stCondLst>
                                        </p:cTn>
                                        <p:tgtEl>
                                          <p:spTgt spid="6180"/>
                                        </p:tgtEl>
                                        <p:attrNameLst>
                                          <p:attrName>style.visibility</p:attrName>
                                        </p:attrNameLst>
                                      </p:cBhvr>
                                      <p:to>
                                        <p:strVal val="visible"/>
                                      </p:to>
                                    </p:set>
                                    <p:animEffect transition="in" filter="fade">
                                      <p:cBhvr>
                                        <p:cTn id="109" dur="500"/>
                                        <p:tgtEl>
                                          <p:spTgt spid="6180"/>
                                        </p:tgtEl>
                                      </p:cBhvr>
                                    </p:animEffect>
                                  </p:childTnLst>
                                </p:cTn>
                              </p:par>
                              <p:par>
                                <p:cTn id="110" presetID="10" presetClass="entr" presetSubtype="0" fill="hold" grpId="0" nodeType="withEffect">
                                  <p:stCondLst>
                                    <p:cond delay="0"/>
                                  </p:stCondLst>
                                  <p:childTnLst>
                                    <p:set>
                                      <p:cBhvr>
                                        <p:cTn id="111" dur="1" fill="hold">
                                          <p:stCondLst>
                                            <p:cond delay="0"/>
                                          </p:stCondLst>
                                        </p:cTn>
                                        <p:tgtEl>
                                          <p:spTgt spid="6152"/>
                                        </p:tgtEl>
                                        <p:attrNameLst>
                                          <p:attrName>style.visibility</p:attrName>
                                        </p:attrNameLst>
                                      </p:cBhvr>
                                      <p:to>
                                        <p:strVal val="visible"/>
                                      </p:to>
                                    </p:set>
                                    <p:animEffect transition="in" filter="fade">
                                      <p:cBhvr>
                                        <p:cTn id="112" dur="500"/>
                                        <p:tgtEl>
                                          <p:spTgt spid="6152"/>
                                        </p:tgtEl>
                                      </p:cBhvr>
                                    </p:animEffect>
                                  </p:childTnLst>
                                </p:cTn>
                              </p:par>
                            </p:childTnLst>
                          </p:cTn>
                        </p:par>
                      </p:childTnLst>
                    </p:cTn>
                  </p:par>
                  <p:par>
                    <p:cTn id="113" fill="hold" nodeType="clickPar">
                      <p:stCondLst>
                        <p:cond delay="indefinite"/>
                      </p:stCondLst>
                      <p:childTnLst>
                        <p:par>
                          <p:cTn id="114" fill="hold" nodeType="withGroup">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6187"/>
                                        </p:tgtEl>
                                        <p:attrNameLst>
                                          <p:attrName>style.visibility</p:attrName>
                                        </p:attrNameLst>
                                      </p:cBhvr>
                                      <p:to>
                                        <p:strVal val="visible"/>
                                      </p:to>
                                    </p:set>
                                    <p:animEffect transition="in" filter="fade">
                                      <p:cBhvr>
                                        <p:cTn id="117" dur="500"/>
                                        <p:tgtEl>
                                          <p:spTgt spid="618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193"/>
                                        </p:tgtEl>
                                        <p:attrNameLst>
                                          <p:attrName>style.visibility</p:attrName>
                                        </p:attrNameLst>
                                      </p:cBhvr>
                                      <p:to>
                                        <p:strVal val="visible"/>
                                      </p:to>
                                    </p:set>
                                    <p:animEffect transition="in" filter="fade">
                                      <p:cBhvr>
                                        <p:cTn id="120" dur="500"/>
                                        <p:tgtEl>
                                          <p:spTgt spid="6193"/>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194"/>
                                        </p:tgtEl>
                                        <p:attrNameLst>
                                          <p:attrName>style.visibility</p:attrName>
                                        </p:attrNameLst>
                                      </p:cBhvr>
                                      <p:to>
                                        <p:strVal val="visible"/>
                                      </p:to>
                                    </p:set>
                                    <p:animEffect transition="in" filter="fade">
                                      <p:cBhvr>
                                        <p:cTn id="123" dur="500"/>
                                        <p:tgtEl>
                                          <p:spTgt spid="6194"/>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195"/>
                                        </p:tgtEl>
                                        <p:attrNameLst>
                                          <p:attrName>style.visibility</p:attrName>
                                        </p:attrNameLst>
                                      </p:cBhvr>
                                      <p:to>
                                        <p:strVal val="visible"/>
                                      </p:to>
                                    </p:set>
                                    <p:animEffect transition="in" filter="fade">
                                      <p:cBhvr>
                                        <p:cTn id="126" dur="500"/>
                                        <p:tgtEl>
                                          <p:spTgt spid="6195"/>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201"/>
                                        </p:tgtEl>
                                        <p:attrNameLst>
                                          <p:attrName>style.visibility</p:attrName>
                                        </p:attrNameLst>
                                      </p:cBhvr>
                                      <p:to>
                                        <p:strVal val="visible"/>
                                      </p:to>
                                    </p:set>
                                    <p:animEffect transition="in" filter="fade">
                                      <p:cBhvr>
                                        <p:cTn id="129" dur="500"/>
                                        <p:tgtEl>
                                          <p:spTgt spid="6201"/>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202"/>
                                        </p:tgtEl>
                                        <p:attrNameLst>
                                          <p:attrName>style.visibility</p:attrName>
                                        </p:attrNameLst>
                                      </p:cBhvr>
                                      <p:to>
                                        <p:strVal val="visible"/>
                                      </p:to>
                                    </p:set>
                                    <p:animEffect transition="in" filter="fade">
                                      <p:cBhvr>
                                        <p:cTn id="132" dur="500"/>
                                        <p:tgtEl>
                                          <p:spTgt spid="6202"/>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6203"/>
                                        </p:tgtEl>
                                        <p:attrNameLst>
                                          <p:attrName>style.visibility</p:attrName>
                                        </p:attrNameLst>
                                      </p:cBhvr>
                                      <p:to>
                                        <p:strVal val="visible"/>
                                      </p:to>
                                    </p:set>
                                    <p:animEffect transition="in" filter="fade">
                                      <p:cBhvr>
                                        <p:cTn id="135" dur="500"/>
                                        <p:tgtEl>
                                          <p:spTgt spid="6203"/>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75838"/>
                                        </p:tgtEl>
                                        <p:attrNameLst>
                                          <p:attrName>style.visibility</p:attrName>
                                        </p:attrNameLst>
                                      </p:cBhvr>
                                      <p:to>
                                        <p:strVal val="visible"/>
                                      </p:to>
                                    </p:set>
                                    <p:animEffect transition="in" filter="fade">
                                      <p:cBhvr>
                                        <p:cTn id="138" dur="500"/>
                                        <p:tgtEl>
                                          <p:spTgt spid="75838"/>
                                        </p:tgtEl>
                                      </p:cBhvr>
                                    </p:animEffect>
                                  </p:childTnLst>
                                </p:cTn>
                              </p:par>
                              <p:par>
                                <p:cTn id="139" presetID="10" presetClass="entr" presetSubtype="0" fill="hold" grpId="0" nodeType="withEffect">
                                  <p:stCondLst>
                                    <p:cond delay="0"/>
                                  </p:stCondLst>
                                  <p:childTnLst>
                                    <p:set>
                                      <p:cBhvr>
                                        <p:cTn id="140" dur="1" fill="hold">
                                          <p:stCondLst>
                                            <p:cond delay="0"/>
                                          </p:stCondLst>
                                        </p:cTn>
                                        <p:tgtEl>
                                          <p:spTgt spid="6205"/>
                                        </p:tgtEl>
                                        <p:attrNameLst>
                                          <p:attrName>style.visibility</p:attrName>
                                        </p:attrNameLst>
                                      </p:cBhvr>
                                      <p:to>
                                        <p:strVal val="visible"/>
                                      </p:to>
                                    </p:set>
                                    <p:animEffect transition="in" filter="fade">
                                      <p:cBhvr>
                                        <p:cTn id="141" dur="500"/>
                                        <p:tgtEl>
                                          <p:spTgt spid="6205"/>
                                        </p:tgtEl>
                                      </p:cBhvr>
                                    </p:animEffect>
                                  </p:childTnLst>
                                </p:cTn>
                              </p:par>
                              <p:par>
                                <p:cTn id="142" presetID="10" presetClass="entr" presetSubtype="0" fill="hold" grpId="0" nodeType="withEffect">
                                  <p:stCondLst>
                                    <p:cond delay="0"/>
                                  </p:stCondLst>
                                  <p:childTnLst>
                                    <p:set>
                                      <p:cBhvr>
                                        <p:cTn id="143" dur="1" fill="hold">
                                          <p:stCondLst>
                                            <p:cond delay="0"/>
                                          </p:stCondLst>
                                        </p:cTn>
                                        <p:tgtEl>
                                          <p:spTgt spid="75829"/>
                                        </p:tgtEl>
                                        <p:attrNameLst>
                                          <p:attrName>style.visibility</p:attrName>
                                        </p:attrNameLst>
                                      </p:cBhvr>
                                      <p:to>
                                        <p:strVal val="visible"/>
                                      </p:to>
                                    </p:set>
                                    <p:animEffect transition="in" filter="fade">
                                      <p:cBhvr>
                                        <p:cTn id="144" dur="500"/>
                                        <p:tgtEl>
                                          <p:spTgt spid="75829"/>
                                        </p:tgtEl>
                                      </p:cBhvr>
                                    </p:animEffect>
                                  </p:childTnLst>
                                </p:cTn>
                              </p:par>
                              <p:par>
                                <p:cTn id="145" presetID="10" presetClass="entr" presetSubtype="0" fill="hold" grpId="0" nodeType="withEffect">
                                  <p:stCondLst>
                                    <p:cond delay="0"/>
                                  </p:stCondLst>
                                  <p:childTnLst>
                                    <p:set>
                                      <p:cBhvr>
                                        <p:cTn id="146" dur="1" fill="hold">
                                          <p:stCondLst>
                                            <p:cond delay="0"/>
                                          </p:stCondLst>
                                        </p:cTn>
                                        <p:tgtEl>
                                          <p:spTgt spid="75831"/>
                                        </p:tgtEl>
                                        <p:attrNameLst>
                                          <p:attrName>style.visibility</p:attrName>
                                        </p:attrNameLst>
                                      </p:cBhvr>
                                      <p:to>
                                        <p:strVal val="visible"/>
                                      </p:to>
                                    </p:set>
                                    <p:animEffect transition="in" filter="fade">
                                      <p:cBhvr>
                                        <p:cTn id="147" dur="500"/>
                                        <p:tgtEl>
                                          <p:spTgt spid="75831"/>
                                        </p:tgtEl>
                                      </p:cBhvr>
                                    </p:animEffect>
                                  </p:childTnLst>
                                </p:cTn>
                              </p:par>
                              <p:par>
                                <p:cTn id="148" presetID="10" presetClass="entr" presetSubtype="0" fill="hold" grpId="0" nodeType="withEffect">
                                  <p:stCondLst>
                                    <p:cond delay="0"/>
                                  </p:stCondLst>
                                  <p:childTnLst>
                                    <p:set>
                                      <p:cBhvr>
                                        <p:cTn id="149" dur="1" fill="hold">
                                          <p:stCondLst>
                                            <p:cond delay="0"/>
                                          </p:stCondLst>
                                        </p:cTn>
                                        <p:tgtEl>
                                          <p:spTgt spid="75828"/>
                                        </p:tgtEl>
                                        <p:attrNameLst>
                                          <p:attrName>style.visibility</p:attrName>
                                        </p:attrNameLst>
                                      </p:cBhvr>
                                      <p:to>
                                        <p:strVal val="visible"/>
                                      </p:to>
                                    </p:set>
                                    <p:animEffect transition="in" filter="fade">
                                      <p:cBhvr>
                                        <p:cTn id="150" dur="500"/>
                                        <p:tgtEl>
                                          <p:spTgt spid="75828"/>
                                        </p:tgtEl>
                                      </p:cBhvr>
                                    </p:animEffect>
                                  </p:childTnLst>
                                </p:cTn>
                              </p:par>
                            </p:childTnLst>
                          </p:cTn>
                        </p:par>
                      </p:childTnLst>
                    </p:cTn>
                  </p:par>
                  <p:par>
                    <p:cTn id="151" fill="hold" nodeType="clickPar">
                      <p:stCondLst>
                        <p:cond delay="indefinite"/>
                      </p:stCondLst>
                      <p:childTnLst>
                        <p:par>
                          <p:cTn id="152" fill="hold" nodeType="withGroup">
                            <p:stCondLst>
                              <p:cond delay="0"/>
                            </p:stCondLst>
                            <p:childTnLst>
                              <p:par>
                                <p:cTn id="153" presetID="10" presetClass="entr" presetSubtype="0" fill="hold" grpId="0" nodeType="clickEffect">
                                  <p:stCondLst>
                                    <p:cond delay="0"/>
                                  </p:stCondLst>
                                  <p:childTnLst>
                                    <p:set>
                                      <p:cBhvr>
                                        <p:cTn id="154" dur="1" fill="hold">
                                          <p:stCondLst>
                                            <p:cond delay="0"/>
                                          </p:stCondLst>
                                        </p:cTn>
                                        <p:tgtEl>
                                          <p:spTgt spid="6200"/>
                                        </p:tgtEl>
                                        <p:attrNameLst>
                                          <p:attrName>style.visibility</p:attrName>
                                        </p:attrNameLst>
                                      </p:cBhvr>
                                      <p:to>
                                        <p:strVal val="visible"/>
                                      </p:to>
                                    </p:set>
                                    <p:animEffect transition="in" filter="fade">
                                      <p:cBhvr>
                                        <p:cTn id="155" dur="500"/>
                                        <p:tgtEl>
                                          <p:spTgt spid="6200"/>
                                        </p:tgtEl>
                                      </p:cBhvr>
                                    </p:animEffect>
                                  </p:childTnLst>
                                </p:cTn>
                              </p:par>
                              <p:par>
                                <p:cTn id="156" presetID="10" presetClass="entr" presetSubtype="0" fill="hold" grpId="0" nodeType="withEffect">
                                  <p:stCondLst>
                                    <p:cond delay="0"/>
                                  </p:stCondLst>
                                  <p:childTnLst>
                                    <p:set>
                                      <p:cBhvr>
                                        <p:cTn id="157" dur="1" fill="hold">
                                          <p:stCondLst>
                                            <p:cond delay="0"/>
                                          </p:stCondLst>
                                        </p:cTn>
                                        <p:tgtEl>
                                          <p:spTgt spid="6199"/>
                                        </p:tgtEl>
                                        <p:attrNameLst>
                                          <p:attrName>style.visibility</p:attrName>
                                        </p:attrNameLst>
                                      </p:cBhvr>
                                      <p:to>
                                        <p:strVal val="visible"/>
                                      </p:to>
                                    </p:set>
                                    <p:animEffect transition="in" filter="fade">
                                      <p:cBhvr>
                                        <p:cTn id="158" dur="500"/>
                                        <p:tgtEl>
                                          <p:spTgt spid="6199"/>
                                        </p:tgtEl>
                                      </p:cBhvr>
                                    </p:animEffect>
                                  </p:childTnLst>
                                </p:cTn>
                              </p:par>
                            </p:childTnLst>
                          </p:cTn>
                        </p:par>
                      </p:childTnLst>
                    </p:cTn>
                  </p:par>
                  <p:par>
                    <p:cTn id="159" fill="hold" nodeType="clickPar">
                      <p:stCondLst>
                        <p:cond delay="indefinite"/>
                      </p:stCondLst>
                      <p:childTnLst>
                        <p:par>
                          <p:cTn id="160" fill="hold" nodeType="withGroup">
                            <p:stCondLst>
                              <p:cond delay="0"/>
                            </p:stCondLst>
                            <p:childTnLst>
                              <p:par>
                                <p:cTn id="161" presetID="10" presetClass="entr" presetSubtype="0" fill="hold" grpId="0" nodeType="clickEffect">
                                  <p:stCondLst>
                                    <p:cond delay="0"/>
                                  </p:stCondLst>
                                  <p:childTnLst>
                                    <p:set>
                                      <p:cBhvr>
                                        <p:cTn id="162" dur="1" fill="hold">
                                          <p:stCondLst>
                                            <p:cond delay="0"/>
                                          </p:stCondLst>
                                        </p:cTn>
                                        <p:tgtEl>
                                          <p:spTgt spid="6148"/>
                                        </p:tgtEl>
                                        <p:attrNameLst>
                                          <p:attrName>style.visibility</p:attrName>
                                        </p:attrNameLst>
                                      </p:cBhvr>
                                      <p:to>
                                        <p:strVal val="visible"/>
                                      </p:to>
                                    </p:set>
                                    <p:animEffect transition="in" filter="fade">
                                      <p:cBhvr>
                                        <p:cTn id="163" dur="500"/>
                                        <p:tgtEl>
                                          <p:spTgt spid="6148"/>
                                        </p:tgtEl>
                                      </p:cBhvr>
                                    </p:animEffect>
                                  </p:childTnLst>
                                </p:cTn>
                              </p:par>
                              <p:par>
                                <p:cTn id="164" presetID="10" presetClass="entr" presetSubtype="0" fill="hold" grpId="0" nodeType="withEffect">
                                  <p:stCondLst>
                                    <p:cond delay="0"/>
                                  </p:stCondLst>
                                  <p:childTnLst>
                                    <p:set>
                                      <p:cBhvr>
                                        <p:cTn id="165" dur="1" fill="hold">
                                          <p:stCondLst>
                                            <p:cond delay="0"/>
                                          </p:stCondLst>
                                        </p:cTn>
                                        <p:tgtEl>
                                          <p:spTgt spid="6149"/>
                                        </p:tgtEl>
                                        <p:attrNameLst>
                                          <p:attrName>style.visibility</p:attrName>
                                        </p:attrNameLst>
                                      </p:cBhvr>
                                      <p:to>
                                        <p:strVal val="visible"/>
                                      </p:to>
                                    </p:set>
                                    <p:animEffect transition="in" filter="fade">
                                      <p:cBhvr>
                                        <p:cTn id="166" dur="500"/>
                                        <p:tgtEl>
                                          <p:spTgt spid="6149"/>
                                        </p:tgtEl>
                                      </p:cBhvr>
                                    </p:animEffect>
                                  </p:childTnLst>
                                </p:cTn>
                              </p:par>
                              <p:par>
                                <p:cTn id="167" presetID="10" presetClass="entr" presetSubtype="0" fill="hold" grpId="0" nodeType="withEffect">
                                  <p:stCondLst>
                                    <p:cond delay="0"/>
                                  </p:stCondLst>
                                  <p:childTnLst>
                                    <p:set>
                                      <p:cBhvr>
                                        <p:cTn id="168" dur="1" fill="hold">
                                          <p:stCondLst>
                                            <p:cond delay="0"/>
                                          </p:stCondLst>
                                        </p:cTn>
                                        <p:tgtEl>
                                          <p:spTgt spid="6151"/>
                                        </p:tgtEl>
                                        <p:attrNameLst>
                                          <p:attrName>style.visibility</p:attrName>
                                        </p:attrNameLst>
                                      </p:cBhvr>
                                      <p:to>
                                        <p:strVal val="visible"/>
                                      </p:to>
                                    </p:set>
                                    <p:animEffect transition="in" filter="fade">
                                      <p:cBhvr>
                                        <p:cTn id="169" dur="500"/>
                                        <p:tgtEl>
                                          <p:spTgt spid="6151"/>
                                        </p:tgtEl>
                                      </p:cBhvr>
                                    </p:animEffect>
                                  </p:childTnLst>
                                </p:cTn>
                              </p:par>
                              <p:par>
                                <p:cTn id="170" presetID="10" presetClass="entr" presetSubtype="0" fill="hold" grpId="0" nodeType="withEffect">
                                  <p:stCondLst>
                                    <p:cond delay="0"/>
                                  </p:stCondLst>
                                  <p:childTnLst>
                                    <p:set>
                                      <p:cBhvr>
                                        <p:cTn id="171" dur="1" fill="hold">
                                          <p:stCondLst>
                                            <p:cond delay="0"/>
                                          </p:stCondLst>
                                        </p:cTn>
                                        <p:tgtEl>
                                          <p:spTgt spid="6164"/>
                                        </p:tgtEl>
                                        <p:attrNameLst>
                                          <p:attrName>style.visibility</p:attrName>
                                        </p:attrNameLst>
                                      </p:cBhvr>
                                      <p:to>
                                        <p:strVal val="visible"/>
                                      </p:to>
                                    </p:set>
                                    <p:animEffect transition="in" filter="fade">
                                      <p:cBhvr>
                                        <p:cTn id="172" dur="500"/>
                                        <p:tgtEl>
                                          <p:spTgt spid="6164"/>
                                        </p:tgtEl>
                                      </p:cBhvr>
                                    </p:animEffect>
                                  </p:childTnLst>
                                </p:cTn>
                              </p:par>
                              <p:par>
                                <p:cTn id="173" presetID="10" presetClass="entr" presetSubtype="0" fill="hold" grpId="0" nodeType="withEffect">
                                  <p:stCondLst>
                                    <p:cond delay="0"/>
                                  </p:stCondLst>
                                  <p:childTnLst>
                                    <p:set>
                                      <p:cBhvr>
                                        <p:cTn id="174" dur="1" fill="hold">
                                          <p:stCondLst>
                                            <p:cond delay="0"/>
                                          </p:stCondLst>
                                        </p:cTn>
                                        <p:tgtEl>
                                          <p:spTgt spid="6165"/>
                                        </p:tgtEl>
                                        <p:attrNameLst>
                                          <p:attrName>style.visibility</p:attrName>
                                        </p:attrNameLst>
                                      </p:cBhvr>
                                      <p:to>
                                        <p:strVal val="visible"/>
                                      </p:to>
                                    </p:set>
                                    <p:animEffect transition="in" filter="fade">
                                      <p:cBhvr>
                                        <p:cTn id="175" dur="500"/>
                                        <p:tgtEl>
                                          <p:spTgt spid="6165"/>
                                        </p:tgtEl>
                                      </p:cBhvr>
                                    </p:animEffect>
                                  </p:childTnLst>
                                </p:cTn>
                              </p:par>
                              <p:par>
                                <p:cTn id="176" presetID="10" presetClass="entr" presetSubtype="0" fill="hold" grpId="0" nodeType="withEffect">
                                  <p:stCondLst>
                                    <p:cond delay="0"/>
                                  </p:stCondLst>
                                  <p:childTnLst>
                                    <p:set>
                                      <p:cBhvr>
                                        <p:cTn id="177" dur="1" fill="hold">
                                          <p:stCondLst>
                                            <p:cond delay="0"/>
                                          </p:stCondLst>
                                        </p:cTn>
                                        <p:tgtEl>
                                          <p:spTgt spid="6166"/>
                                        </p:tgtEl>
                                        <p:attrNameLst>
                                          <p:attrName>style.visibility</p:attrName>
                                        </p:attrNameLst>
                                      </p:cBhvr>
                                      <p:to>
                                        <p:strVal val="visible"/>
                                      </p:to>
                                    </p:set>
                                    <p:animEffect transition="in" filter="fade">
                                      <p:cBhvr>
                                        <p:cTn id="178" dur="500"/>
                                        <p:tgtEl>
                                          <p:spTgt spid="6166"/>
                                        </p:tgtEl>
                                      </p:cBhvr>
                                    </p:animEffect>
                                  </p:childTnLst>
                                </p:cTn>
                              </p:par>
                              <p:par>
                                <p:cTn id="179" presetID="10" presetClass="entr" presetSubtype="0" fill="hold" grpId="0" nodeType="withEffect">
                                  <p:stCondLst>
                                    <p:cond delay="0"/>
                                  </p:stCondLst>
                                  <p:childTnLst>
                                    <p:set>
                                      <p:cBhvr>
                                        <p:cTn id="180" dur="1" fill="hold">
                                          <p:stCondLst>
                                            <p:cond delay="0"/>
                                          </p:stCondLst>
                                        </p:cTn>
                                        <p:tgtEl>
                                          <p:spTgt spid="6182"/>
                                        </p:tgtEl>
                                        <p:attrNameLst>
                                          <p:attrName>style.visibility</p:attrName>
                                        </p:attrNameLst>
                                      </p:cBhvr>
                                      <p:to>
                                        <p:strVal val="visible"/>
                                      </p:to>
                                    </p:set>
                                    <p:animEffect transition="in" filter="fade">
                                      <p:cBhvr>
                                        <p:cTn id="181" dur="500"/>
                                        <p:tgtEl>
                                          <p:spTgt spid="6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6149" grpId="0" animBg="1"/>
      <p:bldP spid="6150" grpId="0"/>
      <p:bldP spid="6151" grpId="0" animBg="1"/>
      <p:bldP spid="6152" grpId="0" animBg="1"/>
      <p:bldP spid="6153" grpId="0" animBg="1"/>
      <p:bldP spid="6154" grpId="0" animBg="1"/>
      <p:bldP spid="6155" grpId="0"/>
      <p:bldP spid="6156" grpId="0"/>
      <p:bldP spid="6157" grpId="0" animBg="1"/>
      <p:bldP spid="6158" grpId="0" animBg="1"/>
      <p:bldP spid="6159" grpId="0" animBg="1"/>
      <p:bldP spid="6160" grpId="0" animBg="1"/>
      <p:bldP spid="6161" grpId="0" animBg="1"/>
      <p:bldP spid="6162" grpId="0"/>
      <p:bldP spid="6163" grpId="0" animBg="1"/>
      <p:bldP spid="6164" grpId="0" animBg="1"/>
      <p:bldP spid="6165" grpId="0" animBg="1"/>
      <p:bldP spid="6166" grpId="0" animBg="1"/>
      <p:bldP spid="6167" grpId="0" animBg="1"/>
      <p:bldP spid="6168" grpId="0" animBg="1"/>
      <p:bldP spid="6169" grpId="0" animBg="1"/>
      <p:bldP spid="6170" grpId="0" animBg="1"/>
      <p:bldP spid="6171" grpId="0" animBg="1"/>
      <p:bldP spid="6172" grpId="0" animBg="1"/>
      <p:bldP spid="6173" grpId="0" animBg="1"/>
      <p:bldP spid="6174" grpId="0" animBg="1"/>
      <p:bldP spid="6175" grpId="0" animBg="1"/>
      <p:bldP spid="6176" grpId="0" animBg="1"/>
      <p:bldP spid="6177" grpId="0" animBg="1"/>
      <p:bldP spid="6178" grpId="0" animBg="1"/>
      <p:bldP spid="6179" grpId="0" animBg="1"/>
      <p:bldP spid="6180" grpId="0" animBg="1"/>
      <p:bldP spid="6182" grpId="0" animBg="1"/>
      <p:bldP spid="6183" grpId="0" animBg="1"/>
      <p:bldP spid="6184" grpId="0" animBg="1"/>
      <p:bldP spid="6185" grpId="0" animBg="1"/>
      <p:bldP spid="6186" grpId="0" animBg="1"/>
      <p:bldP spid="6187" grpId="0"/>
      <p:bldP spid="6188" grpId="0" animBg="1"/>
      <p:bldP spid="6189" grpId="0" animBg="1"/>
      <p:bldP spid="6190" grpId="0" animBg="1"/>
      <p:bldP spid="6191" grpId="0" animBg="1"/>
      <p:bldP spid="6192" grpId="0" animBg="1"/>
      <p:bldP spid="6193" grpId="0" animBg="1"/>
      <p:bldP spid="6194" grpId="0" animBg="1"/>
      <p:bldP spid="6195" grpId="0" animBg="1"/>
      <p:bldP spid="75828" grpId="0"/>
      <p:bldP spid="75829" grpId="0"/>
      <p:bldP spid="75831" grpId="0"/>
      <p:bldP spid="6199" grpId="0" animBg="1"/>
      <p:bldP spid="6200" grpId="0" animBg="1"/>
      <p:bldP spid="6201" grpId="0"/>
      <p:bldP spid="6202" grpId="0" animBg="1"/>
      <p:bldP spid="6203" grpId="0" animBg="1"/>
      <p:bldP spid="75838" grpId="0"/>
      <p:bldP spid="620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85800" y="685800"/>
            <a:ext cx="5616575" cy="1125538"/>
          </a:xfrm>
          <a:prstGeom prst="rect">
            <a:avLst/>
          </a:prstGeom>
          <a:gradFill rotWithShape="1">
            <a:gsLst>
              <a:gs pos="0">
                <a:srgbClr val="FF0000"/>
              </a:gs>
              <a:gs pos="67000">
                <a:srgbClr val="FFD4B6"/>
              </a:gs>
              <a:gs pos="100000">
                <a:srgbClr val="FFE9DB"/>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eaLnBrk="0" hangingPunct="0"/>
            <a:endParaRPr kumimoji="0" lang="zh-TW" altLang="en-US">
              <a:ea typeface="ＭＳ Ｐゴシック" pitchFamily="34" charset="-128"/>
            </a:endParaRPr>
          </a:p>
        </p:txBody>
      </p:sp>
      <p:sp>
        <p:nvSpPr>
          <p:cNvPr id="547843" name="Rectangle 3"/>
          <p:cNvSpPr>
            <a:spLocks noChangeArrowheads="1"/>
          </p:cNvSpPr>
          <p:nvPr/>
        </p:nvSpPr>
        <p:spPr bwMode="auto">
          <a:xfrm>
            <a:off x="687388" y="1595438"/>
            <a:ext cx="5616575" cy="3789362"/>
          </a:xfrm>
          <a:prstGeom prst="rect">
            <a:avLst/>
          </a:prstGeom>
          <a:gradFill rotWithShape="1">
            <a:gsLst>
              <a:gs pos="0">
                <a:schemeClr val="accent6">
                  <a:lumMod val="20000"/>
                  <a:lumOff val="80000"/>
                </a:schemeClr>
              </a:gs>
              <a:gs pos="100000">
                <a:schemeClr val="accent1">
                  <a:gamma/>
                  <a:tint val="0"/>
                  <a:invGamma/>
                </a:schemeClr>
              </a:gs>
            </a:gsLst>
            <a:lin ang="5400000" scaled="1"/>
          </a:gradFill>
          <a:ln>
            <a:noFill/>
          </a:ln>
          <a:effectLst/>
          <a:extLst/>
        </p:spPr>
        <p:txBody>
          <a:bodyPr wrap="none" anchor="ctr"/>
          <a:lstStyle/>
          <a:p>
            <a:pPr eaLnBrk="0" hangingPunct="0">
              <a:defRPr/>
            </a:pPr>
            <a:endParaRPr kumimoji="0" lang="zh-TW" altLang="en-US">
              <a:ea typeface="ＭＳ Ｐゴシック" pitchFamily="34" charset="-128"/>
              <a:cs typeface="Arial Unicode MS" pitchFamily="34" charset="-120"/>
            </a:endParaRPr>
          </a:p>
        </p:txBody>
      </p:sp>
      <p:sp>
        <p:nvSpPr>
          <p:cNvPr id="43012" name="AutoShape 4"/>
          <p:cNvSpPr>
            <a:spLocks noChangeArrowheads="1"/>
          </p:cNvSpPr>
          <p:nvPr/>
        </p:nvSpPr>
        <p:spPr bwMode="auto">
          <a:xfrm>
            <a:off x="3133725" y="948353"/>
            <a:ext cx="936625" cy="576262"/>
          </a:xfrm>
          <a:prstGeom prst="roundRect">
            <a:avLst>
              <a:gd name="adj" fmla="val 16667"/>
            </a:avLst>
          </a:prstGeom>
          <a:solidFill>
            <a:srgbClr val="80808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cs typeface="Arial Unicode MS" pitchFamily="34" charset="-120"/>
              </a:rPr>
              <a:t>16/24</a:t>
            </a:r>
            <a:r>
              <a:rPr kumimoji="0" lang="en-US" altLang="zh-TW" sz="1300" b="1" smtClean="0">
                <a:solidFill>
                  <a:schemeClr val="bg1"/>
                </a:solidFill>
                <a:ea typeface="ＭＳ Ｐゴシック" pitchFamily="34" charset="-128"/>
                <a:cs typeface="Arial Unicode MS" pitchFamily="34" charset="-120"/>
              </a:rPr>
              <a:t>-bit</a:t>
            </a:r>
            <a:r>
              <a:rPr kumimoji="0" lang="en-US" altLang="zh-TW" sz="1300" b="1" smtClean="0">
                <a:solidFill>
                  <a:schemeClr val="bg1"/>
                </a:solidFill>
                <a:cs typeface="Arial Unicode MS" pitchFamily="34" charset="-120"/>
              </a:rPr>
              <a:t/>
            </a:r>
            <a:br>
              <a:rPr kumimoji="0" lang="en-US" altLang="zh-TW" sz="1300" b="1" smtClean="0">
                <a:solidFill>
                  <a:schemeClr val="bg1"/>
                </a:solidFill>
                <a:cs typeface="Arial Unicode MS" pitchFamily="34" charset="-120"/>
              </a:rPr>
            </a:br>
            <a:r>
              <a:rPr kumimoji="0" lang="en-US" altLang="zh-TW" sz="1300" b="1" smtClean="0">
                <a:solidFill>
                  <a:schemeClr val="bg1"/>
                </a:solidFill>
                <a:ea typeface="ＭＳ Ｐゴシック" pitchFamily="34" charset="-128"/>
                <a:cs typeface="Arial Unicode MS" pitchFamily="34" charset="-120"/>
              </a:rPr>
              <a:t>ADC</a:t>
            </a:r>
          </a:p>
        </p:txBody>
      </p:sp>
      <p:sp>
        <p:nvSpPr>
          <p:cNvPr id="43013" name="AutoShape 5"/>
          <p:cNvSpPr>
            <a:spLocks noChangeArrowheads="1"/>
          </p:cNvSpPr>
          <p:nvPr/>
        </p:nvSpPr>
        <p:spPr bwMode="auto">
          <a:xfrm>
            <a:off x="758825" y="948353"/>
            <a:ext cx="1150938" cy="576262"/>
          </a:xfrm>
          <a:prstGeom prst="roundRect">
            <a:avLst>
              <a:gd name="adj" fmla="val 16667"/>
            </a:avLst>
          </a:prstGeom>
          <a:solidFill>
            <a:srgbClr val="80808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256</a:t>
            </a:r>
            <a:r>
              <a:rPr kumimoji="0" lang="en-US" altLang="zh-TW" sz="1300" b="1" smtClean="0">
                <a:solidFill>
                  <a:schemeClr val="bg1"/>
                </a:solidFill>
                <a:ea typeface="ＭＳ Ｐゴシック" pitchFamily="34" charset="-128"/>
                <a:cs typeface="Arial Unicode MS" pitchFamily="34" charset="-120"/>
              </a:rPr>
              <a:t>KB </a:t>
            </a:r>
            <a:r>
              <a:rPr kumimoji="0" lang="en-US" altLang="zh-TW" sz="1300" b="1" smtClean="0">
                <a:solidFill>
                  <a:schemeClr val="bg1"/>
                </a:solidFill>
                <a:cs typeface="Arial Unicode MS" pitchFamily="34" charset="-120"/>
              </a:rPr>
              <a:t>Flash ROM</a:t>
            </a:r>
            <a:endParaRPr kumimoji="0" lang="en-US" altLang="zh-TW" sz="1300" b="1" smtClean="0">
              <a:solidFill>
                <a:schemeClr val="bg1"/>
              </a:solidFill>
              <a:ea typeface="ＭＳ Ｐゴシック" pitchFamily="34" charset="-128"/>
              <a:cs typeface="Arial Unicode MS" pitchFamily="34" charset="-120"/>
            </a:endParaRPr>
          </a:p>
        </p:txBody>
      </p:sp>
      <p:sp>
        <p:nvSpPr>
          <p:cNvPr id="43014" name="Text Box 6"/>
          <p:cNvSpPr txBox="1">
            <a:spLocks noChangeArrowheads="1"/>
          </p:cNvSpPr>
          <p:nvPr/>
        </p:nvSpPr>
        <p:spPr bwMode="auto">
          <a:xfrm>
            <a:off x="758825" y="4021138"/>
            <a:ext cx="1820863"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a:defRPr sz="2400">
                <a:solidFill>
                  <a:schemeClr val="tx1"/>
                </a:solidFill>
                <a:latin typeface="Arial" pitchFamily="34" charset="0"/>
                <a:ea typeface="MS PGothic" pitchFamily="34" charset="-128"/>
              </a:defRPr>
            </a:lvl1pPr>
            <a:lvl2pPr marL="742950" indent="-285750" defTabSz="812800">
              <a:defRPr sz="2400">
                <a:solidFill>
                  <a:schemeClr val="tx1"/>
                </a:solidFill>
                <a:latin typeface="Arial" pitchFamily="34" charset="0"/>
                <a:ea typeface="MS PGothic" pitchFamily="34" charset="-128"/>
              </a:defRPr>
            </a:lvl2pPr>
            <a:lvl3pPr marL="1143000" indent="-228600" defTabSz="812800">
              <a:defRPr sz="2400">
                <a:solidFill>
                  <a:schemeClr val="tx1"/>
                </a:solidFill>
                <a:latin typeface="Arial" pitchFamily="34" charset="0"/>
                <a:ea typeface="MS PGothic" pitchFamily="34" charset="-128"/>
              </a:defRPr>
            </a:lvl3pPr>
            <a:lvl4pPr marL="1600200" indent="-228600" defTabSz="812800">
              <a:defRPr sz="2400">
                <a:solidFill>
                  <a:schemeClr val="tx1"/>
                </a:solidFill>
                <a:latin typeface="Arial" pitchFamily="34" charset="0"/>
                <a:ea typeface="MS PGothic" pitchFamily="34" charset="-128"/>
              </a:defRPr>
            </a:lvl4pPr>
            <a:lvl5pPr marL="2057400" indent="-228600" defTabSz="812800">
              <a:defRPr sz="2400">
                <a:solidFill>
                  <a:schemeClr val="tx1"/>
                </a:solidFill>
                <a:latin typeface="Arial" pitchFamily="34" charset="0"/>
                <a:ea typeface="MS PGothic" pitchFamily="34" charset="-128"/>
              </a:defRPr>
            </a:lvl5pPr>
            <a:lvl6pPr marL="25146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0" hangingPunct="0">
              <a:defRPr/>
            </a:pPr>
            <a:r>
              <a:rPr kumimoji="0" lang="en-US" altLang="zh-TW" sz="1200" b="1" dirty="0">
                <a:solidFill>
                  <a:schemeClr val="accent2">
                    <a:lumMod val="75000"/>
                  </a:schemeClr>
                </a:solidFill>
                <a:latin typeface="Verdana" pitchFamily="34" charset="0"/>
                <a:cs typeface="Arial Unicode MS" pitchFamily="34" charset="-120"/>
              </a:rPr>
              <a:t>Nano100 Base Line</a:t>
            </a:r>
          </a:p>
        </p:txBody>
      </p:sp>
      <p:sp>
        <p:nvSpPr>
          <p:cNvPr id="43015" name="Rectangle 7"/>
          <p:cNvSpPr>
            <a:spLocks noChangeArrowheads="1"/>
          </p:cNvSpPr>
          <p:nvPr/>
        </p:nvSpPr>
        <p:spPr bwMode="auto">
          <a:xfrm>
            <a:off x="6375400" y="685800"/>
            <a:ext cx="2303463" cy="5662613"/>
          </a:xfrm>
          <a:prstGeom prst="rect">
            <a:avLst/>
          </a:prstGeom>
          <a:gradFill flip="none" rotWithShape="1">
            <a:gsLst>
              <a:gs pos="49000">
                <a:schemeClr val="bg1"/>
              </a:gs>
              <a:gs pos="100000">
                <a:srgbClr val="FFE6C8"/>
              </a:gs>
              <a:gs pos="0">
                <a:srgbClr val="FFCC99">
                  <a:shade val="100000"/>
                  <a:satMod val="115000"/>
                </a:srgbClr>
              </a:gs>
            </a:gsLst>
            <a:lin ang="5400000" scaled="1"/>
            <a:tileRect/>
          </a:gradFill>
          <a:ln w="38100">
            <a:solidFill>
              <a:srgbClr val="C00000"/>
            </a:solidFill>
            <a:prstDash val="sysDot"/>
            <a:miter lim="800000"/>
            <a:headEnd/>
            <a:tailEnd/>
          </a:ln>
          <a:effectLst/>
        </p:spPr>
        <p:txBody>
          <a:bodyPr wrap="none" anchor="ctr"/>
          <a:lstStyle/>
          <a:p>
            <a:pPr eaLnBrk="0" hangingPunct="0">
              <a:defRPr/>
            </a:pPr>
            <a:endParaRPr kumimoji="0" lang="zh-TW" altLang="en-US">
              <a:ea typeface="ＭＳ Ｐゴシック" pitchFamily="34" charset="-128"/>
              <a:cs typeface="Arial Unicode MS" pitchFamily="34" charset="-120"/>
            </a:endParaRPr>
          </a:p>
        </p:txBody>
      </p:sp>
      <p:sp>
        <p:nvSpPr>
          <p:cNvPr id="43016" name="Line 8"/>
          <p:cNvSpPr>
            <a:spLocks noChangeShapeType="1"/>
          </p:cNvSpPr>
          <p:nvPr/>
        </p:nvSpPr>
        <p:spPr bwMode="auto">
          <a:xfrm>
            <a:off x="685800" y="4044950"/>
            <a:ext cx="5616575" cy="0"/>
          </a:xfrm>
          <a:prstGeom prst="line">
            <a:avLst/>
          </a:prstGeom>
          <a:noFill/>
          <a:ln w="28575">
            <a:solidFill>
              <a:schemeClr val="accent6">
                <a:lumMod val="7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defRPr/>
            </a:pPr>
            <a:endParaRPr kumimoji="0" lang="zh-TW" altLang="en-US">
              <a:ea typeface="MS PGothic" pitchFamily="34" charset="-128"/>
              <a:cs typeface="Arial Unicode MS" pitchFamily="34" charset="-120"/>
            </a:endParaRPr>
          </a:p>
        </p:txBody>
      </p:sp>
      <p:sp>
        <p:nvSpPr>
          <p:cNvPr id="43017" name="Line 9"/>
          <p:cNvSpPr>
            <a:spLocks noChangeShapeType="1"/>
          </p:cNvSpPr>
          <p:nvPr/>
        </p:nvSpPr>
        <p:spPr bwMode="auto">
          <a:xfrm>
            <a:off x="685800" y="3252788"/>
            <a:ext cx="5616575" cy="0"/>
          </a:xfrm>
          <a:prstGeom prst="line">
            <a:avLst/>
          </a:prstGeom>
          <a:noFill/>
          <a:ln w="28575">
            <a:solidFill>
              <a:schemeClr val="accent6">
                <a:lumMod val="7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defRPr/>
            </a:pPr>
            <a:endParaRPr kumimoji="0" lang="zh-TW" altLang="en-US">
              <a:ea typeface="MS PGothic" pitchFamily="34" charset="-128"/>
              <a:cs typeface="Arial Unicode MS" pitchFamily="34" charset="-120"/>
            </a:endParaRPr>
          </a:p>
        </p:txBody>
      </p:sp>
      <p:sp>
        <p:nvSpPr>
          <p:cNvPr id="43018" name="Text Box 10"/>
          <p:cNvSpPr txBox="1">
            <a:spLocks noChangeArrowheads="1"/>
          </p:cNvSpPr>
          <p:nvPr/>
        </p:nvSpPr>
        <p:spPr bwMode="auto">
          <a:xfrm>
            <a:off x="758825" y="3224213"/>
            <a:ext cx="1743075"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a:defRPr sz="2400">
                <a:solidFill>
                  <a:schemeClr val="tx1"/>
                </a:solidFill>
                <a:latin typeface="Arial" pitchFamily="34" charset="0"/>
                <a:ea typeface="MS PGothic" pitchFamily="34" charset="-128"/>
              </a:defRPr>
            </a:lvl1pPr>
            <a:lvl2pPr marL="742950" indent="-285750" defTabSz="812800">
              <a:defRPr sz="2400">
                <a:solidFill>
                  <a:schemeClr val="tx1"/>
                </a:solidFill>
                <a:latin typeface="Arial" pitchFamily="34" charset="0"/>
                <a:ea typeface="MS PGothic" pitchFamily="34" charset="-128"/>
              </a:defRPr>
            </a:lvl2pPr>
            <a:lvl3pPr marL="1143000" indent="-228600" defTabSz="812800">
              <a:defRPr sz="2400">
                <a:solidFill>
                  <a:schemeClr val="tx1"/>
                </a:solidFill>
                <a:latin typeface="Arial" pitchFamily="34" charset="0"/>
                <a:ea typeface="MS PGothic" pitchFamily="34" charset="-128"/>
              </a:defRPr>
            </a:lvl3pPr>
            <a:lvl4pPr marL="1600200" indent="-228600" defTabSz="812800">
              <a:defRPr sz="2400">
                <a:solidFill>
                  <a:schemeClr val="tx1"/>
                </a:solidFill>
                <a:latin typeface="Arial" pitchFamily="34" charset="0"/>
                <a:ea typeface="MS PGothic" pitchFamily="34" charset="-128"/>
              </a:defRPr>
            </a:lvl4pPr>
            <a:lvl5pPr marL="2057400" indent="-228600" defTabSz="812800">
              <a:defRPr sz="2400">
                <a:solidFill>
                  <a:schemeClr val="tx1"/>
                </a:solidFill>
                <a:latin typeface="Arial" pitchFamily="34" charset="0"/>
                <a:ea typeface="MS PGothic" pitchFamily="34" charset="-128"/>
              </a:defRPr>
            </a:lvl5pPr>
            <a:lvl6pPr marL="25146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0" hangingPunct="0">
              <a:defRPr/>
            </a:pPr>
            <a:r>
              <a:rPr kumimoji="0" lang="en-US" altLang="zh-TW" sz="1200" b="1" dirty="0">
                <a:solidFill>
                  <a:schemeClr val="accent2">
                    <a:lumMod val="75000"/>
                  </a:schemeClr>
                </a:solidFill>
                <a:latin typeface="Verdana" pitchFamily="34" charset="0"/>
                <a:cs typeface="Arial Unicode MS" pitchFamily="34" charset="-120"/>
              </a:rPr>
              <a:t>Nano110 LCD Line</a:t>
            </a:r>
          </a:p>
        </p:txBody>
      </p:sp>
      <p:sp>
        <p:nvSpPr>
          <p:cNvPr id="43019" name="Text Box 11"/>
          <p:cNvSpPr txBox="1">
            <a:spLocks noChangeArrowheads="1"/>
          </p:cNvSpPr>
          <p:nvPr/>
        </p:nvSpPr>
        <p:spPr bwMode="auto">
          <a:xfrm>
            <a:off x="758825" y="2370138"/>
            <a:ext cx="1819275" cy="296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a:defRPr sz="2400">
                <a:solidFill>
                  <a:schemeClr val="tx1"/>
                </a:solidFill>
                <a:latin typeface="Arial" pitchFamily="34" charset="0"/>
                <a:ea typeface="MS PGothic" pitchFamily="34" charset="-128"/>
              </a:defRPr>
            </a:lvl1pPr>
            <a:lvl2pPr marL="742950" indent="-285750" defTabSz="812800">
              <a:defRPr sz="2400">
                <a:solidFill>
                  <a:schemeClr val="tx1"/>
                </a:solidFill>
                <a:latin typeface="Arial" pitchFamily="34" charset="0"/>
                <a:ea typeface="MS PGothic" pitchFamily="34" charset="-128"/>
              </a:defRPr>
            </a:lvl2pPr>
            <a:lvl3pPr marL="1143000" indent="-228600" defTabSz="812800">
              <a:defRPr sz="2400">
                <a:solidFill>
                  <a:schemeClr val="tx1"/>
                </a:solidFill>
                <a:latin typeface="Arial" pitchFamily="34" charset="0"/>
                <a:ea typeface="MS PGothic" pitchFamily="34" charset="-128"/>
              </a:defRPr>
            </a:lvl3pPr>
            <a:lvl4pPr marL="1600200" indent="-228600" defTabSz="812800">
              <a:defRPr sz="2400">
                <a:solidFill>
                  <a:schemeClr val="tx1"/>
                </a:solidFill>
                <a:latin typeface="Arial" pitchFamily="34" charset="0"/>
                <a:ea typeface="MS PGothic" pitchFamily="34" charset="-128"/>
              </a:defRPr>
            </a:lvl4pPr>
            <a:lvl5pPr marL="2057400" indent="-228600" defTabSz="812800">
              <a:defRPr sz="2400">
                <a:solidFill>
                  <a:schemeClr val="tx1"/>
                </a:solidFill>
                <a:latin typeface="Arial" pitchFamily="34" charset="0"/>
                <a:ea typeface="MS PGothic" pitchFamily="34" charset="-128"/>
              </a:defRPr>
            </a:lvl5pPr>
            <a:lvl6pPr marL="25146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0" hangingPunct="0">
              <a:defRPr/>
            </a:pPr>
            <a:r>
              <a:rPr kumimoji="0" lang="en-US" altLang="zh-TW" sz="1200" b="1" dirty="0">
                <a:solidFill>
                  <a:schemeClr val="accent2">
                    <a:lumMod val="75000"/>
                  </a:schemeClr>
                </a:solidFill>
                <a:latin typeface="Verdana" pitchFamily="34" charset="0"/>
                <a:cs typeface="Arial Unicode MS" pitchFamily="34" charset="-120"/>
              </a:rPr>
              <a:t>Nano120 USB Line</a:t>
            </a:r>
            <a:r>
              <a:rPr kumimoji="0" lang="en-US" altLang="zh-TW" sz="1400" b="1" dirty="0">
                <a:solidFill>
                  <a:schemeClr val="accent2">
                    <a:lumMod val="75000"/>
                  </a:schemeClr>
                </a:solidFill>
                <a:latin typeface="Verdana" pitchFamily="34" charset="0"/>
                <a:cs typeface="Arial Unicode MS" pitchFamily="34" charset="-120"/>
              </a:rPr>
              <a:t> </a:t>
            </a:r>
          </a:p>
        </p:txBody>
      </p:sp>
      <p:sp>
        <p:nvSpPr>
          <p:cNvPr id="43020" name="Line 12"/>
          <p:cNvSpPr>
            <a:spLocks noChangeShapeType="1"/>
          </p:cNvSpPr>
          <p:nvPr/>
        </p:nvSpPr>
        <p:spPr bwMode="auto">
          <a:xfrm>
            <a:off x="685800" y="2420938"/>
            <a:ext cx="5616575" cy="0"/>
          </a:xfrm>
          <a:prstGeom prst="line">
            <a:avLst/>
          </a:prstGeom>
          <a:noFill/>
          <a:ln w="28575">
            <a:solidFill>
              <a:schemeClr val="accent6">
                <a:lumMod val="7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defRPr/>
            </a:pPr>
            <a:endParaRPr kumimoji="0" lang="zh-TW" altLang="en-US">
              <a:ea typeface="MS PGothic" pitchFamily="34" charset="-128"/>
              <a:cs typeface="Arial Unicode MS" pitchFamily="34" charset="-120"/>
            </a:endParaRPr>
          </a:p>
        </p:txBody>
      </p:sp>
      <p:sp>
        <p:nvSpPr>
          <p:cNvPr id="43021" name="AutoShape 13"/>
          <p:cNvSpPr>
            <a:spLocks noChangeArrowheads="1"/>
          </p:cNvSpPr>
          <p:nvPr/>
        </p:nvSpPr>
        <p:spPr bwMode="auto">
          <a:xfrm>
            <a:off x="3133725" y="1835968"/>
            <a:ext cx="936625" cy="504825"/>
          </a:xfrm>
          <a:prstGeom prst="roundRect">
            <a:avLst>
              <a:gd name="adj" fmla="val 16667"/>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Touch</a:t>
            </a:r>
            <a:br>
              <a:rPr kumimoji="0" lang="en-US" altLang="zh-TW" sz="1300" b="1" smtClean="0">
                <a:solidFill>
                  <a:schemeClr val="bg1"/>
                </a:solidFill>
                <a:cs typeface="Arial Unicode MS" pitchFamily="34" charset="-120"/>
              </a:rPr>
            </a:br>
            <a:r>
              <a:rPr kumimoji="0" lang="en-US" altLang="zh-TW" sz="1300" b="1" smtClean="0">
                <a:solidFill>
                  <a:schemeClr val="bg1"/>
                </a:solidFill>
                <a:cs typeface="Arial Unicode MS" pitchFamily="34" charset="-120"/>
              </a:rPr>
              <a:t>Key x16</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22" name="AutoShape 14"/>
          <p:cNvSpPr>
            <a:spLocks noChangeArrowheads="1"/>
          </p:cNvSpPr>
          <p:nvPr/>
        </p:nvSpPr>
        <p:spPr bwMode="auto">
          <a:xfrm>
            <a:off x="4141788" y="1835968"/>
            <a:ext cx="936625" cy="504825"/>
          </a:xfrm>
          <a:prstGeom prst="roundRect">
            <a:avLst>
              <a:gd name="adj" fmla="val 16667"/>
            </a:avLst>
          </a:prstGeom>
          <a:solidFill>
            <a:srgbClr val="CC009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cs typeface="Arial Unicode MS" pitchFamily="34" charset="-120"/>
              </a:rPr>
              <a:t>USB</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23" name="AutoShape 15"/>
          <p:cNvSpPr>
            <a:spLocks noChangeArrowheads="1"/>
          </p:cNvSpPr>
          <p:nvPr/>
        </p:nvSpPr>
        <p:spPr bwMode="auto">
          <a:xfrm>
            <a:off x="758825" y="1837556"/>
            <a:ext cx="1223963" cy="503237"/>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Up to 128KB Flash ROM</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24" name="AutoShape 16"/>
          <p:cNvSpPr>
            <a:spLocks noChangeArrowheads="1"/>
          </p:cNvSpPr>
          <p:nvPr/>
        </p:nvSpPr>
        <p:spPr bwMode="auto">
          <a:xfrm>
            <a:off x="2054225" y="1835968"/>
            <a:ext cx="1008063" cy="504825"/>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16</a:t>
            </a:r>
            <a:r>
              <a:rPr kumimoji="0" lang="en-US" altLang="zh-TW" sz="1300" b="1" smtClean="0">
                <a:solidFill>
                  <a:schemeClr val="bg1"/>
                </a:solidFill>
                <a:ea typeface="ＭＳ Ｐゴシック" pitchFamily="34" charset="-128"/>
                <a:cs typeface="Arial Unicode MS" pitchFamily="34" charset="-120"/>
              </a:rPr>
              <a:t>KB SRAM</a:t>
            </a:r>
          </a:p>
        </p:txBody>
      </p:sp>
      <p:sp>
        <p:nvSpPr>
          <p:cNvPr id="43025" name="Text Box 17"/>
          <p:cNvSpPr txBox="1">
            <a:spLocks noChangeArrowheads="1"/>
          </p:cNvSpPr>
          <p:nvPr/>
        </p:nvSpPr>
        <p:spPr bwMode="auto">
          <a:xfrm>
            <a:off x="758825" y="1595438"/>
            <a:ext cx="3224213" cy="266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1298" tIns="40649" rIns="81298" bIns="40649">
            <a:spAutoFit/>
          </a:bodyPr>
          <a:lstStyle>
            <a:lvl1pPr defTabSz="812800">
              <a:defRPr sz="2400">
                <a:solidFill>
                  <a:schemeClr val="tx1"/>
                </a:solidFill>
                <a:latin typeface="Arial" pitchFamily="34" charset="0"/>
                <a:ea typeface="MS PGothic" pitchFamily="34" charset="-128"/>
              </a:defRPr>
            </a:lvl1pPr>
            <a:lvl2pPr marL="742950" indent="-285750" defTabSz="812800">
              <a:defRPr sz="2400">
                <a:solidFill>
                  <a:schemeClr val="tx1"/>
                </a:solidFill>
                <a:latin typeface="Arial" pitchFamily="34" charset="0"/>
                <a:ea typeface="MS PGothic" pitchFamily="34" charset="-128"/>
              </a:defRPr>
            </a:lvl2pPr>
            <a:lvl3pPr marL="1143000" indent="-228600" defTabSz="812800">
              <a:defRPr sz="2400">
                <a:solidFill>
                  <a:schemeClr val="tx1"/>
                </a:solidFill>
                <a:latin typeface="Arial" pitchFamily="34" charset="0"/>
                <a:ea typeface="MS PGothic" pitchFamily="34" charset="-128"/>
              </a:defRPr>
            </a:lvl3pPr>
            <a:lvl4pPr marL="1600200" indent="-228600" defTabSz="812800">
              <a:defRPr sz="2400">
                <a:solidFill>
                  <a:schemeClr val="tx1"/>
                </a:solidFill>
                <a:latin typeface="Arial" pitchFamily="34" charset="0"/>
                <a:ea typeface="MS PGothic" pitchFamily="34" charset="-128"/>
              </a:defRPr>
            </a:lvl4pPr>
            <a:lvl5pPr marL="2057400" indent="-228600" defTabSz="812800">
              <a:defRPr sz="2400">
                <a:solidFill>
                  <a:schemeClr val="tx1"/>
                </a:solidFill>
                <a:latin typeface="Arial" pitchFamily="34" charset="0"/>
                <a:ea typeface="MS PGothic" pitchFamily="34" charset="-128"/>
              </a:defRPr>
            </a:lvl5pPr>
            <a:lvl6pPr marL="25146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6pPr>
            <a:lvl7pPr marL="29718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7pPr>
            <a:lvl8pPr marL="34290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8pPr>
            <a:lvl9pPr marL="3886200" indent="-228600" defTabSz="812800" eaLnBrk="0" fontAlgn="base" hangingPunct="0">
              <a:spcBef>
                <a:spcPct val="0"/>
              </a:spcBef>
              <a:spcAft>
                <a:spcPct val="0"/>
              </a:spcAft>
              <a:defRPr sz="2400">
                <a:solidFill>
                  <a:schemeClr val="tx1"/>
                </a:solidFill>
                <a:latin typeface="Arial" pitchFamily="34" charset="0"/>
                <a:ea typeface="MS PGothic" pitchFamily="34" charset="-128"/>
              </a:defRPr>
            </a:lvl9pPr>
          </a:lstStyle>
          <a:p>
            <a:pPr eaLnBrk="0" hangingPunct="0">
              <a:defRPr/>
            </a:pPr>
            <a:r>
              <a:rPr kumimoji="0" lang="en-US" altLang="zh-TW" sz="1200" b="1" dirty="0">
                <a:solidFill>
                  <a:schemeClr val="accent2">
                    <a:lumMod val="75000"/>
                  </a:schemeClr>
                </a:solidFill>
                <a:latin typeface="Verdana" pitchFamily="34" charset="0"/>
                <a:cs typeface="Arial Unicode MS" pitchFamily="34" charset="-120"/>
              </a:rPr>
              <a:t>Nano130 </a:t>
            </a:r>
            <a:r>
              <a:rPr kumimoji="0" lang="en-US" altLang="zh-TW" sz="1200" b="1" dirty="0" smtClean="0">
                <a:solidFill>
                  <a:schemeClr val="accent2">
                    <a:lumMod val="75000"/>
                  </a:schemeClr>
                </a:solidFill>
                <a:latin typeface="Verdana" pitchFamily="34" charset="0"/>
                <a:cs typeface="Arial Unicode MS" pitchFamily="34" charset="-120"/>
              </a:rPr>
              <a:t>LCD + USB Advanced Line</a:t>
            </a:r>
            <a:endParaRPr kumimoji="0" lang="en-US" altLang="zh-TW" sz="1200" b="1" dirty="0">
              <a:solidFill>
                <a:schemeClr val="accent2">
                  <a:lumMod val="75000"/>
                </a:schemeClr>
              </a:solidFill>
              <a:latin typeface="Verdana" pitchFamily="34" charset="0"/>
              <a:cs typeface="Arial Unicode MS" pitchFamily="34" charset="-120"/>
            </a:endParaRPr>
          </a:p>
        </p:txBody>
      </p:sp>
      <p:sp>
        <p:nvSpPr>
          <p:cNvPr id="43026" name="Line 18"/>
          <p:cNvSpPr>
            <a:spLocks noChangeShapeType="1"/>
          </p:cNvSpPr>
          <p:nvPr/>
        </p:nvSpPr>
        <p:spPr bwMode="auto">
          <a:xfrm>
            <a:off x="685800" y="1595438"/>
            <a:ext cx="5616575" cy="0"/>
          </a:xfrm>
          <a:prstGeom prst="line">
            <a:avLst/>
          </a:prstGeom>
          <a:noFill/>
          <a:ln w="28575">
            <a:solidFill>
              <a:schemeClr val="accent6">
                <a:lumMod val="7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defRPr/>
            </a:pPr>
            <a:endParaRPr kumimoji="0" lang="zh-TW" altLang="en-US">
              <a:ea typeface="MS PGothic" pitchFamily="34" charset="-128"/>
              <a:cs typeface="Arial Unicode MS" pitchFamily="34" charset="-120"/>
            </a:endParaRPr>
          </a:p>
        </p:txBody>
      </p:sp>
      <p:sp>
        <p:nvSpPr>
          <p:cNvPr id="43027" name="AutoShape 19"/>
          <p:cNvSpPr>
            <a:spLocks noChangeArrowheads="1"/>
          </p:cNvSpPr>
          <p:nvPr/>
        </p:nvSpPr>
        <p:spPr bwMode="auto">
          <a:xfrm>
            <a:off x="974725" y="731838"/>
            <a:ext cx="5040313" cy="179387"/>
          </a:xfrm>
          <a:prstGeom prst="roundRect">
            <a:avLst>
              <a:gd name="adj" fmla="val 16667"/>
            </a:avLst>
          </a:prstGeom>
          <a:solidFill>
            <a:schemeClr val="bg1"/>
          </a:solidFill>
          <a:ln w="9525">
            <a:no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defRPr/>
            </a:pPr>
            <a:r>
              <a:rPr kumimoji="0" lang="en-US" altLang="zh-TW" sz="1200" b="1" dirty="0">
                <a:solidFill>
                  <a:schemeClr val="accent2">
                    <a:lumMod val="75000"/>
                  </a:schemeClr>
                </a:solidFill>
                <a:ea typeface="MS PGothic" pitchFamily="34" charset="-128"/>
                <a:cs typeface="Arial Unicode MS" pitchFamily="34" charset="-120"/>
              </a:rPr>
              <a:t>Future products with higher density and more functionalities</a:t>
            </a:r>
          </a:p>
        </p:txBody>
      </p:sp>
      <p:sp>
        <p:nvSpPr>
          <p:cNvPr id="43028" name="AutoShape 20"/>
          <p:cNvSpPr>
            <a:spLocks noChangeArrowheads="1"/>
          </p:cNvSpPr>
          <p:nvPr/>
        </p:nvSpPr>
        <p:spPr bwMode="auto">
          <a:xfrm>
            <a:off x="6662738" y="1197902"/>
            <a:ext cx="1727200" cy="334962"/>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ea typeface="ＭＳ Ｐゴシック" pitchFamily="34" charset="-128"/>
                <a:cs typeface="Arial Unicode MS" pitchFamily="34" charset="-120"/>
              </a:rPr>
              <a:t>UART (x5)</a:t>
            </a:r>
          </a:p>
        </p:txBody>
      </p:sp>
      <p:sp>
        <p:nvSpPr>
          <p:cNvPr id="43029" name="AutoShape 21"/>
          <p:cNvSpPr>
            <a:spLocks noChangeArrowheads="1"/>
          </p:cNvSpPr>
          <p:nvPr/>
        </p:nvSpPr>
        <p:spPr bwMode="auto">
          <a:xfrm>
            <a:off x="6662738" y="1566166"/>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ea typeface="ＭＳ Ｐゴシック" pitchFamily="34" charset="-128"/>
                <a:cs typeface="Arial Unicode MS" pitchFamily="34" charset="-120"/>
              </a:rPr>
              <a:t>SPI (x3)</a:t>
            </a:r>
          </a:p>
        </p:txBody>
      </p:sp>
      <p:sp>
        <p:nvSpPr>
          <p:cNvPr id="43030" name="AutoShape 22"/>
          <p:cNvSpPr>
            <a:spLocks noChangeArrowheads="1"/>
          </p:cNvSpPr>
          <p:nvPr/>
        </p:nvSpPr>
        <p:spPr bwMode="auto">
          <a:xfrm>
            <a:off x="6662738" y="1934431"/>
            <a:ext cx="1727200" cy="325437"/>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ea typeface="ＭＳ Ｐゴシック" pitchFamily="34" charset="-128"/>
                <a:cs typeface="Arial Unicode MS" pitchFamily="34" charset="-120"/>
              </a:rPr>
              <a:t>I</a:t>
            </a:r>
            <a:r>
              <a:rPr kumimoji="0" lang="en-US" altLang="zh-TW" sz="1200" b="1" baseline="30000" smtClean="0">
                <a:solidFill>
                  <a:schemeClr val="bg1"/>
                </a:solidFill>
                <a:ea typeface="ＭＳ Ｐゴシック" pitchFamily="34" charset="-128"/>
                <a:cs typeface="Arial Unicode MS" pitchFamily="34" charset="-120"/>
              </a:rPr>
              <a:t>2</a:t>
            </a:r>
            <a:r>
              <a:rPr kumimoji="0" lang="en-US" altLang="zh-TW" sz="1200" b="1" smtClean="0">
                <a:solidFill>
                  <a:schemeClr val="bg1"/>
                </a:solidFill>
                <a:ea typeface="ＭＳ Ｐゴシック" pitchFamily="34" charset="-128"/>
                <a:cs typeface="Arial Unicode MS" pitchFamily="34" charset="-120"/>
              </a:rPr>
              <a:t>C (x2)</a:t>
            </a:r>
          </a:p>
        </p:txBody>
      </p:sp>
      <p:sp>
        <p:nvSpPr>
          <p:cNvPr id="43031" name="AutoShape 23"/>
          <p:cNvSpPr>
            <a:spLocks noChangeArrowheads="1"/>
          </p:cNvSpPr>
          <p:nvPr/>
        </p:nvSpPr>
        <p:spPr bwMode="auto">
          <a:xfrm>
            <a:off x="6662738" y="732006"/>
            <a:ext cx="1728787" cy="432594"/>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600" b="1" dirty="0" smtClean="0">
                <a:solidFill>
                  <a:schemeClr val="bg1"/>
                </a:solidFill>
                <a:cs typeface="Arial Unicode MS" pitchFamily="34" charset="-120"/>
              </a:rPr>
              <a:t>Cortex-M0</a:t>
            </a:r>
            <a:br>
              <a:rPr kumimoji="0" lang="en-US" altLang="zh-TW" sz="1600" b="1" dirty="0" smtClean="0">
                <a:solidFill>
                  <a:schemeClr val="bg1"/>
                </a:solidFill>
                <a:cs typeface="Arial Unicode MS" pitchFamily="34" charset="-120"/>
              </a:rPr>
            </a:br>
            <a:r>
              <a:rPr kumimoji="0" lang="en-US" altLang="zh-TW" sz="1200" b="1" dirty="0" smtClean="0">
                <a:solidFill>
                  <a:schemeClr val="bg1"/>
                </a:solidFill>
                <a:cs typeface="Arial Unicode MS" pitchFamily="34" charset="-120"/>
              </a:rPr>
              <a:t>42MHz</a:t>
            </a:r>
            <a:endParaRPr kumimoji="0" lang="en-US" altLang="zh-TW" sz="1200" b="1" dirty="0" smtClean="0">
              <a:solidFill>
                <a:schemeClr val="bg1"/>
              </a:solidFill>
              <a:ea typeface="ＭＳ Ｐゴシック" pitchFamily="34" charset="-128"/>
              <a:cs typeface="Arial Unicode MS" pitchFamily="34" charset="-120"/>
            </a:endParaRPr>
          </a:p>
        </p:txBody>
      </p:sp>
      <p:sp>
        <p:nvSpPr>
          <p:cNvPr id="43032" name="AutoShape 24"/>
          <p:cNvSpPr>
            <a:spLocks noChangeArrowheads="1"/>
          </p:cNvSpPr>
          <p:nvPr/>
        </p:nvSpPr>
        <p:spPr bwMode="auto">
          <a:xfrm>
            <a:off x="6662738" y="2293170"/>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ea typeface="ＭＳ Ｐゴシック" pitchFamily="34" charset="-128"/>
                <a:cs typeface="Arial Unicode MS" pitchFamily="34" charset="-120"/>
              </a:rPr>
              <a:t>I</a:t>
            </a:r>
            <a:r>
              <a:rPr kumimoji="0" lang="en-US" altLang="zh-TW" sz="1200" b="1" baseline="30000" smtClean="0">
                <a:solidFill>
                  <a:schemeClr val="bg1"/>
                </a:solidFill>
                <a:ea typeface="ＭＳ Ｐゴシック" pitchFamily="34" charset="-128"/>
                <a:cs typeface="Arial Unicode MS" pitchFamily="34" charset="-120"/>
              </a:rPr>
              <a:t>2</a:t>
            </a:r>
            <a:r>
              <a:rPr kumimoji="0" lang="en-US" altLang="zh-TW" sz="1200" b="1" smtClean="0">
                <a:solidFill>
                  <a:schemeClr val="bg1"/>
                </a:solidFill>
                <a:cs typeface="Arial Unicode MS" pitchFamily="34" charset="-120"/>
              </a:rPr>
              <a:t>S</a:t>
            </a:r>
            <a:endParaRPr kumimoji="0" lang="en-US" altLang="zh-TW" sz="1200" b="1" smtClean="0">
              <a:solidFill>
                <a:schemeClr val="bg1"/>
              </a:solidFill>
              <a:ea typeface="ＭＳ Ｐゴシック" pitchFamily="34" charset="-128"/>
              <a:cs typeface="Arial Unicode MS" pitchFamily="34" charset="-120"/>
            </a:endParaRPr>
          </a:p>
        </p:txBody>
      </p:sp>
      <p:sp>
        <p:nvSpPr>
          <p:cNvPr id="43033" name="AutoShape 25"/>
          <p:cNvSpPr>
            <a:spLocks noChangeArrowheads="1"/>
          </p:cNvSpPr>
          <p:nvPr/>
        </p:nvSpPr>
        <p:spPr bwMode="auto">
          <a:xfrm>
            <a:off x="6662738" y="2661435"/>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 PWM (x8)</a:t>
            </a:r>
            <a:endParaRPr kumimoji="0" lang="en-US" altLang="zh-TW" sz="1200" b="1" smtClean="0">
              <a:solidFill>
                <a:schemeClr val="bg1"/>
              </a:solidFill>
              <a:ea typeface="ＭＳ Ｐゴシック" pitchFamily="34" charset="-128"/>
              <a:cs typeface="Arial Unicode MS" pitchFamily="34" charset="-120"/>
            </a:endParaRPr>
          </a:p>
        </p:txBody>
      </p:sp>
      <p:sp>
        <p:nvSpPr>
          <p:cNvPr id="43034" name="AutoShape 26"/>
          <p:cNvSpPr>
            <a:spLocks noChangeArrowheads="1"/>
          </p:cNvSpPr>
          <p:nvPr/>
        </p:nvSpPr>
        <p:spPr bwMode="auto">
          <a:xfrm>
            <a:off x="6662738" y="3423240"/>
            <a:ext cx="1727200" cy="325437"/>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12-bit ADC (x12)</a:t>
            </a:r>
            <a:endParaRPr kumimoji="0" lang="en-US" altLang="zh-TW" sz="1200" b="1" smtClean="0">
              <a:solidFill>
                <a:schemeClr val="bg1"/>
              </a:solidFill>
              <a:ea typeface="ＭＳ Ｐゴシック" pitchFamily="34" charset="-128"/>
              <a:cs typeface="Arial Unicode MS" pitchFamily="34" charset="-120"/>
            </a:endParaRPr>
          </a:p>
        </p:txBody>
      </p:sp>
      <p:sp>
        <p:nvSpPr>
          <p:cNvPr id="43035" name="AutoShape 27"/>
          <p:cNvSpPr>
            <a:spLocks noChangeArrowheads="1"/>
          </p:cNvSpPr>
          <p:nvPr/>
        </p:nvSpPr>
        <p:spPr bwMode="auto">
          <a:xfrm>
            <a:off x="6662738" y="3781979"/>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12-bit DAC (x2)</a:t>
            </a:r>
            <a:endParaRPr kumimoji="0" lang="en-US" altLang="zh-TW" sz="1200" b="1" smtClean="0">
              <a:solidFill>
                <a:schemeClr val="bg1"/>
              </a:solidFill>
              <a:ea typeface="ＭＳ Ｐゴシック" pitchFamily="34" charset="-128"/>
              <a:cs typeface="Arial Unicode MS" pitchFamily="34" charset="-120"/>
            </a:endParaRPr>
          </a:p>
        </p:txBody>
      </p:sp>
      <p:sp>
        <p:nvSpPr>
          <p:cNvPr id="43036" name="AutoShape 28"/>
          <p:cNvSpPr>
            <a:spLocks noChangeArrowheads="1"/>
          </p:cNvSpPr>
          <p:nvPr/>
        </p:nvSpPr>
        <p:spPr bwMode="auto">
          <a:xfrm>
            <a:off x="6662738" y="4150244"/>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32-bit Timers</a:t>
            </a:r>
            <a:endParaRPr kumimoji="0" lang="en-US" altLang="zh-TW" sz="1200" b="1" smtClean="0">
              <a:solidFill>
                <a:schemeClr val="bg1"/>
              </a:solidFill>
              <a:ea typeface="ＭＳ Ｐゴシック" pitchFamily="34" charset="-128"/>
              <a:cs typeface="Arial Unicode MS" pitchFamily="34" charset="-120"/>
            </a:endParaRPr>
          </a:p>
        </p:txBody>
      </p:sp>
      <p:sp>
        <p:nvSpPr>
          <p:cNvPr id="43037" name="AutoShape 29"/>
          <p:cNvSpPr>
            <a:spLocks noChangeArrowheads="1"/>
          </p:cNvSpPr>
          <p:nvPr/>
        </p:nvSpPr>
        <p:spPr bwMode="auto">
          <a:xfrm>
            <a:off x="6662738" y="4518509"/>
            <a:ext cx="1727200" cy="325437"/>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Watchdog</a:t>
            </a:r>
            <a:endParaRPr kumimoji="0" lang="en-US" altLang="zh-TW" sz="1200" b="1" smtClean="0">
              <a:solidFill>
                <a:schemeClr val="bg1"/>
              </a:solidFill>
              <a:ea typeface="ＭＳ Ｐゴシック" pitchFamily="34" charset="-128"/>
              <a:cs typeface="Arial Unicode MS" pitchFamily="34" charset="-120"/>
            </a:endParaRPr>
          </a:p>
        </p:txBody>
      </p:sp>
      <p:sp>
        <p:nvSpPr>
          <p:cNvPr id="43038" name="AutoShape 30"/>
          <p:cNvSpPr>
            <a:spLocks noChangeArrowheads="1"/>
          </p:cNvSpPr>
          <p:nvPr/>
        </p:nvSpPr>
        <p:spPr bwMode="auto">
          <a:xfrm>
            <a:off x="6662738" y="4877248"/>
            <a:ext cx="1727200" cy="376659"/>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100" b="1" dirty="0" smtClean="0">
                <a:solidFill>
                  <a:schemeClr val="bg1"/>
                </a:solidFill>
                <a:cs typeface="Arial Unicode MS" pitchFamily="34" charset="-120"/>
              </a:rPr>
              <a:t>12MHz +/-0.25% RC OSC</a:t>
            </a:r>
            <a:br>
              <a:rPr kumimoji="0" lang="en-US" altLang="zh-TW" sz="1100" b="1" dirty="0" smtClean="0">
                <a:solidFill>
                  <a:schemeClr val="bg1"/>
                </a:solidFill>
                <a:cs typeface="Arial Unicode MS" pitchFamily="34" charset="-120"/>
              </a:rPr>
            </a:br>
            <a:r>
              <a:rPr kumimoji="0" lang="en-US" altLang="zh-TW" sz="1100" b="1" dirty="0" smtClean="0">
                <a:solidFill>
                  <a:schemeClr val="bg1"/>
                </a:solidFill>
                <a:cs typeface="Arial Unicode MS" pitchFamily="34" charset="-120"/>
              </a:rPr>
              <a:t>10KHz RC OSC</a:t>
            </a:r>
            <a:endParaRPr kumimoji="0" lang="en-US" altLang="zh-TW" sz="1100" b="1" dirty="0" smtClean="0">
              <a:solidFill>
                <a:schemeClr val="bg1"/>
              </a:solidFill>
              <a:ea typeface="ＭＳ Ｐゴシック" pitchFamily="34" charset="-128"/>
              <a:cs typeface="Arial Unicode MS" pitchFamily="34" charset="-120"/>
            </a:endParaRPr>
          </a:p>
        </p:txBody>
      </p:sp>
      <p:sp>
        <p:nvSpPr>
          <p:cNvPr id="43039" name="AutoShape 31"/>
          <p:cNvSpPr>
            <a:spLocks noChangeArrowheads="1"/>
          </p:cNvSpPr>
          <p:nvPr/>
        </p:nvSpPr>
        <p:spPr bwMode="auto">
          <a:xfrm>
            <a:off x="6662738" y="5287209"/>
            <a:ext cx="1727200" cy="334962"/>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Real Time Clock</a:t>
            </a:r>
            <a:endParaRPr kumimoji="0" lang="en-US" altLang="zh-TW" sz="1200" b="1" smtClean="0">
              <a:solidFill>
                <a:schemeClr val="bg1"/>
              </a:solidFill>
              <a:ea typeface="ＭＳ Ｐゴシック" pitchFamily="34" charset="-128"/>
              <a:cs typeface="Arial Unicode MS" pitchFamily="34" charset="-120"/>
            </a:endParaRPr>
          </a:p>
        </p:txBody>
      </p:sp>
      <p:sp>
        <p:nvSpPr>
          <p:cNvPr id="43040" name="AutoShape 32"/>
          <p:cNvSpPr>
            <a:spLocks noChangeArrowheads="1"/>
          </p:cNvSpPr>
          <p:nvPr/>
        </p:nvSpPr>
        <p:spPr bwMode="auto">
          <a:xfrm>
            <a:off x="6662738" y="5655473"/>
            <a:ext cx="1727200" cy="334963"/>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PDMA</a:t>
            </a:r>
            <a:endParaRPr kumimoji="0" lang="en-US" altLang="zh-TW" sz="1200" b="1" smtClean="0">
              <a:solidFill>
                <a:schemeClr val="bg1"/>
              </a:solidFill>
              <a:ea typeface="ＭＳ Ｐゴシック" pitchFamily="34" charset="-128"/>
              <a:cs typeface="Arial Unicode MS" pitchFamily="34" charset="-120"/>
            </a:endParaRPr>
          </a:p>
        </p:txBody>
      </p:sp>
      <p:sp>
        <p:nvSpPr>
          <p:cNvPr id="43041" name="AutoShape 33"/>
          <p:cNvSpPr>
            <a:spLocks noChangeArrowheads="1"/>
          </p:cNvSpPr>
          <p:nvPr/>
        </p:nvSpPr>
        <p:spPr bwMode="auto">
          <a:xfrm>
            <a:off x="6662738" y="6023739"/>
            <a:ext cx="1727200" cy="325437"/>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GPIO</a:t>
            </a:r>
            <a:endParaRPr kumimoji="0" lang="en-US" altLang="zh-TW" sz="1200" b="1" smtClean="0">
              <a:solidFill>
                <a:schemeClr val="bg1"/>
              </a:solidFill>
              <a:ea typeface="ＭＳ Ｐゴシック" pitchFamily="34" charset="-128"/>
              <a:cs typeface="Arial Unicode MS" pitchFamily="34" charset="-120"/>
            </a:endParaRPr>
          </a:p>
        </p:txBody>
      </p:sp>
      <p:sp>
        <p:nvSpPr>
          <p:cNvPr id="43043" name="AutoShape 35"/>
          <p:cNvSpPr>
            <a:spLocks noChangeArrowheads="1"/>
          </p:cNvSpPr>
          <p:nvPr/>
        </p:nvSpPr>
        <p:spPr bwMode="auto">
          <a:xfrm>
            <a:off x="1982788" y="948353"/>
            <a:ext cx="1077912" cy="576262"/>
          </a:xfrm>
          <a:prstGeom prst="roundRect">
            <a:avLst>
              <a:gd name="adj" fmla="val 16667"/>
            </a:avLst>
          </a:prstGeom>
          <a:solidFill>
            <a:srgbClr val="80808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32</a:t>
            </a:r>
            <a:r>
              <a:rPr kumimoji="0" lang="en-US" altLang="zh-TW" sz="1300" b="1" smtClean="0">
                <a:solidFill>
                  <a:schemeClr val="bg1"/>
                </a:solidFill>
                <a:ea typeface="ＭＳ Ｐゴシック" pitchFamily="34" charset="-128"/>
                <a:cs typeface="Arial Unicode MS" pitchFamily="34" charset="-120"/>
              </a:rPr>
              <a:t>KB </a:t>
            </a:r>
            <a:r>
              <a:rPr kumimoji="0" lang="en-US" altLang="zh-TW" sz="1300" b="1" smtClean="0">
                <a:solidFill>
                  <a:schemeClr val="bg1"/>
                </a:solidFill>
                <a:cs typeface="Arial Unicode MS" pitchFamily="34" charset="-120"/>
              </a:rPr>
              <a:t>SRAM</a:t>
            </a:r>
            <a:endParaRPr kumimoji="0" lang="en-US" altLang="zh-TW" sz="1300" b="1" smtClean="0">
              <a:solidFill>
                <a:schemeClr val="bg1"/>
              </a:solidFill>
              <a:ea typeface="ＭＳ Ｐゴシック" pitchFamily="34" charset="-128"/>
              <a:cs typeface="Arial Unicode MS" pitchFamily="34" charset="-120"/>
            </a:endParaRPr>
          </a:p>
        </p:txBody>
      </p:sp>
      <p:sp>
        <p:nvSpPr>
          <p:cNvPr id="43044" name="AutoShape 36"/>
          <p:cNvSpPr>
            <a:spLocks noChangeArrowheads="1"/>
          </p:cNvSpPr>
          <p:nvPr/>
        </p:nvSpPr>
        <p:spPr bwMode="auto">
          <a:xfrm>
            <a:off x="3133725" y="2651665"/>
            <a:ext cx="936625" cy="504825"/>
          </a:xfrm>
          <a:prstGeom prst="roundRect">
            <a:avLst>
              <a:gd name="adj" fmla="val 16667"/>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cs typeface="Arial Unicode MS" pitchFamily="34" charset="-120"/>
              </a:rPr>
              <a:t>Touch</a:t>
            </a:r>
            <a:br>
              <a:rPr kumimoji="0" lang="en-US" altLang="zh-TW" sz="1300" b="1" smtClean="0">
                <a:solidFill>
                  <a:schemeClr val="bg1"/>
                </a:solidFill>
                <a:cs typeface="Arial Unicode MS" pitchFamily="34" charset="-120"/>
              </a:rPr>
            </a:br>
            <a:r>
              <a:rPr kumimoji="0" lang="en-US" altLang="zh-TW" sz="1300" b="1" smtClean="0">
                <a:solidFill>
                  <a:schemeClr val="bg1"/>
                </a:solidFill>
                <a:cs typeface="Arial Unicode MS" pitchFamily="34" charset="-120"/>
              </a:rPr>
              <a:t>Key x16</a:t>
            </a: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45" name="AutoShape 37"/>
          <p:cNvSpPr>
            <a:spLocks noChangeArrowheads="1"/>
          </p:cNvSpPr>
          <p:nvPr/>
        </p:nvSpPr>
        <p:spPr bwMode="auto">
          <a:xfrm>
            <a:off x="758825" y="2653252"/>
            <a:ext cx="1223963" cy="503238"/>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Up to 128KB Flash ROM</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46" name="AutoShape 38"/>
          <p:cNvSpPr>
            <a:spLocks noChangeArrowheads="1"/>
          </p:cNvSpPr>
          <p:nvPr/>
        </p:nvSpPr>
        <p:spPr bwMode="auto">
          <a:xfrm>
            <a:off x="2054225" y="2651665"/>
            <a:ext cx="1008063" cy="504825"/>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16</a:t>
            </a:r>
            <a:r>
              <a:rPr kumimoji="0" lang="en-US" altLang="zh-TW" sz="1300" b="1" smtClean="0">
                <a:solidFill>
                  <a:schemeClr val="bg1"/>
                </a:solidFill>
                <a:ea typeface="ＭＳ Ｐゴシック" pitchFamily="34" charset="-128"/>
                <a:cs typeface="Arial Unicode MS" pitchFamily="34" charset="-120"/>
              </a:rPr>
              <a:t>KB SRAM</a:t>
            </a:r>
          </a:p>
        </p:txBody>
      </p:sp>
      <p:sp>
        <p:nvSpPr>
          <p:cNvPr id="43047" name="AutoShape 39"/>
          <p:cNvSpPr>
            <a:spLocks noChangeArrowheads="1"/>
          </p:cNvSpPr>
          <p:nvPr/>
        </p:nvSpPr>
        <p:spPr bwMode="auto">
          <a:xfrm>
            <a:off x="3133725" y="3468856"/>
            <a:ext cx="936625" cy="504825"/>
          </a:xfrm>
          <a:prstGeom prst="roundRect">
            <a:avLst>
              <a:gd name="adj" fmla="val 16667"/>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Touch</a:t>
            </a:r>
            <a:br>
              <a:rPr kumimoji="0" lang="en-US" altLang="zh-TW" sz="1300" b="1" smtClean="0">
                <a:solidFill>
                  <a:schemeClr val="bg1"/>
                </a:solidFill>
                <a:cs typeface="Arial Unicode MS" pitchFamily="34" charset="-120"/>
              </a:rPr>
            </a:br>
            <a:r>
              <a:rPr kumimoji="0" lang="en-US" altLang="zh-TW" sz="1300" b="1" smtClean="0">
                <a:solidFill>
                  <a:schemeClr val="bg1"/>
                </a:solidFill>
                <a:cs typeface="Arial Unicode MS" pitchFamily="34" charset="-120"/>
              </a:rPr>
              <a:t>Key x16</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48" name="AutoShape 40"/>
          <p:cNvSpPr>
            <a:spLocks noChangeArrowheads="1"/>
          </p:cNvSpPr>
          <p:nvPr/>
        </p:nvSpPr>
        <p:spPr bwMode="auto">
          <a:xfrm>
            <a:off x="758825" y="3470443"/>
            <a:ext cx="1223963" cy="503238"/>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Up to 128KB Flash ROM</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49" name="AutoShape 41"/>
          <p:cNvSpPr>
            <a:spLocks noChangeArrowheads="1"/>
          </p:cNvSpPr>
          <p:nvPr/>
        </p:nvSpPr>
        <p:spPr bwMode="auto">
          <a:xfrm>
            <a:off x="2054225" y="3468856"/>
            <a:ext cx="1008063" cy="504825"/>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16</a:t>
            </a:r>
            <a:r>
              <a:rPr kumimoji="0" lang="en-US" altLang="zh-TW" sz="1300" b="1" smtClean="0">
                <a:solidFill>
                  <a:schemeClr val="bg1"/>
                </a:solidFill>
                <a:ea typeface="ＭＳ Ｐゴシック" pitchFamily="34" charset="-128"/>
                <a:cs typeface="Arial Unicode MS" pitchFamily="34" charset="-120"/>
              </a:rPr>
              <a:t>KB SRAM</a:t>
            </a:r>
          </a:p>
        </p:txBody>
      </p:sp>
      <p:sp>
        <p:nvSpPr>
          <p:cNvPr id="43050" name="AutoShape 42"/>
          <p:cNvSpPr>
            <a:spLocks noChangeArrowheads="1"/>
          </p:cNvSpPr>
          <p:nvPr/>
        </p:nvSpPr>
        <p:spPr bwMode="auto">
          <a:xfrm>
            <a:off x="758825" y="4262532"/>
            <a:ext cx="1223963" cy="503237"/>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Up to 128KB Flash ROM</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51" name="AutoShape 43"/>
          <p:cNvSpPr>
            <a:spLocks noChangeArrowheads="1"/>
          </p:cNvSpPr>
          <p:nvPr/>
        </p:nvSpPr>
        <p:spPr bwMode="auto">
          <a:xfrm>
            <a:off x="2054225" y="4260944"/>
            <a:ext cx="1008063" cy="504825"/>
          </a:xfrm>
          <a:prstGeom prst="roundRect">
            <a:avLst>
              <a:gd name="adj" fmla="val 16667"/>
            </a:avLst>
          </a:prstGeom>
          <a:solidFill>
            <a:srgbClr val="6666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Up to </a:t>
            </a:r>
            <a:r>
              <a:rPr kumimoji="0" lang="en-US" altLang="zh-TW" sz="1300" b="1" smtClean="0">
                <a:solidFill>
                  <a:schemeClr val="bg1"/>
                </a:solidFill>
                <a:cs typeface="Arial Unicode MS" pitchFamily="34" charset="-120"/>
              </a:rPr>
              <a:t>16</a:t>
            </a:r>
            <a:r>
              <a:rPr kumimoji="0" lang="en-US" altLang="zh-TW" sz="1300" b="1" smtClean="0">
                <a:solidFill>
                  <a:schemeClr val="bg1"/>
                </a:solidFill>
                <a:ea typeface="ＭＳ Ｐゴシック" pitchFamily="34" charset="-128"/>
                <a:cs typeface="Arial Unicode MS" pitchFamily="34" charset="-120"/>
              </a:rPr>
              <a:t>KB SRAM</a:t>
            </a:r>
          </a:p>
        </p:txBody>
      </p:sp>
      <p:sp>
        <p:nvSpPr>
          <p:cNvPr id="43052" name="Line 44"/>
          <p:cNvSpPr>
            <a:spLocks noChangeShapeType="1"/>
          </p:cNvSpPr>
          <p:nvPr/>
        </p:nvSpPr>
        <p:spPr bwMode="auto">
          <a:xfrm>
            <a:off x="685800" y="4837113"/>
            <a:ext cx="5616575" cy="0"/>
          </a:xfrm>
          <a:prstGeom prst="line">
            <a:avLst/>
          </a:prstGeom>
          <a:noFill/>
          <a:ln w="28575">
            <a:solidFill>
              <a:schemeClr val="accent6">
                <a:lumMod val="75000"/>
              </a:schemeClr>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hangingPunct="0">
              <a:defRPr/>
            </a:pPr>
            <a:endParaRPr kumimoji="0" lang="zh-TW" altLang="en-US">
              <a:ea typeface="MS PGothic" pitchFamily="34" charset="-128"/>
              <a:cs typeface="Arial Unicode MS" pitchFamily="34" charset="-120"/>
            </a:endParaRPr>
          </a:p>
        </p:txBody>
      </p:sp>
      <p:sp>
        <p:nvSpPr>
          <p:cNvPr id="43053" name="AutoShape 45"/>
          <p:cNvSpPr>
            <a:spLocks noChangeArrowheads="1"/>
          </p:cNvSpPr>
          <p:nvPr/>
        </p:nvSpPr>
        <p:spPr bwMode="auto">
          <a:xfrm>
            <a:off x="4141788" y="2651665"/>
            <a:ext cx="936625" cy="504825"/>
          </a:xfrm>
          <a:prstGeom prst="roundRect">
            <a:avLst>
              <a:gd name="adj" fmla="val 16667"/>
            </a:avLst>
          </a:prstGeom>
          <a:solidFill>
            <a:srgbClr val="CC0099"/>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USB</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54" name="AutoShape 46"/>
          <p:cNvSpPr>
            <a:spLocks noChangeArrowheads="1"/>
          </p:cNvSpPr>
          <p:nvPr/>
        </p:nvSpPr>
        <p:spPr bwMode="auto">
          <a:xfrm>
            <a:off x="4141788" y="3468856"/>
            <a:ext cx="936625" cy="504825"/>
          </a:xfrm>
          <a:prstGeom prst="roundRect">
            <a:avLst>
              <a:gd name="adj" fmla="val 16667"/>
            </a:avLst>
          </a:prstGeom>
          <a:solidFill>
            <a:srgbClr val="6699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LCD</a:t>
            </a:r>
          </a:p>
          <a:p>
            <a:pPr algn="ctr" eaLnBrk="1" hangingPunct="1">
              <a:spcBef>
                <a:spcPct val="50000"/>
              </a:spcBef>
              <a:defRPr/>
            </a:pPr>
            <a:r>
              <a:rPr kumimoji="0" lang="en-US" altLang="zh-TW" sz="1000" b="1" smtClean="0">
                <a:solidFill>
                  <a:schemeClr val="bg1"/>
                </a:solidFill>
                <a:ea typeface="ＭＳ Ｐゴシック" pitchFamily="34" charset="-128"/>
                <a:cs typeface="Arial Unicode MS" pitchFamily="34" charset="-120"/>
              </a:rPr>
              <a:t>4x40,6x38</a:t>
            </a: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55" name="AutoShape 47"/>
          <p:cNvSpPr>
            <a:spLocks noChangeArrowheads="1"/>
          </p:cNvSpPr>
          <p:nvPr/>
        </p:nvSpPr>
        <p:spPr bwMode="auto">
          <a:xfrm>
            <a:off x="3133725" y="4260944"/>
            <a:ext cx="936625" cy="504825"/>
          </a:xfrm>
          <a:prstGeom prst="roundRect">
            <a:avLst>
              <a:gd name="adj" fmla="val 16667"/>
            </a:avLst>
          </a:prstGeom>
          <a:solidFill>
            <a:srgbClr val="FF66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ea typeface="ＭＳ Ｐゴシック" pitchFamily="34" charset="-128"/>
                <a:cs typeface="Arial Unicode MS" pitchFamily="34" charset="-120"/>
              </a:rPr>
              <a:t> </a:t>
            </a:r>
            <a:r>
              <a:rPr kumimoji="0" lang="en-US" altLang="zh-TW" sz="1300" b="1" smtClean="0">
                <a:solidFill>
                  <a:schemeClr val="bg1"/>
                </a:solidFill>
                <a:cs typeface="Arial Unicode MS" pitchFamily="34" charset="-120"/>
              </a:rPr>
              <a:t>Touch Key x16</a:t>
            </a: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56" name="AutoShape 48"/>
          <p:cNvSpPr>
            <a:spLocks noChangeArrowheads="1"/>
          </p:cNvSpPr>
          <p:nvPr/>
        </p:nvSpPr>
        <p:spPr bwMode="auto">
          <a:xfrm>
            <a:off x="5151438" y="1837556"/>
            <a:ext cx="936625" cy="504825"/>
          </a:xfrm>
          <a:prstGeom prst="roundRect">
            <a:avLst>
              <a:gd name="adj" fmla="val 16667"/>
            </a:avLst>
          </a:prstGeom>
          <a:solidFill>
            <a:srgbClr val="6699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a:p>
            <a:pPr algn="ctr" eaLnBrk="1" hangingPunct="1">
              <a:spcBef>
                <a:spcPct val="50000"/>
              </a:spcBef>
              <a:defRPr/>
            </a:pPr>
            <a:r>
              <a:rPr kumimoji="0" lang="en-US" altLang="zh-TW" sz="1300" b="1" smtClean="0">
                <a:solidFill>
                  <a:schemeClr val="bg1"/>
                </a:solidFill>
                <a:cs typeface="Arial Unicode MS" pitchFamily="34" charset="-120"/>
              </a:rPr>
              <a:t>LCD</a:t>
            </a:r>
          </a:p>
          <a:p>
            <a:pPr algn="ctr" eaLnBrk="1" hangingPunct="1">
              <a:spcBef>
                <a:spcPct val="50000"/>
              </a:spcBef>
              <a:defRPr/>
            </a:pPr>
            <a:r>
              <a:rPr kumimoji="0" lang="en-US" altLang="zh-TW" sz="1000" b="1" smtClean="0">
                <a:solidFill>
                  <a:schemeClr val="bg1"/>
                </a:solidFill>
                <a:ea typeface="ＭＳ Ｐゴシック" pitchFamily="34" charset="-128"/>
                <a:cs typeface="Arial Unicode MS" pitchFamily="34" charset="-120"/>
              </a:rPr>
              <a:t>4x40,6x38</a:t>
            </a:r>
          </a:p>
          <a:p>
            <a:pPr algn="ctr" eaLnBrk="1" hangingPunct="1">
              <a:spcBef>
                <a:spcPct val="50000"/>
              </a:spcBef>
              <a:defRPr/>
            </a:pPr>
            <a:endParaRPr kumimoji="0" lang="en-US" altLang="zh-TW" sz="1300" b="1" smtClean="0">
              <a:solidFill>
                <a:schemeClr val="bg1"/>
              </a:solidFill>
              <a:ea typeface="ＭＳ Ｐゴシック" pitchFamily="34" charset="-128"/>
              <a:cs typeface="Arial Unicode MS" pitchFamily="34" charset="-120"/>
            </a:endParaRPr>
          </a:p>
        </p:txBody>
      </p:sp>
      <p:sp>
        <p:nvSpPr>
          <p:cNvPr id="43057" name="AutoShape 49"/>
          <p:cNvSpPr>
            <a:spLocks noChangeArrowheads="1"/>
          </p:cNvSpPr>
          <p:nvPr/>
        </p:nvSpPr>
        <p:spPr bwMode="auto">
          <a:xfrm>
            <a:off x="4141788" y="948353"/>
            <a:ext cx="936625" cy="576262"/>
          </a:xfrm>
          <a:prstGeom prst="roundRect">
            <a:avLst>
              <a:gd name="adj" fmla="val 16667"/>
            </a:avLst>
          </a:prstGeom>
          <a:solidFill>
            <a:srgbClr val="808080"/>
          </a:solidFill>
          <a:ln w="9525" algn="ctr">
            <a:noFill/>
            <a:round/>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9143" tIns="48621" rIns="9143"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300" b="1" smtClean="0">
                <a:solidFill>
                  <a:schemeClr val="bg1"/>
                </a:solidFill>
                <a:cs typeface="Arial Unicode MS" pitchFamily="34" charset="-120"/>
              </a:rPr>
              <a:t>OPAMP </a:t>
            </a:r>
            <a:endParaRPr kumimoji="0" lang="en-US" altLang="zh-TW" sz="1300" b="1" smtClean="0">
              <a:solidFill>
                <a:schemeClr val="bg1"/>
              </a:solidFill>
              <a:ea typeface="ＭＳ Ｐゴシック" pitchFamily="34" charset="-128"/>
              <a:cs typeface="Arial Unicode MS" pitchFamily="34" charset="-120"/>
            </a:endParaRPr>
          </a:p>
        </p:txBody>
      </p:sp>
      <p:sp>
        <p:nvSpPr>
          <p:cNvPr id="6261" name="Rectangle 50"/>
          <p:cNvSpPr>
            <a:spLocks noChangeArrowheads="1"/>
          </p:cNvSpPr>
          <p:nvPr/>
        </p:nvSpPr>
        <p:spPr bwMode="auto">
          <a:xfrm>
            <a:off x="687388" y="5068888"/>
            <a:ext cx="5616575" cy="1279525"/>
          </a:xfrm>
          <a:prstGeom prst="rect">
            <a:avLst/>
          </a:prstGeom>
          <a:solidFill>
            <a:srgbClr val="CC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buFontTx/>
              <a:buChar char="•"/>
              <a:tabLst>
                <a:tab pos="444500" algn="l"/>
                <a:tab pos="609600" algn="l"/>
              </a:tabLst>
            </a:pPr>
            <a:r>
              <a:rPr lang="en-US" altLang="zh-TW" sz="1100" b="1" i="1">
                <a:ea typeface="ＭＳ Ｐゴシック" pitchFamily="34" charset="-128"/>
              </a:rPr>
              <a:t>Si</a:t>
            </a:r>
            <a:r>
              <a:rPr lang="en-US" altLang="zh-TW" sz="1100" b="1" i="1"/>
              <a:t>n</a:t>
            </a:r>
            <a:r>
              <a:rPr lang="en-US" altLang="zh-TW" sz="1100" b="1" i="1">
                <a:ea typeface="ＭＳ Ｐゴシック" pitchFamily="34" charset="-128"/>
              </a:rPr>
              <a:t>gl</a:t>
            </a:r>
            <a:r>
              <a:rPr lang="en-US" altLang="zh-TW" sz="1100" b="1" i="1"/>
              <a:t>e</a:t>
            </a:r>
            <a:r>
              <a:rPr lang="en-US" altLang="zh-TW" sz="1100" b="1" i="1">
                <a:ea typeface="ＭＳ Ｐゴシック" pitchFamily="34" charset="-128"/>
              </a:rPr>
              <a:t> Power Supply : </a:t>
            </a:r>
            <a:r>
              <a:rPr lang="en-US" altLang="zh-TW" sz="1100" i="1">
                <a:ea typeface="ＭＳ Ｐゴシック" pitchFamily="34" charset="-128"/>
              </a:rPr>
              <a:t>Operating Voltage @ </a:t>
            </a:r>
            <a:r>
              <a:rPr lang="en-US" altLang="zh-TW" sz="1100" b="1" i="1">
                <a:solidFill>
                  <a:srgbClr val="FF0000"/>
                </a:solidFill>
                <a:ea typeface="ＭＳ Ｐゴシック" pitchFamily="34" charset="-128"/>
              </a:rPr>
              <a:t>1.8V ~ 3.6V</a:t>
            </a:r>
            <a:r>
              <a:rPr lang="en-US" altLang="zh-TW" sz="1100" i="1">
                <a:solidFill>
                  <a:srgbClr val="FF0000"/>
                </a:solidFill>
                <a:ea typeface="ＭＳ Ｐゴシック" pitchFamily="34" charset="-128"/>
              </a:rPr>
              <a:t> </a:t>
            </a:r>
          </a:p>
          <a:p>
            <a:pPr eaLnBrk="0" hangingPunct="0">
              <a:buFontTx/>
              <a:buChar char="•"/>
              <a:tabLst>
                <a:tab pos="444500" algn="l"/>
                <a:tab pos="609600" algn="l"/>
              </a:tabLst>
            </a:pPr>
            <a:r>
              <a:rPr lang="en-US" altLang="zh-TW" sz="1100" b="1" i="1">
                <a:ea typeface="ＭＳ Ｐゴシック" pitchFamily="34" charset="-128"/>
              </a:rPr>
              <a:t>Normal mode :</a:t>
            </a:r>
            <a:r>
              <a:rPr lang="en-US" altLang="zh-TW" sz="1100" i="1">
                <a:solidFill>
                  <a:srgbClr val="FF0000"/>
                </a:solidFill>
                <a:ea typeface="ＭＳ Ｐゴシック" pitchFamily="34" charset="-128"/>
              </a:rPr>
              <a:t> </a:t>
            </a:r>
            <a:r>
              <a:rPr lang="en-US" altLang="zh-TW" sz="1100" b="1" i="1">
                <a:solidFill>
                  <a:srgbClr val="FF0000"/>
                </a:solidFill>
                <a:ea typeface="ＭＳ Ｐゴシック" pitchFamily="34" charset="-128"/>
              </a:rPr>
              <a:t>200uA</a:t>
            </a:r>
            <a:r>
              <a:rPr lang="en-US" altLang="zh-TW" sz="1100" i="1">
                <a:solidFill>
                  <a:srgbClr val="FF0000"/>
                </a:solidFill>
                <a:ea typeface="ＭＳ Ｐゴシック" pitchFamily="34" charset="-128"/>
              </a:rPr>
              <a:t> </a:t>
            </a:r>
            <a:r>
              <a:rPr lang="en-US" altLang="zh-TW" sz="1100" i="1">
                <a:ea typeface="ＭＳ Ｐゴシック" pitchFamily="34" charset="-128"/>
              </a:rPr>
              <a:t>/ MHz @ CPU runs 12MHz, 3.3V </a:t>
            </a:r>
          </a:p>
          <a:p>
            <a:pPr eaLnBrk="0" hangingPunct="0">
              <a:buFontTx/>
              <a:buChar char="•"/>
              <a:tabLst>
                <a:tab pos="444500" algn="l"/>
                <a:tab pos="609600" algn="l"/>
              </a:tabLst>
            </a:pPr>
            <a:r>
              <a:rPr lang="en-US" altLang="zh-TW" sz="1100" b="1" i="1">
                <a:ea typeface="ＭＳ Ｐゴシック" pitchFamily="34" charset="-128"/>
              </a:rPr>
              <a:t>Idle mode : </a:t>
            </a:r>
            <a:r>
              <a:rPr lang="en-US" altLang="zh-TW" sz="1100" b="1" i="1">
                <a:solidFill>
                  <a:srgbClr val="FF0000"/>
                </a:solidFill>
                <a:ea typeface="ＭＳ Ｐゴシック" pitchFamily="34" charset="-128"/>
              </a:rPr>
              <a:t>75uA </a:t>
            </a:r>
            <a:r>
              <a:rPr lang="en-US" altLang="zh-TW" sz="1100" i="1">
                <a:ea typeface="ＭＳ Ｐゴシック" pitchFamily="34" charset="-128"/>
              </a:rPr>
              <a:t>/ MHz @ 12MHz, CPU stop, 3.3V</a:t>
            </a:r>
          </a:p>
          <a:p>
            <a:pPr eaLnBrk="0" hangingPunct="0">
              <a:buFontTx/>
              <a:buChar char="•"/>
              <a:tabLst>
                <a:tab pos="444500" algn="l"/>
                <a:tab pos="609600" algn="l"/>
              </a:tabLst>
            </a:pPr>
            <a:r>
              <a:rPr lang="en-US" altLang="zh-TW" sz="1100" b="1" i="1">
                <a:ea typeface="ＭＳ Ｐゴシック" pitchFamily="34" charset="-128"/>
              </a:rPr>
              <a:t>Power down mode : </a:t>
            </a:r>
            <a:r>
              <a:rPr lang="en-US" altLang="zh-TW" sz="1100" i="1">
                <a:ea typeface="ＭＳ Ｐゴシック" pitchFamily="34" charset="-128"/>
              </a:rPr>
              <a:t>CPU and all clocks stop, </a:t>
            </a:r>
            <a:r>
              <a:rPr lang="en-US" altLang="zh-TW" sz="1100" b="1" i="1">
                <a:solidFill>
                  <a:srgbClr val="FF0000"/>
                </a:solidFill>
                <a:ea typeface="ＭＳ Ｐゴシック" pitchFamily="34" charset="-128"/>
              </a:rPr>
              <a:t>RAM retention</a:t>
            </a:r>
            <a:r>
              <a:rPr lang="en-US" altLang="zh-TW" sz="1100" i="1">
                <a:ea typeface="ＭＳ Ｐゴシック" pitchFamily="34" charset="-128"/>
              </a:rPr>
              <a:t>. </a:t>
            </a:r>
          </a:p>
          <a:p>
            <a:pPr eaLnBrk="0" hangingPunct="0">
              <a:tabLst>
                <a:tab pos="444500" algn="l"/>
                <a:tab pos="609600" algn="l"/>
              </a:tabLst>
            </a:pPr>
            <a:r>
              <a:rPr lang="en-US" altLang="zh-TW" sz="1100" i="1">
                <a:ea typeface="ＭＳ Ｐゴシック" pitchFamily="34" charset="-128"/>
              </a:rPr>
              <a:t>  - </a:t>
            </a:r>
            <a:r>
              <a:rPr lang="en-US" altLang="zh-TW" sz="1100" b="1" i="1">
                <a:solidFill>
                  <a:srgbClr val="FF0000"/>
                </a:solidFill>
                <a:ea typeface="ＭＳ Ｐゴシック" pitchFamily="34" charset="-128"/>
              </a:rPr>
              <a:t>2..0uA</a:t>
            </a:r>
            <a:r>
              <a:rPr lang="en-US" altLang="zh-TW" sz="1100" i="1">
                <a:ea typeface="ＭＳ Ｐゴシック" pitchFamily="34" charset="-128"/>
              </a:rPr>
              <a:t> @ 32.768KHz RTC  turn on</a:t>
            </a:r>
          </a:p>
          <a:p>
            <a:pPr eaLnBrk="0" hangingPunct="0">
              <a:tabLst>
                <a:tab pos="444500" algn="l"/>
                <a:tab pos="609600" algn="l"/>
              </a:tabLst>
            </a:pPr>
            <a:r>
              <a:rPr lang="en-US" altLang="zh-TW" sz="1100" i="1">
                <a:ea typeface="ＭＳ Ｐゴシック" pitchFamily="34" charset="-128"/>
              </a:rPr>
              <a:t>  - </a:t>
            </a:r>
            <a:r>
              <a:rPr lang="en-US" altLang="zh-TW" sz="1100" b="1" i="1">
                <a:solidFill>
                  <a:srgbClr val="FF0000"/>
                </a:solidFill>
                <a:ea typeface="ＭＳ Ｐゴシック" pitchFamily="34" charset="-128"/>
              </a:rPr>
              <a:t>0.8uA</a:t>
            </a:r>
            <a:r>
              <a:rPr lang="en-US" altLang="zh-TW" sz="1100" i="1">
                <a:ea typeface="ＭＳ Ｐゴシック" pitchFamily="34" charset="-128"/>
              </a:rPr>
              <a:t> @ 32.768KHz RTC  turn off</a:t>
            </a:r>
          </a:p>
          <a:p>
            <a:pPr eaLnBrk="0" hangingPunct="0">
              <a:buFontTx/>
              <a:buChar char="•"/>
              <a:tabLst>
                <a:tab pos="444500" algn="l"/>
                <a:tab pos="609600" algn="l"/>
              </a:tabLst>
            </a:pPr>
            <a:r>
              <a:rPr lang="en-US" altLang="zh-TW" sz="1100" b="1" i="1">
                <a:ea typeface="ＭＳ Ｐゴシック" pitchFamily="34" charset="-128"/>
              </a:rPr>
              <a:t>Wake up time from power down mode :</a:t>
            </a:r>
            <a:r>
              <a:rPr lang="en-US" altLang="zh-TW" sz="1100" i="1">
                <a:ea typeface="ＭＳ Ｐゴシック" pitchFamily="34" charset="-128"/>
              </a:rPr>
              <a:t> </a:t>
            </a:r>
            <a:r>
              <a:rPr lang="zh-TW" altLang="en-US" sz="1100" i="1">
                <a:ea typeface="ＭＳ Ｐゴシック" pitchFamily="34" charset="-128"/>
              </a:rPr>
              <a:t> </a:t>
            </a:r>
            <a:r>
              <a:rPr lang="en-US" altLang="zh-TW" sz="1100" b="1" i="1">
                <a:solidFill>
                  <a:srgbClr val="FF0000"/>
                </a:solidFill>
                <a:ea typeface="ＭＳ Ｐゴシック" pitchFamily="34" charset="-128"/>
              </a:rPr>
              <a:t>&lt;</a:t>
            </a:r>
            <a:r>
              <a:rPr lang="en-US" altLang="zh-TW" sz="1100" i="1">
                <a:solidFill>
                  <a:srgbClr val="FF0000"/>
                </a:solidFill>
                <a:ea typeface="ＭＳ Ｐゴシック" pitchFamily="34" charset="-128"/>
              </a:rPr>
              <a:t> </a:t>
            </a:r>
            <a:r>
              <a:rPr lang="en-US" altLang="zh-TW" sz="1100" b="1" i="1">
                <a:solidFill>
                  <a:srgbClr val="FF0000"/>
                </a:solidFill>
                <a:ea typeface="ＭＳ Ｐゴシック" pitchFamily="34" charset="-128"/>
              </a:rPr>
              <a:t>7us</a:t>
            </a:r>
          </a:p>
        </p:txBody>
      </p:sp>
      <p:sp>
        <p:nvSpPr>
          <p:cNvPr id="6262" name="Text Box 51"/>
          <p:cNvSpPr txBox="1">
            <a:spLocks noChangeArrowheads="1"/>
          </p:cNvSpPr>
          <p:nvPr/>
        </p:nvSpPr>
        <p:spPr bwMode="auto">
          <a:xfrm>
            <a:off x="687388" y="4803775"/>
            <a:ext cx="3244850" cy="307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r>
              <a:rPr kumimoji="0" lang="en-US" altLang="zh-TW" sz="1400" b="1" i="1">
                <a:solidFill>
                  <a:srgbClr val="FF0000"/>
                </a:solidFill>
                <a:latin typeface="Verdana" pitchFamily="34" charset="0"/>
                <a:ea typeface="新細明體" pitchFamily="18" charset="-120"/>
              </a:rPr>
              <a:t>Ultra L</a:t>
            </a:r>
            <a:r>
              <a:rPr kumimoji="0" lang="en-US" altLang="zh-TW" sz="1400" b="1" i="1">
                <a:solidFill>
                  <a:srgbClr val="FF0000"/>
                </a:solidFill>
                <a:latin typeface="Verdana" pitchFamily="34" charset="0"/>
                <a:ea typeface="ＭＳ Ｐゴシック" pitchFamily="34" charset="-128"/>
              </a:rPr>
              <a:t>ow Power Consumption</a:t>
            </a:r>
          </a:p>
        </p:txBody>
      </p:sp>
      <p:sp>
        <p:nvSpPr>
          <p:cNvPr id="43060" name="AutoShape 52"/>
          <p:cNvSpPr>
            <a:spLocks noChangeArrowheads="1"/>
          </p:cNvSpPr>
          <p:nvPr/>
        </p:nvSpPr>
        <p:spPr bwMode="auto">
          <a:xfrm>
            <a:off x="6662738" y="3029700"/>
            <a:ext cx="1728787" cy="360238"/>
          </a:xfrm>
          <a:prstGeom prst="roundRect">
            <a:avLst>
              <a:gd name="adj" fmla="val 16667"/>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97238" tIns="48621" rIns="97238" bIns="48621" anchor="ctr"/>
          <a:lstStyle>
            <a:lvl1pPr defTabSz="973138" eaLnBrk="0" hangingPunct="0">
              <a:defRPr kumimoji="1" sz="2400">
                <a:solidFill>
                  <a:schemeClr val="tx1"/>
                </a:solidFill>
                <a:latin typeface="Arial" pitchFamily="34" charset="0"/>
                <a:ea typeface="新細明體" pitchFamily="18" charset="-120"/>
              </a:defRPr>
            </a:lvl1pPr>
            <a:lvl2pPr marL="742950" indent="-285750" defTabSz="973138" eaLnBrk="0" hangingPunct="0">
              <a:defRPr kumimoji="1" sz="2400">
                <a:solidFill>
                  <a:schemeClr val="tx1"/>
                </a:solidFill>
                <a:latin typeface="Arial" pitchFamily="34" charset="0"/>
                <a:ea typeface="新細明體" pitchFamily="18" charset="-120"/>
              </a:defRPr>
            </a:lvl2pPr>
            <a:lvl3pPr marL="1143000" indent="-228600" defTabSz="973138" eaLnBrk="0" hangingPunct="0">
              <a:defRPr kumimoji="1" sz="2400">
                <a:solidFill>
                  <a:schemeClr val="tx1"/>
                </a:solidFill>
                <a:latin typeface="Arial" pitchFamily="34" charset="0"/>
                <a:ea typeface="新細明體" pitchFamily="18" charset="-120"/>
              </a:defRPr>
            </a:lvl3pPr>
            <a:lvl4pPr marL="1600200" indent="-228600" defTabSz="973138" eaLnBrk="0" hangingPunct="0">
              <a:defRPr kumimoji="1" sz="2400">
                <a:solidFill>
                  <a:schemeClr val="tx1"/>
                </a:solidFill>
                <a:latin typeface="Arial" pitchFamily="34" charset="0"/>
                <a:ea typeface="新細明體" pitchFamily="18" charset="-120"/>
              </a:defRPr>
            </a:lvl4pPr>
            <a:lvl5pPr marL="2057400" indent="-228600" defTabSz="973138" eaLnBrk="0" hangingPunct="0">
              <a:defRPr kumimoji="1" sz="2400">
                <a:solidFill>
                  <a:schemeClr val="tx1"/>
                </a:solidFill>
                <a:latin typeface="Arial" pitchFamily="34" charset="0"/>
                <a:ea typeface="新細明體" pitchFamily="18" charset="-120"/>
              </a:defRPr>
            </a:lvl5pPr>
            <a:lvl6pPr marL="25146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6pPr>
            <a:lvl7pPr marL="29718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7pPr>
            <a:lvl8pPr marL="34290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8pPr>
            <a:lvl9pPr marL="3886200" indent="-228600" defTabSz="973138" eaLnBrk="0" fontAlgn="base" hangingPunct="0">
              <a:spcBef>
                <a:spcPct val="0"/>
              </a:spcBef>
              <a:spcAft>
                <a:spcPct val="0"/>
              </a:spcAft>
              <a:defRPr kumimoji="1" sz="2400">
                <a:solidFill>
                  <a:schemeClr val="tx1"/>
                </a:solidFill>
                <a:latin typeface="Arial" pitchFamily="34" charset="0"/>
                <a:ea typeface="新細明體" pitchFamily="18" charset="-120"/>
              </a:defRPr>
            </a:lvl9pPr>
          </a:lstStyle>
          <a:p>
            <a:pPr algn="ctr" eaLnBrk="1" hangingPunct="1">
              <a:spcBef>
                <a:spcPct val="50000"/>
              </a:spcBef>
              <a:defRPr/>
            </a:pPr>
            <a:r>
              <a:rPr kumimoji="0" lang="en-US" altLang="zh-TW" sz="1200" b="1" smtClean="0">
                <a:solidFill>
                  <a:schemeClr val="bg1"/>
                </a:solidFill>
                <a:cs typeface="Arial Unicode MS" pitchFamily="34" charset="-120"/>
              </a:rPr>
              <a:t> Smart Card (x3) </a:t>
            </a:r>
            <a:br>
              <a:rPr kumimoji="0" lang="en-US" altLang="zh-TW" sz="1200" b="1" smtClean="0">
                <a:solidFill>
                  <a:schemeClr val="bg1"/>
                </a:solidFill>
                <a:cs typeface="Arial Unicode MS" pitchFamily="34" charset="-120"/>
              </a:rPr>
            </a:br>
            <a:r>
              <a:rPr kumimoji="0" lang="en-US" altLang="zh-TW" sz="1200" b="1" smtClean="0">
                <a:solidFill>
                  <a:schemeClr val="bg1"/>
                </a:solidFill>
                <a:cs typeface="Arial Unicode MS" pitchFamily="34" charset="-120"/>
              </a:rPr>
              <a:t>( ISO7816-3)</a:t>
            </a:r>
            <a:endParaRPr kumimoji="0" lang="en-US" altLang="zh-TW" sz="1200" b="1" smtClean="0">
              <a:solidFill>
                <a:schemeClr val="bg1"/>
              </a:solidFill>
              <a:ea typeface="ＭＳ Ｐゴシック" pitchFamily="34" charset="-128"/>
              <a:cs typeface="Arial Unicode MS" pitchFamily="34" charset="-120"/>
            </a:endParaRPr>
          </a:p>
        </p:txBody>
      </p:sp>
      <p:grpSp>
        <p:nvGrpSpPr>
          <p:cNvPr id="6266" name="Group 3"/>
          <p:cNvGrpSpPr>
            <a:grpSpLocks/>
          </p:cNvGrpSpPr>
          <p:nvPr/>
        </p:nvGrpSpPr>
        <p:grpSpPr bwMode="auto">
          <a:xfrm>
            <a:off x="4214813" y="6478588"/>
            <a:ext cx="4572000" cy="46037"/>
            <a:chOff x="0" y="0"/>
            <a:chExt cx="3349" cy="19"/>
          </a:xfrm>
        </p:grpSpPr>
        <p:pic>
          <p:nvPicPr>
            <p:cNvPr id="6269" name="Rectangle 11"/>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349" cy="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70" name="Text Box 5"/>
            <p:cNvSpPr txBox="1">
              <a:spLocks noChangeArrowheads="1"/>
            </p:cNvSpPr>
            <p:nvPr/>
          </p:nvSpPr>
          <p:spPr bwMode="auto">
            <a:xfrm>
              <a:off x="3" y="2"/>
              <a:ext cx="3342" cy="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endParaRPr kumimoji="0" lang="zh-CN" altLang="en-US">
                <a:solidFill>
                  <a:srgbClr val="000000"/>
                </a:solidFill>
                <a:latin typeface="Calibri" pitchFamily="34" charset="0"/>
                <a:ea typeface="宋体" pitchFamily="2" charset="-122"/>
              </a:endParaRPr>
            </a:p>
          </p:txBody>
        </p:sp>
      </p:grpSp>
      <p:sp>
        <p:nvSpPr>
          <p:cNvPr id="6267" name="Title 1"/>
          <p:cNvSpPr>
            <a:spLocks noGrp="1"/>
          </p:cNvSpPr>
          <p:nvPr>
            <p:ph type="title"/>
          </p:nvPr>
        </p:nvSpPr>
        <p:spPr/>
        <p:txBody>
          <a:bodyPr/>
          <a:lstStyle/>
          <a:p>
            <a:r>
              <a:rPr lang="en-US" altLang="zh-TW" smtClean="0"/>
              <a:t>Product Positioning </a:t>
            </a:r>
            <a:endParaRPr lang="zh-TW" altLang="en-US" smtClean="0"/>
          </a:p>
        </p:txBody>
      </p:sp>
      <p:sp>
        <p:nvSpPr>
          <p:cNvPr id="6268" name="Slide Number Placeholder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19EF0311-78F1-41FD-AF8B-B9C0293FFCA3}" type="slidenum">
              <a:rPr kumimoji="0" lang="en-US" altLang="zh-TW" smtClean="0">
                <a:solidFill>
                  <a:srgbClr val="898989"/>
                </a:solidFill>
                <a:latin typeface="Calibri" pitchFamily="34" charset="0"/>
                <a:ea typeface="ＭＳ Ｐゴシック" pitchFamily="34" charset="-128"/>
              </a:rPr>
              <a:pPr fontAlgn="base">
                <a:spcBef>
                  <a:spcPct val="0"/>
                </a:spcBef>
                <a:spcAft>
                  <a:spcPct val="0"/>
                </a:spcAft>
              </a:pPr>
              <a:t>4</a:t>
            </a:fld>
            <a:endParaRPr kumimoji="0" lang="en-US" altLang="zh-TW" smtClean="0">
              <a:solidFill>
                <a:srgbClr val="898989"/>
              </a:solidFill>
              <a:latin typeface="Calibri" pitchFamily="34" charset="0"/>
              <a:ea typeface="ＭＳ Ｐゴシック" pitchFamily="34" charset="-12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zh-TW" smtClean="0"/>
              <a:t>NuMicro </a:t>
            </a:r>
            <a:r>
              <a:rPr lang="zh-CN" altLang="en-US" smtClean="0"/>
              <a:t>家族</a:t>
            </a:r>
            <a:endParaRPr lang="en-US" altLang="zh-TW" smtClean="0"/>
          </a:p>
        </p:txBody>
      </p:sp>
      <p:sp>
        <p:nvSpPr>
          <p:cNvPr id="245763" name="Rectangle 3"/>
          <p:cNvSpPr>
            <a:spLocks noGrp="1" noChangeArrowheads="1"/>
          </p:cNvSpPr>
          <p:nvPr>
            <p:ph idx="1"/>
          </p:nvPr>
        </p:nvSpPr>
        <p:spPr>
          <a:extLst>
            <a:ext uri="{91240B29-F687-4F45-9708-019B960494DF}">
              <a14:hiddenLine xmlns:a14="http://schemas.microsoft.com/office/drawing/2010/main" w="9525">
                <a:solidFill>
                  <a:srgbClr val="FF0000"/>
                </a:solidFill>
                <a:miter lim="800000"/>
                <a:headEnd/>
                <a:tailEnd/>
              </a14:hiddenLine>
            </a:ext>
          </a:extLst>
        </p:spPr>
        <p:txBody>
          <a:bodyPr/>
          <a:lstStyle/>
          <a:p>
            <a:pPr eaLnBrk="1" hangingPunct="1">
              <a:lnSpc>
                <a:spcPct val="90000"/>
              </a:lnSpc>
            </a:pPr>
            <a:r>
              <a:rPr lang="en-US" altLang="zh-TW" sz="1600" smtClean="0">
                <a:cs typeface="Arial" charset="0"/>
              </a:rPr>
              <a:t>NUC 100 series IC </a:t>
            </a:r>
            <a:r>
              <a:rPr lang="zh-CN" altLang="en-US" sz="1600" smtClean="0">
                <a:cs typeface="Arial" charset="0"/>
              </a:rPr>
              <a:t>内嵌</a:t>
            </a:r>
            <a:r>
              <a:rPr lang="en-US" altLang="zh-TW" sz="1600" smtClean="0">
                <a:cs typeface="Arial" charset="0"/>
              </a:rPr>
              <a:t> Cortex </a:t>
            </a:r>
            <a:r>
              <a:rPr lang="en-US" altLang="zh-TW" sz="1600" smtClean="0">
                <a:latin typeface="Arial" charset="0"/>
                <a:cs typeface="Arial" charset="0"/>
              </a:rPr>
              <a:t>–</a:t>
            </a:r>
            <a:r>
              <a:rPr lang="en-US" altLang="zh-TW" sz="1600" smtClean="0">
                <a:cs typeface="Arial" charset="0"/>
              </a:rPr>
              <a:t>M0 </a:t>
            </a:r>
            <a:r>
              <a:rPr lang="zh-CN" altLang="en-US" sz="1600" smtClean="0">
                <a:cs typeface="Arial" charset="0"/>
              </a:rPr>
              <a:t>核</a:t>
            </a:r>
            <a:r>
              <a:rPr lang="en-US" altLang="zh-TW" sz="1600" smtClean="0">
                <a:cs typeface="Arial" charset="0"/>
              </a:rPr>
              <a:t>(Up to 50Mhz)</a:t>
            </a:r>
          </a:p>
          <a:p>
            <a:pPr lvl="1" eaLnBrk="1" hangingPunct="1">
              <a:lnSpc>
                <a:spcPct val="90000"/>
              </a:lnSpc>
              <a:buFont typeface="Arial" charset="0"/>
              <a:buChar char="•"/>
            </a:pPr>
            <a:r>
              <a:rPr lang="en-US" altLang="zh-TW" sz="1400" smtClean="0">
                <a:cs typeface="Arial" charset="0"/>
              </a:rPr>
              <a:t>32K/64K/128KB Flash memory for program memory (APROM)</a:t>
            </a:r>
          </a:p>
          <a:p>
            <a:pPr lvl="1" eaLnBrk="1" hangingPunct="1">
              <a:lnSpc>
                <a:spcPct val="90000"/>
              </a:lnSpc>
              <a:buFont typeface="Arial" charset="0"/>
              <a:buChar char="•"/>
            </a:pPr>
            <a:r>
              <a:rPr lang="en-US" altLang="zh-TW" sz="1400" smtClean="0">
                <a:cs typeface="Arial" charset="0"/>
              </a:rPr>
              <a:t>Configurable data flash address and size for 128kB system, fixed 4kB data flash for the 32kB and 64kB system</a:t>
            </a:r>
          </a:p>
          <a:p>
            <a:pPr lvl="1" eaLnBrk="1" hangingPunct="1">
              <a:lnSpc>
                <a:spcPct val="90000"/>
              </a:lnSpc>
              <a:buFont typeface="Arial" charset="0"/>
              <a:buChar char="•"/>
            </a:pPr>
            <a:r>
              <a:rPr lang="en-US" altLang="zh-TW" sz="1400" smtClean="0">
                <a:cs typeface="Arial" charset="0"/>
              </a:rPr>
              <a:t>4kB flash for ISP loader</a:t>
            </a:r>
          </a:p>
          <a:p>
            <a:pPr lvl="1" eaLnBrk="1" hangingPunct="1">
              <a:lnSpc>
                <a:spcPct val="90000"/>
              </a:lnSpc>
              <a:buFont typeface="Arial" charset="0"/>
              <a:buChar char="•"/>
            </a:pPr>
            <a:r>
              <a:rPr lang="en-US" altLang="zh-TW" sz="1400" smtClean="0">
                <a:cs typeface="Arial" charset="0"/>
              </a:rPr>
              <a:t>4K/8K/16K embedded SRAM</a:t>
            </a:r>
          </a:p>
          <a:p>
            <a:pPr eaLnBrk="1" hangingPunct="1">
              <a:lnSpc>
                <a:spcPct val="90000"/>
              </a:lnSpc>
            </a:pPr>
            <a:r>
              <a:rPr lang="en-US" altLang="zh-TW" sz="1600" smtClean="0">
                <a:cs typeface="Arial" charset="0"/>
              </a:rPr>
              <a:t>M051 series IC </a:t>
            </a:r>
            <a:r>
              <a:rPr lang="zh-CN" altLang="en-US" sz="1600" smtClean="0">
                <a:cs typeface="Arial" charset="0"/>
              </a:rPr>
              <a:t>内嵌</a:t>
            </a:r>
            <a:r>
              <a:rPr lang="en-US" altLang="zh-TW" sz="1600" smtClean="0">
                <a:cs typeface="Arial" charset="0"/>
              </a:rPr>
              <a:t> Cortex-M0 </a:t>
            </a:r>
            <a:r>
              <a:rPr lang="zh-CN" altLang="en-US" sz="1600" smtClean="0">
                <a:cs typeface="Arial" charset="0"/>
              </a:rPr>
              <a:t>核</a:t>
            </a:r>
            <a:r>
              <a:rPr lang="en-US" altLang="zh-TW" sz="1600" smtClean="0">
                <a:cs typeface="Arial" charset="0"/>
              </a:rPr>
              <a:t>(Up to 50Mhz)</a:t>
            </a:r>
          </a:p>
          <a:p>
            <a:pPr lvl="1" eaLnBrk="1" hangingPunct="1">
              <a:buFont typeface="Arial" charset="0"/>
              <a:buChar char="•"/>
            </a:pPr>
            <a:r>
              <a:rPr lang="en-US" altLang="zh-TW" sz="1400" smtClean="0">
                <a:cs typeface="Arial" charset="0"/>
              </a:rPr>
              <a:t>8KB/16KB/32KB/64KB Flash memory for program memory (APROM)</a:t>
            </a:r>
          </a:p>
          <a:p>
            <a:pPr lvl="1" eaLnBrk="1" hangingPunct="1">
              <a:buFont typeface="Arial" charset="0"/>
              <a:buChar char="•"/>
            </a:pPr>
            <a:r>
              <a:rPr lang="en-US" altLang="zh-TW" sz="1400" smtClean="0">
                <a:cs typeface="Arial" charset="0"/>
              </a:rPr>
              <a:t>4KB Flash memory for data memory (DataFlash)</a:t>
            </a:r>
          </a:p>
          <a:p>
            <a:pPr lvl="1" eaLnBrk="1" hangingPunct="1">
              <a:buFont typeface="Arial" charset="0"/>
              <a:buChar char="•"/>
            </a:pPr>
            <a:r>
              <a:rPr lang="en-US" altLang="zh-TW" sz="1400" smtClean="0">
                <a:cs typeface="Arial" charset="0"/>
              </a:rPr>
              <a:t>4KB Flash memory for loader (LDROM)</a:t>
            </a:r>
          </a:p>
          <a:p>
            <a:pPr lvl="1" eaLnBrk="1" hangingPunct="1">
              <a:buFont typeface="Arial" charset="0"/>
              <a:buChar char="•"/>
            </a:pPr>
            <a:r>
              <a:rPr lang="en-US" altLang="zh-TW" sz="1400" smtClean="0">
                <a:cs typeface="Arial" charset="0"/>
              </a:rPr>
              <a:t>4KB SRAM for internal scratch-pad RAM (SRAM) </a:t>
            </a:r>
          </a:p>
          <a:p>
            <a:pPr eaLnBrk="1" hangingPunct="1">
              <a:lnSpc>
                <a:spcPct val="90000"/>
              </a:lnSpc>
            </a:pPr>
            <a:r>
              <a:rPr lang="en-US" altLang="zh-TW" sz="1600" smtClean="0">
                <a:cs typeface="Arial" charset="0"/>
              </a:rPr>
              <a:t>Mini51 series IC </a:t>
            </a:r>
            <a:r>
              <a:rPr lang="zh-CN" altLang="en-US" sz="1600" smtClean="0">
                <a:cs typeface="Arial" charset="0"/>
              </a:rPr>
              <a:t>内嵌</a:t>
            </a:r>
            <a:r>
              <a:rPr lang="en-US" altLang="zh-TW" sz="1600" smtClean="0">
                <a:cs typeface="Arial" charset="0"/>
              </a:rPr>
              <a:t> Cortex-M0 </a:t>
            </a:r>
            <a:r>
              <a:rPr lang="zh-CN" altLang="en-US" sz="1600" smtClean="0">
                <a:cs typeface="Arial" charset="0"/>
              </a:rPr>
              <a:t>核</a:t>
            </a:r>
            <a:r>
              <a:rPr lang="en-US" altLang="zh-TW" sz="1600" smtClean="0">
                <a:cs typeface="Arial" charset="0"/>
              </a:rPr>
              <a:t> (Up to 24Mhz)</a:t>
            </a:r>
          </a:p>
          <a:p>
            <a:pPr lvl="1" eaLnBrk="1" hangingPunct="1">
              <a:buFont typeface="Arial" charset="0"/>
              <a:buChar char="•"/>
            </a:pPr>
            <a:r>
              <a:rPr lang="en-US" altLang="zh-TW" sz="1400" smtClean="0">
                <a:cs typeface="Arial" charset="0"/>
              </a:rPr>
              <a:t>4KB/8KB/16KB Flash memory for program memory (APROM)</a:t>
            </a:r>
          </a:p>
          <a:p>
            <a:pPr lvl="1" eaLnBrk="1" hangingPunct="1">
              <a:buFont typeface="Arial" charset="0"/>
              <a:buChar char="•"/>
            </a:pPr>
            <a:r>
              <a:rPr lang="en-US" altLang="zh-TW" sz="1400" smtClean="0">
                <a:cs typeface="Arial" charset="0"/>
              </a:rPr>
              <a:t>Configurable Flash memory for data memory (Data Flash)</a:t>
            </a:r>
          </a:p>
          <a:p>
            <a:pPr lvl="1" eaLnBrk="1" hangingPunct="1">
              <a:buFont typeface="Arial" charset="0"/>
              <a:buChar char="•"/>
            </a:pPr>
            <a:r>
              <a:rPr lang="en-US" altLang="zh-TW" sz="1400" smtClean="0">
                <a:cs typeface="Arial" charset="0"/>
              </a:rPr>
              <a:t>2KB Flash memory for loader (LDROM)</a:t>
            </a:r>
          </a:p>
          <a:p>
            <a:pPr lvl="1" eaLnBrk="1" hangingPunct="1">
              <a:buFont typeface="Arial" charset="0"/>
              <a:buChar char="•"/>
            </a:pPr>
            <a:r>
              <a:rPr lang="en-US" altLang="zh-TW" sz="1400" smtClean="0">
                <a:cs typeface="Arial" charset="0"/>
              </a:rPr>
              <a:t>2KB SRAM for internal scratch-pad RAM (SRAM) </a:t>
            </a:r>
          </a:p>
          <a:p>
            <a:pPr eaLnBrk="1" hangingPunct="1">
              <a:lnSpc>
                <a:spcPct val="90000"/>
              </a:lnSpc>
            </a:pPr>
            <a:r>
              <a:rPr lang="zh-CN" altLang="en-US" sz="1600" smtClean="0">
                <a:solidFill>
                  <a:srgbClr val="FF0000"/>
                </a:solidFill>
                <a:cs typeface="Arial" charset="0"/>
              </a:rPr>
              <a:t>宽电压：</a:t>
            </a:r>
            <a:r>
              <a:rPr lang="en-US" altLang="zh-TW" sz="1600" smtClean="0">
                <a:solidFill>
                  <a:srgbClr val="FF0000"/>
                </a:solidFill>
                <a:cs typeface="Arial" charset="0"/>
              </a:rPr>
              <a:t>2.5V to 5.5V</a:t>
            </a:r>
          </a:p>
          <a:p>
            <a:pPr lvl="1" eaLnBrk="1" hangingPunct="1">
              <a:lnSpc>
                <a:spcPct val="90000"/>
              </a:lnSpc>
              <a:buFont typeface="Arial" charset="0"/>
              <a:buNone/>
            </a:pPr>
            <a:endParaRPr lang="en-US" altLang="zh-TW" sz="1400" smtClean="0">
              <a:cs typeface="Arial" charset="0"/>
            </a:endParaRPr>
          </a:p>
        </p:txBody>
      </p:sp>
      <p:sp>
        <p:nvSpPr>
          <p:cNvPr id="717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670979EC-025D-4750-9E4E-8E832DB9C509}" type="slidenum">
              <a:rPr kumimoji="0" lang="en-US" altLang="zh-TW" u="none" smtClean="0">
                <a:ea typeface="ＭＳ Ｐゴシック" pitchFamily="34" charset="-128"/>
              </a:rPr>
              <a:pPr fontAlgn="base">
                <a:spcBef>
                  <a:spcPct val="0"/>
                </a:spcBef>
                <a:spcAft>
                  <a:spcPct val="0"/>
                </a:spcAft>
              </a:pPr>
              <a:t>5</a:t>
            </a:fld>
            <a:endParaRPr kumimoji="0" lang="en-US" altLang="zh-TW" u="none" smtClean="0">
              <a:ea typeface="ＭＳ Ｐゴシック" pitchFamily="34" charset="-128"/>
            </a:endParaRPr>
          </a:p>
        </p:txBody>
      </p:sp>
    </p:spTree>
    <p:custDataLst>
      <p:tags r:id="rId1"/>
    </p:custDataLst>
  </p:cSld>
  <p:clrMapOvr>
    <a:masterClrMapping/>
  </p:clrMapOvr>
  <p:transition advTm="81301"/>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245763">
                                            <p:txEl>
                                              <p:pRg st="0" end="0"/>
                                            </p:txEl>
                                          </p:spTgt>
                                        </p:tgtEl>
                                        <p:attrNameLst>
                                          <p:attrName>style.visibility</p:attrName>
                                        </p:attrNameLst>
                                      </p:cBhvr>
                                      <p:to>
                                        <p:strVal val="visible"/>
                                      </p:to>
                                    </p:set>
                                    <p:animEffect transition="in" filter="blinds(horizontal)">
                                      <p:cBhvr>
                                        <p:cTn id="7" dur="500"/>
                                        <p:tgtEl>
                                          <p:spTgt spid="24576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45763">
                                            <p:txEl>
                                              <p:pRg st="1" end="1"/>
                                            </p:txEl>
                                          </p:spTgt>
                                        </p:tgtEl>
                                        <p:attrNameLst>
                                          <p:attrName>style.visibility</p:attrName>
                                        </p:attrNameLst>
                                      </p:cBhvr>
                                      <p:to>
                                        <p:strVal val="visible"/>
                                      </p:to>
                                    </p:set>
                                    <p:animEffect transition="in" filter="blinds(horizontal)">
                                      <p:cBhvr>
                                        <p:cTn id="10" dur="500"/>
                                        <p:tgtEl>
                                          <p:spTgt spid="24576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45763">
                                            <p:txEl>
                                              <p:pRg st="2" end="2"/>
                                            </p:txEl>
                                          </p:spTgt>
                                        </p:tgtEl>
                                        <p:attrNameLst>
                                          <p:attrName>style.visibility</p:attrName>
                                        </p:attrNameLst>
                                      </p:cBhvr>
                                      <p:to>
                                        <p:strVal val="visible"/>
                                      </p:to>
                                    </p:set>
                                    <p:animEffect transition="in" filter="blinds(horizontal)">
                                      <p:cBhvr>
                                        <p:cTn id="13" dur="500"/>
                                        <p:tgtEl>
                                          <p:spTgt spid="24576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45763">
                                            <p:txEl>
                                              <p:pRg st="3" end="3"/>
                                            </p:txEl>
                                          </p:spTgt>
                                        </p:tgtEl>
                                        <p:attrNameLst>
                                          <p:attrName>style.visibility</p:attrName>
                                        </p:attrNameLst>
                                      </p:cBhvr>
                                      <p:to>
                                        <p:strVal val="visible"/>
                                      </p:to>
                                    </p:set>
                                    <p:animEffect transition="in" filter="blinds(horizontal)">
                                      <p:cBhvr>
                                        <p:cTn id="16" dur="500"/>
                                        <p:tgtEl>
                                          <p:spTgt spid="24576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45763">
                                            <p:txEl>
                                              <p:pRg st="4" end="4"/>
                                            </p:txEl>
                                          </p:spTgt>
                                        </p:tgtEl>
                                        <p:attrNameLst>
                                          <p:attrName>style.visibility</p:attrName>
                                        </p:attrNameLst>
                                      </p:cBhvr>
                                      <p:to>
                                        <p:strVal val="visible"/>
                                      </p:to>
                                    </p:set>
                                    <p:animEffect transition="in" filter="blinds(horizontal)">
                                      <p:cBhvr>
                                        <p:cTn id="19" dur="500"/>
                                        <p:tgtEl>
                                          <p:spTgt spid="24576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45763">
                                            <p:txEl>
                                              <p:pRg st="5" end="5"/>
                                            </p:txEl>
                                          </p:spTgt>
                                        </p:tgtEl>
                                        <p:attrNameLst>
                                          <p:attrName>style.visibility</p:attrName>
                                        </p:attrNameLst>
                                      </p:cBhvr>
                                      <p:to>
                                        <p:strVal val="visible"/>
                                      </p:to>
                                    </p:set>
                                    <p:animEffect transition="in" filter="blinds(horizontal)">
                                      <p:cBhvr>
                                        <p:cTn id="22" dur="500"/>
                                        <p:tgtEl>
                                          <p:spTgt spid="24576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45763">
                                            <p:txEl>
                                              <p:pRg st="6" end="6"/>
                                            </p:txEl>
                                          </p:spTgt>
                                        </p:tgtEl>
                                        <p:attrNameLst>
                                          <p:attrName>style.visibility</p:attrName>
                                        </p:attrNameLst>
                                      </p:cBhvr>
                                      <p:to>
                                        <p:strVal val="visible"/>
                                      </p:to>
                                    </p:set>
                                    <p:animEffect transition="in" filter="blinds(horizontal)">
                                      <p:cBhvr>
                                        <p:cTn id="25" dur="500"/>
                                        <p:tgtEl>
                                          <p:spTgt spid="245763">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45763">
                                            <p:txEl>
                                              <p:pRg st="7" end="7"/>
                                            </p:txEl>
                                          </p:spTgt>
                                        </p:tgtEl>
                                        <p:attrNameLst>
                                          <p:attrName>style.visibility</p:attrName>
                                        </p:attrNameLst>
                                      </p:cBhvr>
                                      <p:to>
                                        <p:strVal val="visible"/>
                                      </p:to>
                                    </p:set>
                                    <p:animEffect transition="in" filter="blinds(horizontal)">
                                      <p:cBhvr>
                                        <p:cTn id="28" dur="500"/>
                                        <p:tgtEl>
                                          <p:spTgt spid="245763">
                                            <p:txEl>
                                              <p:pRg st="7" end="7"/>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245763">
                                            <p:txEl>
                                              <p:pRg st="8" end="8"/>
                                            </p:txEl>
                                          </p:spTgt>
                                        </p:tgtEl>
                                        <p:attrNameLst>
                                          <p:attrName>style.visibility</p:attrName>
                                        </p:attrNameLst>
                                      </p:cBhvr>
                                      <p:to>
                                        <p:strVal val="visible"/>
                                      </p:to>
                                    </p:set>
                                    <p:animEffect transition="in" filter="blinds(horizontal)">
                                      <p:cBhvr>
                                        <p:cTn id="31" dur="500"/>
                                        <p:tgtEl>
                                          <p:spTgt spid="245763">
                                            <p:txEl>
                                              <p:pRg st="8" end="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245763">
                                            <p:txEl>
                                              <p:pRg st="9" end="9"/>
                                            </p:txEl>
                                          </p:spTgt>
                                        </p:tgtEl>
                                        <p:attrNameLst>
                                          <p:attrName>style.visibility</p:attrName>
                                        </p:attrNameLst>
                                      </p:cBhvr>
                                      <p:to>
                                        <p:strVal val="visible"/>
                                      </p:to>
                                    </p:set>
                                    <p:animEffect transition="in" filter="blinds(horizontal)">
                                      <p:cBhvr>
                                        <p:cTn id="34" dur="500"/>
                                        <p:tgtEl>
                                          <p:spTgt spid="245763">
                                            <p:txEl>
                                              <p:pRg st="9" end="9"/>
                                            </p:txEl>
                                          </p:spTgt>
                                        </p:tgtEl>
                                      </p:cBhvr>
                                    </p:animEffect>
                                  </p:childTnLst>
                                </p:cTn>
                              </p:par>
                              <p:par>
                                <p:cTn id="35" presetID="3" presetClass="entr" presetSubtype="10" fill="hold" nodeType="withEffect">
                                  <p:stCondLst>
                                    <p:cond delay="0"/>
                                  </p:stCondLst>
                                  <p:childTnLst>
                                    <p:set>
                                      <p:cBhvr>
                                        <p:cTn id="36" dur="1" fill="hold">
                                          <p:stCondLst>
                                            <p:cond delay="0"/>
                                          </p:stCondLst>
                                        </p:cTn>
                                        <p:tgtEl>
                                          <p:spTgt spid="245763">
                                            <p:txEl>
                                              <p:pRg st="10" end="10"/>
                                            </p:txEl>
                                          </p:spTgt>
                                        </p:tgtEl>
                                        <p:attrNameLst>
                                          <p:attrName>style.visibility</p:attrName>
                                        </p:attrNameLst>
                                      </p:cBhvr>
                                      <p:to>
                                        <p:strVal val="visible"/>
                                      </p:to>
                                    </p:set>
                                    <p:animEffect transition="in" filter="blinds(horizontal)">
                                      <p:cBhvr>
                                        <p:cTn id="37" dur="500"/>
                                        <p:tgtEl>
                                          <p:spTgt spid="245763">
                                            <p:txEl>
                                              <p:pRg st="10" end="10"/>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245763">
                                            <p:txEl>
                                              <p:pRg st="11" end="11"/>
                                            </p:txEl>
                                          </p:spTgt>
                                        </p:tgtEl>
                                        <p:attrNameLst>
                                          <p:attrName>style.visibility</p:attrName>
                                        </p:attrNameLst>
                                      </p:cBhvr>
                                      <p:to>
                                        <p:strVal val="visible"/>
                                      </p:to>
                                    </p:set>
                                    <p:animEffect transition="in" filter="blinds(horizontal)">
                                      <p:cBhvr>
                                        <p:cTn id="40" dur="500"/>
                                        <p:tgtEl>
                                          <p:spTgt spid="245763">
                                            <p:txEl>
                                              <p:pRg st="11" end="11"/>
                                            </p:txEl>
                                          </p:spTgt>
                                        </p:tgtEl>
                                      </p:cBhvr>
                                    </p:animEffect>
                                  </p:childTnLst>
                                </p:cTn>
                              </p:par>
                              <p:par>
                                <p:cTn id="41" presetID="3" presetClass="entr" presetSubtype="10" fill="hold" nodeType="withEffect">
                                  <p:stCondLst>
                                    <p:cond delay="0"/>
                                  </p:stCondLst>
                                  <p:childTnLst>
                                    <p:set>
                                      <p:cBhvr>
                                        <p:cTn id="42" dur="1" fill="hold">
                                          <p:stCondLst>
                                            <p:cond delay="0"/>
                                          </p:stCondLst>
                                        </p:cTn>
                                        <p:tgtEl>
                                          <p:spTgt spid="245763">
                                            <p:txEl>
                                              <p:pRg st="12" end="12"/>
                                            </p:txEl>
                                          </p:spTgt>
                                        </p:tgtEl>
                                        <p:attrNameLst>
                                          <p:attrName>style.visibility</p:attrName>
                                        </p:attrNameLst>
                                      </p:cBhvr>
                                      <p:to>
                                        <p:strVal val="visible"/>
                                      </p:to>
                                    </p:set>
                                    <p:animEffect transition="in" filter="blinds(horizontal)">
                                      <p:cBhvr>
                                        <p:cTn id="43" dur="500"/>
                                        <p:tgtEl>
                                          <p:spTgt spid="245763">
                                            <p:txEl>
                                              <p:pRg st="12" end="12"/>
                                            </p:txEl>
                                          </p:spTgt>
                                        </p:tgtEl>
                                      </p:cBhvr>
                                    </p:animEffect>
                                  </p:childTnLst>
                                </p:cTn>
                              </p:par>
                              <p:par>
                                <p:cTn id="44" presetID="3" presetClass="entr" presetSubtype="10" fill="hold" nodeType="withEffect">
                                  <p:stCondLst>
                                    <p:cond delay="0"/>
                                  </p:stCondLst>
                                  <p:childTnLst>
                                    <p:set>
                                      <p:cBhvr>
                                        <p:cTn id="45" dur="1" fill="hold">
                                          <p:stCondLst>
                                            <p:cond delay="0"/>
                                          </p:stCondLst>
                                        </p:cTn>
                                        <p:tgtEl>
                                          <p:spTgt spid="245763">
                                            <p:txEl>
                                              <p:pRg st="13" end="13"/>
                                            </p:txEl>
                                          </p:spTgt>
                                        </p:tgtEl>
                                        <p:attrNameLst>
                                          <p:attrName>style.visibility</p:attrName>
                                        </p:attrNameLst>
                                      </p:cBhvr>
                                      <p:to>
                                        <p:strVal val="visible"/>
                                      </p:to>
                                    </p:set>
                                    <p:animEffect transition="in" filter="blinds(horizontal)">
                                      <p:cBhvr>
                                        <p:cTn id="46" dur="500"/>
                                        <p:tgtEl>
                                          <p:spTgt spid="245763">
                                            <p:txEl>
                                              <p:pRg st="13" end="13"/>
                                            </p:txEl>
                                          </p:spTgt>
                                        </p:tgtEl>
                                      </p:cBhvr>
                                    </p:animEffect>
                                  </p:childTnLst>
                                </p:cTn>
                              </p:par>
                              <p:par>
                                <p:cTn id="47" presetID="3" presetClass="entr" presetSubtype="10" fill="hold" nodeType="withEffect">
                                  <p:stCondLst>
                                    <p:cond delay="0"/>
                                  </p:stCondLst>
                                  <p:childTnLst>
                                    <p:set>
                                      <p:cBhvr>
                                        <p:cTn id="48" dur="1" fill="hold">
                                          <p:stCondLst>
                                            <p:cond delay="0"/>
                                          </p:stCondLst>
                                        </p:cTn>
                                        <p:tgtEl>
                                          <p:spTgt spid="245763">
                                            <p:txEl>
                                              <p:pRg st="14" end="14"/>
                                            </p:txEl>
                                          </p:spTgt>
                                        </p:tgtEl>
                                        <p:attrNameLst>
                                          <p:attrName>style.visibility</p:attrName>
                                        </p:attrNameLst>
                                      </p:cBhvr>
                                      <p:to>
                                        <p:strVal val="visible"/>
                                      </p:to>
                                    </p:set>
                                    <p:animEffect transition="in" filter="blinds(horizontal)">
                                      <p:cBhvr>
                                        <p:cTn id="49" dur="500"/>
                                        <p:tgtEl>
                                          <p:spTgt spid="245763">
                                            <p:txEl>
                                              <p:pRg st="14" end="14"/>
                                            </p:txEl>
                                          </p:spTgt>
                                        </p:tgtEl>
                                      </p:cBhvr>
                                    </p:animEffect>
                                  </p:childTnLst>
                                </p:cTn>
                              </p:par>
                              <p:par>
                                <p:cTn id="50" presetID="3" presetClass="entr" presetSubtype="10" fill="hold" nodeType="withEffect">
                                  <p:stCondLst>
                                    <p:cond delay="0"/>
                                  </p:stCondLst>
                                  <p:childTnLst>
                                    <p:set>
                                      <p:cBhvr>
                                        <p:cTn id="51" dur="1" fill="hold">
                                          <p:stCondLst>
                                            <p:cond delay="0"/>
                                          </p:stCondLst>
                                        </p:cTn>
                                        <p:tgtEl>
                                          <p:spTgt spid="245763">
                                            <p:txEl>
                                              <p:pRg st="15" end="15"/>
                                            </p:txEl>
                                          </p:spTgt>
                                        </p:tgtEl>
                                        <p:attrNameLst>
                                          <p:attrName>style.visibility</p:attrName>
                                        </p:attrNameLst>
                                      </p:cBhvr>
                                      <p:to>
                                        <p:strVal val="visible"/>
                                      </p:to>
                                    </p:set>
                                    <p:animEffect transition="in" filter="blinds(horizontal)">
                                      <p:cBhvr>
                                        <p:cTn id="52" dur="500"/>
                                        <p:tgtEl>
                                          <p:spTgt spid="24576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zh-TW" smtClean="0"/>
              <a:t>NuMicro </a:t>
            </a:r>
            <a:r>
              <a:rPr lang="zh-CN" altLang="en-US" smtClean="0"/>
              <a:t>家族</a:t>
            </a:r>
            <a:endParaRPr lang="en-US" altLang="zh-TW" smtClean="0"/>
          </a:p>
        </p:txBody>
      </p:sp>
      <p:sp>
        <p:nvSpPr>
          <p:cNvPr id="245763" name="Rectangle 3"/>
          <p:cNvSpPr>
            <a:spLocks noGrp="1" noChangeArrowheads="1"/>
          </p:cNvSpPr>
          <p:nvPr>
            <p:ph idx="1"/>
          </p:nvPr>
        </p:nvSpPr>
        <p:spPr>
          <a:extLst>
            <a:ext uri="{91240B29-F687-4F45-9708-019B960494DF}">
              <a14:hiddenLine xmlns:a14="http://schemas.microsoft.com/office/drawing/2010/main" w="9525">
                <a:solidFill>
                  <a:srgbClr val="FF0000"/>
                </a:solidFill>
                <a:miter lim="800000"/>
                <a:headEnd/>
                <a:tailEnd/>
              </a14:hiddenLine>
            </a:ext>
          </a:extLst>
        </p:spPr>
        <p:txBody>
          <a:bodyPr/>
          <a:lstStyle/>
          <a:p>
            <a:pPr eaLnBrk="1" hangingPunct="1">
              <a:lnSpc>
                <a:spcPct val="90000"/>
              </a:lnSpc>
            </a:pPr>
            <a:r>
              <a:rPr lang="en-US" altLang="zh-TW" sz="1600" smtClean="0">
                <a:cs typeface="Arial" charset="0"/>
              </a:rPr>
              <a:t>Nano series IC </a:t>
            </a:r>
            <a:r>
              <a:rPr lang="zh-CN" altLang="en-US" sz="1600" smtClean="0">
                <a:cs typeface="Arial" charset="0"/>
              </a:rPr>
              <a:t>内嵌</a:t>
            </a:r>
            <a:r>
              <a:rPr lang="en-US" altLang="zh-TW" sz="1600" smtClean="0">
                <a:cs typeface="Arial" charset="0"/>
              </a:rPr>
              <a:t> Cortex-M0 </a:t>
            </a:r>
            <a:r>
              <a:rPr lang="zh-CN" altLang="en-US" sz="1600" smtClean="0">
                <a:cs typeface="Arial" charset="0"/>
              </a:rPr>
              <a:t>核</a:t>
            </a:r>
            <a:r>
              <a:rPr lang="en-US" altLang="zh-TW" sz="1600" smtClean="0">
                <a:cs typeface="Arial" charset="0"/>
              </a:rPr>
              <a:t>(Up to 42Mhz)</a:t>
            </a:r>
          </a:p>
          <a:p>
            <a:pPr lvl="1" eaLnBrk="1" hangingPunct="1">
              <a:buFont typeface="Arial" charset="0"/>
              <a:buChar char="•"/>
            </a:pPr>
            <a:r>
              <a:rPr lang="en-US" altLang="zh-TW" sz="1400" smtClean="0">
                <a:cs typeface="Arial" charset="0"/>
              </a:rPr>
              <a:t>32KB/64KB/123KB Flash memory for program memory (APROM)</a:t>
            </a:r>
          </a:p>
          <a:p>
            <a:pPr lvl="1" eaLnBrk="1" hangingPunct="1">
              <a:buFont typeface="Arial" charset="0"/>
              <a:buChar char="•"/>
            </a:pPr>
            <a:r>
              <a:rPr lang="en-US" altLang="zh-TW" sz="1400" smtClean="0">
                <a:cs typeface="Arial" charset="0"/>
              </a:rPr>
              <a:t>Configurable Flash memory for data memory (Data Flash)</a:t>
            </a:r>
          </a:p>
          <a:p>
            <a:pPr lvl="1" eaLnBrk="1" hangingPunct="1">
              <a:buFont typeface="Arial" charset="0"/>
              <a:buChar char="•"/>
            </a:pPr>
            <a:r>
              <a:rPr lang="en-US" altLang="zh-TW" sz="1400" smtClean="0">
                <a:cs typeface="Arial" charset="0"/>
              </a:rPr>
              <a:t>4KB Flash memory for loader (LDROM)</a:t>
            </a:r>
          </a:p>
          <a:p>
            <a:pPr lvl="1" eaLnBrk="1" hangingPunct="1">
              <a:buFont typeface="Arial" charset="0"/>
              <a:buChar char="•"/>
            </a:pPr>
            <a:r>
              <a:rPr lang="en-US" altLang="zh-TW" sz="1400" smtClean="0">
                <a:cs typeface="Arial" charset="0"/>
              </a:rPr>
              <a:t>8KB/16KB SRAM for internal scratch-pad RAM (SRAM) </a:t>
            </a:r>
          </a:p>
          <a:p>
            <a:pPr eaLnBrk="1" hangingPunct="1">
              <a:lnSpc>
                <a:spcPct val="90000"/>
              </a:lnSpc>
            </a:pPr>
            <a:r>
              <a:rPr lang="zh-CN" altLang="en-US" sz="1600" smtClean="0">
                <a:solidFill>
                  <a:srgbClr val="FF0000"/>
                </a:solidFill>
                <a:cs typeface="Arial" charset="0"/>
              </a:rPr>
              <a:t>宽电压：</a:t>
            </a:r>
            <a:r>
              <a:rPr lang="en-US" altLang="zh-TW" sz="1600" smtClean="0">
                <a:solidFill>
                  <a:srgbClr val="FF0000"/>
                </a:solidFill>
                <a:cs typeface="Arial" charset="0"/>
              </a:rPr>
              <a:t>1.8V to 3.6V</a:t>
            </a:r>
          </a:p>
          <a:p>
            <a:pPr eaLnBrk="1" hangingPunct="1">
              <a:lnSpc>
                <a:spcPct val="90000"/>
              </a:lnSpc>
            </a:pPr>
            <a:r>
              <a:rPr lang="en-US" altLang="zh-TW" sz="1600" smtClean="0">
                <a:cs typeface="Arial" charset="0"/>
              </a:rPr>
              <a:t>Support </a:t>
            </a:r>
            <a:r>
              <a:rPr lang="en-US" altLang="zh-TW" sz="1600" smtClean="0">
                <a:solidFill>
                  <a:srgbClr val="FF0000"/>
                </a:solidFill>
                <a:cs typeface="Arial" charset="0"/>
              </a:rPr>
              <a:t>ISP</a:t>
            </a:r>
            <a:r>
              <a:rPr lang="en-US" altLang="zh-TW" sz="1600" smtClean="0">
                <a:cs typeface="Arial" charset="0"/>
              </a:rPr>
              <a:t> (In System Programming) by USB or UART</a:t>
            </a:r>
          </a:p>
          <a:p>
            <a:pPr eaLnBrk="1" hangingPunct="1">
              <a:lnSpc>
                <a:spcPct val="90000"/>
              </a:lnSpc>
            </a:pPr>
            <a:r>
              <a:rPr lang="en-US" altLang="zh-TW" sz="1600" smtClean="0">
                <a:cs typeface="Arial" charset="0"/>
              </a:rPr>
              <a:t>Support 2 wire </a:t>
            </a:r>
            <a:r>
              <a:rPr lang="en-US" altLang="zh-TW" sz="1600" smtClean="0">
                <a:solidFill>
                  <a:srgbClr val="FF0000"/>
                </a:solidFill>
                <a:cs typeface="Arial" charset="0"/>
              </a:rPr>
              <a:t>ICP ( In Circuit Programming) </a:t>
            </a:r>
            <a:r>
              <a:rPr lang="en-US" altLang="zh-TW" sz="1600" smtClean="0">
                <a:cs typeface="Arial" charset="0"/>
              </a:rPr>
              <a:t>update from ICE interface</a:t>
            </a:r>
          </a:p>
          <a:p>
            <a:pPr eaLnBrk="1" hangingPunct="1">
              <a:lnSpc>
                <a:spcPct val="90000"/>
              </a:lnSpc>
            </a:pPr>
            <a:r>
              <a:rPr lang="en-US" altLang="zh-TW" sz="1600" smtClean="0">
                <a:cs typeface="Arial" charset="0"/>
              </a:rPr>
              <a:t>Support fast parallel programming mode by external writer</a:t>
            </a:r>
          </a:p>
          <a:p>
            <a:pPr eaLnBrk="1" hangingPunct="1">
              <a:lnSpc>
                <a:spcPct val="90000"/>
              </a:lnSpc>
            </a:pPr>
            <a:r>
              <a:rPr lang="en-US" altLang="zh-TW" sz="1600" smtClean="0">
                <a:cs typeface="Arial" charset="0"/>
              </a:rPr>
              <a:t>2 wire SWD ICE interface</a:t>
            </a:r>
          </a:p>
          <a:p>
            <a:pPr lvl="1" eaLnBrk="1" hangingPunct="1">
              <a:lnSpc>
                <a:spcPct val="90000"/>
              </a:lnSpc>
              <a:buFont typeface="Arial" charset="0"/>
              <a:buNone/>
            </a:pPr>
            <a:endParaRPr lang="en-US" altLang="zh-TW" sz="1400" smtClean="0">
              <a:cs typeface="Arial" charset="0"/>
            </a:endParaRPr>
          </a:p>
        </p:txBody>
      </p:sp>
      <p:sp>
        <p:nvSpPr>
          <p:cNvPr id="819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9D112F0-E110-4B53-A3C6-733A949D6D68}" type="slidenum">
              <a:rPr kumimoji="0" lang="en-US" altLang="zh-TW" u="none" smtClean="0">
                <a:ea typeface="ＭＳ Ｐゴシック" pitchFamily="34" charset="-128"/>
              </a:rPr>
              <a:pPr fontAlgn="base">
                <a:spcBef>
                  <a:spcPct val="0"/>
                </a:spcBef>
                <a:spcAft>
                  <a:spcPct val="0"/>
                </a:spcAft>
              </a:pPr>
              <a:t>6</a:t>
            </a:fld>
            <a:endParaRPr kumimoji="0" lang="en-US" altLang="zh-TW" u="none" smtClean="0">
              <a:ea typeface="ＭＳ Ｐゴシック" pitchFamily="34" charset="-128"/>
            </a:endParaRPr>
          </a:p>
        </p:txBody>
      </p:sp>
    </p:spTree>
    <p:custDataLst>
      <p:tags r:id="rId1"/>
    </p:custDataLst>
  </p:cSld>
  <p:clrMapOvr>
    <a:masterClrMapping/>
  </p:clrMapOvr>
  <p:transition advTm="81301"/>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45763">
                                            <p:txEl>
                                              <p:pRg st="0" end="0"/>
                                            </p:txEl>
                                          </p:spTgt>
                                        </p:tgtEl>
                                        <p:attrNameLst>
                                          <p:attrName>style.visibility</p:attrName>
                                        </p:attrNameLst>
                                      </p:cBhvr>
                                      <p:to>
                                        <p:strVal val="visible"/>
                                      </p:to>
                                    </p:set>
                                    <p:animEffect transition="in" filter="blinds(horizontal)">
                                      <p:cBhvr>
                                        <p:cTn id="7" dur="500"/>
                                        <p:tgtEl>
                                          <p:spTgt spid="24576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45763">
                                            <p:txEl>
                                              <p:pRg st="1" end="1"/>
                                            </p:txEl>
                                          </p:spTgt>
                                        </p:tgtEl>
                                        <p:attrNameLst>
                                          <p:attrName>style.visibility</p:attrName>
                                        </p:attrNameLst>
                                      </p:cBhvr>
                                      <p:to>
                                        <p:strVal val="visible"/>
                                      </p:to>
                                    </p:set>
                                    <p:animEffect transition="in" filter="blinds(horizontal)">
                                      <p:cBhvr>
                                        <p:cTn id="10" dur="500"/>
                                        <p:tgtEl>
                                          <p:spTgt spid="24576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245763">
                                            <p:txEl>
                                              <p:pRg st="2" end="2"/>
                                            </p:txEl>
                                          </p:spTgt>
                                        </p:tgtEl>
                                        <p:attrNameLst>
                                          <p:attrName>style.visibility</p:attrName>
                                        </p:attrNameLst>
                                      </p:cBhvr>
                                      <p:to>
                                        <p:strVal val="visible"/>
                                      </p:to>
                                    </p:set>
                                    <p:animEffect transition="in" filter="blinds(horizontal)">
                                      <p:cBhvr>
                                        <p:cTn id="13" dur="500"/>
                                        <p:tgtEl>
                                          <p:spTgt spid="24576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245763">
                                            <p:txEl>
                                              <p:pRg st="3" end="3"/>
                                            </p:txEl>
                                          </p:spTgt>
                                        </p:tgtEl>
                                        <p:attrNameLst>
                                          <p:attrName>style.visibility</p:attrName>
                                        </p:attrNameLst>
                                      </p:cBhvr>
                                      <p:to>
                                        <p:strVal val="visible"/>
                                      </p:to>
                                    </p:set>
                                    <p:animEffect transition="in" filter="blinds(horizontal)">
                                      <p:cBhvr>
                                        <p:cTn id="16" dur="500"/>
                                        <p:tgtEl>
                                          <p:spTgt spid="24576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245763">
                                            <p:txEl>
                                              <p:pRg st="4" end="4"/>
                                            </p:txEl>
                                          </p:spTgt>
                                        </p:tgtEl>
                                        <p:attrNameLst>
                                          <p:attrName>style.visibility</p:attrName>
                                        </p:attrNameLst>
                                      </p:cBhvr>
                                      <p:to>
                                        <p:strVal val="visible"/>
                                      </p:to>
                                    </p:set>
                                    <p:animEffect transition="in" filter="blinds(horizontal)">
                                      <p:cBhvr>
                                        <p:cTn id="19" dur="500"/>
                                        <p:tgtEl>
                                          <p:spTgt spid="245763">
                                            <p:txEl>
                                              <p:pRg st="4" end="4"/>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245763">
                                            <p:txEl>
                                              <p:pRg st="5" end="5"/>
                                            </p:txEl>
                                          </p:spTgt>
                                        </p:tgtEl>
                                        <p:attrNameLst>
                                          <p:attrName>style.visibility</p:attrName>
                                        </p:attrNameLst>
                                      </p:cBhvr>
                                      <p:to>
                                        <p:strVal val="visible"/>
                                      </p:to>
                                    </p:set>
                                    <p:animEffect transition="in" filter="blinds(horizontal)">
                                      <p:cBhvr>
                                        <p:cTn id="22" dur="500"/>
                                        <p:tgtEl>
                                          <p:spTgt spid="245763">
                                            <p:txEl>
                                              <p:pRg st="5" end="5"/>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245763">
                                            <p:txEl>
                                              <p:pRg st="6" end="6"/>
                                            </p:txEl>
                                          </p:spTgt>
                                        </p:tgtEl>
                                        <p:attrNameLst>
                                          <p:attrName>style.visibility</p:attrName>
                                        </p:attrNameLst>
                                      </p:cBhvr>
                                      <p:to>
                                        <p:strVal val="visible"/>
                                      </p:to>
                                    </p:set>
                                    <p:animEffect transition="in" filter="blinds(horizontal)">
                                      <p:cBhvr>
                                        <p:cTn id="25" dur="500"/>
                                        <p:tgtEl>
                                          <p:spTgt spid="245763">
                                            <p:txEl>
                                              <p:pRg st="6" end="6"/>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245763">
                                            <p:txEl>
                                              <p:pRg st="7" end="7"/>
                                            </p:txEl>
                                          </p:spTgt>
                                        </p:tgtEl>
                                        <p:attrNameLst>
                                          <p:attrName>style.visibility</p:attrName>
                                        </p:attrNameLst>
                                      </p:cBhvr>
                                      <p:to>
                                        <p:strVal val="visible"/>
                                      </p:to>
                                    </p:set>
                                    <p:animEffect transition="in" filter="blinds(horizontal)">
                                      <p:cBhvr>
                                        <p:cTn id="28" dur="500"/>
                                        <p:tgtEl>
                                          <p:spTgt spid="245763">
                                            <p:txEl>
                                              <p:pRg st="7" end="7"/>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245763">
                                            <p:txEl>
                                              <p:pRg st="8" end="8"/>
                                            </p:txEl>
                                          </p:spTgt>
                                        </p:tgtEl>
                                        <p:attrNameLst>
                                          <p:attrName>style.visibility</p:attrName>
                                        </p:attrNameLst>
                                      </p:cBhvr>
                                      <p:to>
                                        <p:strVal val="visible"/>
                                      </p:to>
                                    </p:set>
                                    <p:animEffect transition="in" filter="blinds(horizontal)">
                                      <p:cBhvr>
                                        <p:cTn id="31" dur="500"/>
                                        <p:tgtEl>
                                          <p:spTgt spid="245763">
                                            <p:txEl>
                                              <p:pRg st="8" end="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245763">
                                            <p:txEl>
                                              <p:pRg st="9" end="9"/>
                                            </p:txEl>
                                          </p:spTgt>
                                        </p:tgtEl>
                                        <p:attrNameLst>
                                          <p:attrName>style.visibility</p:attrName>
                                        </p:attrNameLst>
                                      </p:cBhvr>
                                      <p:to>
                                        <p:strVal val="visible"/>
                                      </p:to>
                                    </p:set>
                                    <p:animEffect transition="in" filter="blinds(horizontal)">
                                      <p:cBhvr>
                                        <p:cTn id="34" dur="500"/>
                                        <p:tgtEl>
                                          <p:spTgt spid="24576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zh-TW" smtClean="0"/>
              <a:t>ARM Cortex-M0 Function Block Diagram</a:t>
            </a:r>
          </a:p>
        </p:txBody>
      </p:sp>
      <p:sp>
        <p:nvSpPr>
          <p:cNvPr id="9219"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5006D1F8-048E-48ED-8FE7-633A32FE2723}" type="slidenum">
              <a:rPr kumimoji="0" lang="en-US" altLang="zh-TW" u="none" smtClean="0">
                <a:ea typeface="ＭＳ Ｐゴシック" pitchFamily="34" charset="-128"/>
              </a:rPr>
              <a:pPr fontAlgn="base">
                <a:spcBef>
                  <a:spcPct val="0"/>
                </a:spcBef>
                <a:spcAft>
                  <a:spcPct val="0"/>
                </a:spcAft>
              </a:pPr>
              <a:t>7</a:t>
            </a:fld>
            <a:endParaRPr kumimoji="0" lang="en-US" altLang="zh-TW" u="none" smtClean="0">
              <a:ea typeface="ＭＳ Ｐゴシック" pitchFamily="34" charset="-128"/>
            </a:endParaRPr>
          </a:p>
        </p:txBody>
      </p:sp>
      <p:sp>
        <p:nvSpPr>
          <p:cNvPr id="9220" name="Rectangle 3"/>
          <p:cNvSpPr>
            <a:spLocks noChangeArrowheads="1"/>
          </p:cNvSpPr>
          <p:nvPr/>
        </p:nvSpPr>
        <p:spPr bwMode="auto">
          <a:xfrm>
            <a:off x="0" y="2176463"/>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ea typeface="新細明體" pitchFamily="18" charset="-120"/>
            </a:endParaRPr>
          </a:p>
        </p:txBody>
      </p:sp>
      <p:graphicFrame>
        <p:nvGraphicFramePr>
          <p:cNvPr id="9221" name="Object 4"/>
          <p:cNvGraphicFramePr>
            <a:graphicFrameLocks noChangeAspect="1"/>
          </p:cNvGraphicFramePr>
          <p:nvPr/>
        </p:nvGraphicFramePr>
        <p:xfrm>
          <a:off x="0" y="2209800"/>
          <a:ext cx="8686800" cy="3775075"/>
        </p:xfrm>
        <a:graphic>
          <a:graphicData uri="http://schemas.openxmlformats.org/presentationml/2006/ole">
            <mc:AlternateContent xmlns:mc="http://schemas.openxmlformats.org/markup-compatibility/2006">
              <mc:Choice xmlns:v="urn:schemas-microsoft-com:vml" Requires="v">
                <p:oleObj spid="_x0000_s9228" name="Visio" r:id="rId5" imgW="6163398" imgH="2689456" progId="Visio.Drawing.11">
                  <p:embed/>
                </p:oleObj>
              </mc:Choice>
              <mc:Fallback>
                <p:oleObj name="Visio" r:id="rId5" imgW="6163398" imgH="2689456" progId="Visio.Drawing.11">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209800"/>
                        <a:ext cx="8686800" cy="377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2" name="Rectangle 5"/>
          <p:cNvSpPr>
            <a:spLocks noChangeArrowheads="1"/>
          </p:cNvSpPr>
          <p:nvPr/>
        </p:nvSpPr>
        <p:spPr bwMode="auto">
          <a:xfrm>
            <a:off x="6553200" y="1143000"/>
            <a:ext cx="1828800" cy="685800"/>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u="none">
                <a:solidFill>
                  <a:srgbClr val="FF0000"/>
                </a:solidFill>
                <a:ea typeface="新細明體" pitchFamily="18" charset="-120"/>
              </a:rPr>
              <a:t>4 Break Point</a:t>
            </a:r>
          </a:p>
          <a:p>
            <a:pPr algn="ctr"/>
            <a:r>
              <a:rPr lang="en-US" altLang="zh-TW" u="none">
                <a:solidFill>
                  <a:srgbClr val="FF0000"/>
                </a:solidFill>
                <a:ea typeface="新細明體" pitchFamily="18" charset="-120"/>
              </a:rPr>
              <a:t>2 Watchpoint</a:t>
            </a:r>
            <a:r>
              <a:rPr lang="en-US" altLang="zh-TW" u="none">
                <a:ea typeface="新細明體" pitchFamily="18" charset="-120"/>
              </a:rPr>
              <a:t> </a:t>
            </a:r>
          </a:p>
        </p:txBody>
      </p:sp>
      <p:sp>
        <p:nvSpPr>
          <p:cNvPr id="9223" name="Line 6"/>
          <p:cNvSpPr>
            <a:spLocks noChangeShapeType="1"/>
          </p:cNvSpPr>
          <p:nvPr/>
        </p:nvSpPr>
        <p:spPr bwMode="auto">
          <a:xfrm flipH="1">
            <a:off x="5791200" y="1828800"/>
            <a:ext cx="762000" cy="11430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44743" name="Rectangle 7"/>
          <p:cNvSpPr>
            <a:spLocks noChangeArrowheads="1"/>
          </p:cNvSpPr>
          <p:nvPr/>
        </p:nvSpPr>
        <p:spPr bwMode="auto">
          <a:xfrm>
            <a:off x="3733800" y="2667000"/>
            <a:ext cx="1295400" cy="1600200"/>
          </a:xfrm>
          <a:prstGeom prst="rect">
            <a:avLst/>
          </a:prstGeom>
          <a:noFill/>
          <a:ln w="28575">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44744" name="Rectangle 8"/>
          <p:cNvSpPr>
            <a:spLocks noChangeArrowheads="1"/>
          </p:cNvSpPr>
          <p:nvPr/>
        </p:nvSpPr>
        <p:spPr bwMode="auto">
          <a:xfrm>
            <a:off x="1066800" y="3962400"/>
            <a:ext cx="990600" cy="990600"/>
          </a:xfrm>
          <a:prstGeom prst="rect">
            <a:avLst/>
          </a:prstGeom>
          <a:noFill/>
          <a:ln w="28575">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44745" name="Rectangle 9"/>
          <p:cNvSpPr>
            <a:spLocks noChangeArrowheads="1"/>
          </p:cNvSpPr>
          <p:nvPr/>
        </p:nvSpPr>
        <p:spPr bwMode="auto">
          <a:xfrm>
            <a:off x="2286000" y="2895600"/>
            <a:ext cx="1066800" cy="1066800"/>
          </a:xfrm>
          <a:prstGeom prst="rect">
            <a:avLst/>
          </a:prstGeom>
          <a:noFill/>
          <a:ln w="28575">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44746" name="Rectangle 10"/>
          <p:cNvSpPr>
            <a:spLocks noChangeArrowheads="1"/>
          </p:cNvSpPr>
          <p:nvPr/>
        </p:nvSpPr>
        <p:spPr bwMode="auto">
          <a:xfrm>
            <a:off x="7239000" y="4191000"/>
            <a:ext cx="1066800" cy="762000"/>
          </a:xfrm>
          <a:prstGeom prst="rect">
            <a:avLst/>
          </a:prstGeom>
          <a:noFill/>
          <a:ln w="28575">
            <a:solidFill>
              <a:srgbClr val="FF0000"/>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Tree>
    <p:custDataLst>
      <p:tags r:id="rId2"/>
    </p:custDataLst>
  </p:cSld>
  <p:clrMapOvr>
    <a:masterClrMapping/>
  </p:clrMapOvr>
  <p:transition advTm="3103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4743"/>
                                        </p:tgtEl>
                                        <p:attrNameLst>
                                          <p:attrName>style.visibility</p:attrName>
                                        </p:attrNameLst>
                                      </p:cBhvr>
                                      <p:to>
                                        <p:strVal val="visible"/>
                                      </p:to>
                                    </p:set>
                                    <p:animEffect transition="in" filter="blinds(horizontal)">
                                      <p:cBhvr>
                                        <p:cTn id="7" dur="500"/>
                                        <p:tgtEl>
                                          <p:spTgt spid="2447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244743"/>
                                        </p:tgtEl>
                                      </p:cBhvr>
                                    </p:animEffect>
                                    <p:set>
                                      <p:cBhvr>
                                        <p:cTn id="12" dur="1" fill="hold">
                                          <p:stCondLst>
                                            <p:cond delay="499"/>
                                          </p:stCondLst>
                                        </p:cTn>
                                        <p:tgtEl>
                                          <p:spTgt spid="244743"/>
                                        </p:tgtEl>
                                        <p:attrNameLst>
                                          <p:attrName>style.visibility</p:attrName>
                                        </p:attrNameLst>
                                      </p:cBhvr>
                                      <p:to>
                                        <p:strVal val="hidden"/>
                                      </p:to>
                                    </p:set>
                                  </p:childTnLst>
                                </p:cTn>
                              </p:par>
                              <p:par>
                                <p:cTn id="13" presetID="3" presetClass="entr" presetSubtype="10" fill="hold" grpId="0" nodeType="withEffect">
                                  <p:stCondLst>
                                    <p:cond delay="0"/>
                                  </p:stCondLst>
                                  <p:childTnLst>
                                    <p:set>
                                      <p:cBhvr>
                                        <p:cTn id="14" dur="1" fill="hold">
                                          <p:stCondLst>
                                            <p:cond delay="0"/>
                                          </p:stCondLst>
                                        </p:cTn>
                                        <p:tgtEl>
                                          <p:spTgt spid="244744"/>
                                        </p:tgtEl>
                                        <p:attrNameLst>
                                          <p:attrName>style.visibility</p:attrName>
                                        </p:attrNameLst>
                                      </p:cBhvr>
                                      <p:to>
                                        <p:strVal val="visible"/>
                                      </p:to>
                                    </p:set>
                                    <p:animEffect transition="in" filter="blinds(horizontal)">
                                      <p:cBhvr>
                                        <p:cTn id="15" dur="500"/>
                                        <p:tgtEl>
                                          <p:spTgt spid="24474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 presetClass="exit" presetSubtype="10" fill="hold" grpId="1" nodeType="clickEffect">
                                  <p:stCondLst>
                                    <p:cond delay="0"/>
                                  </p:stCondLst>
                                  <p:childTnLst>
                                    <p:animEffect transition="out" filter="blinds(horizontal)">
                                      <p:cBhvr>
                                        <p:cTn id="19" dur="500"/>
                                        <p:tgtEl>
                                          <p:spTgt spid="244744"/>
                                        </p:tgtEl>
                                      </p:cBhvr>
                                    </p:animEffect>
                                    <p:set>
                                      <p:cBhvr>
                                        <p:cTn id="20" dur="1" fill="hold">
                                          <p:stCondLst>
                                            <p:cond delay="499"/>
                                          </p:stCondLst>
                                        </p:cTn>
                                        <p:tgtEl>
                                          <p:spTgt spid="244744"/>
                                        </p:tgtEl>
                                        <p:attrNameLst>
                                          <p:attrName>style.visibility</p:attrName>
                                        </p:attrNameLst>
                                      </p:cBhvr>
                                      <p:to>
                                        <p:strVal val="hidden"/>
                                      </p:to>
                                    </p:set>
                                  </p:childTnLst>
                                </p:cTn>
                              </p:par>
                              <p:par>
                                <p:cTn id="21" presetID="3" presetClass="entr" presetSubtype="10" fill="hold" grpId="0" nodeType="withEffect">
                                  <p:stCondLst>
                                    <p:cond delay="0"/>
                                  </p:stCondLst>
                                  <p:childTnLst>
                                    <p:set>
                                      <p:cBhvr>
                                        <p:cTn id="22" dur="1" fill="hold">
                                          <p:stCondLst>
                                            <p:cond delay="0"/>
                                          </p:stCondLst>
                                        </p:cTn>
                                        <p:tgtEl>
                                          <p:spTgt spid="244745"/>
                                        </p:tgtEl>
                                        <p:attrNameLst>
                                          <p:attrName>style.visibility</p:attrName>
                                        </p:attrNameLst>
                                      </p:cBhvr>
                                      <p:to>
                                        <p:strVal val="visible"/>
                                      </p:to>
                                    </p:set>
                                    <p:animEffect transition="in" filter="blinds(horizontal)">
                                      <p:cBhvr>
                                        <p:cTn id="23" dur="500"/>
                                        <p:tgtEl>
                                          <p:spTgt spid="24474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xit" presetSubtype="10" fill="hold" grpId="1" nodeType="clickEffect">
                                  <p:stCondLst>
                                    <p:cond delay="0"/>
                                  </p:stCondLst>
                                  <p:childTnLst>
                                    <p:animEffect transition="out" filter="blinds(horizontal)">
                                      <p:cBhvr>
                                        <p:cTn id="27" dur="500"/>
                                        <p:tgtEl>
                                          <p:spTgt spid="244745"/>
                                        </p:tgtEl>
                                      </p:cBhvr>
                                    </p:animEffect>
                                    <p:set>
                                      <p:cBhvr>
                                        <p:cTn id="28" dur="1" fill="hold">
                                          <p:stCondLst>
                                            <p:cond delay="499"/>
                                          </p:stCondLst>
                                        </p:cTn>
                                        <p:tgtEl>
                                          <p:spTgt spid="244745"/>
                                        </p:tgtEl>
                                        <p:attrNameLst>
                                          <p:attrName>style.visibility</p:attrName>
                                        </p:attrNameLst>
                                      </p:cBhvr>
                                      <p:to>
                                        <p:strVal val="hidden"/>
                                      </p:to>
                                    </p:set>
                                  </p:childTnLst>
                                </p:cTn>
                              </p:par>
                              <p:par>
                                <p:cTn id="29" presetID="3" presetClass="entr" presetSubtype="10" fill="hold" grpId="0" nodeType="withEffect">
                                  <p:stCondLst>
                                    <p:cond delay="0"/>
                                  </p:stCondLst>
                                  <p:childTnLst>
                                    <p:set>
                                      <p:cBhvr>
                                        <p:cTn id="30" dur="1" fill="hold">
                                          <p:stCondLst>
                                            <p:cond delay="0"/>
                                          </p:stCondLst>
                                        </p:cTn>
                                        <p:tgtEl>
                                          <p:spTgt spid="244746"/>
                                        </p:tgtEl>
                                        <p:attrNameLst>
                                          <p:attrName>style.visibility</p:attrName>
                                        </p:attrNameLst>
                                      </p:cBhvr>
                                      <p:to>
                                        <p:strVal val="visible"/>
                                      </p:to>
                                    </p:set>
                                    <p:animEffect transition="in" filter="blinds(horizontal)">
                                      <p:cBhvr>
                                        <p:cTn id="31" dur="500"/>
                                        <p:tgtEl>
                                          <p:spTgt spid="244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4743" grpId="0" animBg="1"/>
      <p:bldP spid="244743" grpId="1" animBg="1"/>
      <p:bldP spid="244744" grpId="0" animBg="1"/>
      <p:bldP spid="244744" grpId="1" animBg="1"/>
      <p:bldP spid="244745" grpId="0" animBg="1"/>
      <p:bldP spid="244745" grpId="1" animBg="1"/>
      <p:bldP spid="24474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title"/>
          </p:nvPr>
        </p:nvSpPr>
        <p:spPr/>
        <p:txBody>
          <a:bodyPr/>
          <a:lstStyle/>
          <a:p>
            <a:pPr eaLnBrk="1" hangingPunct="1"/>
            <a:r>
              <a:rPr lang="en-US" altLang="zh-TW" smtClean="0"/>
              <a:t>System Memory Map</a:t>
            </a:r>
          </a:p>
        </p:txBody>
      </p:sp>
      <p:sp>
        <p:nvSpPr>
          <p:cNvPr id="10243"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294EF67E-731C-49BB-A128-E4144FA0AAEF}" type="slidenum">
              <a:rPr kumimoji="0" lang="en-US" altLang="zh-TW" u="none" smtClean="0">
                <a:ea typeface="ＭＳ Ｐゴシック" pitchFamily="34" charset="-128"/>
              </a:rPr>
              <a:pPr fontAlgn="base">
                <a:spcBef>
                  <a:spcPct val="0"/>
                </a:spcBef>
                <a:spcAft>
                  <a:spcPct val="0"/>
                </a:spcAft>
              </a:pPr>
              <a:t>8</a:t>
            </a:fld>
            <a:endParaRPr kumimoji="0" lang="en-US" altLang="zh-TW" u="none" smtClean="0">
              <a:ea typeface="ＭＳ Ｐゴシック" pitchFamily="34" charset="-128"/>
            </a:endParaRPr>
          </a:p>
        </p:txBody>
      </p:sp>
      <p:sp>
        <p:nvSpPr>
          <p:cNvPr id="10244" name="Rectangle 6"/>
          <p:cNvSpPr>
            <a:spLocks noChangeArrowheads="1"/>
          </p:cNvSpPr>
          <p:nvPr/>
        </p:nvSpPr>
        <p:spPr bwMode="auto">
          <a:xfrm>
            <a:off x="2743200" y="5638800"/>
            <a:ext cx="3657600" cy="457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400" u="none">
                <a:ea typeface="新細明體" pitchFamily="18" charset="-120"/>
              </a:rPr>
              <a:t>Application Program Memory (123KB APROM)</a:t>
            </a:r>
          </a:p>
        </p:txBody>
      </p:sp>
      <p:sp>
        <p:nvSpPr>
          <p:cNvPr id="10245" name="Text Box 7"/>
          <p:cNvSpPr txBox="1">
            <a:spLocks noChangeArrowheads="1"/>
          </p:cNvSpPr>
          <p:nvPr/>
        </p:nvSpPr>
        <p:spPr bwMode="auto">
          <a:xfrm>
            <a:off x="1066800" y="58674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0x0000_0000</a:t>
            </a:r>
          </a:p>
        </p:txBody>
      </p:sp>
      <p:sp>
        <p:nvSpPr>
          <p:cNvPr id="10246" name="Text Box 8"/>
          <p:cNvSpPr txBox="1">
            <a:spLocks noChangeArrowheads="1"/>
          </p:cNvSpPr>
          <p:nvPr/>
        </p:nvSpPr>
        <p:spPr bwMode="auto">
          <a:xfrm>
            <a:off x="1066800" y="55626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0x0001_EBFF</a:t>
            </a:r>
          </a:p>
        </p:txBody>
      </p:sp>
      <p:sp>
        <p:nvSpPr>
          <p:cNvPr id="10247" name="Rectangle 9"/>
          <p:cNvSpPr>
            <a:spLocks noChangeArrowheads="1"/>
          </p:cNvSpPr>
          <p:nvPr/>
        </p:nvSpPr>
        <p:spPr bwMode="auto">
          <a:xfrm>
            <a:off x="2743200" y="5181600"/>
            <a:ext cx="3657600" cy="457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Reserved</a:t>
            </a:r>
          </a:p>
        </p:txBody>
      </p:sp>
      <p:sp>
        <p:nvSpPr>
          <p:cNvPr id="10248" name="Rectangle 10"/>
          <p:cNvSpPr>
            <a:spLocks noChangeArrowheads="1"/>
          </p:cNvSpPr>
          <p:nvPr/>
        </p:nvSpPr>
        <p:spPr bwMode="auto">
          <a:xfrm>
            <a:off x="2743200" y="4724400"/>
            <a:ext cx="3657600" cy="457200"/>
          </a:xfrm>
          <a:prstGeom prst="rect">
            <a:avLst/>
          </a:prstGeom>
          <a:solidFill>
            <a:srgbClr val="FFFF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400" u="none">
                <a:ea typeface="新細明體" pitchFamily="18" charset="-120"/>
              </a:rPr>
              <a:t>ISP Loader Program Memory (4KB LDROM)</a:t>
            </a:r>
          </a:p>
        </p:txBody>
      </p:sp>
      <p:sp>
        <p:nvSpPr>
          <p:cNvPr id="10249" name="Text Box 11"/>
          <p:cNvSpPr txBox="1">
            <a:spLocks noChangeArrowheads="1"/>
          </p:cNvSpPr>
          <p:nvPr/>
        </p:nvSpPr>
        <p:spPr bwMode="auto">
          <a:xfrm>
            <a:off x="1066800" y="50292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0x0010_0000</a:t>
            </a:r>
          </a:p>
        </p:txBody>
      </p:sp>
      <p:sp>
        <p:nvSpPr>
          <p:cNvPr id="10250" name="Text Box 12"/>
          <p:cNvSpPr txBox="1">
            <a:spLocks noChangeArrowheads="1"/>
          </p:cNvSpPr>
          <p:nvPr/>
        </p:nvSpPr>
        <p:spPr bwMode="auto">
          <a:xfrm>
            <a:off x="1066800" y="46482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0x0010_0FFF</a:t>
            </a:r>
          </a:p>
        </p:txBody>
      </p:sp>
      <p:sp>
        <p:nvSpPr>
          <p:cNvPr id="10251" name="Rectangle 13"/>
          <p:cNvSpPr>
            <a:spLocks noChangeArrowheads="1"/>
          </p:cNvSpPr>
          <p:nvPr/>
        </p:nvSpPr>
        <p:spPr bwMode="auto">
          <a:xfrm>
            <a:off x="2743200" y="4267200"/>
            <a:ext cx="3657600" cy="457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Reserved</a:t>
            </a:r>
          </a:p>
        </p:txBody>
      </p:sp>
      <p:sp>
        <p:nvSpPr>
          <p:cNvPr id="10252" name="Rectangle 15"/>
          <p:cNvSpPr>
            <a:spLocks noChangeArrowheads="1"/>
          </p:cNvSpPr>
          <p:nvPr/>
        </p:nvSpPr>
        <p:spPr bwMode="auto">
          <a:xfrm>
            <a:off x="2743200" y="2895600"/>
            <a:ext cx="36576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APB peripherals</a:t>
            </a:r>
          </a:p>
        </p:txBody>
      </p:sp>
      <p:sp>
        <p:nvSpPr>
          <p:cNvPr id="10253" name="Text Box 16"/>
          <p:cNvSpPr txBox="1">
            <a:spLocks noChangeArrowheads="1"/>
          </p:cNvSpPr>
          <p:nvPr/>
        </p:nvSpPr>
        <p:spPr bwMode="auto">
          <a:xfrm>
            <a:off x="1066800" y="31242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0x4000_0000</a:t>
            </a:r>
          </a:p>
        </p:txBody>
      </p:sp>
      <p:sp>
        <p:nvSpPr>
          <p:cNvPr id="10254" name="Text Box 17"/>
          <p:cNvSpPr txBox="1">
            <a:spLocks noChangeArrowheads="1"/>
          </p:cNvSpPr>
          <p:nvPr/>
        </p:nvSpPr>
        <p:spPr bwMode="auto">
          <a:xfrm>
            <a:off x="1066800" y="28194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0x401F_FFFF</a:t>
            </a:r>
          </a:p>
        </p:txBody>
      </p:sp>
      <p:sp>
        <p:nvSpPr>
          <p:cNvPr id="10255" name="Rectangle 18"/>
          <p:cNvSpPr>
            <a:spLocks noChangeArrowheads="1"/>
          </p:cNvSpPr>
          <p:nvPr/>
        </p:nvSpPr>
        <p:spPr bwMode="auto">
          <a:xfrm>
            <a:off x="2743200" y="3352800"/>
            <a:ext cx="3657600" cy="457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Reserved</a:t>
            </a:r>
          </a:p>
        </p:txBody>
      </p:sp>
      <p:sp>
        <p:nvSpPr>
          <p:cNvPr id="10256" name="Rectangle 19"/>
          <p:cNvSpPr>
            <a:spLocks noChangeArrowheads="1"/>
          </p:cNvSpPr>
          <p:nvPr/>
        </p:nvSpPr>
        <p:spPr bwMode="auto">
          <a:xfrm>
            <a:off x="2743200" y="1981200"/>
            <a:ext cx="3657600" cy="4572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AHB peripherals</a:t>
            </a:r>
          </a:p>
        </p:txBody>
      </p:sp>
      <p:sp>
        <p:nvSpPr>
          <p:cNvPr id="10257" name="Text Box 20"/>
          <p:cNvSpPr txBox="1">
            <a:spLocks noChangeArrowheads="1"/>
          </p:cNvSpPr>
          <p:nvPr/>
        </p:nvSpPr>
        <p:spPr bwMode="auto">
          <a:xfrm>
            <a:off x="1066800" y="22098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0x5000_0000</a:t>
            </a:r>
          </a:p>
        </p:txBody>
      </p:sp>
      <p:sp>
        <p:nvSpPr>
          <p:cNvPr id="10258" name="Text Box 21"/>
          <p:cNvSpPr txBox="1">
            <a:spLocks noChangeArrowheads="1"/>
          </p:cNvSpPr>
          <p:nvPr/>
        </p:nvSpPr>
        <p:spPr bwMode="auto">
          <a:xfrm>
            <a:off x="1066800" y="19050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0x501F_FFFF</a:t>
            </a:r>
          </a:p>
        </p:txBody>
      </p:sp>
      <p:sp>
        <p:nvSpPr>
          <p:cNvPr id="10259" name="Rectangle 22"/>
          <p:cNvSpPr>
            <a:spLocks noChangeArrowheads="1"/>
          </p:cNvSpPr>
          <p:nvPr/>
        </p:nvSpPr>
        <p:spPr bwMode="auto">
          <a:xfrm>
            <a:off x="2743200" y="1600200"/>
            <a:ext cx="3657600" cy="3810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Reserved</a:t>
            </a:r>
          </a:p>
        </p:txBody>
      </p:sp>
      <p:sp>
        <p:nvSpPr>
          <p:cNvPr id="10260" name="Rectangle 27"/>
          <p:cNvSpPr>
            <a:spLocks noChangeArrowheads="1"/>
          </p:cNvSpPr>
          <p:nvPr/>
        </p:nvSpPr>
        <p:spPr bwMode="auto">
          <a:xfrm>
            <a:off x="2743200" y="1143000"/>
            <a:ext cx="3657600" cy="457200"/>
          </a:xfrm>
          <a:prstGeom prst="rect">
            <a:avLst/>
          </a:prstGeom>
          <a:solidFill>
            <a:srgbClr val="FFFF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Cortex M0 System Register</a:t>
            </a:r>
          </a:p>
        </p:txBody>
      </p:sp>
      <p:sp>
        <p:nvSpPr>
          <p:cNvPr id="10261" name="Text Box 28"/>
          <p:cNvSpPr txBox="1">
            <a:spLocks noChangeArrowheads="1"/>
          </p:cNvSpPr>
          <p:nvPr/>
        </p:nvSpPr>
        <p:spPr bwMode="auto">
          <a:xfrm>
            <a:off x="1066800" y="1371600"/>
            <a:ext cx="20574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0xE000_E000</a:t>
            </a:r>
          </a:p>
        </p:txBody>
      </p:sp>
      <p:sp>
        <p:nvSpPr>
          <p:cNvPr id="10262" name="Text Box 29"/>
          <p:cNvSpPr txBox="1">
            <a:spLocks noChangeArrowheads="1"/>
          </p:cNvSpPr>
          <p:nvPr/>
        </p:nvSpPr>
        <p:spPr bwMode="auto">
          <a:xfrm>
            <a:off x="1066800" y="10668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0xE000_EFFF</a:t>
            </a:r>
          </a:p>
        </p:txBody>
      </p:sp>
      <p:sp>
        <p:nvSpPr>
          <p:cNvPr id="10263" name="Rectangle 30"/>
          <p:cNvSpPr>
            <a:spLocks noChangeArrowheads="1"/>
          </p:cNvSpPr>
          <p:nvPr/>
        </p:nvSpPr>
        <p:spPr bwMode="auto">
          <a:xfrm>
            <a:off x="2743200" y="3810000"/>
            <a:ext cx="3657600" cy="457200"/>
          </a:xfrm>
          <a:prstGeom prst="rect">
            <a:avLst/>
          </a:prstGeom>
          <a:solidFill>
            <a:srgbClr val="FF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16KB RAM</a:t>
            </a:r>
          </a:p>
        </p:txBody>
      </p:sp>
      <p:sp>
        <p:nvSpPr>
          <p:cNvPr id="10264" name="Text Box 31"/>
          <p:cNvSpPr txBox="1">
            <a:spLocks noChangeArrowheads="1"/>
          </p:cNvSpPr>
          <p:nvPr/>
        </p:nvSpPr>
        <p:spPr bwMode="auto">
          <a:xfrm>
            <a:off x="1066800" y="40386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0x2000_0000</a:t>
            </a:r>
          </a:p>
        </p:txBody>
      </p:sp>
      <p:sp>
        <p:nvSpPr>
          <p:cNvPr id="10265" name="Text Box 32"/>
          <p:cNvSpPr txBox="1">
            <a:spLocks noChangeArrowheads="1"/>
          </p:cNvSpPr>
          <p:nvPr/>
        </p:nvSpPr>
        <p:spPr bwMode="auto">
          <a:xfrm>
            <a:off x="1066800" y="3733800"/>
            <a:ext cx="1905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600" u="none">
                <a:ea typeface="新細明體" pitchFamily="18" charset="-120"/>
              </a:rPr>
              <a:t>0x2000_3FFF</a:t>
            </a:r>
          </a:p>
        </p:txBody>
      </p:sp>
      <p:sp>
        <p:nvSpPr>
          <p:cNvPr id="10266" name="Rectangle 33"/>
          <p:cNvSpPr>
            <a:spLocks noChangeArrowheads="1"/>
          </p:cNvSpPr>
          <p:nvPr/>
        </p:nvSpPr>
        <p:spPr bwMode="auto">
          <a:xfrm>
            <a:off x="2743200" y="2438400"/>
            <a:ext cx="3657600" cy="45720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US" altLang="zh-TW" sz="1600" u="none">
                <a:ea typeface="新細明體" pitchFamily="18" charset="-120"/>
              </a:rPr>
              <a:t>Reserved</a:t>
            </a:r>
          </a:p>
        </p:txBody>
      </p:sp>
      <p:sp>
        <p:nvSpPr>
          <p:cNvPr id="240679" name="Text Box 39"/>
          <p:cNvSpPr txBox="1">
            <a:spLocks noChangeArrowheads="1"/>
          </p:cNvSpPr>
          <p:nvPr/>
        </p:nvSpPr>
        <p:spPr bwMode="auto">
          <a:xfrm>
            <a:off x="6902450" y="5105400"/>
            <a:ext cx="946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2400" b="1" u="none">
                <a:solidFill>
                  <a:srgbClr val="FF3300"/>
                </a:solidFill>
                <a:ea typeface="新細明體" pitchFamily="18" charset="-120"/>
              </a:rPr>
              <a:t>Code</a:t>
            </a:r>
          </a:p>
        </p:txBody>
      </p:sp>
      <p:sp>
        <p:nvSpPr>
          <p:cNvPr id="240680" name="Text Box 40"/>
          <p:cNvSpPr txBox="1">
            <a:spLocks noChangeArrowheads="1"/>
          </p:cNvSpPr>
          <p:nvPr/>
        </p:nvSpPr>
        <p:spPr bwMode="auto">
          <a:xfrm>
            <a:off x="6858000" y="3810000"/>
            <a:ext cx="1082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2400" b="1" u="none">
                <a:solidFill>
                  <a:srgbClr val="FF3300"/>
                </a:solidFill>
                <a:ea typeface="新細明體" pitchFamily="18" charset="-120"/>
              </a:rPr>
              <a:t>SRAM</a:t>
            </a:r>
          </a:p>
        </p:txBody>
      </p:sp>
      <p:sp>
        <p:nvSpPr>
          <p:cNvPr id="240681" name="Text Box 41"/>
          <p:cNvSpPr txBox="1">
            <a:spLocks noChangeArrowheads="1"/>
          </p:cNvSpPr>
          <p:nvPr/>
        </p:nvSpPr>
        <p:spPr bwMode="auto">
          <a:xfrm>
            <a:off x="6858000" y="2438400"/>
            <a:ext cx="167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2400" b="1" u="none">
                <a:solidFill>
                  <a:srgbClr val="FF3300"/>
                </a:solidFill>
                <a:ea typeface="新細明體" pitchFamily="18" charset="-120"/>
              </a:rPr>
              <a:t>Peripheral</a:t>
            </a:r>
          </a:p>
        </p:txBody>
      </p:sp>
      <p:sp>
        <p:nvSpPr>
          <p:cNvPr id="240682" name="Text Box 42"/>
          <p:cNvSpPr txBox="1">
            <a:spLocks noChangeArrowheads="1"/>
          </p:cNvSpPr>
          <p:nvPr/>
        </p:nvSpPr>
        <p:spPr bwMode="auto">
          <a:xfrm>
            <a:off x="6858000" y="1143000"/>
            <a:ext cx="1270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r>
              <a:rPr lang="en-US" altLang="zh-TW" sz="2400" b="1" u="none">
                <a:solidFill>
                  <a:srgbClr val="FF3300"/>
                </a:solidFill>
                <a:ea typeface="新細明體" pitchFamily="18" charset="-120"/>
              </a:rPr>
              <a:t>System</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0679"/>
                                        </p:tgtEl>
                                        <p:attrNameLst>
                                          <p:attrName>style.visibility</p:attrName>
                                        </p:attrNameLst>
                                      </p:cBhvr>
                                      <p:to>
                                        <p:strVal val="visible"/>
                                      </p:to>
                                    </p:set>
                                    <p:animEffect transition="in" filter="blinds(horizontal)">
                                      <p:cBhvr>
                                        <p:cTn id="7" dur="500"/>
                                        <p:tgtEl>
                                          <p:spTgt spid="24067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40680"/>
                                        </p:tgtEl>
                                        <p:attrNameLst>
                                          <p:attrName>style.visibility</p:attrName>
                                        </p:attrNameLst>
                                      </p:cBhvr>
                                      <p:to>
                                        <p:strVal val="visible"/>
                                      </p:to>
                                    </p:set>
                                    <p:animEffect transition="in" filter="box(in)">
                                      <p:cBhvr>
                                        <p:cTn id="12" dur="500"/>
                                        <p:tgtEl>
                                          <p:spTgt spid="240680"/>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40681"/>
                                        </p:tgtEl>
                                        <p:attrNameLst>
                                          <p:attrName>style.visibility</p:attrName>
                                        </p:attrNameLst>
                                      </p:cBhvr>
                                      <p:to>
                                        <p:strVal val="visible"/>
                                      </p:to>
                                    </p:set>
                                    <p:animEffect transition="in" filter="box(in)">
                                      <p:cBhvr>
                                        <p:cTn id="17" dur="500"/>
                                        <p:tgtEl>
                                          <p:spTgt spid="24068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40682"/>
                                        </p:tgtEl>
                                        <p:attrNameLst>
                                          <p:attrName>style.visibility</p:attrName>
                                        </p:attrNameLst>
                                      </p:cBhvr>
                                      <p:to>
                                        <p:strVal val="visible"/>
                                      </p:to>
                                    </p:set>
                                    <p:animEffect transition="in" filter="box(in)">
                                      <p:cBhvr>
                                        <p:cTn id="22" dur="500"/>
                                        <p:tgtEl>
                                          <p:spTgt spid="2406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79" grpId="0"/>
      <p:bldP spid="240680" grpId="0"/>
      <p:bldP spid="240681" grpId="0"/>
      <p:bldP spid="24068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zh-CN" altLang="en-US" smtClean="0"/>
              <a:t>电源管理</a:t>
            </a:r>
            <a:r>
              <a:rPr lang="en-US" altLang="zh-TW" smtClean="0"/>
              <a:t>(1/2)</a:t>
            </a:r>
          </a:p>
        </p:txBody>
      </p:sp>
      <p:sp>
        <p:nvSpPr>
          <p:cNvPr id="11267" name="Rectangle 3"/>
          <p:cNvSpPr>
            <a:spLocks noGrp="1" noChangeArrowheads="1"/>
          </p:cNvSpPr>
          <p:nvPr>
            <p:ph idx="1"/>
          </p:nvPr>
        </p:nvSpPr>
        <p:spPr/>
        <p:txBody>
          <a:bodyPr/>
          <a:lstStyle/>
          <a:p>
            <a:pPr eaLnBrk="1" hangingPunct="1"/>
            <a:r>
              <a:rPr lang="en-US" altLang="zh-TW" smtClean="0">
                <a:cs typeface="Arial" charset="0"/>
              </a:rPr>
              <a:t>Normal Run Mode</a:t>
            </a:r>
          </a:p>
          <a:p>
            <a:pPr lvl="1" eaLnBrk="1" hangingPunct="1">
              <a:buFont typeface="Arial" charset="0"/>
              <a:buChar char="•"/>
            </a:pPr>
            <a:r>
              <a:rPr lang="en-US" altLang="zh-TW" smtClean="0">
                <a:cs typeface="Arial" charset="0"/>
              </a:rPr>
              <a:t>Flexible system clock source selection</a:t>
            </a:r>
          </a:p>
          <a:p>
            <a:pPr lvl="1" eaLnBrk="1" hangingPunct="1">
              <a:buFont typeface="Arial" charset="0"/>
              <a:buChar char="•"/>
            </a:pPr>
            <a:r>
              <a:rPr lang="en-US" altLang="zh-TW" smtClean="0">
                <a:cs typeface="Arial" charset="0"/>
              </a:rPr>
              <a:t>All peripherals clock can be turned off  individually.</a:t>
            </a:r>
          </a:p>
          <a:p>
            <a:pPr eaLnBrk="1" hangingPunct="1"/>
            <a:r>
              <a:rPr lang="en-US" altLang="zh-TW" smtClean="0">
                <a:cs typeface="Arial" charset="0"/>
              </a:rPr>
              <a:t>Sleep Mode (IDLE Mode)</a:t>
            </a:r>
          </a:p>
          <a:p>
            <a:pPr lvl="1" eaLnBrk="1" hangingPunct="1">
              <a:buFont typeface="Arial" charset="0"/>
              <a:buChar char="•"/>
            </a:pPr>
            <a:r>
              <a:rPr lang="en-US" altLang="zh-TW" smtClean="0">
                <a:cs typeface="Arial" charset="0"/>
              </a:rPr>
              <a:t>CPU halt, peripheral is probably under running which depends on your application</a:t>
            </a:r>
          </a:p>
          <a:p>
            <a:pPr eaLnBrk="1" hangingPunct="1"/>
            <a:r>
              <a:rPr lang="en-US" altLang="zh-TW" smtClean="0">
                <a:cs typeface="Arial" charset="0"/>
              </a:rPr>
              <a:t>Deep Sleep Mode (Power Down Mode)</a:t>
            </a:r>
          </a:p>
          <a:p>
            <a:pPr lvl="1" eaLnBrk="1" hangingPunct="1">
              <a:buFont typeface="Arial" charset="0"/>
              <a:buChar char="•"/>
            </a:pPr>
            <a:r>
              <a:rPr lang="en-US" altLang="zh-TW" smtClean="0">
                <a:cs typeface="Arial" charset="0"/>
              </a:rPr>
              <a:t>CPU &amp; peripheral are all halt</a:t>
            </a:r>
          </a:p>
          <a:p>
            <a:pPr lvl="1" eaLnBrk="1" hangingPunct="1">
              <a:buFont typeface="Arial" charset="0"/>
              <a:buChar char="•"/>
            </a:pPr>
            <a:endParaRPr lang="en-US" altLang="zh-TW" smtClean="0">
              <a:cs typeface="Arial" charset="0"/>
            </a:endParaRPr>
          </a:p>
        </p:txBody>
      </p:sp>
      <p:sp>
        <p:nvSpPr>
          <p:cNvPr id="1126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8677FF0F-EBDE-4529-BCE1-2A29A04F23A8}" type="slidenum">
              <a:rPr kumimoji="0" lang="en-US" altLang="zh-TW" u="none" smtClean="0">
                <a:ea typeface="ＭＳ Ｐゴシック" pitchFamily="34" charset="-128"/>
              </a:rPr>
              <a:pPr fontAlgn="base">
                <a:spcBef>
                  <a:spcPct val="0"/>
                </a:spcBef>
                <a:spcAft>
                  <a:spcPct val="0"/>
                </a:spcAft>
              </a:pPr>
              <a:t>9</a:t>
            </a:fld>
            <a:endParaRPr kumimoji="0" lang="en-US" altLang="zh-TW" u="none" smtClean="0">
              <a:ea typeface="ＭＳ Ｐゴシック" pitchFamily="34" charset="-128"/>
            </a:endParaRPr>
          </a:p>
        </p:txBody>
      </p:sp>
    </p:spTree>
    <p:custDataLst>
      <p:tags r:id="rId1"/>
    </p:custDataLst>
  </p:cSld>
  <p:clrMapOvr>
    <a:masterClrMapping/>
  </p:clrMapOvr>
  <p:transition advTm="43023"/>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altLang="zh-TW" smtClean="0"/>
              <a:t>Power Management (2/2)</a:t>
            </a:r>
          </a:p>
        </p:txBody>
      </p:sp>
      <p:sp>
        <p:nvSpPr>
          <p:cNvPr id="12291" name="Rectangle 3"/>
          <p:cNvSpPr>
            <a:spLocks noGrp="1" noChangeArrowheads="1"/>
          </p:cNvSpPr>
          <p:nvPr>
            <p:ph idx="1"/>
          </p:nvPr>
        </p:nvSpPr>
        <p:spPr/>
        <p:txBody>
          <a:bodyPr/>
          <a:lstStyle/>
          <a:p>
            <a:pPr eaLnBrk="1" hangingPunct="1">
              <a:lnSpc>
                <a:spcPct val="80000"/>
              </a:lnSpc>
            </a:pPr>
            <a:r>
              <a:rPr lang="en-US" altLang="zh-TW" smtClean="0">
                <a:cs typeface="Arial" charset="0"/>
              </a:rPr>
              <a:t>Sleep mode</a:t>
            </a:r>
          </a:p>
          <a:p>
            <a:pPr eaLnBrk="1" hangingPunct="1">
              <a:lnSpc>
                <a:spcPct val="80000"/>
              </a:lnSpc>
              <a:buFont typeface="Arial" charset="0"/>
              <a:buNone/>
            </a:pPr>
            <a:endParaRPr lang="en-US" altLang="zh-TW" sz="1800" smtClean="0">
              <a:cs typeface="Arial" charset="0"/>
            </a:endParaRPr>
          </a:p>
          <a:p>
            <a:pPr eaLnBrk="1" hangingPunct="1">
              <a:lnSpc>
                <a:spcPct val="80000"/>
              </a:lnSpc>
              <a:buFont typeface="Arial" charset="0"/>
              <a:buNone/>
            </a:pPr>
            <a:endParaRPr lang="en-US" altLang="zh-TW" sz="1800" smtClean="0">
              <a:cs typeface="Arial" charset="0"/>
            </a:endParaRPr>
          </a:p>
          <a:p>
            <a:pPr eaLnBrk="1" hangingPunct="1">
              <a:lnSpc>
                <a:spcPct val="80000"/>
              </a:lnSpc>
              <a:buFont typeface="Arial" charset="0"/>
              <a:buNone/>
            </a:pPr>
            <a:endParaRPr lang="en-US" altLang="zh-TW" sz="1800" smtClean="0">
              <a:cs typeface="Arial" charset="0"/>
            </a:endParaRPr>
          </a:p>
          <a:p>
            <a:pPr eaLnBrk="1" hangingPunct="1">
              <a:lnSpc>
                <a:spcPct val="80000"/>
              </a:lnSpc>
              <a:buFont typeface="Arial" charset="0"/>
              <a:buNone/>
            </a:pPr>
            <a:endParaRPr lang="en-US" altLang="zh-TW" sz="1800" smtClean="0">
              <a:cs typeface="Arial" charset="0"/>
            </a:endParaRPr>
          </a:p>
          <a:p>
            <a:pPr eaLnBrk="1" hangingPunct="1">
              <a:lnSpc>
                <a:spcPct val="80000"/>
              </a:lnSpc>
              <a:buFont typeface="Arial" charset="0"/>
              <a:buNone/>
            </a:pPr>
            <a:endParaRPr lang="en-US" altLang="zh-TW" sz="1800" smtClean="0">
              <a:cs typeface="Arial" charset="0"/>
            </a:endParaRPr>
          </a:p>
          <a:p>
            <a:pPr eaLnBrk="1" hangingPunct="1">
              <a:lnSpc>
                <a:spcPct val="80000"/>
              </a:lnSpc>
            </a:pPr>
            <a:r>
              <a:rPr lang="en-US" altLang="zh-TW" smtClean="0">
                <a:cs typeface="Arial" charset="0"/>
              </a:rPr>
              <a:t>Deep Sleep mode</a:t>
            </a:r>
          </a:p>
          <a:p>
            <a:pPr eaLnBrk="1" hangingPunct="1">
              <a:lnSpc>
                <a:spcPct val="80000"/>
              </a:lnSpc>
              <a:buFont typeface="Arial" charset="0"/>
              <a:buNone/>
            </a:pPr>
            <a:endParaRPr lang="en-US" altLang="zh-TW" sz="1800" smtClean="0">
              <a:cs typeface="Arial" charset="0"/>
            </a:endParaRPr>
          </a:p>
        </p:txBody>
      </p:sp>
      <p:sp>
        <p:nvSpPr>
          <p:cNvPr id="1229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CD424D78-023E-4D9B-AC91-F19C612118BB}" type="slidenum">
              <a:rPr kumimoji="0" lang="en-US" altLang="zh-TW" u="none" smtClean="0">
                <a:ea typeface="ＭＳ Ｐゴシック" pitchFamily="34" charset="-128"/>
              </a:rPr>
              <a:pPr fontAlgn="base">
                <a:spcBef>
                  <a:spcPct val="0"/>
                </a:spcBef>
                <a:spcAft>
                  <a:spcPct val="0"/>
                </a:spcAft>
              </a:pPr>
              <a:t>10</a:t>
            </a:fld>
            <a:endParaRPr kumimoji="0" lang="en-US" altLang="zh-TW" u="none" smtClean="0">
              <a:ea typeface="ＭＳ Ｐゴシック" pitchFamily="34" charset="-128"/>
            </a:endParaRPr>
          </a:p>
        </p:txBody>
      </p:sp>
      <p:sp>
        <p:nvSpPr>
          <p:cNvPr id="12293" name="Rectangle 3"/>
          <p:cNvSpPr>
            <a:spLocks noChangeArrowheads="1"/>
          </p:cNvSpPr>
          <p:nvPr/>
        </p:nvSpPr>
        <p:spPr bwMode="auto">
          <a:xfrm>
            <a:off x="609600" y="1371600"/>
            <a:ext cx="8382000" cy="981075"/>
          </a:xfrm>
          <a:prstGeom prst="rect">
            <a:avLst/>
          </a:prstGeom>
          <a:solidFill>
            <a:srgbClr val="FFFF66"/>
          </a:solidFill>
          <a:ln>
            <a:noFill/>
          </a:ln>
          <a:effectLst/>
          <a:extLst>
            <a:ext uri="{91240B29-F687-4F45-9708-019B960494DF}">
              <a14:hiddenLine xmlns:a14="http://schemas.microsoft.com/office/drawing/2010/main" w="9525">
                <a:solidFill>
                  <a:srgbClr val="0000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buFont typeface="Arial" charset="0"/>
              <a:buNone/>
            </a:pPr>
            <a:r>
              <a:rPr lang="en-US" altLang="zh-TW" b="1" u="none">
                <a:latin typeface="Lucida Console" pitchFamily="49" charset="0"/>
              </a:rPr>
              <a:t> UNLOCKREG();			  </a:t>
            </a:r>
          </a:p>
          <a:p>
            <a:pPr>
              <a:lnSpc>
                <a:spcPct val="80000"/>
              </a:lnSpc>
              <a:buFont typeface="Arial" charset="0"/>
              <a:buNone/>
            </a:pPr>
            <a:r>
              <a:rPr lang="en-US" altLang="zh-TW" b="1" u="none">
                <a:latin typeface="Lucida Console" pitchFamily="49" charset="0"/>
              </a:rPr>
              <a:t> CLK-&gt;PWRCTL &amp;= ~CLK_PWRCTL_PWRDOWN_EN;</a:t>
            </a:r>
          </a:p>
          <a:p>
            <a:pPr>
              <a:lnSpc>
                <a:spcPct val="80000"/>
              </a:lnSpc>
              <a:buFont typeface="Arial" charset="0"/>
              <a:buNone/>
            </a:pPr>
            <a:r>
              <a:rPr lang="en-US" altLang="zh-TW" b="1" u="none">
                <a:latin typeface="Lucida Console" pitchFamily="49" charset="0"/>
              </a:rPr>
              <a:t> LOCKREG();</a:t>
            </a:r>
          </a:p>
          <a:p>
            <a:pPr>
              <a:lnSpc>
                <a:spcPct val="80000"/>
              </a:lnSpc>
              <a:buFont typeface="Arial" charset="0"/>
              <a:buNone/>
            </a:pPr>
            <a:r>
              <a:rPr lang="en-US" altLang="zh-TW" b="1" u="none">
                <a:latin typeface="Lucida Console" pitchFamily="49" charset="0"/>
              </a:rPr>
              <a:t> __WFI();</a:t>
            </a:r>
          </a:p>
        </p:txBody>
      </p:sp>
      <p:sp>
        <p:nvSpPr>
          <p:cNvPr id="12294" name="Rectangle 3"/>
          <p:cNvSpPr>
            <a:spLocks noChangeArrowheads="1"/>
          </p:cNvSpPr>
          <p:nvPr/>
        </p:nvSpPr>
        <p:spPr bwMode="auto">
          <a:xfrm>
            <a:off x="609600" y="3200400"/>
            <a:ext cx="8382000" cy="1203325"/>
          </a:xfrm>
          <a:prstGeom prst="rect">
            <a:avLst/>
          </a:prstGeom>
          <a:solidFill>
            <a:srgbClr val="FFFF66"/>
          </a:solidFill>
          <a:ln>
            <a:noFill/>
          </a:ln>
          <a:effectLst/>
          <a:extLst>
            <a:ext uri="{91240B29-F687-4F45-9708-019B960494DF}">
              <a14:hiddenLine xmlns:a14="http://schemas.microsoft.com/office/drawing/2010/main" w="9525">
                <a:solidFill>
                  <a:srgbClr val="0000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buFont typeface="Arial" charset="0"/>
              <a:buNone/>
            </a:pPr>
            <a:r>
              <a:rPr lang="en-US" altLang="zh-TW" b="1" u="none">
                <a:latin typeface="Lucida Console" pitchFamily="49" charset="0"/>
              </a:rPr>
              <a:t> UNLOCKREG();			  </a:t>
            </a:r>
          </a:p>
          <a:p>
            <a:pPr>
              <a:lnSpc>
                <a:spcPct val="80000"/>
              </a:lnSpc>
              <a:buFont typeface="Arial" charset="0"/>
              <a:buNone/>
            </a:pPr>
            <a:r>
              <a:rPr lang="en-US" altLang="zh-TW" b="1" u="none">
                <a:latin typeface="Lucida Console" pitchFamily="49" charset="0"/>
              </a:rPr>
              <a:t> CLK-&gt;PWRCTL |= CLK_PWRCTL_PWRDOWN_EN | CLK_PWRCTL_DELY_EN;</a:t>
            </a:r>
          </a:p>
          <a:p>
            <a:pPr>
              <a:lnSpc>
                <a:spcPct val="80000"/>
              </a:lnSpc>
              <a:buFont typeface="Arial" charset="0"/>
              <a:buNone/>
            </a:pPr>
            <a:r>
              <a:rPr lang="en-US" altLang="zh-TW" b="1" u="none">
                <a:latin typeface="Lucida Console" pitchFamily="49" charset="0"/>
              </a:rPr>
              <a:t> SCB-&gt;SCR |= 0x04;</a:t>
            </a:r>
          </a:p>
          <a:p>
            <a:pPr>
              <a:lnSpc>
                <a:spcPct val="80000"/>
              </a:lnSpc>
              <a:buFont typeface="Arial" charset="0"/>
              <a:buNone/>
            </a:pPr>
            <a:r>
              <a:rPr lang="en-US" altLang="zh-TW" b="1" u="none">
                <a:latin typeface="Lucida Console" pitchFamily="49" charset="0"/>
              </a:rPr>
              <a:t> LOCKREG();</a:t>
            </a:r>
          </a:p>
          <a:p>
            <a:pPr>
              <a:lnSpc>
                <a:spcPct val="80000"/>
              </a:lnSpc>
              <a:buFont typeface="Arial" charset="0"/>
              <a:buNone/>
            </a:pPr>
            <a:r>
              <a:rPr lang="en-US" altLang="zh-TW" b="1" u="none">
                <a:latin typeface="Lucida Console" pitchFamily="49" charset="0"/>
              </a:rPr>
              <a:t> __WFI();</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US" altLang="zh-TW" smtClean="0"/>
              <a:t>System Reset</a:t>
            </a:r>
          </a:p>
        </p:txBody>
      </p:sp>
      <p:sp>
        <p:nvSpPr>
          <p:cNvPr id="151555" name="Rectangle 3"/>
          <p:cNvSpPr>
            <a:spLocks noGrp="1" noChangeArrowheads="1"/>
          </p:cNvSpPr>
          <p:nvPr>
            <p:ph idx="1"/>
          </p:nvPr>
        </p:nvSpPr>
        <p:spPr/>
        <p:txBody>
          <a:bodyPr/>
          <a:lstStyle/>
          <a:p>
            <a:pPr eaLnBrk="1" hangingPunct="1">
              <a:lnSpc>
                <a:spcPct val="80000"/>
              </a:lnSpc>
            </a:pPr>
            <a:r>
              <a:rPr lang="en-US" altLang="zh-TW" sz="2000" u="sng" smtClean="0">
                <a:cs typeface="Arial" charset="0"/>
              </a:rPr>
              <a:t>Hardware Reset</a:t>
            </a:r>
          </a:p>
          <a:p>
            <a:pPr lvl="1" eaLnBrk="1" hangingPunct="1">
              <a:lnSpc>
                <a:spcPct val="80000"/>
              </a:lnSpc>
              <a:buFont typeface="Arial" charset="0"/>
              <a:buChar char="•"/>
            </a:pPr>
            <a:r>
              <a:rPr lang="en-US" altLang="zh-TW" sz="1800" smtClean="0">
                <a:cs typeface="Arial" charset="0"/>
              </a:rPr>
              <a:t>The Power-On Reset</a:t>
            </a:r>
          </a:p>
          <a:p>
            <a:pPr lvl="1" eaLnBrk="1" hangingPunct="1">
              <a:lnSpc>
                <a:spcPct val="80000"/>
              </a:lnSpc>
              <a:buFont typeface="Arial" charset="0"/>
              <a:buChar char="•"/>
            </a:pPr>
            <a:r>
              <a:rPr lang="en-US" altLang="zh-TW" sz="1800" smtClean="0">
                <a:cs typeface="Arial" charset="0"/>
              </a:rPr>
              <a:t> /RESET pin Reset </a:t>
            </a:r>
          </a:p>
          <a:p>
            <a:pPr lvl="1" eaLnBrk="1" hangingPunct="1">
              <a:lnSpc>
                <a:spcPct val="80000"/>
              </a:lnSpc>
              <a:buFont typeface="Arial" charset="0"/>
              <a:buChar char="•"/>
            </a:pPr>
            <a:r>
              <a:rPr lang="en-US" altLang="zh-TW" sz="1800" smtClean="0">
                <a:cs typeface="Arial" charset="0"/>
              </a:rPr>
              <a:t>Watchdog Time Out Reset</a:t>
            </a:r>
          </a:p>
          <a:p>
            <a:pPr lvl="1" eaLnBrk="1" hangingPunct="1">
              <a:lnSpc>
                <a:spcPct val="80000"/>
              </a:lnSpc>
              <a:buFont typeface="Arial" charset="0"/>
              <a:buChar char="•"/>
            </a:pPr>
            <a:r>
              <a:rPr lang="en-US" altLang="zh-TW" sz="1800" smtClean="0">
                <a:cs typeface="Arial" charset="0"/>
              </a:rPr>
              <a:t>Low Voltage Detected Reset</a:t>
            </a:r>
          </a:p>
          <a:p>
            <a:pPr lvl="1" eaLnBrk="1" hangingPunct="1">
              <a:lnSpc>
                <a:spcPct val="80000"/>
              </a:lnSpc>
              <a:buFont typeface="Arial" charset="0"/>
              <a:buChar char="•"/>
            </a:pPr>
            <a:r>
              <a:rPr lang="en-US" altLang="zh-TW" sz="1800" smtClean="0">
                <a:cs typeface="Arial" charset="0"/>
              </a:rPr>
              <a:t>Brown-Out-Detected Reset</a:t>
            </a:r>
          </a:p>
          <a:p>
            <a:pPr eaLnBrk="1" hangingPunct="1">
              <a:lnSpc>
                <a:spcPct val="80000"/>
              </a:lnSpc>
            </a:pPr>
            <a:r>
              <a:rPr lang="en-US" altLang="zh-TW" sz="2000" u="sng" smtClean="0">
                <a:cs typeface="Arial" charset="0"/>
              </a:rPr>
              <a:t>Software Reset</a:t>
            </a:r>
          </a:p>
          <a:p>
            <a:pPr lvl="1" eaLnBrk="1" hangingPunct="1">
              <a:lnSpc>
                <a:spcPct val="80000"/>
              </a:lnSpc>
              <a:buFont typeface="Arial" charset="0"/>
              <a:buChar char="•"/>
            </a:pPr>
            <a:r>
              <a:rPr lang="en-US" altLang="zh-TW" sz="1800" smtClean="0">
                <a:cs typeface="Arial" charset="0"/>
              </a:rPr>
              <a:t>CPU_RST </a:t>
            </a:r>
          </a:p>
          <a:p>
            <a:pPr lvl="2" eaLnBrk="1" hangingPunct="1">
              <a:lnSpc>
                <a:spcPct val="80000"/>
              </a:lnSpc>
            </a:pPr>
            <a:r>
              <a:rPr lang="en-US" altLang="zh-TW" sz="1600" smtClean="0">
                <a:cs typeface="Arial" charset="0"/>
              </a:rPr>
              <a:t>To write 1 to  the CPU_RST( IPRSTC1[1],</a:t>
            </a:r>
            <a:r>
              <a:rPr lang="en-US" altLang="zh-TW" sz="1600" smtClean="0">
                <a:latin typeface="Arial" charset="0"/>
                <a:cs typeface="Arial" charset="0"/>
              </a:rPr>
              <a:t>”</a:t>
            </a:r>
            <a:r>
              <a:rPr lang="en-US" altLang="zh-TW" sz="1600" smtClean="0">
                <a:cs typeface="Arial" charset="0"/>
              </a:rPr>
              <a:t>IP Reset Source Register</a:t>
            </a:r>
            <a:r>
              <a:rPr lang="en-US" altLang="zh-TW" sz="1600" smtClean="0">
                <a:latin typeface="Arial" charset="0"/>
                <a:cs typeface="Arial" charset="0"/>
              </a:rPr>
              <a:t>”</a:t>
            </a:r>
            <a:r>
              <a:rPr lang="en-US" altLang="zh-TW" sz="1600" smtClean="0">
                <a:cs typeface="Arial" charset="0"/>
              </a:rPr>
              <a:t>) register </a:t>
            </a:r>
          </a:p>
          <a:p>
            <a:pPr lvl="2" eaLnBrk="1" hangingPunct="1">
              <a:lnSpc>
                <a:spcPct val="80000"/>
              </a:lnSpc>
            </a:pPr>
            <a:r>
              <a:rPr lang="en-US" altLang="zh-TW" sz="1600" smtClean="0">
                <a:cs typeface="Arial" charset="0"/>
              </a:rPr>
              <a:t> Just only reset CPU &amp; flash controller</a:t>
            </a:r>
          </a:p>
          <a:p>
            <a:pPr lvl="1" eaLnBrk="1" hangingPunct="1">
              <a:lnSpc>
                <a:spcPct val="80000"/>
              </a:lnSpc>
              <a:buFont typeface="Arial" charset="0"/>
              <a:buChar char="•"/>
            </a:pPr>
            <a:r>
              <a:rPr lang="en-US" altLang="zh-TW" sz="1800" smtClean="0">
                <a:cs typeface="Arial" charset="0"/>
              </a:rPr>
              <a:t>CHIP_RST</a:t>
            </a:r>
          </a:p>
          <a:p>
            <a:pPr lvl="2" eaLnBrk="1" hangingPunct="1">
              <a:lnSpc>
                <a:spcPct val="80000"/>
              </a:lnSpc>
            </a:pPr>
            <a:r>
              <a:rPr lang="en-US" altLang="zh-TW" sz="1600" smtClean="0">
                <a:cs typeface="Arial" charset="0"/>
              </a:rPr>
              <a:t>To write 1 to CHIP_RST(  IPRSTC1[0], IP Reset Source Register) register</a:t>
            </a:r>
          </a:p>
          <a:p>
            <a:pPr lvl="2" eaLnBrk="1" hangingPunct="1">
              <a:lnSpc>
                <a:spcPct val="80000"/>
              </a:lnSpc>
            </a:pPr>
            <a:r>
              <a:rPr lang="en-US" altLang="zh-TW" sz="1600" smtClean="0">
                <a:cs typeface="Arial" charset="0"/>
              </a:rPr>
              <a:t>To reset the whole chip like </a:t>
            </a:r>
            <a:r>
              <a:rPr lang="en-US" altLang="zh-TW" sz="1600" smtClean="0">
                <a:latin typeface="Arial" charset="0"/>
                <a:cs typeface="Arial" charset="0"/>
              </a:rPr>
              <a:t>“</a:t>
            </a:r>
            <a:r>
              <a:rPr lang="en-US" altLang="zh-TW" sz="1600" smtClean="0">
                <a:cs typeface="Arial" charset="0"/>
              </a:rPr>
              <a:t>Power-on reset</a:t>
            </a:r>
            <a:r>
              <a:rPr lang="en-US" altLang="zh-TW" sz="1600" smtClean="0">
                <a:latin typeface="Arial" charset="0"/>
                <a:cs typeface="Arial" charset="0"/>
              </a:rPr>
              <a:t>”</a:t>
            </a:r>
            <a:endParaRPr lang="en-US" altLang="zh-TW" sz="1600" smtClean="0">
              <a:cs typeface="Arial" charset="0"/>
            </a:endParaRPr>
          </a:p>
          <a:p>
            <a:pPr lvl="1" eaLnBrk="1" hangingPunct="1">
              <a:lnSpc>
                <a:spcPct val="80000"/>
              </a:lnSpc>
              <a:buFont typeface="Arial" charset="0"/>
              <a:buChar char="•"/>
            </a:pPr>
            <a:r>
              <a:rPr lang="en-US" altLang="zh-TW" sz="1800" smtClean="0">
                <a:cs typeface="Arial" charset="0"/>
              </a:rPr>
              <a:t>MCU_RST</a:t>
            </a:r>
          </a:p>
          <a:p>
            <a:pPr lvl="2" eaLnBrk="1" hangingPunct="1">
              <a:lnSpc>
                <a:spcPct val="80000"/>
              </a:lnSpc>
            </a:pPr>
            <a:r>
              <a:rPr lang="en-US" altLang="zh-TW" sz="1600" smtClean="0">
                <a:cs typeface="Arial" charset="0"/>
              </a:rPr>
              <a:t>Write 1 to the SYSRESETREQ (AIRCR[2], </a:t>
            </a:r>
            <a:r>
              <a:rPr lang="en-US" altLang="zh-TW" sz="1600" smtClean="0">
                <a:solidFill>
                  <a:srgbClr val="FF0000"/>
                </a:solidFill>
                <a:cs typeface="Arial" charset="0"/>
              </a:rPr>
              <a:t>A</a:t>
            </a:r>
            <a:r>
              <a:rPr lang="en-US" altLang="zh-TW" sz="1600" smtClean="0">
                <a:cs typeface="Arial" charset="0"/>
              </a:rPr>
              <a:t>pplication </a:t>
            </a:r>
            <a:r>
              <a:rPr lang="en-US" altLang="zh-TW" sz="1600" smtClean="0">
                <a:solidFill>
                  <a:srgbClr val="FF0000"/>
                </a:solidFill>
                <a:cs typeface="Arial" charset="0"/>
              </a:rPr>
              <a:t>I</a:t>
            </a:r>
            <a:r>
              <a:rPr lang="en-US" altLang="zh-TW" sz="1600" smtClean="0">
                <a:cs typeface="Arial" charset="0"/>
              </a:rPr>
              <a:t>nterrupt &amp; </a:t>
            </a:r>
            <a:r>
              <a:rPr lang="en-US" altLang="zh-TW" sz="1600" smtClean="0">
                <a:solidFill>
                  <a:srgbClr val="FF0000"/>
                </a:solidFill>
                <a:cs typeface="Arial" charset="0"/>
              </a:rPr>
              <a:t>R</a:t>
            </a:r>
            <a:r>
              <a:rPr lang="en-US" altLang="zh-TW" sz="1600" smtClean="0">
                <a:cs typeface="Arial" charset="0"/>
              </a:rPr>
              <a:t>eset </a:t>
            </a:r>
            <a:r>
              <a:rPr lang="en-US" altLang="zh-TW" sz="1600" smtClean="0">
                <a:solidFill>
                  <a:srgbClr val="FF0000"/>
                </a:solidFill>
                <a:cs typeface="Arial" charset="0"/>
              </a:rPr>
              <a:t>C</a:t>
            </a:r>
            <a:r>
              <a:rPr lang="en-US" altLang="zh-TW" sz="1600" smtClean="0">
                <a:cs typeface="Arial" charset="0"/>
              </a:rPr>
              <a:t>ontrol </a:t>
            </a:r>
            <a:r>
              <a:rPr lang="en-US" altLang="zh-TW" sz="1600" smtClean="0">
                <a:solidFill>
                  <a:srgbClr val="FF0000"/>
                </a:solidFill>
                <a:cs typeface="Arial" charset="0"/>
              </a:rPr>
              <a:t>R</a:t>
            </a:r>
            <a:r>
              <a:rPr lang="en-US" altLang="zh-TW" sz="1600" smtClean="0">
                <a:cs typeface="Arial" charset="0"/>
              </a:rPr>
              <a:t>egister</a:t>
            </a:r>
            <a:r>
              <a:rPr lang="en-US" altLang="zh-TW" sz="1600" smtClean="0">
                <a:latin typeface="Arial" charset="0"/>
                <a:cs typeface="Arial" charset="0"/>
              </a:rPr>
              <a:t>”</a:t>
            </a:r>
            <a:r>
              <a:rPr lang="en-US" altLang="zh-TW" sz="1600" smtClean="0">
                <a:cs typeface="Arial" charset="0"/>
              </a:rPr>
              <a:t>)</a:t>
            </a:r>
          </a:p>
          <a:p>
            <a:pPr lvl="2" eaLnBrk="1" hangingPunct="1">
              <a:lnSpc>
                <a:spcPct val="80000"/>
              </a:lnSpc>
            </a:pPr>
            <a:r>
              <a:rPr lang="en-US" altLang="zh-TW" sz="1600" smtClean="0">
                <a:cs typeface="Arial" charset="0"/>
              </a:rPr>
              <a:t>To reset the whole chip</a:t>
            </a:r>
          </a:p>
          <a:p>
            <a:pPr eaLnBrk="1" hangingPunct="1">
              <a:lnSpc>
                <a:spcPct val="80000"/>
              </a:lnSpc>
            </a:pPr>
            <a:endParaRPr lang="en-US" altLang="zh-TW" sz="2000" smtClean="0">
              <a:cs typeface="Arial" charset="0"/>
            </a:endParaRPr>
          </a:p>
        </p:txBody>
      </p:sp>
      <p:sp>
        <p:nvSpPr>
          <p:cNvPr id="1331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8E0B95D1-2C74-4AC4-BB4D-79FF859E4370}" type="slidenum">
              <a:rPr kumimoji="0" lang="en-US" altLang="zh-TW" u="none" smtClean="0">
                <a:ea typeface="ＭＳ Ｐゴシック" pitchFamily="34" charset="-128"/>
              </a:rPr>
              <a:pPr fontAlgn="base">
                <a:spcBef>
                  <a:spcPct val="0"/>
                </a:spcBef>
                <a:spcAft>
                  <a:spcPct val="0"/>
                </a:spcAft>
              </a:pPr>
              <a:t>11</a:t>
            </a:fld>
            <a:endParaRPr kumimoji="0" lang="en-US" altLang="zh-TW" u="none" smtClean="0">
              <a:ea typeface="ＭＳ Ｐゴシック" pitchFamily="34" charset="-128"/>
            </a:endParaRPr>
          </a:p>
        </p:txBody>
      </p:sp>
      <p:sp>
        <p:nvSpPr>
          <p:cNvPr id="151557" name="AutoShape 5"/>
          <p:cNvSpPr>
            <a:spLocks/>
          </p:cNvSpPr>
          <p:nvPr/>
        </p:nvSpPr>
        <p:spPr bwMode="auto">
          <a:xfrm>
            <a:off x="1030288" y="6019800"/>
            <a:ext cx="7391400" cy="381000"/>
          </a:xfrm>
          <a:prstGeom prst="borderCallout1">
            <a:avLst>
              <a:gd name="adj1" fmla="val 30000"/>
              <a:gd name="adj2" fmla="val -1032"/>
              <a:gd name="adj3" fmla="val -278750"/>
              <a:gd name="adj4" fmla="val -8056"/>
            </a:avLst>
          </a:prstGeom>
          <a:solidFill>
            <a:srgbClr val="FFFF00"/>
          </a:solidFill>
          <a:ln>
            <a:noFill/>
          </a:ln>
          <a:effectLst/>
          <a:extLst>
            <a:ext uri="{91240B29-F687-4F45-9708-019B960494DF}">
              <a14:hiddenLine xmlns:a14="http://schemas.microsoft.com/office/drawing/2010/main" w="9525">
                <a:solidFill>
                  <a:schemeClr val="tx1"/>
                </a:solidFill>
                <a:miter lim="800000"/>
                <a:headEnd type="triangle" w="med" len="me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TW" u="none">
                <a:solidFill>
                  <a:srgbClr val="FF3300"/>
                </a:solidFill>
                <a:ea typeface="新細明體" pitchFamily="18" charset="-120"/>
              </a:rPr>
              <a:t>“RSTSRC” register identify chip’s reset source from last operation</a:t>
            </a:r>
          </a:p>
        </p:txBody>
      </p:sp>
    </p:spTree>
    <p:custDataLst>
      <p:tags r:id="rId1"/>
    </p:custDataLst>
  </p:cSld>
  <p:clrMapOvr>
    <a:masterClrMapping/>
  </p:clrMapOvr>
  <p:transition advTm="90413"/>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155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155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155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5155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1555">
                                            <p:txEl>
                                              <p:pRg st="5" end="5"/>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51555">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1555">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51555">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51555">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51555">
                                            <p:txEl>
                                              <p:pRg st="10" end="1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51555">
                                            <p:txEl>
                                              <p:pRg st="11" end="11"/>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51555">
                                            <p:txEl>
                                              <p:pRg st="12" end="12"/>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51555">
                                            <p:txEl>
                                              <p:pRg st="13" end="13"/>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51555">
                                            <p:txEl>
                                              <p:pRg st="14" end="14"/>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51555">
                                            <p:txEl>
                                              <p:pRg st="15" end="15"/>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4" presetClass="entr" presetSubtype="16" fill="hold" grpId="0" nodeType="clickEffect">
                                  <p:stCondLst>
                                    <p:cond delay="0"/>
                                  </p:stCondLst>
                                  <p:childTnLst>
                                    <p:set>
                                      <p:cBhvr>
                                        <p:cTn id="42" dur="1" fill="hold">
                                          <p:stCondLst>
                                            <p:cond delay="0"/>
                                          </p:stCondLst>
                                        </p:cTn>
                                        <p:tgtEl>
                                          <p:spTgt spid="151557"/>
                                        </p:tgtEl>
                                        <p:attrNameLst>
                                          <p:attrName>style.visibility</p:attrName>
                                        </p:attrNameLst>
                                      </p:cBhvr>
                                      <p:to>
                                        <p:strVal val="visible"/>
                                      </p:to>
                                    </p:set>
                                    <p:animEffect transition="in" filter="box(in)">
                                      <p:cBhvr>
                                        <p:cTn id="43" dur="500"/>
                                        <p:tgtEl>
                                          <p:spTgt spid="151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p:txBody>
          <a:bodyPr/>
          <a:lstStyle/>
          <a:p>
            <a:pPr eaLnBrk="1" hangingPunct="1"/>
            <a:r>
              <a:rPr lang="en-US" altLang="zh-TW" smtClean="0"/>
              <a:t>RSTSRC (System Reset Source Register)</a:t>
            </a:r>
          </a:p>
        </p:txBody>
      </p:sp>
      <p:sp>
        <p:nvSpPr>
          <p:cNvPr id="1433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CE0CA920-D4B8-4F9D-AF4F-A4BCB4560140}" type="slidenum">
              <a:rPr kumimoji="0" lang="en-US" altLang="zh-TW" u="none" smtClean="0">
                <a:ea typeface="ＭＳ Ｐゴシック" pitchFamily="34" charset="-128"/>
              </a:rPr>
              <a:pPr fontAlgn="base">
                <a:spcBef>
                  <a:spcPct val="0"/>
                </a:spcBef>
                <a:spcAft>
                  <a:spcPct val="0"/>
                </a:spcAft>
              </a:pPr>
              <a:t>12</a:t>
            </a:fld>
            <a:endParaRPr kumimoji="0" lang="en-US" altLang="zh-TW" u="none" smtClean="0">
              <a:ea typeface="ＭＳ Ｐゴシック" pitchFamily="34" charset="-128"/>
            </a:endParaRPr>
          </a:p>
        </p:txBody>
      </p:sp>
      <p:graphicFrame>
        <p:nvGraphicFramePr>
          <p:cNvPr id="170075" name="Group 1115"/>
          <p:cNvGraphicFramePr>
            <a:graphicFrameLocks noGrp="1"/>
          </p:cNvGraphicFramePr>
          <p:nvPr/>
        </p:nvGraphicFramePr>
        <p:xfrm>
          <a:off x="533400" y="914400"/>
          <a:ext cx="8382000" cy="838200"/>
        </p:xfrm>
        <a:graphic>
          <a:graphicData uri="http://schemas.openxmlformats.org/drawingml/2006/table">
            <a:tbl>
              <a:tblPr/>
              <a:tblGrid>
                <a:gridCol w="1246188"/>
                <a:gridCol w="1268412"/>
                <a:gridCol w="609600"/>
                <a:gridCol w="3749675"/>
                <a:gridCol w="1508125"/>
              </a:tblGrid>
              <a:tr h="395288">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Register</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Address</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R/W</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Description</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Reset Value</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442912">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Arial" charset="0"/>
                        </a:rPr>
                        <a:t>RSTSRC</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0x5000_0004</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R/W</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System Reset Source Register</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0x0000_00xx</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70059" name="Group 1099"/>
          <p:cNvGraphicFramePr>
            <a:graphicFrameLocks noGrp="1"/>
          </p:cNvGraphicFramePr>
          <p:nvPr/>
        </p:nvGraphicFramePr>
        <p:xfrm>
          <a:off x="838200" y="3048000"/>
          <a:ext cx="7315200" cy="762000"/>
        </p:xfrm>
        <a:graphic>
          <a:graphicData uri="http://schemas.openxmlformats.org/drawingml/2006/table">
            <a:tbl>
              <a:tblPr/>
              <a:tblGrid>
                <a:gridCol w="893763"/>
                <a:gridCol w="903287"/>
                <a:gridCol w="895350"/>
                <a:gridCol w="895350"/>
                <a:gridCol w="903288"/>
                <a:gridCol w="895350"/>
                <a:gridCol w="895350"/>
                <a:gridCol w="1033462"/>
              </a:tblGrid>
              <a:tr h="3032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7</a:t>
                      </a:r>
                      <a:endParaRPr kumimoji="1" lang="en-US" altLang="zh-TW" sz="1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6</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5</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4</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3</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45878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RSTS_CPU</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1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RSTS_MCU</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RSTS_BOD</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1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1" lang="en-US" altLang="zh-TW" sz="1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RSTS_WDG</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RSTS_PAD</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RSTS_POR</a:t>
                      </a:r>
                      <a:endParaRPr kumimoji="1" lang="en-US" altLang="zh-TW" sz="1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4389" name="Line 1073"/>
          <p:cNvSpPr>
            <a:spLocks noChangeShapeType="1"/>
          </p:cNvSpPr>
          <p:nvPr/>
        </p:nvSpPr>
        <p:spPr bwMode="auto">
          <a:xfrm>
            <a:off x="7467600" y="3810000"/>
            <a:ext cx="0" cy="6858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0" name="Line 1074"/>
          <p:cNvSpPr>
            <a:spLocks noChangeShapeType="1"/>
          </p:cNvSpPr>
          <p:nvPr/>
        </p:nvSpPr>
        <p:spPr bwMode="auto">
          <a:xfrm>
            <a:off x="7467600" y="4495800"/>
            <a:ext cx="11430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1" name="Text Box 1076"/>
          <p:cNvSpPr txBox="1">
            <a:spLocks noChangeArrowheads="1"/>
          </p:cNvSpPr>
          <p:nvPr/>
        </p:nvSpPr>
        <p:spPr bwMode="auto">
          <a:xfrm>
            <a:off x="7467600" y="4191000"/>
            <a:ext cx="1905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Power-on reset</a:t>
            </a:r>
          </a:p>
        </p:txBody>
      </p:sp>
      <p:sp>
        <p:nvSpPr>
          <p:cNvPr id="14392" name="Line 1077"/>
          <p:cNvSpPr>
            <a:spLocks noChangeShapeType="1"/>
          </p:cNvSpPr>
          <p:nvPr/>
        </p:nvSpPr>
        <p:spPr bwMode="auto">
          <a:xfrm>
            <a:off x="6553200" y="3810000"/>
            <a:ext cx="0" cy="11430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3" name="Line 1078"/>
          <p:cNvSpPr>
            <a:spLocks noChangeShapeType="1"/>
          </p:cNvSpPr>
          <p:nvPr/>
        </p:nvSpPr>
        <p:spPr bwMode="auto">
          <a:xfrm>
            <a:off x="6553200" y="4953000"/>
            <a:ext cx="11430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4" name="Text Box 1079"/>
          <p:cNvSpPr txBox="1">
            <a:spLocks noChangeArrowheads="1"/>
          </p:cNvSpPr>
          <p:nvPr/>
        </p:nvSpPr>
        <p:spPr bwMode="auto">
          <a:xfrm>
            <a:off x="6553200" y="4648200"/>
            <a:ext cx="1905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/RESET Pin  Reset</a:t>
            </a:r>
          </a:p>
        </p:txBody>
      </p:sp>
      <p:sp>
        <p:nvSpPr>
          <p:cNvPr id="14395" name="Line 1084"/>
          <p:cNvSpPr>
            <a:spLocks noChangeShapeType="1"/>
          </p:cNvSpPr>
          <p:nvPr/>
        </p:nvSpPr>
        <p:spPr bwMode="auto">
          <a:xfrm>
            <a:off x="5791200" y="3810000"/>
            <a:ext cx="0" cy="18288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6" name="Line 1085"/>
          <p:cNvSpPr>
            <a:spLocks noChangeShapeType="1"/>
          </p:cNvSpPr>
          <p:nvPr/>
        </p:nvSpPr>
        <p:spPr bwMode="auto">
          <a:xfrm>
            <a:off x="5791200" y="5638800"/>
            <a:ext cx="11430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7" name="Text Box 1089"/>
          <p:cNvSpPr txBox="1">
            <a:spLocks noChangeArrowheads="1"/>
          </p:cNvSpPr>
          <p:nvPr/>
        </p:nvSpPr>
        <p:spPr bwMode="auto">
          <a:xfrm>
            <a:off x="5791200" y="5334000"/>
            <a:ext cx="1905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Watchdog Reset</a:t>
            </a:r>
          </a:p>
        </p:txBody>
      </p:sp>
      <p:sp>
        <p:nvSpPr>
          <p:cNvPr id="14398" name="Line 1090"/>
          <p:cNvSpPr>
            <a:spLocks noChangeShapeType="1"/>
          </p:cNvSpPr>
          <p:nvPr/>
        </p:nvSpPr>
        <p:spPr bwMode="auto">
          <a:xfrm>
            <a:off x="1524000" y="3810000"/>
            <a:ext cx="0" cy="6858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399" name="Line 1091"/>
          <p:cNvSpPr>
            <a:spLocks noChangeShapeType="1"/>
          </p:cNvSpPr>
          <p:nvPr/>
        </p:nvSpPr>
        <p:spPr bwMode="auto">
          <a:xfrm flipH="1">
            <a:off x="609600" y="4495800"/>
            <a:ext cx="9144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400" name="Text Box 1092"/>
          <p:cNvSpPr txBox="1">
            <a:spLocks noChangeArrowheads="1"/>
          </p:cNvSpPr>
          <p:nvPr/>
        </p:nvSpPr>
        <p:spPr bwMode="auto">
          <a:xfrm>
            <a:off x="685800" y="4267200"/>
            <a:ext cx="1676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CPU_RST</a:t>
            </a:r>
          </a:p>
        </p:txBody>
      </p:sp>
      <p:sp>
        <p:nvSpPr>
          <p:cNvPr id="14401" name="Line 1094"/>
          <p:cNvSpPr>
            <a:spLocks noChangeShapeType="1"/>
          </p:cNvSpPr>
          <p:nvPr/>
        </p:nvSpPr>
        <p:spPr bwMode="auto">
          <a:xfrm>
            <a:off x="3200400" y="3810000"/>
            <a:ext cx="0" cy="16002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402" name="Line 1095"/>
          <p:cNvSpPr>
            <a:spLocks noChangeShapeType="1"/>
          </p:cNvSpPr>
          <p:nvPr/>
        </p:nvSpPr>
        <p:spPr bwMode="auto">
          <a:xfrm flipH="1">
            <a:off x="2286000" y="5410200"/>
            <a:ext cx="9144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403" name="Text Box 1096"/>
          <p:cNvSpPr txBox="1">
            <a:spLocks noChangeArrowheads="1"/>
          </p:cNvSpPr>
          <p:nvPr/>
        </p:nvSpPr>
        <p:spPr bwMode="auto">
          <a:xfrm>
            <a:off x="2286000" y="5181600"/>
            <a:ext cx="1676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MCU_RST </a:t>
            </a:r>
          </a:p>
        </p:txBody>
      </p:sp>
      <p:sp>
        <p:nvSpPr>
          <p:cNvPr id="14404" name="Line 1103"/>
          <p:cNvSpPr>
            <a:spLocks noChangeShapeType="1"/>
          </p:cNvSpPr>
          <p:nvPr/>
        </p:nvSpPr>
        <p:spPr bwMode="auto">
          <a:xfrm>
            <a:off x="3886200" y="3810000"/>
            <a:ext cx="0" cy="2286000"/>
          </a:xfrm>
          <a:prstGeom prst="line">
            <a:avLst/>
          </a:prstGeom>
          <a:noFill/>
          <a:ln w="952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405" name="Line 1104"/>
          <p:cNvSpPr>
            <a:spLocks noChangeShapeType="1"/>
          </p:cNvSpPr>
          <p:nvPr/>
        </p:nvSpPr>
        <p:spPr bwMode="auto">
          <a:xfrm flipH="1">
            <a:off x="2971800" y="6096000"/>
            <a:ext cx="9144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4406" name="Text Box 1105"/>
          <p:cNvSpPr txBox="1">
            <a:spLocks noChangeArrowheads="1"/>
          </p:cNvSpPr>
          <p:nvPr/>
        </p:nvSpPr>
        <p:spPr bwMode="auto">
          <a:xfrm>
            <a:off x="2514600" y="5791200"/>
            <a:ext cx="16764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sz="1200" b="1" u="none">
                <a:ea typeface="新細明體" pitchFamily="18" charset="-120"/>
              </a:rPr>
              <a:t>Brown Out Reset </a:t>
            </a:r>
          </a:p>
        </p:txBody>
      </p:sp>
      <p:sp>
        <p:nvSpPr>
          <p:cNvPr id="14407" name="AutoShape 1109"/>
          <p:cNvSpPr>
            <a:spLocks/>
          </p:cNvSpPr>
          <p:nvPr/>
        </p:nvSpPr>
        <p:spPr bwMode="auto">
          <a:xfrm rot="5400000">
            <a:off x="4248150" y="-742950"/>
            <a:ext cx="304800" cy="7124700"/>
          </a:xfrm>
          <a:prstGeom prst="leftBrace">
            <a:avLst>
              <a:gd name="adj1" fmla="val 194792"/>
              <a:gd name="adj2" fmla="val 50000"/>
            </a:avLst>
          </a:prstGeom>
          <a:noFill/>
          <a:ln w="9525">
            <a:solidFill>
              <a:srgbClr val="0000CC"/>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14408" name="Text Box 1110"/>
          <p:cNvSpPr txBox="1">
            <a:spLocks noChangeArrowheads="1"/>
          </p:cNvSpPr>
          <p:nvPr/>
        </p:nvSpPr>
        <p:spPr bwMode="auto">
          <a:xfrm>
            <a:off x="2286000" y="2286000"/>
            <a:ext cx="4495800" cy="366713"/>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pPr>
            <a:r>
              <a:rPr lang="en-US" altLang="zh-TW" u="none">
                <a:solidFill>
                  <a:srgbClr val="FF3300"/>
                </a:solidFill>
                <a:ea typeface="新細明體" pitchFamily="18" charset="-120"/>
              </a:rPr>
              <a:t>These bits are cleared by writing 1 to itself</a:t>
            </a:r>
          </a:p>
        </p:txBody>
      </p:sp>
    </p:spTree>
  </p:cSld>
  <p:clrMapOvr>
    <a:masterClrMapping/>
  </p:clrMapOvr>
  <p:transition advTm="46974"/>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title"/>
          </p:nvPr>
        </p:nvSpPr>
        <p:spPr/>
        <p:txBody>
          <a:bodyPr/>
          <a:lstStyle/>
          <a:p>
            <a:pPr eaLnBrk="1" hangingPunct="1"/>
            <a:r>
              <a:rPr lang="en-US" altLang="zh-TW" smtClean="0"/>
              <a:t>System Reset Source Table List</a:t>
            </a:r>
          </a:p>
        </p:txBody>
      </p:sp>
      <p:sp>
        <p:nvSpPr>
          <p:cNvPr id="1536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9F12577C-E226-4C3A-9D59-F74F16888E7A}" type="slidenum">
              <a:rPr kumimoji="0" lang="en-US" altLang="zh-TW" u="none" smtClean="0">
                <a:ea typeface="ＭＳ Ｐゴシック" pitchFamily="34" charset="-128"/>
              </a:rPr>
              <a:pPr fontAlgn="base">
                <a:spcBef>
                  <a:spcPct val="0"/>
                </a:spcBef>
                <a:spcAft>
                  <a:spcPct val="0"/>
                </a:spcAft>
              </a:pPr>
              <a:t>13</a:t>
            </a:fld>
            <a:endParaRPr kumimoji="0" lang="en-US" altLang="zh-TW" u="none" smtClean="0">
              <a:ea typeface="ＭＳ Ｐゴシック" pitchFamily="34" charset="-128"/>
            </a:endParaRPr>
          </a:p>
        </p:txBody>
      </p:sp>
      <p:graphicFrame>
        <p:nvGraphicFramePr>
          <p:cNvPr id="172494" name="Group 1486"/>
          <p:cNvGraphicFramePr>
            <a:graphicFrameLocks noGrp="1"/>
          </p:cNvGraphicFramePr>
          <p:nvPr/>
        </p:nvGraphicFramePr>
        <p:xfrm>
          <a:off x="381000" y="1398588"/>
          <a:ext cx="8534400" cy="3706814"/>
        </p:xfrm>
        <a:graphic>
          <a:graphicData uri="http://schemas.openxmlformats.org/drawingml/2006/table">
            <a:tbl>
              <a:tblPr/>
              <a:tblGrid>
                <a:gridCol w="1208088"/>
                <a:gridCol w="944562"/>
                <a:gridCol w="792163"/>
                <a:gridCol w="890587"/>
                <a:gridCol w="947738"/>
                <a:gridCol w="906462"/>
                <a:gridCol w="979488"/>
                <a:gridCol w="927100"/>
                <a:gridCol w="938212"/>
              </a:tblGrid>
              <a:tr h="403225">
                <a:tc rowSpan="2">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Reset Status</a:t>
                      </a:r>
                    </a:p>
                    <a:p>
                      <a:pPr marL="0" marR="0" lvl="0" indent="0" algn="just" defTabSz="914400" rtl="0" eaLnBrk="0" fontAlgn="base" latinLnBrk="0" hangingPunct="0">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Reset Source</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7</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6</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5</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4</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3</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2</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1</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3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403225">
                <a:tc vMerge="1">
                  <a:txBody>
                    <a:bodyPr/>
                    <a:lstStyle/>
                    <a:p>
                      <a:endParaRPr lang="zh-TW" alt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RSTS_CPU</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RSTS_MCU</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RSTS_BOD</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RSTS_WDG</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RSTS_PAD</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RSTS_POR</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Power-On Reset</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403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Reset Pin Reset</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429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Watchdog Time Out Reset </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3968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Brown-Out Reset</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dirty="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04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Cortex-M0 MCU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Reset</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dirty="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4445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CHIP_RST</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X</a:t>
                      </a: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4032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CPU_RST</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rgbClr val="FF0000"/>
                          </a:solidFill>
                          <a:effectLst/>
                          <a:latin typeface="Arial" charset="0"/>
                          <a:ea typeface="新細明體" pitchFamily="18" charset="-120"/>
                          <a:cs typeface="Times New Roman" pitchFamily="18" charset="0"/>
                        </a:rPr>
                        <a:t>1</a:t>
                      </a:r>
                      <a:endParaRPr kumimoji="1" lang="en-US" altLang="zh-TW" sz="1200" b="1" i="0" u="none" strike="noStrike" cap="none" normalizeH="0" baseline="0" smtClean="0">
                        <a:ln>
                          <a:noFill/>
                        </a:ln>
                        <a:solidFill>
                          <a:srgbClr val="FF0000"/>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X</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0</a:t>
                      </a:r>
                      <a:endParaRPr kumimoji="1" lang="en-US" altLang="zh-TW" sz="12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7" marB="4572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
        <p:nvSpPr>
          <p:cNvPr id="172508" name="Oval 1500"/>
          <p:cNvSpPr>
            <a:spLocks noChangeArrowheads="1"/>
          </p:cNvSpPr>
          <p:nvPr/>
        </p:nvSpPr>
        <p:spPr bwMode="auto">
          <a:xfrm>
            <a:off x="7315200" y="2209800"/>
            <a:ext cx="1447800" cy="304800"/>
          </a:xfrm>
          <a:prstGeom prst="ellipse">
            <a:avLst/>
          </a:prstGeom>
          <a:noFill/>
          <a:ln w="25400">
            <a:solidFill>
              <a:srgbClr val="FF33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172509" name="Oval 1501"/>
          <p:cNvSpPr>
            <a:spLocks noChangeArrowheads="1"/>
          </p:cNvSpPr>
          <p:nvPr/>
        </p:nvSpPr>
        <p:spPr bwMode="auto">
          <a:xfrm>
            <a:off x="7162800" y="2590800"/>
            <a:ext cx="838200" cy="304800"/>
          </a:xfrm>
          <a:prstGeom prst="ellipse">
            <a:avLst/>
          </a:prstGeom>
          <a:noFill/>
          <a:ln w="25400">
            <a:solidFill>
              <a:srgbClr val="FF33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172510" name="Oval 1502"/>
          <p:cNvSpPr>
            <a:spLocks noChangeArrowheads="1"/>
          </p:cNvSpPr>
          <p:nvPr/>
        </p:nvSpPr>
        <p:spPr bwMode="auto">
          <a:xfrm>
            <a:off x="1676400" y="4681538"/>
            <a:ext cx="838200" cy="304800"/>
          </a:xfrm>
          <a:prstGeom prst="ellipse">
            <a:avLst/>
          </a:prstGeom>
          <a:noFill/>
          <a:ln w="25400">
            <a:solidFill>
              <a:srgbClr val="FF33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Tree>
    <p:custDataLst>
      <p:tags r:id="rId1"/>
    </p:custDataLst>
  </p:cSld>
  <p:clrMapOvr>
    <a:masterClrMapping/>
  </p:clrMapOvr>
  <p:transition advTm="36115"/>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2508"/>
                                        </p:tgtEl>
                                        <p:attrNameLst>
                                          <p:attrName>style.visibility</p:attrName>
                                        </p:attrNameLst>
                                      </p:cBhvr>
                                      <p:to>
                                        <p:strVal val="visible"/>
                                      </p:to>
                                    </p:set>
                                    <p:animEffect transition="in" filter="blinds(horizontal)">
                                      <p:cBhvr>
                                        <p:cTn id="7" dur="500"/>
                                        <p:tgtEl>
                                          <p:spTgt spid="17250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2509"/>
                                        </p:tgtEl>
                                        <p:attrNameLst>
                                          <p:attrName>style.visibility</p:attrName>
                                        </p:attrNameLst>
                                      </p:cBhvr>
                                      <p:to>
                                        <p:strVal val="visible"/>
                                      </p:to>
                                    </p:set>
                                    <p:animEffect transition="in" filter="blinds(horizontal)">
                                      <p:cBhvr>
                                        <p:cTn id="12" dur="500"/>
                                        <p:tgtEl>
                                          <p:spTgt spid="17250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72510"/>
                                        </p:tgtEl>
                                        <p:attrNameLst>
                                          <p:attrName>style.visibility</p:attrName>
                                        </p:attrNameLst>
                                      </p:cBhvr>
                                      <p:to>
                                        <p:strVal val="visible"/>
                                      </p:to>
                                    </p:set>
                                    <p:animEffect transition="in" filter="blinds(horizontal)">
                                      <p:cBhvr>
                                        <p:cTn id="17" dur="500"/>
                                        <p:tgtEl>
                                          <p:spTgt spid="172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508" grpId="0" animBg="1"/>
      <p:bldP spid="172509" grpId="0" animBg="1"/>
      <p:bldP spid="1725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zh-TW" smtClean="0"/>
              <a:t>Peripheral IP Reset</a:t>
            </a:r>
          </a:p>
        </p:txBody>
      </p:sp>
      <p:sp>
        <p:nvSpPr>
          <p:cNvPr id="16387" name="Rectangle 3"/>
          <p:cNvSpPr>
            <a:spLocks noGrp="1" noChangeArrowheads="1"/>
          </p:cNvSpPr>
          <p:nvPr>
            <p:ph idx="1"/>
          </p:nvPr>
        </p:nvSpPr>
        <p:spPr/>
        <p:txBody>
          <a:bodyPr/>
          <a:lstStyle/>
          <a:p>
            <a:pPr eaLnBrk="1" hangingPunct="1"/>
            <a:r>
              <a:rPr lang="en-US" altLang="zh-TW" smtClean="0">
                <a:cs typeface="Arial" charset="0"/>
              </a:rPr>
              <a:t>Every peripheral has corresponded reset register</a:t>
            </a:r>
          </a:p>
          <a:p>
            <a:pPr eaLnBrk="1" hangingPunct="1"/>
            <a:r>
              <a:rPr lang="en-US" altLang="zh-TW" smtClean="0">
                <a:latin typeface="Arial" charset="0"/>
                <a:cs typeface="Arial" charset="0"/>
              </a:rPr>
              <a:t>“</a:t>
            </a:r>
            <a:r>
              <a:rPr lang="en-US" altLang="zh-TW" smtClean="0">
                <a:solidFill>
                  <a:srgbClr val="FF0000"/>
                </a:solidFill>
                <a:cs typeface="Arial" charset="0"/>
              </a:rPr>
              <a:t>IPRST_CTL1</a:t>
            </a:r>
            <a:r>
              <a:rPr lang="en-US" altLang="zh-TW" smtClean="0">
                <a:latin typeface="Arial" charset="0"/>
                <a:cs typeface="Arial" charset="0"/>
              </a:rPr>
              <a:t>”</a:t>
            </a:r>
            <a:r>
              <a:rPr lang="en-US" altLang="zh-TW" smtClean="0">
                <a:cs typeface="Arial" charset="0"/>
              </a:rPr>
              <a:t> &amp; </a:t>
            </a:r>
            <a:r>
              <a:rPr lang="en-US" altLang="zh-TW" smtClean="0">
                <a:latin typeface="Arial" charset="0"/>
                <a:cs typeface="Arial" charset="0"/>
              </a:rPr>
              <a:t>“</a:t>
            </a:r>
            <a:r>
              <a:rPr lang="en-US" altLang="zh-TW" smtClean="0">
                <a:solidFill>
                  <a:srgbClr val="FF0000"/>
                </a:solidFill>
                <a:cs typeface="Arial" charset="0"/>
              </a:rPr>
              <a:t>IPRST_CTL2</a:t>
            </a:r>
            <a:r>
              <a:rPr lang="en-US" altLang="zh-TW" smtClean="0">
                <a:latin typeface="Arial" charset="0"/>
                <a:cs typeface="Arial" charset="0"/>
              </a:rPr>
              <a:t>”</a:t>
            </a:r>
            <a:r>
              <a:rPr lang="en-US" altLang="zh-TW" smtClean="0">
                <a:cs typeface="Arial" charset="0"/>
              </a:rPr>
              <a:t> register had defined the corresponded peripheral asynchronous reset signal  </a:t>
            </a:r>
          </a:p>
          <a:p>
            <a:pPr eaLnBrk="1" hangingPunct="1"/>
            <a:endParaRPr lang="en-US" altLang="zh-TW" smtClean="0">
              <a:cs typeface="Arial" charset="0"/>
            </a:endParaRPr>
          </a:p>
        </p:txBody>
      </p:sp>
      <p:sp>
        <p:nvSpPr>
          <p:cNvPr id="1638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91A191B-FD23-4471-AFF3-51D1A8DFB01B}" type="slidenum">
              <a:rPr kumimoji="0" lang="en-US" altLang="zh-TW" u="none" smtClean="0">
                <a:ea typeface="ＭＳ Ｐゴシック" pitchFamily="34" charset="-128"/>
              </a:rPr>
              <a:pPr fontAlgn="base">
                <a:spcBef>
                  <a:spcPct val="0"/>
                </a:spcBef>
                <a:spcAft>
                  <a:spcPct val="0"/>
                </a:spcAft>
              </a:pPr>
              <a:t>14</a:t>
            </a:fld>
            <a:endParaRPr kumimoji="0" lang="en-US" altLang="zh-TW" u="none" smtClean="0">
              <a:ea typeface="ＭＳ Ｐゴシック" pitchFamily="34" charset="-128"/>
            </a:endParaRPr>
          </a:p>
        </p:txBody>
      </p:sp>
    </p:spTree>
  </p:cSld>
  <p:clrMapOvr>
    <a:masterClrMapping/>
  </p:clrMapOvr>
  <p:transition advTm="2046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altLang="zh-TW" smtClean="0"/>
              <a:t>IPRST_CTL2 (IP Reset Control Register 2)</a:t>
            </a:r>
          </a:p>
        </p:txBody>
      </p:sp>
      <p:sp>
        <p:nvSpPr>
          <p:cNvPr id="17411"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99104AE0-6A41-4554-BD1C-A9723F70FED0}" type="slidenum">
              <a:rPr kumimoji="0" lang="en-US" altLang="zh-TW" u="none" smtClean="0">
                <a:ea typeface="ＭＳ Ｐゴシック" pitchFamily="34" charset="-128"/>
              </a:rPr>
              <a:pPr fontAlgn="base">
                <a:spcBef>
                  <a:spcPct val="0"/>
                </a:spcBef>
                <a:spcAft>
                  <a:spcPct val="0"/>
                </a:spcAft>
              </a:pPr>
              <a:t>15</a:t>
            </a:fld>
            <a:endParaRPr kumimoji="0" lang="en-US" altLang="zh-TW" u="none" smtClean="0">
              <a:ea typeface="ＭＳ Ｐゴシック" pitchFamily="34" charset="-128"/>
            </a:endParaRPr>
          </a:p>
        </p:txBody>
      </p:sp>
      <p:graphicFrame>
        <p:nvGraphicFramePr>
          <p:cNvPr id="173564" name="Group 508"/>
          <p:cNvGraphicFramePr>
            <a:graphicFrameLocks noGrp="1"/>
          </p:cNvGraphicFramePr>
          <p:nvPr/>
        </p:nvGraphicFramePr>
        <p:xfrm>
          <a:off x="696913" y="1066800"/>
          <a:ext cx="8001000" cy="838200"/>
        </p:xfrm>
        <a:graphic>
          <a:graphicData uri="http://schemas.openxmlformats.org/drawingml/2006/table">
            <a:tbl>
              <a:tblPr/>
              <a:tblGrid>
                <a:gridCol w="1244600"/>
                <a:gridCol w="1193800"/>
                <a:gridCol w="503238"/>
                <a:gridCol w="3925887"/>
                <a:gridCol w="1133475"/>
              </a:tblGrid>
              <a:tr h="395288">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Register</a:t>
                      </a:r>
                      <a:endParaRPr kumimoji="1" lang="en-US" altLang="zh-TW" sz="24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Offset</a:t>
                      </a:r>
                      <a:endParaRPr kumimoji="1" lang="en-US" altLang="zh-TW" sz="24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R/W</a:t>
                      </a:r>
                      <a:endParaRPr kumimoji="1" lang="en-US" altLang="zh-TW" sz="24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Description</a:t>
                      </a:r>
                      <a:endParaRPr kumimoji="1" lang="en-US" altLang="zh-TW" sz="24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Reset Value</a:t>
                      </a:r>
                      <a:endParaRPr kumimoji="1" lang="en-US" altLang="zh-TW" sz="24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4429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Arial" charset="0"/>
                        </a:rPr>
                        <a:t>IPRST_CTL2</a:t>
                      </a:r>
                      <a:endParaRPr kumimoji="1" lang="en-US" altLang="zh-TW" sz="24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charset="0"/>
                        </a:rPr>
                        <a:t>0x5000_000C</a:t>
                      </a:r>
                      <a:endParaRPr kumimoji="1" lang="en-US" altLang="zh-TW" sz="2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charset="0"/>
                        </a:rPr>
                        <a:t>R/W</a:t>
                      </a:r>
                      <a:endParaRPr kumimoji="1" lang="en-US" altLang="zh-TW" sz="2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charset="0"/>
                        </a:rPr>
                        <a:t>IP Reset Control Resister 2</a:t>
                      </a:r>
                      <a:endParaRPr kumimoji="1" lang="en-US" altLang="zh-TW" sz="2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Arial" charset="0"/>
                        </a:rPr>
                        <a:t>0x0000_0000</a:t>
                      </a:r>
                      <a:endParaRPr kumimoji="1" lang="en-US" altLang="zh-TW" sz="24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graphicFrame>
        <p:nvGraphicFramePr>
          <p:cNvPr id="173560" name="Group 504"/>
          <p:cNvGraphicFramePr>
            <a:graphicFrameLocks noGrp="1"/>
          </p:cNvGraphicFramePr>
          <p:nvPr/>
        </p:nvGraphicFramePr>
        <p:xfrm>
          <a:off x="685800" y="2133600"/>
          <a:ext cx="8001000" cy="2895600"/>
        </p:xfrm>
        <a:graphic>
          <a:graphicData uri="http://schemas.openxmlformats.org/drawingml/2006/table">
            <a:tbl>
              <a:tblPr/>
              <a:tblGrid>
                <a:gridCol w="1000125"/>
                <a:gridCol w="1000125"/>
                <a:gridCol w="1000125"/>
                <a:gridCol w="1000125"/>
                <a:gridCol w="1000125"/>
                <a:gridCol w="1000125"/>
                <a:gridCol w="1000125"/>
                <a:gridCol w="1000125"/>
              </a:tblGrid>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31</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30</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29</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28</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27</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26</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25</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24</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SC1_RST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SC0_RST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I2S_RST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ADC_RST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USBD_RST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LCD_RST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DAC_RST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TK_RST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23</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22</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21</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20</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19</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18</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17</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16</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5397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PWM1_RST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PWM0_RST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UART1_RST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UART0_RST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CFF"/>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15</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14</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13</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12</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11</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10</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9</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8</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SPI2_RST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SPI1_RST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SPI0_RST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I2C1_RST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I2C0_RST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accent1"/>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7</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6</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5</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4</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3</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365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SC1_RST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tx2">
                        <a:lumMod val="40000"/>
                        <a:lumOff val="6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TMR3_RST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TMR2_RST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TMR1_RST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TMR0_RST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chemeClr val="folHlink"/>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GPIO_RST</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17515" name="Text Box 487"/>
          <p:cNvSpPr txBox="1">
            <a:spLocks noChangeArrowheads="1"/>
          </p:cNvSpPr>
          <p:nvPr/>
        </p:nvSpPr>
        <p:spPr bwMode="auto">
          <a:xfrm>
            <a:off x="685800" y="5334000"/>
            <a:ext cx="8001000" cy="779463"/>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eaLnBrk="1" hangingPunct="1">
              <a:spcBef>
                <a:spcPct val="50000"/>
              </a:spcBef>
              <a:buFontTx/>
              <a:buChar char="•"/>
            </a:pPr>
            <a:r>
              <a:rPr lang="en-US" altLang="zh-TW" u="none">
                <a:solidFill>
                  <a:srgbClr val="FF3300"/>
                </a:solidFill>
                <a:ea typeface="新細明體" pitchFamily="18" charset="-120"/>
              </a:rPr>
              <a:t>Set these bit “1” will generate synchronous reset signal to the correspond IP. </a:t>
            </a:r>
          </a:p>
          <a:p>
            <a:pPr eaLnBrk="1" hangingPunct="1">
              <a:spcBef>
                <a:spcPct val="50000"/>
              </a:spcBef>
              <a:buFontTx/>
              <a:buChar char="•"/>
            </a:pPr>
            <a:r>
              <a:rPr lang="en-US" altLang="zh-TW" u="none">
                <a:solidFill>
                  <a:srgbClr val="FF3300"/>
                </a:solidFill>
                <a:ea typeface="新細明體" pitchFamily="18" charset="-120"/>
              </a:rPr>
              <a:t>User need to set bit to “0” to release IP from the reset state </a:t>
            </a:r>
          </a:p>
        </p:txBody>
      </p:sp>
    </p:spTree>
  </p:cSld>
  <p:clrMapOvr>
    <a:masterClrMapping/>
  </p:clrMapOvr>
  <p:transition advTm="27368"/>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zh-CN" altLang="en-US" smtClean="0">
                <a:latin typeface="標楷體" pitchFamily="65" charset="-120"/>
                <a:ea typeface="標楷體" pitchFamily="65" charset="-120"/>
              </a:rPr>
              <a:t>时钟控制</a:t>
            </a:r>
          </a:p>
        </p:txBody>
      </p:sp>
      <p:sp>
        <p:nvSpPr>
          <p:cNvPr id="18435" name="Content Placeholder 2"/>
          <p:cNvSpPr>
            <a:spLocks noGrp="1"/>
          </p:cNvSpPr>
          <p:nvPr>
            <p:ph idx="1"/>
          </p:nvPr>
        </p:nvSpPr>
        <p:spPr/>
        <p:txBody>
          <a:bodyPr/>
          <a:lstStyle/>
          <a:p>
            <a:r>
              <a:rPr lang="zh-CN" altLang="en-US" smtClean="0">
                <a:cs typeface="Arial" charset="0"/>
              </a:rPr>
              <a:t>时钟源控制</a:t>
            </a:r>
            <a:endParaRPr lang="en-US" altLang="zh-TW" smtClean="0">
              <a:cs typeface="Arial" charset="0"/>
            </a:endParaRPr>
          </a:p>
          <a:p>
            <a:pPr lvl="1">
              <a:buFont typeface="Arial" charset="0"/>
              <a:buChar char="•"/>
            </a:pPr>
            <a:r>
              <a:rPr lang="en-US" altLang="zh-TW" smtClean="0">
                <a:solidFill>
                  <a:srgbClr val="D00600"/>
                </a:solidFill>
                <a:cs typeface="Arial" charset="0"/>
              </a:rPr>
              <a:t>PWRCTL</a:t>
            </a:r>
            <a:r>
              <a:rPr lang="en-US" altLang="zh-TW" smtClean="0">
                <a:cs typeface="Arial" charset="0"/>
              </a:rPr>
              <a:t> : Enable/Disable LIRC, HIRC, LXT and HXT output.</a:t>
            </a:r>
          </a:p>
          <a:p>
            <a:pPr lvl="1">
              <a:buFont typeface="Arial" charset="0"/>
              <a:buChar char="•"/>
            </a:pPr>
            <a:r>
              <a:rPr lang="en-US" altLang="zh-TW" smtClean="0">
                <a:solidFill>
                  <a:srgbClr val="D00600"/>
                </a:solidFill>
                <a:cs typeface="Arial" charset="0"/>
              </a:rPr>
              <a:t>PLLCTL</a:t>
            </a:r>
            <a:r>
              <a:rPr lang="en-US" altLang="zh-TW" smtClean="0">
                <a:cs typeface="Arial" charset="0"/>
              </a:rPr>
              <a:t> : Enable/Disable PLL output.</a:t>
            </a:r>
          </a:p>
          <a:p>
            <a:pPr lvl="1">
              <a:buFont typeface="Arial" charset="0"/>
              <a:buChar char="•"/>
            </a:pPr>
            <a:r>
              <a:rPr lang="en-US" altLang="zh-TW" smtClean="0">
                <a:solidFill>
                  <a:srgbClr val="D00600"/>
                </a:solidFill>
                <a:cs typeface="Arial" charset="0"/>
              </a:rPr>
              <a:t>CLKSTATUS</a:t>
            </a:r>
            <a:r>
              <a:rPr lang="en-US" altLang="zh-TW" smtClean="0">
                <a:cs typeface="Arial" charset="0"/>
              </a:rPr>
              <a:t> : Reports clock status.</a:t>
            </a:r>
          </a:p>
          <a:p>
            <a:r>
              <a:rPr lang="en-US" altLang="zh-TW" smtClean="0">
                <a:cs typeface="Arial" charset="0"/>
              </a:rPr>
              <a:t>IP </a:t>
            </a:r>
            <a:r>
              <a:rPr lang="zh-CN" altLang="en-US" smtClean="0">
                <a:cs typeface="Arial" charset="0"/>
              </a:rPr>
              <a:t>时钟控制</a:t>
            </a:r>
            <a:endParaRPr lang="en-US" altLang="zh-TW" smtClean="0">
              <a:cs typeface="Arial" charset="0"/>
            </a:endParaRPr>
          </a:p>
          <a:p>
            <a:pPr lvl="1">
              <a:buFont typeface="Arial" charset="0"/>
              <a:buChar char="•"/>
            </a:pPr>
            <a:r>
              <a:rPr lang="en-US" altLang="zh-TW" smtClean="0">
                <a:solidFill>
                  <a:srgbClr val="D00600"/>
                </a:solidFill>
                <a:cs typeface="Arial" charset="0"/>
              </a:rPr>
              <a:t>AHBCLK, APBCLK </a:t>
            </a:r>
            <a:r>
              <a:rPr lang="en-US" altLang="zh-TW" smtClean="0">
                <a:cs typeface="Arial" charset="0"/>
              </a:rPr>
              <a:t>: Enable/Disable individual IP clock.</a:t>
            </a:r>
          </a:p>
          <a:p>
            <a:pPr lvl="1">
              <a:buFont typeface="Arial" charset="0"/>
              <a:buChar char="•"/>
            </a:pPr>
            <a:r>
              <a:rPr lang="en-US" altLang="zh-TW" smtClean="0">
                <a:solidFill>
                  <a:srgbClr val="D00600"/>
                </a:solidFill>
                <a:cs typeface="Arial" charset="0"/>
              </a:rPr>
              <a:t>CLKSEL0, CLKSEL1, CLKSEL2 </a:t>
            </a:r>
            <a:r>
              <a:rPr lang="en-US" altLang="zh-TW" smtClean="0">
                <a:cs typeface="Arial" charset="0"/>
              </a:rPr>
              <a:t>: Select IP clock source.</a:t>
            </a:r>
          </a:p>
          <a:p>
            <a:pPr lvl="1">
              <a:buFont typeface="Arial" charset="0"/>
              <a:buChar char="•"/>
            </a:pPr>
            <a:r>
              <a:rPr lang="en-US" altLang="zh-TW" smtClean="0">
                <a:solidFill>
                  <a:srgbClr val="D00600"/>
                </a:solidFill>
                <a:cs typeface="Arial" charset="0"/>
              </a:rPr>
              <a:t>CLKDIV0, CLKDIV</a:t>
            </a:r>
            <a:r>
              <a:rPr lang="en-US" altLang="zh-TW" smtClean="0">
                <a:cs typeface="Arial" charset="0"/>
              </a:rPr>
              <a:t>1 : Set IP clock divider.</a:t>
            </a:r>
          </a:p>
          <a:p>
            <a:r>
              <a:rPr lang="zh-CN" altLang="en-US" smtClean="0">
                <a:cs typeface="Arial" charset="0"/>
              </a:rPr>
              <a:t>时钟监控</a:t>
            </a:r>
            <a:endParaRPr lang="en-US" altLang="zh-TW" smtClean="0">
              <a:cs typeface="Arial" charset="0"/>
            </a:endParaRPr>
          </a:p>
          <a:p>
            <a:pPr lvl="1">
              <a:buFont typeface="Arial" charset="0"/>
              <a:buChar char="•"/>
            </a:pPr>
            <a:r>
              <a:rPr lang="en-US" altLang="zh-TW" smtClean="0">
                <a:solidFill>
                  <a:srgbClr val="D00600"/>
                </a:solidFill>
                <a:cs typeface="Arial" charset="0"/>
              </a:rPr>
              <a:t>TESTCLK</a:t>
            </a:r>
            <a:r>
              <a:rPr lang="en-US" altLang="zh-TW" smtClean="0">
                <a:cs typeface="Arial" charset="0"/>
              </a:rPr>
              <a:t> : Output clock (including clock sources and IP clock) to pin </a:t>
            </a:r>
            <a:r>
              <a:rPr lang="en-US" altLang="zh-TW" smtClean="0">
                <a:solidFill>
                  <a:srgbClr val="D00600"/>
                </a:solidFill>
                <a:cs typeface="Arial" charset="0"/>
              </a:rPr>
              <a:t>PC.0</a:t>
            </a:r>
            <a:r>
              <a:rPr lang="en-US" altLang="zh-TW" smtClean="0">
                <a:cs typeface="Arial" charset="0"/>
              </a:rPr>
              <a:t>.</a:t>
            </a:r>
          </a:p>
          <a:p>
            <a:endParaRPr lang="zh-CN" altLang="en-US" smtClean="0">
              <a:cs typeface="Arial" charset="0"/>
            </a:endParaRPr>
          </a:p>
        </p:txBody>
      </p:sp>
      <p:sp>
        <p:nvSpPr>
          <p:cNvPr id="4" name="Slide Number Placeholder 3"/>
          <p:cNvSpPr>
            <a:spLocks noGrp="1"/>
          </p:cNvSpPr>
          <p:nvPr>
            <p:ph type="sldNum" sz="quarter" idx="11"/>
          </p:nvPr>
        </p:nvSpPr>
        <p:spPr/>
        <p:txBody>
          <a:bodyPr/>
          <a:lstStyle/>
          <a:p>
            <a:pPr>
              <a:defRPr/>
            </a:pPr>
            <a:fld id="{82B26CB5-607C-4A96-ABA7-C56803A88C6F}" type="slidenum">
              <a:rPr lang="zh-TW" altLang="en-US" smtClean="0"/>
              <a:pPr>
                <a:defRPr/>
              </a:pPr>
              <a:t>16</a:t>
            </a:fld>
            <a:endParaRPr lang="zh-TW"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18" name="Picture 14"/>
          <p:cNvPicPr>
            <a:picLocks noChangeAspect="1" noChangeArrowheads="1"/>
          </p:cNvPicPr>
          <p:nvPr/>
        </p:nvPicPr>
        <p:blipFill>
          <a:blip r:embed="rId2"/>
          <a:srcRect/>
          <a:stretch>
            <a:fillRect/>
          </a:stretch>
        </p:blipFill>
        <p:spPr bwMode="auto">
          <a:xfrm>
            <a:off x="352425" y="1395413"/>
            <a:ext cx="8553450" cy="4067175"/>
          </a:xfrm>
          <a:prstGeom prst="rect">
            <a:avLst/>
          </a:prstGeom>
          <a:noFill/>
          <a:ln>
            <a:noFill/>
          </a:ln>
          <a:effectLst>
            <a:prstShdw prst="shdw17" dist="17961" dir="2700000">
              <a:schemeClr val="accent1">
                <a:gamma/>
                <a:shade val="60000"/>
                <a:invGamma/>
              </a:schemeClr>
            </a:prstShdw>
          </a:effectLst>
        </p:spPr>
      </p:pic>
      <p:sp>
        <p:nvSpPr>
          <p:cNvPr id="19459" name="Title 1"/>
          <p:cNvSpPr>
            <a:spLocks noGrp="1"/>
          </p:cNvSpPr>
          <p:nvPr>
            <p:ph type="title"/>
          </p:nvPr>
        </p:nvSpPr>
        <p:spPr/>
        <p:txBody>
          <a:bodyPr/>
          <a:lstStyle/>
          <a:p>
            <a:r>
              <a:rPr lang="zh-CN" altLang="en-US" smtClean="0"/>
              <a:t>时钟系统</a:t>
            </a:r>
            <a:endParaRPr lang="zh-TW" altLang="en-US" smtClean="0"/>
          </a:p>
        </p:txBody>
      </p:sp>
      <p:sp>
        <p:nvSpPr>
          <p:cNvPr id="4" name="Slide Number Placeholder 3"/>
          <p:cNvSpPr>
            <a:spLocks noGrp="1"/>
          </p:cNvSpPr>
          <p:nvPr>
            <p:ph type="sldNum" sz="quarter" idx="11"/>
          </p:nvPr>
        </p:nvSpPr>
        <p:spPr/>
        <p:txBody>
          <a:bodyPr/>
          <a:lstStyle/>
          <a:p>
            <a:pPr>
              <a:defRPr/>
            </a:pPr>
            <a:fld id="{782BB5C9-03CB-44EA-B8C9-0D80EEB27F6C}" type="slidenum">
              <a:rPr lang="zh-TW" altLang="en-US" smtClean="0"/>
              <a:pPr>
                <a:defRPr/>
              </a:pPr>
              <a:t>17</a:t>
            </a:fld>
            <a:endParaRPr lang="zh-TW" altLang="en-US" dirty="0"/>
          </a:p>
        </p:txBody>
      </p:sp>
      <p:sp>
        <p:nvSpPr>
          <p:cNvPr id="6" name="Oval 10"/>
          <p:cNvSpPr>
            <a:spLocks noChangeArrowheads="1"/>
          </p:cNvSpPr>
          <p:nvPr/>
        </p:nvSpPr>
        <p:spPr bwMode="auto">
          <a:xfrm>
            <a:off x="539750" y="1905000"/>
            <a:ext cx="1184275" cy="914400"/>
          </a:xfrm>
          <a:prstGeom prst="ellipse">
            <a:avLst/>
          </a:prstGeom>
          <a:noFill/>
          <a:ln w="28575">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8" name="Oval 10"/>
          <p:cNvSpPr>
            <a:spLocks noChangeArrowheads="1"/>
          </p:cNvSpPr>
          <p:nvPr/>
        </p:nvSpPr>
        <p:spPr bwMode="auto">
          <a:xfrm>
            <a:off x="539750" y="4038600"/>
            <a:ext cx="1184275" cy="914400"/>
          </a:xfrm>
          <a:prstGeom prst="ellipse">
            <a:avLst/>
          </a:prstGeom>
          <a:noFill/>
          <a:ln w="28575">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9" name="Oval 10"/>
          <p:cNvSpPr>
            <a:spLocks noChangeArrowheads="1"/>
          </p:cNvSpPr>
          <p:nvPr/>
        </p:nvSpPr>
        <p:spPr bwMode="auto">
          <a:xfrm>
            <a:off x="528638" y="2947988"/>
            <a:ext cx="1195387" cy="912812"/>
          </a:xfrm>
          <a:prstGeom prst="ellipse">
            <a:avLst/>
          </a:prstGeom>
          <a:noFill/>
          <a:ln w="28575">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10" name="Oval 10"/>
          <p:cNvSpPr>
            <a:spLocks noChangeArrowheads="1"/>
          </p:cNvSpPr>
          <p:nvPr/>
        </p:nvSpPr>
        <p:spPr bwMode="auto">
          <a:xfrm>
            <a:off x="2427288" y="4484688"/>
            <a:ext cx="1068387" cy="936625"/>
          </a:xfrm>
          <a:prstGeom prst="ellipse">
            <a:avLst/>
          </a:prstGeom>
          <a:noFill/>
          <a:ln w="28575">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11" name="Oval 10"/>
          <p:cNvSpPr>
            <a:spLocks noChangeArrowheads="1"/>
          </p:cNvSpPr>
          <p:nvPr/>
        </p:nvSpPr>
        <p:spPr bwMode="auto">
          <a:xfrm>
            <a:off x="2033588" y="2325688"/>
            <a:ext cx="928687" cy="950912"/>
          </a:xfrm>
          <a:prstGeom prst="ellipse">
            <a:avLst/>
          </a:prstGeom>
          <a:noFill/>
          <a:ln w="28575">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 name="Rectangle 1"/>
          <p:cNvSpPr/>
          <p:nvPr/>
        </p:nvSpPr>
        <p:spPr>
          <a:xfrm>
            <a:off x="4019550" y="2840038"/>
            <a:ext cx="1800225" cy="1350962"/>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 calcmode="lin" valueType="num">
                                      <p:cBhvr additive="base">
                                        <p:cTn id="37" dur="500" fill="hold"/>
                                        <p:tgtEl>
                                          <p:spTgt spid="2"/>
                                        </p:tgtEl>
                                        <p:attrNameLst>
                                          <p:attrName>ppt_x</p:attrName>
                                        </p:attrNameLst>
                                      </p:cBhvr>
                                      <p:tavLst>
                                        <p:tav tm="0">
                                          <p:val>
                                            <p:strVal val="#ppt_x"/>
                                          </p:val>
                                        </p:tav>
                                        <p:tav tm="100000">
                                          <p:val>
                                            <p:strVal val="#ppt_x"/>
                                          </p:val>
                                        </p:tav>
                                      </p:tavLst>
                                    </p:anim>
                                    <p:anim calcmode="lin" valueType="num">
                                      <p:cBhvr additive="base">
                                        <p:cTn id="3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US" altLang="zh-CN" smtClean="0"/>
              <a:t>HIRC TRIM</a:t>
            </a:r>
            <a:endParaRPr lang="zh-CN" altLang="en-US" smtClean="0"/>
          </a:p>
        </p:txBody>
      </p:sp>
      <p:sp>
        <p:nvSpPr>
          <p:cNvPr id="20483" name="Content Placeholder 2"/>
          <p:cNvSpPr>
            <a:spLocks noGrp="1"/>
          </p:cNvSpPr>
          <p:nvPr>
            <p:ph idx="1"/>
          </p:nvPr>
        </p:nvSpPr>
        <p:spPr/>
        <p:txBody>
          <a:bodyPr/>
          <a:lstStyle/>
          <a:p>
            <a:r>
              <a:rPr lang="en-US" altLang="zh-TW" smtClean="0">
                <a:cs typeface="Arial" charset="0"/>
              </a:rPr>
              <a:t>Trim HIRC to </a:t>
            </a:r>
            <a:r>
              <a:rPr lang="en-US" altLang="zh-TW" smtClean="0">
                <a:solidFill>
                  <a:srgbClr val="D00600"/>
                </a:solidFill>
                <a:cs typeface="Arial" charset="0"/>
              </a:rPr>
              <a:t>11.0592MHz, 12MHz or 12.288MHz </a:t>
            </a:r>
            <a:r>
              <a:rPr lang="en-US" altLang="zh-TW" smtClean="0">
                <a:cs typeface="Arial" charset="0"/>
              </a:rPr>
              <a:t>according to 32K (LXT).</a:t>
            </a:r>
          </a:p>
          <a:p>
            <a:r>
              <a:rPr lang="en-US" altLang="zh-TW" smtClean="0">
                <a:solidFill>
                  <a:srgbClr val="D00600"/>
                </a:solidFill>
                <a:cs typeface="Arial" charset="0"/>
              </a:rPr>
              <a:t>IRCTRIMCTL</a:t>
            </a:r>
            <a:r>
              <a:rPr lang="en-US" altLang="zh-TW" smtClean="0">
                <a:cs typeface="Arial" charset="0"/>
              </a:rPr>
              <a:t> : </a:t>
            </a:r>
          </a:p>
          <a:p>
            <a:endParaRPr lang="en-US" altLang="zh-TW" smtClean="0">
              <a:cs typeface="Arial" charset="0"/>
            </a:endParaRPr>
          </a:p>
          <a:p>
            <a:endParaRPr lang="en-US" altLang="zh-TW" smtClean="0">
              <a:cs typeface="Arial" charset="0"/>
            </a:endParaRPr>
          </a:p>
          <a:p>
            <a:endParaRPr lang="en-US" altLang="zh-TW" smtClean="0">
              <a:cs typeface="Arial" charset="0"/>
            </a:endParaRPr>
          </a:p>
          <a:p>
            <a:endParaRPr lang="en-US" altLang="zh-TW" smtClean="0">
              <a:cs typeface="Arial" charset="0"/>
            </a:endParaRPr>
          </a:p>
          <a:p>
            <a:pPr lvl="1">
              <a:buFont typeface="Arial" charset="0"/>
              <a:buChar char="•"/>
            </a:pPr>
            <a:r>
              <a:rPr lang="en-US" altLang="zh-TW" b="1" smtClean="0">
                <a:cs typeface="Arial" charset="0"/>
              </a:rPr>
              <a:t>[1:0] </a:t>
            </a:r>
            <a:r>
              <a:rPr lang="en-US" altLang="zh-TW" b="1" smtClean="0">
                <a:solidFill>
                  <a:srgbClr val="D00600"/>
                </a:solidFill>
                <a:cs typeface="Arial" charset="0"/>
              </a:rPr>
              <a:t>TRIM_SEL</a:t>
            </a:r>
            <a:r>
              <a:rPr lang="en-US" altLang="zh-TW" b="1" smtClean="0">
                <a:cs typeface="Arial" charset="0"/>
              </a:rPr>
              <a:t> : Will be cleared once error or time-out occurs. </a:t>
            </a:r>
            <a:r>
              <a:rPr lang="en-US" altLang="zh-TW" b="1" i="1" smtClean="0">
                <a:cs typeface="Arial" charset="0"/>
              </a:rPr>
              <a:t>Software need to set and start auto-trim again</a:t>
            </a:r>
            <a:r>
              <a:rPr lang="en-US" altLang="zh-TW" b="1" smtClean="0">
                <a:cs typeface="Arial" charset="0"/>
              </a:rPr>
              <a:t>.</a:t>
            </a:r>
            <a:endParaRPr lang="en-US" altLang="zh-TW" smtClean="0">
              <a:cs typeface="Arial" charset="0"/>
            </a:endParaRPr>
          </a:p>
          <a:p>
            <a:endParaRPr lang="zh-CN" altLang="en-US" smtClean="0">
              <a:cs typeface="Arial" charset="0"/>
            </a:endParaRPr>
          </a:p>
        </p:txBody>
      </p:sp>
      <p:sp>
        <p:nvSpPr>
          <p:cNvPr id="4" name="Slide Number Placeholder 3"/>
          <p:cNvSpPr>
            <a:spLocks noGrp="1"/>
          </p:cNvSpPr>
          <p:nvPr>
            <p:ph type="sldNum" sz="quarter" idx="11"/>
          </p:nvPr>
        </p:nvSpPr>
        <p:spPr/>
        <p:txBody>
          <a:bodyPr/>
          <a:lstStyle/>
          <a:p>
            <a:pPr>
              <a:defRPr/>
            </a:pPr>
            <a:fld id="{7FDB5582-0608-4303-B308-CE96298F1C37}" type="slidenum">
              <a:rPr lang="zh-TW" altLang="en-US" smtClean="0"/>
              <a:pPr>
                <a:defRPr/>
              </a:pPr>
              <a:t>18</a:t>
            </a:fld>
            <a:endParaRPr lang="zh-TW" altLang="en-US" dirty="0"/>
          </a:p>
        </p:txBody>
      </p:sp>
      <p:pic>
        <p:nvPicPr>
          <p:cNvPr id="2048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2286000"/>
            <a:ext cx="6048375" cy="25034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US" altLang="zh-CN" smtClean="0"/>
              <a:t>HIRC TRIM</a:t>
            </a:r>
            <a:endParaRPr lang="zh-CN" altLang="en-US" smtClean="0"/>
          </a:p>
        </p:txBody>
      </p:sp>
      <p:sp>
        <p:nvSpPr>
          <p:cNvPr id="21507" name="Content Placeholder 2"/>
          <p:cNvSpPr>
            <a:spLocks noGrp="1"/>
          </p:cNvSpPr>
          <p:nvPr>
            <p:ph idx="1"/>
          </p:nvPr>
        </p:nvSpPr>
        <p:spPr/>
        <p:txBody>
          <a:bodyPr/>
          <a:lstStyle/>
          <a:p>
            <a:r>
              <a:rPr lang="en-US" altLang="zh-TW" smtClean="0">
                <a:solidFill>
                  <a:srgbClr val="D00600"/>
                </a:solidFill>
                <a:cs typeface="Arial" charset="0"/>
              </a:rPr>
              <a:t>IRCTRIMIEN</a:t>
            </a:r>
            <a:r>
              <a:rPr lang="en-US" altLang="zh-TW" smtClean="0">
                <a:cs typeface="Arial" charset="0"/>
              </a:rPr>
              <a:t> : Enable/Disable trim failure interrupt.</a:t>
            </a:r>
          </a:p>
          <a:p>
            <a:endParaRPr lang="en-US" altLang="zh-TW" smtClean="0">
              <a:solidFill>
                <a:srgbClr val="D00600"/>
              </a:solidFill>
              <a:cs typeface="Arial" charset="0"/>
            </a:endParaRPr>
          </a:p>
          <a:p>
            <a:endParaRPr lang="en-US" altLang="zh-TW" smtClean="0">
              <a:solidFill>
                <a:srgbClr val="D00600"/>
              </a:solidFill>
              <a:cs typeface="Arial" charset="0"/>
            </a:endParaRPr>
          </a:p>
          <a:p>
            <a:endParaRPr lang="en-US" altLang="zh-TW" smtClean="0">
              <a:solidFill>
                <a:srgbClr val="D00600"/>
              </a:solidFill>
              <a:cs typeface="Arial" charset="0"/>
            </a:endParaRPr>
          </a:p>
          <a:p>
            <a:endParaRPr lang="en-US" altLang="zh-TW" smtClean="0">
              <a:solidFill>
                <a:srgbClr val="D00600"/>
              </a:solidFill>
              <a:cs typeface="Arial" charset="0"/>
            </a:endParaRPr>
          </a:p>
          <a:p>
            <a:r>
              <a:rPr lang="en-US" altLang="zh-TW" smtClean="0">
                <a:solidFill>
                  <a:srgbClr val="D00600"/>
                </a:solidFill>
                <a:cs typeface="Arial" charset="0"/>
              </a:rPr>
              <a:t>IRCTRIMINT</a:t>
            </a:r>
            <a:r>
              <a:rPr lang="en-US" altLang="zh-TW" smtClean="0">
                <a:cs typeface="Arial" charset="0"/>
              </a:rPr>
              <a:t> : Report the trim result.</a:t>
            </a:r>
          </a:p>
          <a:p>
            <a:endParaRPr lang="zh-TW" altLang="en-US" smtClean="0">
              <a:cs typeface="Arial" charset="0"/>
            </a:endParaRPr>
          </a:p>
        </p:txBody>
      </p:sp>
      <p:sp>
        <p:nvSpPr>
          <p:cNvPr id="4" name="Slide Number Placeholder 3"/>
          <p:cNvSpPr>
            <a:spLocks noGrp="1"/>
          </p:cNvSpPr>
          <p:nvPr>
            <p:ph type="sldNum" sz="quarter" idx="11"/>
          </p:nvPr>
        </p:nvSpPr>
        <p:spPr/>
        <p:txBody>
          <a:bodyPr/>
          <a:lstStyle/>
          <a:p>
            <a:pPr>
              <a:defRPr/>
            </a:pPr>
            <a:fld id="{2842C850-27F0-4C24-AD59-A99773724C01}" type="slidenum">
              <a:rPr lang="zh-TW" altLang="en-US" smtClean="0"/>
              <a:pPr>
                <a:defRPr/>
              </a:pPr>
              <a:t>19</a:t>
            </a:fld>
            <a:endParaRPr lang="zh-TW" altLang="en-US" dirty="0"/>
          </a:p>
        </p:txBody>
      </p:sp>
      <p:sp>
        <p:nvSpPr>
          <p:cNvPr id="21509" name="Slide Number Placeholder 3"/>
          <p:cNvSpPr txBox="1">
            <a:spLocks/>
          </p:cNvSpPr>
          <p:nvPr/>
        </p:nvSpPr>
        <p:spPr bwMode="auto">
          <a:xfrm>
            <a:off x="3635375" y="6356350"/>
            <a:ext cx="213360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algn="ctr" eaLnBrk="1" hangingPunct="1"/>
            <a:fld id="{C36092F7-E0BC-4390-B6B9-242DA5F439BF}" type="slidenum">
              <a:rPr kumimoji="0" lang="zh-TW" altLang="en-US" sz="1200">
                <a:solidFill>
                  <a:srgbClr val="7F7F7F"/>
                </a:solidFill>
                <a:latin typeface="Calibri" pitchFamily="34" charset="0"/>
                <a:ea typeface="新細明體" pitchFamily="18" charset="-120"/>
              </a:rPr>
              <a:pPr algn="ctr" eaLnBrk="1" hangingPunct="1"/>
              <a:t>19</a:t>
            </a:fld>
            <a:endParaRPr kumimoji="0" lang="zh-TW" altLang="en-US" sz="1200">
              <a:solidFill>
                <a:srgbClr val="7F7F7F"/>
              </a:solidFill>
              <a:latin typeface="Calibri" pitchFamily="34" charset="0"/>
              <a:ea typeface="新細明體" pitchFamily="18" charset="-120"/>
            </a:endParaRPr>
          </a:p>
        </p:txBody>
      </p:sp>
      <p:pic>
        <p:nvPicPr>
          <p:cNvPr id="21510"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287463"/>
            <a:ext cx="5811838" cy="252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1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2425" y="3833813"/>
            <a:ext cx="5811838" cy="2522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zh-TW" smtClean="0"/>
              <a:t>NuMicro NVIC</a:t>
            </a:r>
          </a:p>
        </p:txBody>
      </p:sp>
      <p:sp>
        <p:nvSpPr>
          <p:cNvPr id="22531" name="Rectangle 3"/>
          <p:cNvSpPr>
            <a:spLocks noGrp="1" noChangeArrowheads="1"/>
          </p:cNvSpPr>
          <p:nvPr>
            <p:ph idx="1"/>
          </p:nvPr>
        </p:nvSpPr>
        <p:spPr/>
        <p:txBody>
          <a:bodyPr/>
          <a:lstStyle/>
          <a:p>
            <a:pPr eaLnBrk="1" hangingPunct="1"/>
            <a:r>
              <a:rPr lang="en-US" altLang="zh-TW" smtClean="0">
                <a:cs typeface="Arial" charset="0"/>
              </a:rPr>
              <a:t>NVIC (Nested Vectored Interrupt Controller)</a:t>
            </a:r>
          </a:p>
          <a:p>
            <a:pPr lvl="1" eaLnBrk="1" hangingPunct="1">
              <a:buFont typeface="Arial" charset="0"/>
              <a:buChar char="•"/>
            </a:pPr>
            <a:r>
              <a:rPr lang="en-US" altLang="zh-TW" smtClean="0">
                <a:cs typeface="Arial" charset="0"/>
              </a:rPr>
              <a:t>An integrated part of the Cortex-M0 processor</a:t>
            </a:r>
          </a:p>
          <a:p>
            <a:pPr lvl="1" eaLnBrk="1" hangingPunct="1">
              <a:buFont typeface="Arial" charset="0"/>
              <a:buChar char="•"/>
            </a:pPr>
            <a:r>
              <a:rPr lang="en-US" altLang="zh-TW" smtClean="0">
                <a:cs typeface="Arial" charset="0"/>
              </a:rPr>
              <a:t>It supports 32 peripheral interrupts input  </a:t>
            </a:r>
          </a:p>
          <a:p>
            <a:pPr lvl="1" eaLnBrk="1" hangingPunct="1">
              <a:buFont typeface="Arial" charset="0"/>
              <a:buChar char="•"/>
            </a:pPr>
            <a:r>
              <a:rPr lang="en-US" altLang="zh-TW" smtClean="0">
                <a:cs typeface="Arial" charset="0"/>
              </a:rPr>
              <a:t>it supports NMI( Nonmaskable Interrupt) input</a:t>
            </a:r>
          </a:p>
          <a:p>
            <a:pPr lvl="1" eaLnBrk="1" hangingPunct="1">
              <a:buFont typeface="Arial" charset="0"/>
              <a:buChar char="•"/>
            </a:pPr>
            <a:r>
              <a:rPr lang="en-US" altLang="zh-TW" smtClean="0">
                <a:cs typeface="Arial" charset="0"/>
              </a:rPr>
              <a:t>It supports </a:t>
            </a:r>
            <a:r>
              <a:rPr lang="en-US" altLang="zh-TW" smtClean="0">
                <a:latin typeface="Arial" charset="0"/>
                <a:cs typeface="Arial" charset="0"/>
              </a:rPr>
              <a:t>“</a:t>
            </a:r>
            <a:r>
              <a:rPr lang="en-US" altLang="zh-TW" smtClean="0">
                <a:cs typeface="Arial" charset="0"/>
              </a:rPr>
              <a:t>Tail Chaining</a:t>
            </a:r>
            <a:r>
              <a:rPr lang="en-US" altLang="zh-TW" smtClean="0">
                <a:latin typeface="Arial" charset="0"/>
                <a:cs typeface="Arial" charset="0"/>
              </a:rPr>
              <a:t>”</a:t>
            </a:r>
            <a:r>
              <a:rPr lang="en-US" altLang="zh-TW" smtClean="0">
                <a:cs typeface="Arial" charset="0"/>
              </a:rPr>
              <a:t> &amp; </a:t>
            </a:r>
            <a:r>
              <a:rPr lang="en-US" altLang="zh-TW" smtClean="0">
                <a:latin typeface="Arial" charset="0"/>
                <a:cs typeface="Arial" charset="0"/>
              </a:rPr>
              <a:t>“</a:t>
            </a:r>
            <a:r>
              <a:rPr lang="en-US" altLang="zh-TW" smtClean="0">
                <a:cs typeface="Arial" charset="0"/>
              </a:rPr>
              <a:t>Late Arrival</a:t>
            </a:r>
            <a:r>
              <a:rPr lang="en-US" altLang="zh-TW" smtClean="0">
                <a:latin typeface="Arial" charset="0"/>
                <a:cs typeface="Arial" charset="0"/>
              </a:rPr>
              <a:t>”</a:t>
            </a:r>
            <a:r>
              <a:rPr lang="en-US" altLang="zh-TW" smtClean="0">
                <a:cs typeface="Arial" charset="0"/>
              </a:rPr>
              <a:t> </a:t>
            </a:r>
          </a:p>
          <a:p>
            <a:pPr eaLnBrk="1" hangingPunct="1"/>
            <a:r>
              <a:rPr lang="en-US" altLang="zh-TW" smtClean="0">
                <a:cs typeface="Arial" charset="0"/>
              </a:rPr>
              <a:t>Interrupt handler follows the CMSIS coding rule</a:t>
            </a:r>
          </a:p>
          <a:p>
            <a:pPr lvl="1" eaLnBrk="1" hangingPunct="1">
              <a:buFont typeface="Arial" charset="0"/>
              <a:buChar char="•"/>
            </a:pPr>
            <a:endParaRPr lang="en-US" altLang="zh-TW" smtClean="0">
              <a:cs typeface="Arial" charset="0"/>
            </a:endParaRPr>
          </a:p>
          <a:p>
            <a:pPr eaLnBrk="1" hangingPunct="1"/>
            <a:endParaRPr lang="en-US" altLang="zh-TW" smtClean="0">
              <a:cs typeface="Arial" charset="0"/>
            </a:endParaRPr>
          </a:p>
        </p:txBody>
      </p:sp>
      <p:sp>
        <p:nvSpPr>
          <p:cNvPr id="22532"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BFD5A9A0-D957-450E-A7E6-9AADC3C89EFD}" type="slidenum">
              <a:rPr kumimoji="0" lang="en-US" altLang="zh-TW" u="none" smtClean="0">
                <a:ea typeface="ＭＳ Ｐゴシック" pitchFamily="34" charset="-128"/>
              </a:rPr>
              <a:pPr fontAlgn="base">
                <a:spcBef>
                  <a:spcPct val="0"/>
                </a:spcBef>
                <a:spcAft>
                  <a:spcPct val="0"/>
                </a:spcAft>
              </a:pPr>
              <a:t>20</a:t>
            </a:fld>
            <a:endParaRPr kumimoji="0" lang="en-US" altLang="zh-TW" u="none" smtClean="0">
              <a:ea typeface="ＭＳ Ｐゴシック" pitchFamily="34" charset="-128"/>
            </a:endParaRPr>
          </a:p>
        </p:txBody>
      </p:sp>
    </p:spTree>
  </p:cSld>
  <p:clrMapOvr>
    <a:masterClrMapping/>
  </p:clrMapOvr>
  <p:transition advTm="35922"/>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4" name="Picture 8"/>
          <p:cNvPicPr>
            <a:picLocks noChangeAspect="1" noChangeArrowheads="1"/>
          </p:cNvPicPr>
          <p:nvPr/>
        </p:nvPicPr>
        <p:blipFill>
          <a:blip r:embed="rId3"/>
          <a:srcRect/>
          <a:stretch>
            <a:fillRect/>
          </a:stretch>
        </p:blipFill>
        <p:spPr bwMode="auto">
          <a:xfrm>
            <a:off x="304800" y="1081088"/>
            <a:ext cx="8696325" cy="4633912"/>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3555" name="Rectangle 2"/>
          <p:cNvSpPr>
            <a:spLocks noGrp="1" noChangeArrowheads="1"/>
          </p:cNvSpPr>
          <p:nvPr>
            <p:ph type="title"/>
          </p:nvPr>
        </p:nvSpPr>
        <p:spPr/>
        <p:txBody>
          <a:bodyPr/>
          <a:lstStyle/>
          <a:p>
            <a:pPr eaLnBrk="1" hangingPunct="1"/>
            <a:r>
              <a:rPr lang="en-US" altLang="zh-TW" smtClean="0"/>
              <a:t>C ISR Function Call Name</a:t>
            </a:r>
          </a:p>
        </p:txBody>
      </p:sp>
      <p:sp>
        <p:nvSpPr>
          <p:cNvPr id="23556"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6821CFA0-B2AD-42D5-A22A-432B56C97B97}" type="slidenum">
              <a:rPr kumimoji="0" lang="en-US" altLang="zh-TW" u="none" smtClean="0">
                <a:ea typeface="ＭＳ Ｐゴシック" pitchFamily="34" charset="-128"/>
              </a:rPr>
              <a:pPr fontAlgn="base">
                <a:spcBef>
                  <a:spcPct val="0"/>
                </a:spcBef>
                <a:spcAft>
                  <a:spcPct val="0"/>
                </a:spcAft>
              </a:pPr>
              <a:t>21</a:t>
            </a:fld>
            <a:endParaRPr kumimoji="0" lang="en-US" altLang="zh-TW" u="none" smtClean="0">
              <a:ea typeface="ＭＳ Ｐゴシック" pitchFamily="34" charset="-128"/>
            </a:endParaRPr>
          </a:p>
        </p:txBody>
      </p:sp>
      <p:sp>
        <p:nvSpPr>
          <p:cNvPr id="23557" name="Oval 5"/>
          <p:cNvSpPr>
            <a:spLocks noChangeArrowheads="1"/>
          </p:cNvSpPr>
          <p:nvPr/>
        </p:nvSpPr>
        <p:spPr bwMode="auto">
          <a:xfrm>
            <a:off x="2043113" y="3981450"/>
            <a:ext cx="2590800" cy="1447800"/>
          </a:xfrm>
          <a:prstGeom prst="ellipse">
            <a:avLst/>
          </a:prstGeom>
          <a:noFill/>
          <a:ln w="25400">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3558" name="AutoShape 8"/>
          <p:cNvSpPr>
            <a:spLocks/>
          </p:cNvSpPr>
          <p:nvPr/>
        </p:nvSpPr>
        <p:spPr bwMode="auto">
          <a:xfrm>
            <a:off x="5105400" y="4229100"/>
            <a:ext cx="3505200" cy="952500"/>
          </a:xfrm>
          <a:prstGeom prst="borderCallout1">
            <a:avLst>
              <a:gd name="adj1" fmla="val 12000"/>
              <a:gd name="adj2" fmla="val -2176"/>
              <a:gd name="adj3" fmla="val 28000"/>
              <a:gd name="adj4" fmla="val -13042"/>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TW" u="none">
                <a:solidFill>
                  <a:srgbClr val="FF3300"/>
                </a:solidFill>
                <a:ea typeface="新細明體" pitchFamily="18" charset="-120"/>
              </a:rPr>
              <a:t>In “startup_nano1xx.s” vector table address save peripherals </a:t>
            </a:r>
            <a:r>
              <a:rPr lang="en-US" altLang="zh-TW" sz="2000" b="1" u="none">
                <a:solidFill>
                  <a:srgbClr val="FF3300"/>
                </a:solidFill>
                <a:ea typeface="新細明體" pitchFamily="18" charset="-120"/>
              </a:rPr>
              <a:t>ISR function address</a:t>
            </a:r>
          </a:p>
        </p:txBody>
      </p:sp>
    </p:spTree>
  </p:cSld>
  <p:clrMapOvr>
    <a:masterClrMapping/>
  </p:clrMapOvr>
  <p:transition advTm="20125"/>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9" name="Picture 9"/>
          <p:cNvPicPr>
            <a:picLocks noChangeAspect="1" noChangeArrowheads="1"/>
          </p:cNvPicPr>
          <p:nvPr/>
        </p:nvPicPr>
        <p:blipFill>
          <a:blip r:embed="rId3"/>
          <a:srcRect/>
          <a:stretch>
            <a:fillRect/>
          </a:stretch>
        </p:blipFill>
        <p:spPr bwMode="auto">
          <a:xfrm>
            <a:off x="304800" y="1089025"/>
            <a:ext cx="8686800" cy="4629150"/>
          </a:xfrm>
          <a:prstGeom prst="rect">
            <a:avLst/>
          </a:prstGeom>
          <a:noFill/>
          <a:ln>
            <a:noFill/>
          </a:ln>
          <a:effectLst>
            <a:prstShdw prst="shdw17" dist="17961" dir="2700000">
              <a:schemeClr val="accent1">
                <a:gamma/>
                <a:shade val="60000"/>
                <a:invGamma/>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579" name="Rectangle 2"/>
          <p:cNvSpPr>
            <a:spLocks noGrp="1" noChangeArrowheads="1"/>
          </p:cNvSpPr>
          <p:nvPr>
            <p:ph type="title"/>
          </p:nvPr>
        </p:nvSpPr>
        <p:spPr>
          <a:xfrm>
            <a:off x="381000" y="0"/>
            <a:ext cx="7885113" cy="1143000"/>
          </a:xfrm>
        </p:spPr>
        <p:txBody>
          <a:bodyPr/>
          <a:lstStyle/>
          <a:p>
            <a:pPr eaLnBrk="1" hangingPunct="1"/>
            <a:r>
              <a:rPr lang="en-US" altLang="zh-TW" smtClean="0"/>
              <a:t>ISR Handler</a:t>
            </a:r>
          </a:p>
        </p:txBody>
      </p:sp>
      <p:sp>
        <p:nvSpPr>
          <p:cNvPr id="24580"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246C0B7-0F7A-407C-97CC-F149E0A47A0D}" type="slidenum">
              <a:rPr kumimoji="0" lang="en-US" altLang="zh-TW" u="none" smtClean="0">
                <a:ea typeface="ＭＳ Ｐゴシック" pitchFamily="34" charset="-128"/>
              </a:rPr>
              <a:pPr fontAlgn="base">
                <a:spcBef>
                  <a:spcPct val="0"/>
                </a:spcBef>
                <a:spcAft>
                  <a:spcPct val="0"/>
                </a:spcAft>
              </a:pPr>
              <a:t>22</a:t>
            </a:fld>
            <a:endParaRPr kumimoji="0" lang="en-US" altLang="zh-TW" u="none" smtClean="0">
              <a:ea typeface="ＭＳ Ｐゴシック" pitchFamily="34" charset="-128"/>
            </a:endParaRPr>
          </a:p>
        </p:txBody>
      </p:sp>
      <p:sp>
        <p:nvSpPr>
          <p:cNvPr id="24581" name="Oval 5"/>
          <p:cNvSpPr>
            <a:spLocks noChangeArrowheads="1"/>
          </p:cNvSpPr>
          <p:nvPr/>
        </p:nvSpPr>
        <p:spPr bwMode="auto">
          <a:xfrm>
            <a:off x="1562100" y="2133600"/>
            <a:ext cx="1790700" cy="228600"/>
          </a:xfrm>
          <a:prstGeom prst="ellipse">
            <a:avLst/>
          </a:prstGeom>
          <a:noFill/>
          <a:ln w="25400">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4582" name="Oval 5"/>
          <p:cNvSpPr>
            <a:spLocks noChangeArrowheads="1"/>
          </p:cNvSpPr>
          <p:nvPr/>
        </p:nvSpPr>
        <p:spPr bwMode="auto">
          <a:xfrm>
            <a:off x="1562100" y="3657600"/>
            <a:ext cx="1790700" cy="228600"/>
          </a:xfrm>
          <a:prstGeom prst="ellipse">
            <a:avLst/>
          </a:prstGeom>
          <a:noFill/>
          <a:ln w="25400">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Tree>
  </p:cSld>
  <p:clrMapOvr>
    <a:masterClrMapping/>
  </p:clrMapOvr>
  <p:transition advTm="9529"/>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ltLang="zh-TW" smtClean="0"/>
              <a:t>System Peripheral Interrupt Map (16~32)</a:t>
            </a:r>
          </a:p>
        </p:txBody>
      </p:sp>
      <p:sp>
        <p:nvSpPr>
          <p:cNvPr id="2560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4C221926-1C2D-44C1-9A74-5660B8247841}" type="slidenum">
              <a:rPr kumimoji="0" lang="en-US" altLang="zh-TW" u="none" smtClean="0">
                <a:ea typeface="ＭＳ Ｐゴシック" pitchFamily="34" charset="-128"/>
              </a:rPr>
              <a:pPr fontAlgn="base">
                <a:spcBef>
                  <a:spcPct val="0"/>
                </a:spcBef>
                <a:spcAft>
                  <a:spcPct val="0"/>
                </a:spcAft>
              </a:pPr>
              <a:t>23</a:t>
            </a:fld>
            <a:endParaRPr kumimoji="0" lang="en-US" altLang="zh-TW" u="none" smtClean="0">
              <a:ea typeface="ＭＳ Ｐゴシック" pitchFamily="34" charset="-128"/>
            </a:endParaRPr>
          </a:p>
        </p:txBody>
      </p:sp>
      <p:graphicFrame>
        <p:nvGraphicFramePr>
          <p:cNvPr id="186738" name="Group 2418"/>
          <p:cNvGraphicFramePr>
            <a:graphicFrameLocks noGrp="1"/>
          </p:cNvGraphicFramePr>
          <p:nvPr/>
        </p:nvGraphicFramePr>
        <p:xfrm>
          <a:off x="609600" y="838200"/>
          <a:ext cx="8077200" cy="5495925"/>
        </p:xfrm>
        <a:graphic>
          <a:graphicData uri="http://schemas.openxmlformats.org/drawingml/2006/table">
            <a:tbl>
              <a:tblPr/>
              <a:tblGrid>
                <a:gridCol w="881063"/>
                <a:gridCol w="1323975"/>
                <a:gridCol w="1171575"/>
                <a:gridCol w="1030287"/>
                <a:gridCol w="3670300"/>
              </a:tblGrid>
              <a:tr h="549271">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Vector Number</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Number</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(Bit in Interrupt Registers)</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Name</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Source IP</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description</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E6E6E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0 ~ 15</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smtClean="0">
                          <a:ln>
                            <a:noFill/>
                          </a:ln>
                          <a:solidFill>
                            <a:schemeClr val="tx1"/>
                          </a:solidFill>
                          <a:effectLst/>
                          <a:latin typeface="Arial" charset="0"/>
                          <a:ea typeface="新細明體" pitchFamily="18" charset="-120"/>
                          <a:cs typeface="Times New Roman" pitchFamily="18" charset="0"/>
                        </a:rPr>
                        <a:t>System exceptions</a:t>
                      </a:r>
                      <a:endParaRPr kumimoji="1" lang="en-US" altLang="zh-TW" sz="12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BOD_OUT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Brown-Out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Brownout low voltage detected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WDT_INT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WDT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Watch Dog Timer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EINT0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GPIO</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External signal interrupt from PB.14 pin</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EINT1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GPIO</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External signal interrupt from PB.15 pin</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GPABC_INT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GPIO</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External interrupt from PA[15:0]/PB[13:0]/PC[15:0]</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78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GPDEF_INT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GPIO</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External interrupt from] PD[15:0]/PE[15:0]/PF[15:0]</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PWM0_INT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PWM0</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PWM0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PWM1_INT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PWM1</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PWM1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TMR0_INT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Timer 0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TMR1_INT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Timer 1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TMR2_INT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TMR2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Timer 2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TMR3_INT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TMR3</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Timer 3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UART0_INT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UART0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UART1_INT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UART1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SPI0_INT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SPI0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SPI1_INT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SPI1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746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SPI2_INT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SPI2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17" marB="45717"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66"/>
                    </a:solidFill>
                  </a:tcPr>
                </a:tc>
              </a:tr>
            </a:tbl>
          </a:graphicData>
        </a:graphic>
      </p:graphicFrame>
    </p:spTree>
  </p:cSld>
  <p:clrMapOvr>
    <a:masterClrMapping/>
  </p:clrMapOvr>
  <p:transition advTm="24249"/>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30"/>
          <p:cNvSpPr>
            <a:spLocks noGrp="1" noChangeArrowheads="1"/>
          </p:cNvSpPr>
          <p:nvPr>
            <p:ph type="title"/>
          </p:nvPr>
        </p:nvSpPr>
        <p:spPr/>
        <p:txBody>
          <a:bodyPr/>
          <a:lstStyle/>
          <a:p>
            <a:pPr eaLnBrk="1" hangingPunct="1"/>
            <a:r>
              <a:rPr lang="en-US" altLang="zh-TW" smtClean="0"/>
              <a:t>System Peripheral Interrupt Map (33~47)</a:t>
            </a:r>
          </a:p>
        </p:txBody>
      </p:sp>
      <p:sp>
        <p:nvSpPr>
          <p:cNvPr id="2662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F0013F2C-14B2-42F6-BBF7-7B74DE84DBAF}" type="slidenum">
              <a:rPr kumimoji="0" lang="en-US" altLang="zh-TW" u="none" smtClean="0">
                <a:ea typeface="ＭＳ Ｐゴシック" pitchFamily="34" charset="-128"/>
              </a:rPr>
              <a:pPr fontAlgn="base">
                <a:spcBef>
                  <a:spcPct val="0"/>
                </a:spcBef>
                <a:spcAft>
                  <a:spcPct val="0"/>
                </a:spcAft>
              </a:pPr>
              <a:t>24</a:t>
            </a:fld>
            <a:endParaRPr kumimoji="0" lang="en-US" altLang="zh-TW" u="none" smtClean="0">
              <a:ea typeface="ＭＳ Ｐゴシック" pitchFamily="34" charset="-128"/>
            </a:endParaRPr>
          </a:p>
        </p:txBody>
      </p:sp>
      <p:graphicFrame>
        <p:nvGraphicFramePr>
          <p:cNvPr id="187451" name="Group 1083"/>
          <p:cNvGraphicFramePr>
            <a:graphicFrameLocks noGrp="1"/>
          </p:cNvGraphicFramePr>
          <p:nvPr/>
        </p:nvGraphicFramePr>
        <p:xfrm>
          <a:off x="609600" y="914400"/>
          <a:ext cx="8153400" cy="5126038"/>
        </p:xfrm>
        <a:graphic>
          <a:graphicData uri="http://schemas.openxmlformats.org/drawingml/2006/table">
            <a:tbl>
              <a:tblPr/>
              <a:tblGrid>
                <a:gridCol w="890588"/>
                <a:gridCol w="1333500"/>
                <a:gridCol w="1184275"/>
                <a:gridCol w="1041400"/>
                <a:gridCol w="3703637"/>
              </a:tblGrid>
              <a:tr h="5492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Vector Number</a:t>
                      </a:r>
                      <a:endParaRPr kumimoji="1" lang="en-US" altLang="zh-TW" sz="1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Number</a:t>
                      </a:r>
                    </a:p>
                    <a:p>
                      <a:pPr marL="0" marR="0" lvl="0" indent="0" algn="ctr" defTabSz="914400" rtl="0" eaLnBrk="0" fontAlgn="base" latinLnBrk="0" hangingPunct="0">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(Bit in Interrupt Registers)</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Name</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Source IP</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Interrupt description</a:t>
                      </a:r>
                      <a:endParaRPr kumimoji="1" lang="en-US" altLang="zh-TW" sz="1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6E6E6"/>
                    </a:solidFill>
                  </a:tcPr>
                </a:tc>
              </a:tr>
              <a:tr h="290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IRC_INT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IRC</a:t>
                      </a: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IRC TRIM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73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I2C0_INT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I2C0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88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19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I2C1_INT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I2C1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8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SC2_INT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SC2</a:t>
                      </a: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Smart Card2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90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SC0_INT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SC0</a:t>
                      </a: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Smart Card0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3302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SC1_INT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rPr>
                        <a:t>SC1</a:t>
                      </a: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Smart Card1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3143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USB_INT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USBD</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USB FS Device interrupt </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90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TK_INT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TOUCH</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Touch Key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88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LCD_INT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LCD</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LCD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8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42</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DMA_INT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DMA</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DMA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889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43</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I2S_INT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85738" algn="l"/>
                        </a:tabLst>
                      </a:pPr>
                      <a:r>
                        <a:rPr kumimoji="1" lang="en-US" altLang="zh-TW" sz="1200" b="0" i="0" u="none" strike="noStrike" cap="none" normalizeH="0" baseline="0" dirty="0" smtClean="0">
                          <a:ln>
                            <a:noFill/>
                          </a:ln>
                          <a:solidFill>
                            <a:srgbClr val="000000"/>
                          </a:solidFill>
                          <a:effectLst/>
                          <a:latin typeface="Arial" charset="0"/>
                          <a:ea typeface="新細明體" pitchFamily="18" charset="-120"/>
                          <a:cs typeface="Times New Roman" pitchFamily="18" charset="0"/>
                        </a:rPr>
                        <a:t>I2S</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85738" algn="l"/>
                        </a:tabLst>
                      </a:pPr>
                      <a:r>
                        <a:rPr kumimoji="1" lang="en-US" altLang="zh-TW" sz="1200" b="0" i="0" u="none" strike="noStrike" cap="none" normalizeH="0" baseline="0" smtClean="0">
                          <a:ln>
                            <a:noFill/>
                          </a:ln>
                          <a:solidFill>
                            <a:srgbClr val="000000"/>
                          </a:solidFill>
                          <a:effectLst/>
                          <a:latin typeface="Arial" charset="0"/>
                          <a:ea typeface="新細明體" pitchFamily="18" charset="-120"/>
                          <a:cs typeface="Times New Roman" pitchFamily="18" charset="0"/>
                        </a:rPr>
                        <a:t>I2S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4603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44</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28</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PD_WU_INT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CLKC</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Clock controller interrupt for chip wake up from power-down state</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90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45</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29</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ADC_INT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ADC</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ADC  interrupt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66"/>
                    </a:solidFill>
                  </a:tcPr>
                </a:tc>
              </a:tr>
              <a:tr h="28733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46</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30</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85738" algn="l"/>
                        </a:tabLst>
                      </a:pPr>
                      <a:r>
                        <a:rPr kumimoji="1" lang="en-US" altLang="zh-TW" sz="1200" b="0" i="0" u="none" strike="noStrike" cap="none" normalizeH="0" baseline="0" dirty="0" smtClean="0">
                          <a:ln>
                            <a:noFill/>
                          </a:ln>
                          <a:solidFill>
                            <a:srgbClr val="000000"/>
                          </a:solidFill>
                          <a:effectLst/>
                          <a:latin typeface="Arial" charset="0"/>
                          <a:ea typeface="新細明體" pitchFamily="18" charset="-120"/>
                          <a:cs typeface="Times New Roman" pitchFamily="18" charset="0"/>
                        </a:rPr>
                        <a:t>DAC_INT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85738" algn="l"/>
                        </a:tabLst>
                      </a:pPr>
                      <a:r>
                        <a:rPr kumimoji="1" lang="en-US" altLang="zh-TW" sz="1200" b="0" i="0" u="none" strike="noStrike" cap="none" normalizeH="0" baseline="0" dirty="0" smtClean="0">
                          <a:ln>
                            <a:noFill/>
                          </a:ln>
                          <a:solidFill>
                            <a:srgbClr val="000000"/>
                          </a:solidFill>
                          <a:effectLst/>
                          <a:latin typeface="Arial" charset="0"/>
                          <a:ea typeface="新細明體" pitchFamily="18" charset="-120"/>
                          <a:cs typeface="Times New Roman" pitchFamily="18" charset="0"/>
                        </a:rPr>
                        <a:t>DAC</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tab pos="185738" algn="l"/>
                        </a:tabLst>
                      </a:pPr>
                      <a:r>
                        <a:rPr kumimoji="1" lang="en-US" altLang="zh-TW" sz="1200" b="0" i="0" u="none" strike="noStrike" cap="none" normalizeH="0" baseline="0" dirty="0" smtClean="0">
                          <a:ln>
                            <a:noFill/>
                          </a:ln>
                          <a:solidFill>
                            <a:srgbClr val="000000"/>
                          </a:solidFill>
                          <a:effectLst/>
                          <a:latin typeface="Arial" charset="0"/>
                          <a:ea typeface="新細明體" pitchFamily="18" charset="-120"/>
                          <a:cs typeface="Times New Roman" pitchFamily="18" charset="0"/>
                        </a:rPr>
                        <a:t>DAC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FFFF"/>
                    </a:solidFill>
                  </a:tcPr>
                </a:tc>
              </a:tr>
              <a:tr h="2905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47</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31</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RTC_INT</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Times New Roman" pitchFamily="18" charset="0"/>
                        </a:rPr>
                        <a:t>RTC</a:t>
                      </a:r>
                      <a:endParaRPr kumimoji="1" lang="en-US" altLang="zh-TW" sz="12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Times New Roman" pitchFamily="18" charset="0"/>
                        </a:rPr>
                        <a:t>Real time clock interrupt</a:t>
                      </a:r>
                      <a:endParaRPr kumimoji="1" lang="en-US" altLang="zh-TW" sz="12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T="45726" marB="45726"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solidFill>
                      <a:srgbClr val="FFFF66"/>
                    </a:solidFill>
                  </a:tcPr>
                </a:tc>
              </a:tr>
            </a:tbl>
          </a:graphicData>
        </a:graphic>
      </p:graphicFrame>
    </p:spTree>
  </p:cSld>
  <p:clrMapOvr>
    <a:masterClrMapping/>
  </p:clrMapOvr>
  <p:transition advTm="1169"/>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zh-TW" smtClean="0"/>
              <a:t>General Purpose I/O Controller</a:t>
            </a:r>
          </a:p>
        </p:txBody>
      </p:sp>
      <p:sp>
        <p:nvSpPr>
          <p:cNvPr id="27651" name="Rectangle 3"/>
          <p:cNvSpPr>
            <a:spLocks noGrp="1" noChangeArrowheads="1"/>
          </p:cNvSpPr>
          <p:nvPr>
            <p:ph idx="1"/>
          </p:nvPr>
        </p:nvSpPr>
        <p:spPr/>
        <p:txBody>
          <a:bodyPr/>
          <a:lstStyle/>
          <a:p>
            <a:r>
              <a:rPr lang="en-US" altLang="zh-TW" smtClean="0">
                <a:cs typeface="Arial" charset="0"/>
              </a:rPr>
              <a:t>GPIO type</a:t>
            </a:r>
          </a:p>
          <a:p>
            <a:pPr lvl="1">
              <a:buFont typeface="Arial" charset="0"/>
              <a:buChar char="•"/>
            </a:pPr>
            <a:r>
              <a:rPr lang="en-US" altLang="zh-TW" smtClean="0">
                <a:cs typeface="Arial" charset="0"/>
              </a:rPr>
              <a:t>Input only with high impedance</a:t>
            </a:r>
          </a:p>
          <a:p>
            <a:pPr lvl="1">
              <a:buFont typeface="Arial" charset="0"/>
              <a:buChar char="•"/>
            </a:pPr>
            <a:r>
              <a:rPr lang="en-US" altLang="zh-TW" smtClean="0">
                <a:cs typeface="Arial" charset="0"/>
              </a:rPr>
              <a:t>Push-Pull Output</a:t>
            </a:r>
          </a:p>
          <a:p>
            <a:pPr lvl="1">
              <a:buFont typeface="Arial" charset="0"/>
              <a:buChar char="•"/>
            </a:pPr>
            <a:r>
              <a:rPr lang="en-US" altLang="zh-TW" smtClean="0">
                <a:cs typeface="Arial" charset="0"/>
              </a:rPr>
              <a:t>Open-Drain Output</a:t>
            </a:r>
            <a:endParaRPr lang="en-US" altLang="zh-TW" sz="2800" b="1" smtClean="0">
              <a:cs typeface="Arial" charset="0"/>
            </a:endParaRPr>
          </a:p>
          <a:p>
            <a:r>
              <a:rPr lang="en-US" altLang="zh-TW" smtClean="0">
                <a:cs typeface="Arial" charset="0"/>
              </a:rPr>
              <a:t>Support Pull-Up Resistor</a:t>
            </a:r>
          </a:p>
          <a:p>
            <a:pPr lvl="1">
              <a:buFont typeface="Arial" charset="0"/>
              <a:buChar char="•"/>
            </a:pPr>
            <a:r>
              <a:rPr lang="en-US" altLang="zh-TW" smtClean="0">
                <a:cs typeface="Arial" charset="0"/>
              </a:rPr>
              <a:t>110Kohm ~ 300kohm @1.8V~3.6V</a:t>
            </a:r>
          </a:p>
          <a:p>
            <a:r>
              <a:rPr lang="en-US" altLang="zh-TW" smtClean="0">
                <a:cs typeface="Arial" charset="0"/>
              </a:rPr>
              <a:t>Support GPIO interrupt for each I/O PIN</a:t>
            </a:r>
          </a:p>
          <a:p>
            <a:pPr lvl="1">
              <a:buFont typeface="Arial" charset="0"/>
              <a:buChar char="•"/>
            </a:pPr>
            <a:r>
              <a:rPr lang="en-US" altLang="zh-TW" b="1" smtClean="0">
                <a:cs typeface="Arial" charset="0"/>
              </a:rPr>
              <a:t>Level trigger or Edge trigger</a:t>
            </a:r>
          </a:p>
        </p:txBody>
      </p:sp>
    </p:spTree>
  </p:cSld>
  <p:clrMapOvr>
    <a:masterClrMapping/>
  </p:clrMapOvr>
  <p:transition advTm="20054"/>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zh-TW" smtClean="0"/>
              <a:t>Input Mode</a:t>
            </a:r>
          </a:p>
        </p:txBody>
      </p:sp>
      <p:sp>
        <p:nvSpPr>
          <p:cNvPr id="28675" name="Rectangle 3"/>
          <p:cNvSpPr>
            <a:spLocks noGrp="1" noChangeArrowheads="1"/>
          </p:cNvSpPr>
          <p:nvPr>
            <p:ph idx="1"/>
          </p:nvPr>
        </p:nvSpPr>
        <p:spPr/>
        <p:txBody>
          <a:bodyPr/>
          <a:lstStyle/>
          <a:p>
            <a:r>
              <a:rPr lang="en-US" altLang="zh-TW" smtClean="0">
                <a:cs typeface="Arial" charset="0"/>
              </a:rPr>
              <a:t>Just input mode</a:t>
            </a:r>
          </a:p>
          <a:p>
            <a:r>
              <a:rPr lang="en-US" altLang="zh-TW" smtClean="0">
                <a:cs typeface="Arial" charset="0"/>
              </a:rPr>
              <a:t>Output  is  tri-state ( high impedance) without drive capability</a:t>
            </a:r>
          </a:p>
          <a:p>
            <a:endParaRPr lang="en-US" altLang="zh-TW" smtClean="0">
              <a:cs typeface="Arial" charset="0"/>
            </a:endParaRPr>
          </a:p>
        </p:txBody>
      </p:sp>
    </p:spTree>
  </p:cSld>
  <p:clrMapOvr>
    <a:masterClrMapping/>
  </p:clrMapOvr>
  <p:transition advTm="15777"/>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en-US" altLang="zh-TW" smtClean="0"/>
              <a:t>Push-Pull Output</a:t>
            </a:r>
          </a:p>
        </p:txBody>
      </p:sp>
      <p:sp>
        <p:nvSpPr>
          <p:cNvPr id="29699" name="Rectangle 7"/>
          <p:cNvSpPr>
            <a:spLocks noChangeArrowheads="1"/>
          </p:cNvSpPr>
          <p:nvPr/>
        </p:nvSpPr>
        <p:spPr bwMode="auto">
          <a:xfrm>
            <a:off x="1676400" y="2411413"/>
            <a:ext cx="5792788"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zh-TW" altLang="en-US"/>
          </a:p>
        </p:txBody>
      </p:sp>
      <p:graphicFrame>
        <p:nvGraphicFramePr>
          <p:cNvPr id="29700" name="Object 6"/>
          <p:cNvGraphicFramePr>
            <a:graphicFrameLocks noChangeAspect="1"/>
          </p:cNvGraphicFramePr>
          <p:nvPr/>
        </p:nvGraphicFramePr>
        <p:xfrm>
          <a:off x="1143000" y="2743200"/>
          <a:ext cx="6858000" cy="3429000"/>
        </p:xfrm>
        <a:graphic>
          <a:graphicData uri="http://schemas.openxmlformats.org/presentationml/2006/ole">
            <mc:AlternateContent xmlns:mc="http://schemas.openxmlformats.org/markup-compatibility/2006">
              <mc:Choice xmlns:v="urn:schemas-microsoft-com:vml" Requires="v">
                <p:oleObj spid="_x0000_s29704" name="Visio" r:id="rId4" imgW="3204362" imgH="2040636" progId="Visio.Drawing.11">
                  <p:embed/>
                </p:oleObj>
              </mc:Choice>
              <mc:Fallback>
                <p:oleObj name="Visio" r:id="rId4" imgW="3204362" imgH="2040636" progId="Visio.Drawing.11">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2743200"/>
                        <a:ext cx="6858000" cy="3429000"/>
                      </a:xfrm>
                      <a:prstGeom prst="rect">
                        <a:avLst/>
                      </a:prstGeom>
                      <a:solidFill>
                        <a:srgbClr val="FFFF66"/>
                      </a:solidFill>
                      <a:ln w="9525">
                        <a:solidFill>
                          <a:schemeClr val="folHlink"/>
                        </a:solidFill>
                        <a:miter lim="800000"/>
                        <a:headEnd/>
                        <a:tailEnd/>
                      </a:ln>
                    </p:spPr>
                  </p:pic>
                </p:oleObj>
              </mc:Fallback>
            </mc:AlternateContent>
          </a:graphicData>
        </a:graphic>
      </p:graphicFrame>
      <p:sp>
        <p:nvSpPr>
          <p:cNvPr id="29701" name="Oval 18"/>
          <p:cNvSpPr>
            <a:spLocks noChangeArrowheads="1"/>
          </p:cNvSpPr>
          <p:nvPr/>
        </p:nvSpPr>
        <p:spPr bwMode="auto">
          <a:xfrm>
            <a:off x="4267200" y="2438400"/>
            <a:ext cx="1447800" cy="2362200"/>
          </a:xfrm>
          <a:prstGeom prst="ellipse">
            <a:avLst/>
          </a:prstGeom>
          <a:noFill/>
          <a:ln w="25400">
            <a:solidFill>
              <a:srgbClr val="FF0000"/>
            </a:solidFill>
            <a:prstDash val="lg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29702" name="AutoShape 20"/>
          <p:cNvSpPr>
            <a:spLocks/>
          </p:cNvSpPr>
          <p:nvPr/>
        </p:nvSpPr>
        <p:spPr bwMode="auto">
          <a:xfrm>
            <a:off x="5943600" y="1257300"/>
            <a:ext cx="1676400" cy="419100"/>
          </a:xfrm>
          <a:prstGeom prst="borderCallout1">
            <a:avLst>
              <a:gd name="adj1" fmla="val 27273"/>
              <a:gd name="adj2" fmla="val -4546"/>
              <a:gd name="adj3" fmla="val 281819"/>
              <a:gd name="adj4" fmla="val -63634"/>
            </a:avLst>
          </a:prstGeom>
          <a:solidFill>
            <a:srgbClr val="FFFF66"/>
          </a:solidFill>
          <a:ln>
            <a:noFill/>
          </a:ln>
          <a:effectLst/>
          <a:extLst>
            <a:ext uri="{91240B29-F687-4F45-9708-019B960494DF}">
              <a14:hiddenLine xmlns:a14="http://schemas.microsoft.com/office/drawing/2010/main" w="9525">
                <a:solidFill>
                  <a:srgbClr val="FF3300"/>
                </a:solidFill>
                <a:miter lim="800000"/>
                <a:headEnd/>
                <a:tailEnd type="triangl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lang="en-US" altLang="zh-TW" u="none">
                <a:solidFill>
                  <a:srgbClr val="FF3300"/>
                </a:solidFill>
              </a:rPr>
              <a:t>CMOS Output</a:t>
            </a:r>
          </a:p>
        </p:txBody>
      </p:sp>
      <p:sp>
        <p:nvSpPr>
          <p:cNvPr id="29703" name="Line 21"/>
          <p:cNvSpPr>
            <a:spLocks noChangeShapeType="1"/>
          </p:cNvSpPr>
          <p:nvPr/>
        </p:nvSpPr>
        <p:spPr bwMode="auto">
          <a:xfrm flipH="1">
            <a:off x="5181600" y="1752600"/>
            <a:ext cx="762000" cy="685800"/>
          </a:xfrm>
          <a:prstGeom prst="line">
            <a:avLst/>
          </a:prstGeom>
          <a:noFill/>
          <a:ln w="254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advTm="18083"/>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US" altLang="zh-TW" smtClean="0"/>
              <a:t>Open-Drain Output</a:t>
            </a:r>
          </a:p>
        </p:txBody>
      </p:sp>
      <p:sp>
        <p:nvSpPr>
          <p:cNvPr id="30723" name="Rectangle 6"/>
          <p:cNvSpPr>
            <a:spLocks noGrp="1" noChangeArrowheads="1"/>
          </p:cNvSpPr>
          <p:nvPr>
            <p:ph idx="1"/>
          </p:nvPr>
        </p:nvSpPr>
        <p:spPr/>
        <p:txBody>
          <a:bodyPr/>
          <a:lstStyle/>
          <a:p>
            <a:r>
              <a:rPr lang="en-US" altLang="zh-TW" smtClean="0">
                <a:cs typeface="Arial" charset="0"/>
              </a:rPr>
              <a:t>Only with NMOS sink current capability</a:t>
            </a:r>
          </a:p>
          <a:p>
            <a:endParaRPr lang="en-US" altLang="zh-TW" smtClean="0">
              <a:cs typeface="Arial" charset="0"/>
            </a:endParaRPr>
          </a:p>
        </p:txBody>
      </p:sp>
      <p:sp>
        <p:nvSpPr>
          <p:cNvPr id="30724" name="Rectangle 5"/>
          <p:cNvSpPr>
            <a:spLocks noChangeArrowheads="1"/>
          </p:cNvSpPr>
          <p:nvPr/>
        </p:nvSpPr>
        <p:spPr bwMode="auto">
          <a:xfrm>
            <a:off x="0" y="27130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TW" altLang="en-US"/>
          </a:p>
        </p:txBody>
      </p:sp>
      <p:graphicFrame>
        <p:nvGraphicFramePr>
          <p:cNvPr id="30725" name="Object 4"/>
          <p:cNvGraphicFramePr>
            <a:graphicFrameLocks noChangeAspect="1"/>
          </p:cNvGraphicFramePr>
          <p:nvPr/>
        </p:nvGraphicFramePr>
        <p:xfrm>
          <a:off x="1143000" y="2365375"/>
          <a:ext cx="6858000" cy="3429000"/>
        </p:xfrm>
        <a:graphic>
          <a:graphicData uri="http://schemas.openxmlformats.org/presentationml/2006/ole">
            <mc:AlternateContent xmlns:mc="http://schemas.openxmlformats.org/markup-compatibility/2006">
              <mc:Choice xmlns:v="urn:schemas-microsoft-com:vml" Requires="v">
                <p:oleObj spid="_x0000_s30728" name="Visio" r:id="rId4" imgW="3561527" imgH="1428659" progId="Visio.Drawing.11">
                  <p:embed/>
                </p:oleObj>
              </mc:Choice>
              <mc:Fallback>
                <p:oleObj name="Visio" r:id="rId4" imgW="3561527" imgH="1428659" progId="Visio.Drawing.11">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43000" y="2365375"/>
                        <a:ext cx="6858000" cy="3429000"/>
                      </a:xfrm>
                      <a:prstGeom prst="rect">
                        <a:avLst/>
                      </a:prstGeom>
                      <a:solidFill>
                        <a:srgbClr val="FFFF66"/>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6" name="Oval 7"/>
          <p:cNvSpPr>
            <a:spLocks noChangeArrowheads="1"/>
          </p:cNvSpPr>
          <p:nvPr/>
        </p:nvSpPr>
        <p:spPr bwMode="auto">
          <a:xfrm>
            <a:off x="3581400" y="3051175"/>
            <a:ext cx="1143000" cy="1752600"/>
          </a:xfrm>
          <a:prstGeom prst="ellipse">
            <a:avLst/>
          </a:prstGeom>
          <a:noFill/>
          <a:ln w="25400">
            <a:solidFill>
              <a:srgbClr val="FF0000"/>
            </a:solidFill>
            <a:prstDash val="dash"/>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p>
        </p:txBody>
      </p:sp>
      <p:sp>
        <p:nvSpPr>
          <p:cNvPr id="30727" name="Line 8"/>
          <p:cNvSpPr>
            <a:spLocks noChangeShapeType="1"/>
          </p:cNvSpPr>
          <p:nvPr/>
        </p:nvSpPr>
        <p:spPr bwMode="auto">
          <a:xfrm>
            <a:off x="3581400" y="1527175"/>
            <a:ext cx="381000" cy="1524000"/>
          </a:xfrm>
          <a:prstGeom prst="line">
            <a:avLst/>
          </a:prstGeom>
          <a:noFill/>
          <a:ln w="25400">
            <a:solidFill>
              <a:srgbClr val="FF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advTm="21872"/>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altLang="zh-TW" smtClean="0"/>
              <a:t>CMSIS </a:t>
            </a:r>
          </a:p>
        </p:txBody>
      </p:sp>
      <p:sp>
        <p:nvSpPr>
          <p:cNvPr id="31747" name="Rectangle 3"/>
          <p:cNvSpPr>
            <a:spLocks noGrp="1" noChangeArrowheads="1"/>
          </p:cNvSpPr>
          <p:nvPr>
            <p:ph idx="1"/>
          </p:nvPr>
        </p:nvSpPr>
        <p:spPr/>
        <p:txBody>
          <a:bodyPr/>
          <a:lstStyle/>
          <a:p>
            <a:pPr eaLnBrk="1" hangingPunct="1"/>
            <a:r>
              <a:rPr lang="en-US" altLang="zh-TW" smtClean="0">
                <a:solidFill>
                  <a:srgbClr val="FF0000"/>
                </a:solidFill>
                <a:cs typeface="Arial" charset="0"/>
              </a:rPr>
              <a:t>C</a:t>
            </a:r>
            <a:r>
              <a:rPr lang="en-US" altLang="zh-TW" smtClean="0">
                <a:cs typeface="Arial" charset="0"/>
              </a:rPr>
              <a:t>ortex </a:t>
            </a:r>
            <a:r>
              <a:rPr lang="en-US" altLang="zh-TW" smtClean="0">
                <a:solidFill>
                  <a:srgbClr val="FF0000"/>
                </a:solidFill>
                <a:cs typeface="Arial" charset="0"/>
              </a:rPr>
              <a:t>M</a:t>
            </a:r>
            <a:r>
              <a:rPr lang="en-US" altLang="zh-TW" smtClean="0">
                <a:cs typeface="Arial" charset="0"/>
              </a:rPr>
              <a:t>icrocontroller </a:t>
            </a:r>
            <a:r>
              <a:rPr lang="en-US" altLang="zh-TW" smtClean="0">
                <a:solidFill>
                  <a:srgbClr val="FF0000"/>
                </a:solidFill>
                <a:cs typeface="Arial" charset="0"/>
              </a:rPr>
              <a:t>S</a:t>
            </a:r>
            <a:r>
              <a:rPr lang="en-US" altLang="zh-TW" smtClean="0">
                <a:cs typeface="Arial" charset="0"/>
              </a:rPr>
              <a:t>oftware </a:t>
            </a:r>
            <a:r>
              <a:rPr lang="en-US" altLang="zh-TW" smtClean="0">
                <a:solidFill>
                  <a:srgbClr val="FF0000"/>
                </a:solidFill>
                <a:cs typeface="Arial" charset="0"/>
              </a:rPr>
              <a:t>I</a:t>
            </a:r>
            <a:r>
              <a:rPr lang="en-US" altLang="zh-TW" smtClean="0">
                <a:cs typeface="Arial" charset="0"/>
              </a:rPr>
              <a:t>nterface </a:t>
            </a:r>
            <a:r>
              <a:rPr lang="en-US" altLang="zh-TW" smtClean="0">
                <a:solidFill>
                  <a:srgbClr val="FF0000"/>
                </a:solidFill>
                <a:cs typeface="Arial" charset="0"/>
              </a:rPr>
              <a:t>S</a:t>
            </a:r>
            <a:r>
              <a:rPr lang="en-US" altLang="zh-TW" smtClean="0">
                <a:cs typeface="Arial" charset="0"/>
              </a:rPr>
              <a:t>tandard</a:t>
            </a:r>
          </a:p>
          <a:p>
            <a:pPr eaLnBrk="1" hangingPunct="1"/>
            <a:r>
              <a:rPr lang="en-US" altLang="zh-TW" smtClean="0">
                <a:cs typeface="Arial" charset="0"/>
              </a:rPr>
              <a:t>ARM &amp; Tool vendor (Keil, IAR..) </a:t>
            </a:r>
          </a:p>
          <a:p>
            <a:pPr eaLnBrk="1" hangingPunct="1"/>
            <a:r>
              <a:rPr lang="en-US" altLang="zh-TW" smtClean="0">
                <a:cs typeface="Arial" charset="0"/>
              </a:rPr>
              <a:t>Structure</a:t>
            </a:r>
          </a:p>
          <a:p>
            <a:pPr lvl="1" eaLnBrk="1" hangingPunct="1">
              <a:buFont typeface="Arial" charset="0"/>
              <a:buChar char="•"/>
            </a:pPr>
            <a:r>
              <a:rPr lang="en-US" altLang="zh-TW" smtClean="0">
                <a:cs typeface="Arial" charset="0"/>
              </a:rPr>
              <a:t>Core Peripheral Access Layer (CPAL)</a:t>
            </a:r>
          </a:p>
          <a:p>
            <a:pPr lvl="1" eaLnBrk="1" hangingPunct="1">
              <a:buFont typeface="Arial" charset="0"/>
              <a:buChar char="•"/>
            </a:pPr>
            <a:r>
              <a:rPr lang="en-US" altLang="zh-TW" smtClean="0">
                <a:cs typeface="Arial" charset="0"/>
              </a:rPr>
              <a:t>Middleware Access Layer (MWAL) (ARM is current in development)</a:t>
            </a:r>
          </a:p>
          <a:p>
            <a:pPr lvl="1" eaLnBrk="1" hangingPunct="1">
              <a:buFont typeface="Arial" charset="0"/>
              <a:buChar char="•"/>
            </a:pPr>
            <a:r>
              <a:rPr lang="en-US" altLang="zh-TW" smtClean="0">
                <a:cs typeface="Arial" charset="0"/>
              </a:rPr>
              <a:t>Device Peripheral Access Layer (DPAL)</a:t>
            </a:r>
          </a:p>
          <a:p>
            <a:pPr lvl="2" eaLnBrk="1" hangingPunct="1"/>
            <a:r>
              <a:rPr lang="en-US" altLang="zh-TW" smtClean="0">
                <a:cs typeface="Arial" charset="0"/>
              </a:rPr>
              <a:t>Provide definitions for all device peripherals</a:t>
            </a:r>
          </a:p>
        </p:txBody>
      </p:sp>
      <p:sp>
        <p:nvSpPr>
          <p:cNvPr id="31748"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8696E8F5-EBFD-4154-8C55-6F05E08D6197}" type="slidenum">
              <a:rPr kumimoji="0" lang="en-US" altLang="zh-TW" u="none" smtClean="0">
                <a:ea typeface="ＭＳ Ｐゴシック" pitchFamily="34" charset="-128"/>
              </a:rPr>
              <a:pPr fontAlgn="base">
                <a:spcBef>
                  <a:spcPct val="0"/>
                </a:spcBef>
                <a:spcAft>
                  <a:spcPct val="0"/>
                </a:spcAft>
              </a:pPr>
              <a:t>29</a:t>
            </a:fld>
            <a:endParaRPr kumimoji="0" lang="en-US" altLang="zh-TW" u="none" smtClean="0">
              <a:ea typeface="ＭＳ Ｐゴシック" pitchFamily="34" charset="-128"/>
            </a:endParaRPr>
          </a:p>
        </p:txBody>
      </p:sp>
    </p:spTree>
    <p:custDataLst>
      <p:tags r:id="rId1"/>
    </p:custDataLst>
  </p:cSld>
  <p:clrMapOvr>
    <a:masterClrMapping/>
  </p:clrMapOvr>
  <p:transition advTm="37324"/>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eaLnBrk="1" hangingPunct="1"/>
            <a:r>
              <a:rPr lang="en-US" altLang="zh-TW" smtClean="0"/>
              <a:t>CMSIS Directory Structure</a:t>
            </a:r>
          </a:p>
        </p:txBody>
      </p:sp>
      <p:sp>
        <p:nvSpPr>
          <p:cNvPr id="3277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1B25339-809D-48A8-B113-4E86063655B6}" type="slidenum">
              <a:rPr kumimoji="0" lang="en-US" altLang="zh-TW" u="none" smtClean="0">
                <a:ea typeface="ＭＳ Ｐゴシック" pitchFamily="34" charset="-128"/>
              </a:rPr>
              <a:pPr fontAlgn="base">
                <a:spcBef>
                  <a:spcPct val="0"/>
                </a:spcBef>
                <a:spcAft>
                  <a:spcPct val="0"/>
                </a:spcAft>
              </a:pPr>
              <a:t>30</a:t>
            </a:fld>
            <a:endParaRPr kumimoji="0" lang="en-US" altLang="zh-TW" u="none" smtClean="0">
              <a:ea typeface="ＭＳ Ｐゴシック" pitchFamily="34" charset="-128"/>
            </a:endParaRPr>
          </a:p>
        </p:txBody>
      </p:sp>
      <p:sp>
        <p:nvSpPr>
          <p:cNvPr id="32772" name="AutoShape 3"/>
          <p:cNvSpPr>
            <a:spLocks noChangeArrowheads="1"/>
          </p:cNvSpPr>
          <p:nvPr/>
        </p:nvSpPr>
        <p:spPr bwMode="auto">
          <a:xfrm>
            <a:off x="395288" y="850900"/>
            <a:ext cx="1296987"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CMSIS_V1P30</a:t>
            </a:r>
          </a:p>
        </p:txBody>
      </p:sp>
      <p:sp>
        <p:nvSpPr>
          <p:cNvPr id="32773" name="AutoShape 4"/>
          <p:cNvSpPr>
            <a:spLocks noChangeArrowheads="1"/>
          </p:cNvSpPr>
          <p:nvPr/>
        </p:nvSpPr>
        <p:spPr bwMode="auto">
          <a:xfrm>
            <a:off x="971550" y="1570038"/>
            <a:ext cx="647700" cy="431800"/>
          </a:xfrm>
          <a:prstGeom prst="cube">
            <a:avLst>
              <a:gd name="adj" fmla="val 25000"/>
            </a:avLst>
          </a:prstGeom>
          <a:gradFill rotWithShape="1">
            <a:gsLst>
              <a:gs pos="0">
                <a:srgbClr val="9BC2C2"/>
              </a:gs>
              <a:gs pos="50000">
                <a:srgbClr val="CCFFFF"/>
              </a:gs>
              <a:gs pos="100000">
                <a:srgbClr val="9BC2C2"/>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CM0</a:t>
            </a:r>
          </a:p>
        </p:txBody>
      </p:sp>
      <p:sp>
        <p:nvSpPr>
          <p:cNvPr id="32774" name="AutoShape 5"/>
          <p:cNvSpPr>
            <a:spLocks noChangeArrowheads="1"/>
          </p:cNvSpPr>
          <p:nvPr/>
        </p:nvSpPr>
        <p:spPr bwMode="auto">
          <a:xfrm>
            <a:off x="971550" y="5603875"/>
            <a:ext cx="647700"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CM3</a:t>
            </a:r>
          </a:p>
        </p:txBody>
      </p:sp>
      <p:sp>
        <p:nvSpPr>
          <p:cNvPr id="32775" name="AutoShape 6"/>
          <p:cNvSpPr>
            <a:spLocks noChangeArrowheads="1"/>
          </p:cNvSpPr>
          <p:nvPr/>
        </p:nvSpPr>
        <p:spPr bwMode="auto">
          <a:xfrm>
            <a:off x="990600" y="6172200"/>
            <a:ext cx="1296988"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Documentation</a:t>
            </a:r>
          </a:p>
        </p:txBody>
      </p:sp>
      <p:sp>
        <p:nvSpPr>
          <p:cNvPr id="32776" name="AutoShape 7"/>
          <p:cNvSpPr>
            <a:spLocks noChangeArrowheads="1"/>
          </p:cNvSpPr>
          <p:nvPr/>
        </p:nvSpPr>
        <p:spPr bwMode="auto">
          <a:xfrm>
            <a:off x="7543800" y="6096000"/>
            <a:ext cx="1223963" cy="360363"/>
          </a:xfrm>
          <a:prstGeom prst="foldedCorner">
            <a:avLst>
              <a:gd name="adj" fmla="val 12500"/>
            </a:avLst>
          </a:prstGeom>
          <a:gradFill rotWithShape="1">
            <a:gsLst>
              <a:gs pos="0">
                <a:srgbClr val="BFBFBF"/>
              </a:gs>
              <a:gs pos="50000">
                <a:srgbClr val="DDDDDD"/>
              </a:gs>
              <a:gs pos="100000">
                <a:srgbClr val="BFBFBF"/>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zh-TW" sz="1000" b="1" i="1" u="none">
                <a:ea typeface="ＭＳ Ｐゴシック" pitchFamily="34" charset="-128"/>
              </a:rPr>
              <a:t>CMSIS_Core.htm</a:t>
            </a:r>
          </a:p>
        </p:txBody>
      </p:sp>
      <p:sp>
        <p:nvSpPr>
          <p:cNvPr id="32777" name="AutoShape 8"/>
          <p:cNvSpPr>
            <a:spLocks noChangeArrowheads="1"/>
          </p:cNvSpPr>
          <p:nvPr/>
        </p:nvSpPr>
        <p:spPr bwMode="auto">
          <a:xfrm>
            <a:off x="7416800" y="706438"/>
            <a:ext cx="1727200" cy="647700"/>
          </a:xfrm>
          <a:prstGeom prst="foldedCorner">
            <a:avLst>
              <a:gd name="adj" fmla="val 12500"/>
            </a:avLst>
          </a:prstGeom>
          <a:gradFill rotWithShape="1">
            <a:gsLst>
              <a:gs pos="0">
                <a:srgbClr val="BFBFBF"/>
              </a:gs>
              <a:gs pos="50000">
                <a:srgbClr val="DDDDDD"/>
              </a:gs>
              <a:gs pos="100000">
                <a:srgbClr val="BFBFBF"/>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en-US" sz="1000" b="1" i="1" u="none">
                <a:ea typeface="ＭＳ Ｐゴシック" pitchFamily="34" charset="-128"/>
              </a:rPr>
              <a:t>CMSIS changes.htm</a:t>
            </a:r>
            <a:endParaRPr kumimoji="0" lang="en-US" altLang="zh-TW" sz="1000" b="1" i="1" u="none">
              <a:ea typeface="ＭＳ Ｐゴシック" pitchFamily="34" charset="-128"/>
            </a:endParaRPr>
          </a:p>
          <a:p>
            <a:pPr eaLnBrk="0" hangingPunct="0"/>
            <a:r>
              <a:rPr kumimoji="0" lang="en-US" altLang="zh-TW" sz="1000" b="1" i="1" u="none">
                <a:ea typeface="ＭＳ Ｐゴシック" pitchFamily="34" charset="-128"/>
              </a:rPr>
              <a:t>CMSIS debug support.htm</a:t>
            </a:r>
          </a:p>
          <a:p>
            <a:pPr eaLnBrk="0" hangingPunct="0"/>
            <a:r>
              <a:rPr kumimoji="0" lang="en-US" altLang="zh-TW" sz="1000" b="1" i="1" u="none">
                <a:ea typeface="ＭＳ Ｐゴシック" pitchFamily="34" charset="-128"/>
              </a:rPr>
              <a:t>License.doc</a:t>
            </a:r>
          </a:p>
        </p:txBody>
      </p:sp>
      <p:sp>
        <p:nvSpPr>
          <p:cNvPr id="32778" name="AutoShape 9"/>
          <p:cNvSpPr>
            <a:spLocks noChangeArrowheads="1"/>
          </p:cNvSpPr>
          <p:nvPr/>
        </p:nvSpPr>
        <p:spPr bwMode="auto">
          <a:xfrm>
            <a:off x="1835150" y="1570038"/>
            <a:ext cx="1223963" cy="431800"/>
          </a:xfrm>
          <a:prstGeom prst="cube">
            <a:avLst>
              <a:gd name="adj" fmla="val 25000"/>
            </a:avLst>
          </a:prstGeom>
          <a:gradFill rotWithShape="1">
            <a:gsLst>
              <a:gs pos="0">
                <a:srgbClr val="9BC29B"/>
              </a:gs>
              <a:gs pos="50000">
                <a:srgbClr val="CCFFCC"/>
              </a:gs>
              <a:gs pos="100000">
                <a:srgbClr val="9BC29B"/>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CoreSupport</a:t>
            </a:r>
          </a:p>
        </p:txBody>
      </p:sp>
      <p:sp>
        <p:nvSpPr>
          <p:cNvPr id="32779" name="AutoShape 10"/>
          <p:cNvSpPr>
            <a:spLocks noChangeArrowheads="1"/>
          </p:cNvSpPr>
          <p:nvPr/>
        </p:nvSpPr>
        <p:spPr bwMode="auto">
          <a:xfrm>
            <a:off x="1835150" y="2435225"/>
            <a:ext cx="1223963" cy="431800"/>
          </a:xfrm>
          <a:prstGeom prst="cube">
            <a:avLst>
              <a:gd name="adj" fmla="val 25000"/>
            </a:avLst>
          </a:prstGeom>
          <a:gradFill rotWithShape="1">
            <a:gsLst>
              <a:gs pos="0">
                <a:srgbClr val="9BC29B"/>
              </a:gs>
              <a:gs pos="50000">
                <a:srgbClr val="CCFFCC"/>
              </a:gs>
              <a:gs pos="100000">
                <a:srgbClr val="9BC29B"/>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DeviceSupport</a:t>
            </a:r>
          </a:p>
        </p:txBody>
      </p:sp>
      <p:sp>
        <p:nvSpPr>
          <p:cNvPr id="32780" name="AutoShape 11"/>
          <p:cNvSpPr>
            <a:spLocks noChangeArrowheads="1"/>
          </p:cNvSpPr>
          <p:nvPr/>
        </p:nvSpPr>
        <p:spPr bwMode="auto">
          <a:xfrm>
            <a:off x="1844675" y="4572000"/>
            <a:ext cx="1223963"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Example</a:t>
            </a:r>
          </a:p>
        </p:txBody>
      </p:sp>
      <p:sp>
        <p:nvSpPr>
          <p:cNvPr id="32781" name="AutoShape 12"/>
          <p:cNvSpPr>
            <a:spLocks noChangeArrowheads="1"/>
          </p:cNvSpPr>
          <p:nvPr/>
        </p:nvSpPr>
        <p:spPr bwMode="auto">
          <a:xfrm>
            <a:off x="7451725" y="1570038"/>
            <a:ext cx="1008063" cy="431800"/>
          </a:xfrm>
          <a:prstGeom prst="foldedCorner">
            <a:avLst>
              <a:gd name="adj" fmla="val 12500"/>
            </a:avLst>
          </a:prstGeom>
          <a:gradFill rotWithShape="1">
            <a:gsLst>
              <a:gs pos="0">
                <a:srgbClr val="DCDC84"/>
              </a:gs>
              <a:gs pos="50000">
                <a:srgbClr val="FFFF99"/>
              </a:gs>
              <a:gs pos="100000">
                <a:srgbClr val="DCDC84"/>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en-US" sz="1000" b="1" i="1" u="none">
                <a:solidFill>
                  <a:srgbClr val="FF0000"/>
                </a:solidFill>
                <a:ea typeface="ＭＳ Ｐゴシック" pitchFamily="34" charset="-128"/>
              </a:rPr>
              <a:t>core_cm0.c</a:t>
            </a:r>
            <a:endParaRPr kumimoji="0" lang="en-US" altLang="zh-TW" sz="1000" b="1" i="1" u="none">
              <a:solidFill>
                <a:srgbClr val="FF0000"/>
              </a:solidFill>
              <a:ea typeface="ＭＳ Ｐゴシック" pitchFamily="34" charset="-128"/>
            </a:endParaRPr>
          </a:p>
          <a:p>
            <a:pPr eaLnBrk="0" hangingPunct="0"/>
            <a:r>
              <a:rPr kumimoji="0" lang="en-US" altLang="zh-TW" sz="1000" b="1" i="1" u="none">
                <a:solidFill>
                  <a:srgbClr val="FF0000"/>
                </a:solidFill>
                <a:ea typeface="ＭＳ Ｐゴシック" pitchFamily="34" charset="-128"/>
              </a:rPr>
              <a:t>core_cm0.h</a:t>
            </a:r>
          </a:p>
        </p:txBody>
      </p:sp>
      <p:sp>
        <p:nvSpPr>
          <p:cNvPr id="32782" name="AutoShape 13"/>
          <p:cNvSpPr>
            <a:spLocks noChangeArrowheads="1"/>
          </p:cNvSpPr>
          <p:nvPr/>
        </p:nvSpPr>
        <p:spPr bwMode="auto">
          <a:xfrm>
            <a:off x="4500563" y="2435225"/>
            <a:ext cx="863600" cy="431800"/>
          </a:xfrm>
          <a:prstGeom prst="cube">
            <a:avLst>
              <a:gd name="adj" fmla="val 25000"/>
            </a:avLst>
          </a:prstGeom>
          <a:gradFill rotWithShape="1">
            <a:gsLst>
              <a:gs pos="0">
                <a:srgbClr val="DBAF00"/>
              </a:gs>
              <a:gs pos="50000">
                <a:srgbClr val="FFCC00"/>
              </a:gs>
              <a:gs pos="100000">
                <a:srgbClr val="DBAF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solidFill>
                  <a:srgbClr val="0000FF"/>
                </a:solidFill>
                <a:ea typeface="ＭＳ Ｐゴシック" pitchFamily="34" charset="-128"/>
              </a:rPr>
              <a:t>ARMCM0</a:t>
            </a:r>
          </a:p>
        </p:txBody>
      </p:sp>
      <p:sp>
        <p:nvSpPr>
          <p:cNvPr id="32783" name="AutoShape 14"/>
          <p:cNvSpPr>
            <a:spLocks noChangeArrowheads="1"/>
          </p:cNvSpPr>
          <p:nvPr/>
        </p:nvSpPr>
        <p:spPr bwMode="auto">
          <a:xfrm>
            <a:off x="3348038" y="2435225"/>
            <a:ext cx="792162" cy="431800"/>
          </a:xfrm>
          <a:prstGeom prst="cube">
            <a:avLst>
              <a:gd name="adj" fmla="val 25000"/>
            </a:avLst>
          </a:prstGeom>
          <a:gradFill rotWithShape="1">
            <a:gsLst>
              <a:gs pos="0">
                <a:srgbClr val="DBAF00"/>
              </a:gs>
              <a:gs pos="50000">
                <a:srgbClr val="FFCC00"/>
              </a:gs>
              <a:gs pos="100000">
                <a:srgbClr val="DBAF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ARM</a:t>
            </a:r>
          </a:p>
        </p:txBody>
      </p:sp>
      <p:sp>
        <p:nvSpPr>
          <p:cNvPr id="32784" name="AutoShape 15"/>
          <p:cNvSpPr>
            <a:spLocks noChangeArrowheads="1"/>
          </p:cNvSpPr>
          <p:nvPr/>
        </p:nvSpPr>
        <p:spPr bwMode="auto">
          <a:xfrm>
            <a:off x="5364163" y="3082925"/>
            <a:ext cx="792162" cy="431800"/>
          </a:xfrm>
          <a:prstGeom prst="cube">
            <a:avLst>
              <a:gd name="adj" fmla="val 25000"/>
            </a:avLst>
          </a:prstGeom>
          <a:gradFill rotWithShape="1">
            <a:gsLst>
              <a:gs pos="0">
                <a:srgbClr val="DBAF00"/>
              </a:gs>
              <a:gs pos="50000">
                <a:srgbClr val="FFCC00"/>
              </a:gs>
              <a:gs pos="100000">
                <a:srgbClr val="DBAF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startup</a:t>
            </a:r>
          </a:p>
        </p:txBody>
      </p:sp>
      <p:sp>
        <p:nvSpPr>
          <p:cNvPr id="32785" name="AutoShape 16"/>
          <p:cNvSpPr>
            <a:spLocks noChangeArrowheads="1"/>
          </p:cNvSpPr>
          <p:nvPr/>
        </p:nvSpPr>
        <p:spPr bwMode="auto">
          <a:xfrm>
            <a:off x="6372225" y="3082925"/>
            <a:ext cx="649288" cy="431800"/>
          </a:xfrm>
          <a:prstGeom prst="cube">
            <a:avLst>
              <a:gd name="adj" fmla="val 25000"/>
            </a:avLst>
          </a:prstGeom>
          <a:gradFill rotWithShape="1">
            <a:gsLst>
              <a:gs pos="0">
                <a:srgbClr val="DBAF00"/>
              </a:gs>
              <a:gs pos="50000">
                <a:srgbClr val="FFCC00"/>
              </a:gs>
              <a:gs pos="100000">
                <a:srgbClr val="DBAF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arm</a:t>
            </a:r>
          </a:p>
        </p:txBody>
      </p:sp>
      <p:sp>
        <p:nvSpPr>
          <p:cNvPr id="32786" name="AutoShape 17"/>
          <p:cNvSpPr>
            <a:spLocks noChangeArrowheads="1"/>
          </p:cNvSpPr>
          <p:nvPr/>
        </p:nvSpPr>
        <p:spPr bwMode="auto">
          <a:xfrm>
            <a:off x="6372225" y="3586163"/>
            <a:ext cx="649288"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gcc</a:t>
            </a:r>
          </a:p>
        </p:txBody>
      </p:sp>
      <p:sp>
        <p:nvSpPr>
          <p:cNvPr id="32787" name="AutoShape 18"/>
          <p:cNvSpPr>
            <a:spLocks noChangeArrowheads="1"/>
          </p:cNvSpPr>
          <p:nvPr/>
        </p:nvSpPr>
        <p:spPr bwMode="auto">
          <a:xfrm>
            <a:off x="6372225" y="4090988"/>
            <a:ext cx="649288"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iar</a:t>
            </a:r>
          </a:p>
        </p:txBody>
      </p:sp>
      <p:sp>
        <p:nvSpPr>
          <p:cNvPr id="32788" name="AutoShape 19"/>
          <p:cNvSpPr>
            <a:spLocks noChangeArrowheads="1"/>
          </p:cNvSpPr>
          <p:nvPr/>
        </p:nvSpPr>
        <p:spPr bwMode="auto">
          <a:xfrm>
            <a:off x="7524750" y="3154363"/>
            <a:ext cx="1295400" cy="360362"/>
          </a:xfrm>
          <a:prstGeom prst="foldedCorner">
            <a:avLst>
              <a:gd name="adj" fmla="val 12500"/>
            </a:avLst>
          </a:prstGeom>
          <a:gradFill rotWithShape="1">
            <a:gsLst>
              <a:gs pos="0">
                <a:srgbClr val="DCDC84"/>
              </a:gs>
              <a:gs pos="50000">
                <a:srgbClr val="FFFF99"/>
              </a:gs>
              <a:gs pos="100000">
                <a:srgbClr val="DCDC84"/>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zh-TW" sz="1000" b="1" i="1" u="none">
                <a:solidFill>
                  <a:srgbClr val="0000FF"/>
                </a:solidFill>
                <a:ea typeface="ＭＳ Ｐゴシック" pitchFamily="34" charset="-128"/>
              </a:rPr>
              <a:t>startup_ARMCM0.s</a:t>
            </a:r>
          </a:p>
        </p:txBody>
      </p:sp>
      <p:sp>
        <p:nvSpPr>
          <p:cNvPr id="32789" name="AutoShape 20"/>
          <p:cNvSpPr>
            <a:spLocks noChangeArrowheads="1"/>
          </p:cNvSpPr>
          <p:nvPr/>
        </p:nvSpPr>
        <p:spPr bwMode="auto">
          <a:xfrm>
            <a:off x="7524750" y="2290763"/>
            <a:ext cx="1404938" cy="647700"/>
          </a:xfrm>
          <a:prstGeom prst="foldedCorner">
            <a:avLst>
              <a:gd name="adj" fmla="val 12500"/>
            </a:avLst>
          </a:prstGeom>
          <a:gradFill rotWithShape="1">
            <a:gsLst>
              <a:gs pos="0">
                <a:srgbClr val="DCDC84"/>
              </a:gs>
              <a:gs pos="50000">
                <a:srgbClr val="FFFF99"/>
              </a:gs>
              <a:gs pos="100000">
                <a:srgbClr val="DCDC84"/>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zh-TW" sz="1000" b="1" i="1" u="none">
                <a:solidFill>
                  <a:srgbClr val="0033CC"/>
                </a:solidFill>
                <a:ea typeface="ＭＳ Ｐゴシック" pitchFamily="34" charset="-128"/>
              </a:rPr>
              <a:t>ARMCM0.h</a:t>
            </a:r>
          </a:p>
          <a:p>
            <a:pPr eaLnBrk="0" hangingPunct="0"/>
            <a:r>
              <a:rPr kumimoji="0" lang="en-US" altLang="en-US" sz="1000" b="1" i="1" u="none">
                <a:solidFill>
                  <a:srgbClr val="0033CC"/>
                </a:solidFill>
                <a:ea typeface="ＭＳ Ｐゴシック" pitchFamily="34" charset="-128"/>
              </a:rPr>
              <a:t>system_ARMCM0.c</a:t>
            </a:r>
            <a:endParaRPr kumimoji="0" lang="en-US" altLang="zh-TW" sz="1000" b="1" i="1" u="none">
              <a:solidFill>
                <a:srgbClr val="0033CC"/>
              </a:solidFill>
              <a:ea typeface="ＭＳ Ｐゴシック" pitchFamily="34" charset="-128"/>
            </a:endParaRPr>
          </a:p>
          <a:p>
            <a:pPr eaLnBrk="0" hangingPunct="0"/>
            <a:r>
              <a:rPr kumimoji="0" lang="en-US" altLang="zh-TW" sz="1000" b="1" i="1" u="none">
                <a:solidFill>
                  <a:srgbClr val="0033CC"/>
                </a:solidFill>
                <a:ea typeface="ＭＳ Ｐゴシック" pitchFamily="34" charset="-128"/>
              </a:rPr>
              <a:t>system_ARMCM0.h</a:t>
            </a:r>
          </a:p>
        </p:txBody>
      </p:sp>
      <p:sp>
        <p:nvSpPr>
          <p:cNvPr id="32790" name="AutoShape 21"/>
          <p:cNvSpPr>
            <a:spLocks noChangeArrowheads="1"/>
          </p:cNvSpPr>
          <p:nvPr/>
        </p:nvSpPr>
        <p:spPr bwMode="auto">
          <a:xfrm>
            <a:off x="3429000" y="4572000"/>
            <a:ext cx="792163"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arm</a:t>
            </a:r>
          </a:p>
        </p:txBody>
      </p:sp>
      <p:sp>
        <p:nvSpPr>
          <p:cNvPr id="32791" name="AutoShape 22"/>
          <p:cNvSpPr>
            <a:spLocks noChangeArrowheads="1"/>
          </p:cNvSpPr>
          <p:nvPr/>
        </p:nvSpPr>
        <p:spPr bwMode="auto">
          <a:xfrm>
            <a:off x="3429000" y="5075238"/>
            <a:ext cx="792163"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iar</a:t>
            </a:r>
          </a:p>
        </p:txBody>
      </p:sp>
      <p:sp>
        <p:nvSpPr>
          <p:cNvPr id="32792" name="AutoShape 23"/>
          <p:cNvSpPr>
            <a:spLocks noChangeArrowheads="1"/>
          </p:cNvSpPr>
          <p:nvPr/>
        </p:nvSpPr>
        <p:spPr bwMode="auto">
          <a:xfrm>
            <a:off x="3429000" y="5580063"/>
            <a:ext cx="1223963"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000" b="1" u="none">
                <a:ea typeface="ＭＳ Ｐゴシック" pitchFamily="34" charset="-128"/>
              </a:rPr>
              <a:t>Sourcery G++Lite</a:t>
            </a:r>
          </a:p>
        </p:txBody>
      </p:sp>
      <p:sp>
        <p:nvSpPr>
          <p:cNvPr id="32793" name="AutoShape 24"/>
          <p:cNvSpPr>
            <a:spLocks noChangeArrowheads="1"/>
          </p:cNvSpPr>
          <p:nvPr/>
        </p:nvSpPr>
        <p:spPr bwMode="auto">
          <a:xfrm>
            <a:off x="4581525" y="4572000"/>
            <a:ext cx="863600" cy="431800"/>
          </a:xfrm>
          <a:prstGeom prst="cube">
            <a:avLst>
              <a:gd name="adj" fmla="val 25000"/>
            </a:avLst>
          </a:prstGeom>
          <a:gradFill rotWithShape="1">
            <a:gsLst>
              <a:gs pos="0">
                <a:srgbClr val="BEBEBE"/>
              </a:gs>
              <a:gs pos="50000">
                <a:srgbClr val="DDDDDD"/>
              </a:gs>
              <a:gs pos="100000">
                <a:srgbClr val="BEBEBE"/>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r>
              <a:rPr kumimoji="0" lang="en-US" altLang="zh-TW" sz="1200" b="1" u="none">
                <a:ea typeface="ＭＳ Ｐゴシック" pitchFamily="34" charset="-128"/>
              </a:rPr>
              <a:t>ARMCM0</a:t>
            </a:r>
          </a:p>
        </p:txBody>
      </p:sp>
      <p:sp>
        <p:nvSpPr>
          <p:cNvPr id="32794" name="AutoShape 25"/>
          <p:cNvSpPr>
            <a:spLocks noChangeArrowheads="1"/>
          </p:cNvSpPr>
          <p:nvPr/>
        </p:nvSpPr>
        <p:spPr bwMode="auto">
          <a:xfrm>
            <a:off x="7534275" y="4500563"/>
            <a:ext cx="1404938" cy="647700"/>
          </a:xfrm>
          <a:prstGeom prst="foldedCorner">
            <a:avLst>
              <a:gd name="adj" fmla="val 12500"/>
            </a:avLst>
          </a:prstGeom>
          <a:gradFill rotWithShape="1">
            <a:gsLst>
              <a:gs pos="0">
                <a:srgbClr val="BFBFBF"/>
              </a:gs>
              <a:gs pos="50000">
                <a:srgbClr val="DDDDDD"/>
              </a:gs>
              <a:gs pos="100000">
                <a:srgbClr val="BFBFBF"/>
              </a:gs>
            </a:gsLst>
            <a:lin ang="5400000" scaled="1"/>
          </a:gradFill>
          <a:ln w="9525">
            <a:solidFill>
              <a:schemeClr val="tx1"/>
            </a:solidFill>
            <a:round/>
            <a:headEnd/>
            <a:tailEnd/>
          </a:ln>
          <a:effectLst>
            <a:outerShdw dist="35921" dir="2700000" algn="ctr" rotWithShape="0">
              <a:schemeClr val="bg2"/>
            </a:outerShdw>
          </a:effectLst>
        </p:spPr>
        <p:txBody>
          <a:bodyPr wrap="none" anchor="ctr"/>
          <a:lstStyle/>
          <a:p>
            <a:pPr eaLnBrk="0" hangingPunct="0"/>
            <a:r>
              <a:rPr kumimoji="0" lang="en-US" altLang="zh-TW" sz="1000" b="1" i="1" u="none">
                <a:ea typeface="ＭＳ Ｐゴシック" pitchFamily="34" charset="-128"/>
              </a:rPr>
              <a:t>main_ARMCM0.c</a:t>
            </a:r>
          </a:p>
          <a:p>
            <a:pPr eaLnBrk="0" hangingPunct="0"/>
            <a:r>
              <a:rPr kumimoji="0" lang="en-US" altLang="zh-TW" sz="1000" b="1" i="1" u="none">
                <a:ea typeface="ＭＳ Ｐゴシック" pitchFamily="34" charset="-128"/>
              </a:rPr>
              <a:t>startup_ARMCM0.s</a:t>
            </a:r>
          </a:p>
          <a:p>
            <a:pPr eaLnBrk="0" hangingPunct="0"/>
            <a:r>
              <a:rPr kumimoji="0" lang="en-US" altLang="en-US" sz="1000" b="1" i="1" u="none">
                <a:ea typeface="ＭＳ Ｐゴシック" pitchFamily="34" charset="-128"/>
              </a:rPr>
              <a:t>system_ARMCM0.c</a:t>
            </a:r>
            <a:endParaRPr kumimoji="0" lang="en-US" altLang="zh-TW" sz="1000" b="1" i="1" u="none">
              <a:ea typeface="ＭＳ Ｐゴシック" pitchFamily="34" charset="-128"/>
            </a:endParaRPr>
          </a:p>
        </p:txBody>
      </p:sp>
      <p:sp>
        <p:nvSpPr>
          <p:cNvPr id="32795" name="Line 26"/>
          <p:cNvSpPr>
            <a:spLocks noChangeShapeType="1"/>
          </p:cNvSpPr>
          <p:nvPr/>
        </p:nvSpPr>
        <p:spPr bwMode="auto">
          <a:xfrm>
            <a:off x="3059113" y="1785938"/>
            <a:ext cx="439261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796" name="Line 27"/>
          <p:cNvSpPr>
            <a:spLocks noChangeShapeType="1"/>
          </p:cNvSpPr>
          <p:nvPr/>
        </p:nvSpPr>
        <p:spPr bwMode="auto">
          <a:xfrm>
            <a:off x="1692275" y="1066800"/>
            <a:ext cx="5688013"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797" name="Line 28"/>
          <p:cNvSpPr>
            <a:spLocks noChangeShapeType="1"/>
          </p:cNvSpPr>
          <p:nvPr/>
        </p:nvSpPr>
        <p:spPr bwMode="auto">
          <a:xfrm flipV="1">
            <a:off x="5364163" y="2651125"/>
            <a:ext cx="2160587" cy="1588"/>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798" name="Line 29"/>
          <p:cNvSpPr>
            <a:spLocks noChangeShapeType="1"/>
          </p:cNvSpPr>
          <p:nvPr/>
        </p:nvSpPr>
        <p:spPr bwMode="auto">
          <a:xfrm flipV="1">
            <a:off x="7019925" y="3298825"/>
            <a:ext cx="504825"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799" name="Line 30"/>
          <p:cNvSpPr>
            <a:spLocks noChangeShapeType="1"/>
          </p:cNvSpPr>
          <p:nvPr/>
        </p:nvSpPr>
        <p:spPr bwMode="auto">
          <a:xfrm flipV="1">
            <a:off x="4140200" y="2651125"/>
            <a:ext cx="360363"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0" name="Line 31"/>
          <p:cNvSpPr>
            <a:spLocks noChangeShapeType="1"/>
          </p:cNvSpPr>
          <p:nvPr/>
        </p:nvSpPr>
        <p:spPr bwMode="auto">
          <a:xfrm flipV="1">
            <a:off x="3059113" y="2651125"/>
            <a:ext cx="288925"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1" name="Line 32"/>
          <p:cNvSpPr>
            <a:spLocks noChangeShapeType="1"/>
          </p:cNvSpPr>
          <p:nvPr/>
        </p:nvSpPr>
        <p:spPr bwMode="auto">
          <a:xfrm flipV="1">
            <a:off x="1619250" y="1785938"/>
            <a:ext cx="2159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2" name="Line 33"/>
          <p:cNvSpPr>
            <a:spLocks noChangeShapeType="1"/>
          </p:cNvSpPr>
          <p:nvPr/>
        </p:nvSpPr>
        <p:spPr bwMode="auto">
          <a:xfrm flipV="1">
            <a:off x="755650" y="1858963"/>
            <a:ext cx="2159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3" name="Line 34"/>
          <p:cNvSpPr>
            <a:spLocks noChangeShapeType="1"/>
          </p:cNvSpPr>
          <p:nvPr/>
        </p:nvSpPr>
        <p:spPr bwMode="auto">
          <a:xfrm flipV="1">
            <a:off x="4932363" y="3298825"/>
            <a:ext cx="4318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4" name="Line 35"/>
          <p:cNvSpPr>
            <a:spLocks noChangeShapeType="1"/>
          </p:cNvSpPr>
          <p:nvPr/>
        </p:nvSpPr>
        <p:spPr bwMode="auto">
          <a:xfrm flipV="1">
            <a:off x="6156325" y="3298825"/>
            <a:ext cx="2159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5" name="Line 36"/>
          <p:cNvSpPr>
            <a:spLocks noChangeShapeType="1"/>
          </p:cNvSpPr>
          <p:nvPr/>
        </p:nvSpPr>
        <p:spPr bwMode="auto">
          <a:xfrm flipV="1">
            <a:off x="5795963" y="3803650"/>
            <a:ext cx="5762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6" name="Line 37"/>
          <p:cNvSpPr>
            <a:spLocks noChangeShapeType="1"/>
          </p:cNvSpPr>
          <p:nvPr/>
        </p:nvSpPr>
        <p:spPr bwMode="auto">
          <a:xfrm flipV="1">
            <a:off x="5795963" y="4306888"/>
            <a:ext cx="5762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7" name="Line 38"/>
          <p:cNvSpPr>
            <a:spLocks noChangeShapeType="1"/>
          </p:cNvSpPr>
          <p:nvPr/>
        </p:nvSpPr>
        <p:spPr bwMode="auto">
          <a:xfrm>
            <a:off x="5795963" y="3514725"/>
            <a:ext cx="0" cy="79216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8" name="Line 39"/>
          <p:cNvSpPr>
            <a:spLocks noChangeShapeType="1"/>
          </p:cNvSpPr>
          <p:nvPr/>
        </p:nvSpPr>
        <p:spPr bwMode="auto">
          <a:xfrm>
            <a:off x="4932363" y="2867025"/>
            <a:ext cx="0" cy="4318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09" name="Line 40"/>
          <p:cNvSpPr>
            <a:spLocks noChangeShapeType="1"/>
          </p:cNvSpPr>
          <p:nvPr/>
        </p:nvSpPr>
        <p:spPr bwMode="auto">
          <a:xfrm flipV="1">
            <a:off x="3068638" y="4787900"/>
            <a:ext cx="3603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0" name="Line 41"/>
          <p:cNvSpPr>
            <a:spLocks noChangeShapeType="1"/>
          </p:cNvSpPr>
          <p:nvPr/>
        </p:nvSpPr>
        <p:spPr bwMode="auto">
          <a:xfrm flipV="1">
            <a:off x="4221163" y="4787900"/>
            <a:ext cx="360362"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1" name="Line 42"/>
          <p:cNvSpPr>
            <a:spLocks noChangeShapeType="1"/>
          </p:cNvSpPr>
          <p:nvPr/>
        </p:nvSpPr>
        <p:spPr bwMode="auto">
          <a:xfrm flipV="1">
            <a:off x="5445125" y="4787900"/>
            <a:ext cx="2089150" cy="1588"/>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2" name="Line 43"/>
          <p:cNvSpPr>
            <a:spLocks noChangeShapeType="1"/>
          </p:cNvSpPr>
          <p:nvPr/>
        </p:nvSpPr>
        <p:spPr bwMode="auto">
          <a:xfrm flipV="1">
            <a:off x="2286000" y="6324600"/>
            <a:ext cx="5256213"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3" name="Line 44"/>
          <p:cNvSpPr>
            <a:spLocks noChangeShapeType="1"/>
          </p:cNvSpPr>
          <p:nvPr/>
        </p:nvSpPr>
        <p:spPr bwMode="auto">
          <a:xfrm flipV="1">
            <a:off x="755650" y="5819775"/>
            <a:ext cx="2159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4" name="Line 45"/>
          <p:cNvSpPr>
            <a:spLocks noChangeShapeType="1"/>
          </p:cNvSpPr>
          <p:nvPr/>
        </p:nvSpPr>
        <p:spPr bwMode="auto">
          <a:xfrm>
            <a:off x="762000" y="6400800"/>
            <a:ext cx="2286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5" name="Line 46"/>
          <p:cNvSpPr>
            <a:spLocks noChangeShapeType="1"/>
          </p:cNvSpPr>
          <p:nvPr/>
        </p:nvSpPr>
        <p:spPr bwMode="auto">
          <a:xfrm>
            <a:off x="755650" y="1282700"/>
            <a:ext cx="6350" cy="51181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6" name="Line 47"/>
          <p:cNvSpPr>
            <a:spLocks noChangeShapeType="1"/>
          </p:cNvSpPr>
          <p:nvPr/>
        </p:nvSpPr>
        <p:spPr bwMode="auto">
          <a:xfrm flipV="1">
            <a:off x="1295400" y="2667000"/>
            <a:ext cx="5334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7" name="Line 48"/>
          <p:cNvSpPr>
            <a:spLocks noChangeShapeType="1"/>
          </p:cNvSpPr>
          <p:nvPr/>
        </p:nvSpPr>
        <p:spPr bwMode="auto">
          <a:xfrm flipV="1">
            <a:off x="1295400" y="4876800"/>
            <a:ext cx="576263"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8" name="Line 49"/>
          <p:cNvSpPr>
            <a:spLocks noChangeShapeType="1"/>
          </p:cNvSpPr>
          <p:nvPr/>
        </p:nvSpPr>
        <p:spPr bwMode="auto">
          <a:xfrm flipV="1">
            <a:off x="2781300" y="5292725"/>
            <a:ext cx="6477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19" name="Line 50"/>
          <p:cNvSpPr>
            <a:spLocks noChangeShapeType="1"/>
          </p:cNvSpPr>
          <p:nvPr/>
        </p:nvSpPr>
        <p:spPr bwMode="auto">
          <a:xfrm flipV="1">
            <a:off x="2781300" y="5867400"/>
            <a:ext cx="647700" cy="0"/>
          </a:xfrm>
          <a:prstGeom prst="line">
            <a:avLst/>
          </a:prstGeom>
          <a:noFill/>
          <a:ln w="190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20" name="Line 51"/>
          <p:cNvSpPr>
            <a:spLocks noChangeShapeType="1"/>
          </p:cNvSpPr>
          <p:nvPr/>
        </p:nvSpPr>
        <p:spPr bwMode="auto">
          <a:xfrm>
            <a:off x="2781300" y="5003800"/>
            <a:ext cx="0" cy="8636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2821" name="Line 52"/>
          <p:cNvSpPr>
            <a:spLocks noChangeShapeType="1"/>
          </p:cNvSpPr>
          <p:nvPr/>
        </p:nvSpPr>
        <p:spPr bwMode="auto">
          <a:xfrm>
            <a:off x="1295400" y="1981200"/>
            <a:ext cx="0" cy="28956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9845" name="Oval 53"/>
          <p:cNvSpPr>
            <a:spLocks noChangeArrowheads="1"/>
          </p:cNvSpPr>
          <p:nvPr/>
        </p:nvSpPr>
        <p:spPr bwMode="auto">
          <a:xfrm>
            <a:off x="7315200" y="1479550"/>
            <a:ext cx="1295400" cy="609600"/>
          </a:xfrm>
          <a:prstGeom prst="ellipse">
            <a:avLst/>
          </a:prstGeom>
          <a:noFill/>
          <a:ln w="254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289846" name="Oval 54"/>
          <p:cNvSpPr>
            <a:spLocks noChangeArrowheads="1"/>
          </p:cNvSpPr>
          <p:nvPr/>
        </p:nvSpPr>
        <p:spPr bwMode="auto">
          <a:xfrm>
            <a:off x="7356475" y="2209800"/>
            <a:ext cx="1676400" cy="838200"/>
          </a:xfrm>
          <a:prstGeom prst="ellipse">
            <a:avLst/>
          </a:prstGeom>
          <a:noFill/>
          <a:ln w="25400">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9845"/>
                                        </p:tgtEl>
                                        <p:attrNameLst>
                                          <p:attrName>style.visibility</p:attrName>
                                        </p:attrNameLst>
                                      </p:cBhvr>
                                      <p:to>
                                        <p:strVal val="visible"/>
                                      </p:to>
                                    </p:set>
                                    <p:animEffect transition="in" filter="blinds(horizontal)">
                                      <p:cBhvr>
                                        <p:cTn id="7" dur="500"/>
                                        <p:tgtEl>
                                          <p:spTgt spid="2898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9846"/>
                                        </p:tgtEl>
                                        <p:attrNameLst>
                                          <p:attrName>style.visibility</p:attrName>
                                        </p:attrNameLst>
                                      </p:cBhvr>
                                      <p:to>
                                        <p:strVal val="visible"/>
                                      </p:to>
                                    </p:set>
                                    <p:animEffect transition="in" filter="blinds(horizontal)">
                                      <p:cBhvr>
                                        <p:cTn id="12" dur="500"/>
                                        <p:tgtEl>
                                          <p:spTgt spid="2898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9845" grpId="0" animBg="1"/>
      <p:bldP spid="28984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eaLnBrk="1" hangingPunct="1"/>
            <a:r>
              <a:rPr lang="en-US" altLang="zh-TW" smtClean="0"/>
              <a:t>CMSIS Coding Rule</a:t>
            </a:r>
          </a:p>
        </p:txBody>
      </p:sp>
      <p:sp>
        <p:nvSpPr>
          <p:cNvPr id="33795" name="Rectangle 3"/>
          <p:cNvSpPr>
            <a:spLocks noGrp="1" noChangeArrowheads="1"/>
          </p:cNvSpPr>
          <p:nvPr>
            <p:ph idx="1"/>
          </p:nvPr>
        </p:nvSpPr>
        <p:spPr/>
        <p:txBody>
          <a:bodyPr/>
          <a:lstStyle/>
          <a:p>
            <a:pPr eaLnBrk="1" hangingPunct="1">
              <a:lnSpc>
                <a:spcPct val="90000"/>
              </a:lnSpc>
            </a:pPr>
            <a:r>
              <a:rPr lang="en-US" altLang="zh-TW" smtClean="0">
                <a:cs typeface="Arial" charset="0"/>
              </a:rPr>
              <a:t>ANSI standard types defined in the ANSI C header file &lt;</a:t>
            </a:r>
            <a:r>
              <a:rPr lang="en-US" altLang="zh-TW" smtClean="0">
                <a:solidFill>
                  <a:srgbClr val="FF0000"/>
                </a:solidFill>
                <a:cs typeface="Arial" charset="0"/>
              </a:rPr>
              <a:t>stdint.h</a:t>
            </a:r>
            <a:r>
              <a:rPr lang="en-US" altLang="zh-TW" smtClean="0">
                <a:cs typeface="Arial" charset="0"/>
              </a:rPr>
              <a:t>&gt; are used</a:t>
            </a:r>
          </a:p>
          <a:p>
            <a:pPr eaLnBrk="1" hangingPunct="1">
              <a:lnSpc>
                <a:spcPct val="90000"/>
              </a:lnSpc>
            </a:pPr>
            <a:r>
              <a:rPr lang="en-US" altLang="zh-TW" smtClean="0">
                <a:cs typeface="Arial" charset="0"/>
              </a:rPr>
              <a:t>For each exception/interrupt </a:t>
            </a:r>
          </a:p>
          <a:p>
            <a:pPr lvl="1" eaLnBrk="1" hangingPunct="1">
              <a:lnSpc>
                <a:spcPct val="90000"/>
              </a:lnSpc>
              <a:buFont typeface="Arial" charset="0"/>
              <a:buChar char="•"/>
            </a:pPr>
            <a:r>
              <a:rPr lang="en-US" altLang="zh-TW" smtClean="0">
                <a:cs typeface="Arial" charset="0"/>
              </a:rPr>
              <a:t>An exception/interrupt handler rule</a:t>
            </a:r>
          </a:p>
          <a:p>
            <a:pPr lvl="2" eaLnBrk="1" hangingPunct="1">
              <a:lnSpc>
                <a:spcPct val="90000"/>
              </a:lnSpc>
            </a:pPr>
            <a:r>
              <a:rPr lang="en-US" altLang="zh-TW" smtClean="0">
                <a:cs typeface="Arial" charset="0"/>
              </a:rPr>
              <a:t>exception: the postfix _Handler  </a:t>
            </a:r>
          </a:p>
          <a:p>
            <a:pPr lvl="2" eaLnBrk="1" hangingPunct="1">
              <a:lnSpc>
                <a:spcPct val="90000"/>
              </a:lnSpc>
            </a:pPr>
            <a:r>
              <a:rPr lang="en-US" altLang="zh-TW" smtClean="0">
                <a:cs typeface="Arial" charset="0"/>
              </a:rPr>
              <a:t>interrupts: the postfix _IRQHandler</a:t>
            </a:r>
          </a:p>
          <a:p>
            <a:pPr lvl="1" eaLnBrk="1" hangingPunct="1">
              <a:lnSpc>
                <a:spcPct val="90000"/>
              </a:lnSpc>
              <a:buFont typeface="Arial" charset="0"/>
              <a:buChar char="•"/>
            </a:pPr>
            <a:r>
              <a:rPr lang="en-US" altLang="zh-TW" smtClean="0">
                <a:cs typeface="Arial" charset="0"/>
              </a:rPr>
              <a:t>A # define of the interrupt number with postfix _IRQn</a:t>
            </a:r>
          </a:p>
          <a:p>
            <a:pPr lvl="1" eaLnBrk="1" hangingPunct="1">
              <a:lnSpc>
                <a:spcPct val="90000"/>
              </a:lnSpc>
              <a:buFont typeface="Arial" charset="0"/>
              <a:buChar char="•"/>
            </a:pPr>
            <a:r>
              <a:rPr lang="en-US" altLang="zh-TW" smtClean="0">
                <a:solidFill>
                  <a:srgbClr val="0000CC"/>
                </a:solidFill>
                <a:cs typeface="Arial" charset="0"/>
              </a:rPr>
              <a:t>A default exception/interrupt handler (</a:t>
            </a:r>
            <a:r>
              <a:rPr lang="en-US" altLang="zh-TW" b="1" smtClean="0">
                <a:solidFill>
                  <a:srgbClr val="FF0000"/>
                </a:solidFill>
                <a:cs typeface="Arial" charset="0"/>
              </a:rPr>
              <a:t>weak definition</a:t>
            </a:r>
            <a:r>
              <a:rPr lang="en-US" altLang="zh-TW" smtClean="0">
                <a:solidFill>
                  <a:srgbClr val="0000CC"/>
                </a:solidFill>
                <a:cs typeface="Arial" charset="0"/>
              </a:rPr>
              <a:t>) that contains an endless loop</a:t>
            </a:r>
          </a:p>
        </p:txBody>
      </p:sp>
      <p:sp>
        <p:nvSpPr>
          <p:cNvPr id="33796"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9F04147-DD3D-4501-8C92-E9EFD8FDA4D0}" type="slidenum">
              <a:rPr kumimoji="0" lang="en-US" altLang="zh-TW" u="none" smtClean="0">
                <a:ea typeface="ＭＳ Ｐゴシック" pitchFamily="34" charset="-128"/>
              </a:rPr>
              <a:pPr fontAlgn="base">
                <a:spcBef>
                  <a:spcPct val="0"/>
                </a:spcBef>
                <a:spcAft>
                  <a:spcPct val="0"/>
                </a:spcAft>
              </a:pPr>
              <a:t>31</a:t>
            </a:fld>
            <a:endParaRPr kumimoji="0" lang="en-US" altLang="zh-TW" u="none" smtClean="0">
              <a:ea typeface="ＭＳ Ｐゴシック" pitchFamily="34" charset="-128"/>
            </a:endParaRPr>
          </a:p>
        </p:txBody>
      </p:sp>
    </p:spTree>
    <p:custDataLst>
      <p:tags r:id="rId1"/>
    </p:custDataLst>
  </p:cSld>
  <p:clrMapOvr>
    <a:masterClrMapping/>
  </p:clrMapOvr>
  <p:transition advTm="50693"/>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eaLnBrk="1" hangingPunct="1"/>
            <a:r>
              <a:rPr lang="en-US" altLang="zh-TW" sz="2800" smtClean="0"/>
              <a:t>What CMSIS Files Do You Need For NUC100 Series?</a:t>
            </a:r>
          </a:p>
        </p:txBody>
      </p:sp>
      <p:sp>
        <p:nvSpPr>
          <p:cNvPr id="34819" name="Rectangle 3"/>
          <p:cNvSpPr>
            <a:spLocks noGrp="1" noChangeArrowheads="1"/>
          </p:cNvSpPr>
          <p:nvPr>
            <p:ph idx="1"/>
          </p:nvPr>
        </p:nvSpPr>
        <p:spPr/>
        <p:txBody>
          <a:bodyPr/>
          <a:lstStyle/>
          <a:p>
            <a:pPr eaLnBrk="1" hangingPunct="1">
              <a:lnSpc>
                <a:spcPct val="80000"/>
              </a:lnSpc>
            </a:pPr>
            <a:r>
              <a:rPr lang="en-US" altLang="zh-TW" sz="2000" smtClean="0">
                <a:cs typeface="Arial" charset="0"/>
              </a:rPr>
              <a:t>nano1xx.h(</a:t>
            </a:r>
            <a:r>
              <a:rPr lang="en-US" altLang="zh-TW" sz="2000" i="1" smtClean="0">
                <a:solidFill>
                  <a:srgbClr val="FF0000"/>
                </a:solidFill>
                <a:cs typeface="Arial" charset="0"/>
              </a:rPr>
              <a:t>device</a:t>
            </a:r>
            <a:r>
              <a:rPr lang="en-US" altLang="zh-TW" sz="2000" smtClean="0">
                <a:solidFill>
                  <a:srgbClr val="FF0000"/>
                </a:solidFill>
                <a:cs typeface="Arial" charset="0"/>
              </a:rPr>
              <a:t>.h</a:t>
            </a:r>
            <a:r>
              <a:rPr lang="en-US" altLang="zh-TW" sz="2000" smtClean="0">
                <a:cs typeface="Arial" charset="0"/>
              </a:rPr>
              <a:t>)</a:t>
            </a:r>
          </a:p>
          <a:p>
            <a:pPr lvl="1" eaLnBrk="1" hangingPunct="1">
              <a:lnSpc>
                <a:spcPct val="80000"/>
              </a:lnSpc>
              <a:buFont typeface="Arial" charset="0"/>
              <a:buChar char="•"/>
            </a:pPr>
            <a:r>
              <a:rPr lang="en-US" altLang="zh-TW" sz="1800" smtClean="0">
                <a:cs typeface="Arial" charset="0"/>
              </a:rPr>
              <a:t>Interrupt Number Definition</a:t>
            </a:r>
          </a:p>
          <a:p>
            <a:pPr lvl="1" eaLnBrk="1" hangingPunct="1">
              <a:lnSpc>
                <a:spcPct val="80000"/>
              </a:lnSpc>
              <a:buFont typeface="Arial" charset="0"/>
              <a:buChar char="•"/>
            </a:pPr>
            <a:r>
              <a:rPr lang="en-US" altLang="zh-TW" sz="1800" smtClean="0">
                <a:cs typeface="Arial" charset="0"/>
              </a:rPr>
              <a:t>Device Peripheral Access Layer</a:t>
            </a:r>
          </a:p>
          <a:p>
            <a:pPr lvl="2" eaLnBrk="1" hangingPunct="1">
              <a:lnSpc>
                <a:spcPct val="80000"/>
              </a:lnSpc>
            </a:pPr>
            <a:r>
              <a:rPr lang="en-US" altLang="zh-TW" sz="1600" smtClean="0">
                <a:cs typeface="Arial" charset="0"/>
              </a:rPr>
              <a:t>Provides definitions for all device peripherals. It contains all data structures and the address mapping for the device specific peripherals</a:t>
            </a:r>
          </a:p>
          <a:p>
            <a:pPr lvl="1" eaLnBrk="1" hangingPunct="1">
              <a:lnSpc>
                <a:spcPct val="80000"/>
              </a:lnSpc>
              <a:buFont typeface="Arial" charset="0"/>
              <a:buChar char="•"/>
            </a:pPr>
            <a:r>
              <a:rPr lang="en-US" altLang="zh-TW" sz="1800" smtClean="0">
                <a:cs typeface="Arial" charset="0"/>
              </a:rPr>
              <a:t>To define the peripherals for the actual device. It can use several other include files to define the peripherals of the actual devices</a:t>
            </a:r>
          </a:p>
          <a:p>
            <a:pPr eaLnBrk="1" hangingPunct="1">
              <a:lnSpc>
                <a:spcPct val="80000"/>
              </a:lnSpc>
            </a:pPr>
            <a:r>
              <a:rPr lang="en-US" altLang="zh-TW" sz="2000" smtClean="0">
                <a:cs typeface="Arial" charset="0"/>
              </a:rPr>
              <a:t>startup_nano1xx.s(</a:t>
            </a:r>
            <a:r>
              <a:rPr lang="en-US" altLang="zh-TW" sz="2000" smtClean="0">
                <a:solidFill>
                  <a:srgbClr val="FF0000"/>
                </a:solidFill>
                <a:cs typeface="Arial" charset="0"/>
              </a:rPr>
              <a:t>startup_device.s</a:t>
            </a:r>
            <a:r>
              <a:rPr lang="en-US" altLang="zh-TW" sz="2000" smtClean="0">
                <a:cs typeface="Arial" charset="0"/>
              </a:rPr>
              <a:t>)</a:t>
            </a:r>
          </a:p>
          <a:p>
            <a:pPr lvl="1" eaLnBrk="1" hangingPunct="1">
              <a:lnSpc>
                <a:spcPct val="80000"/>
              </a:lnSpc>
              <a:buFont typeface="Arial" charset="0"/>
              <a:buChar char="•"/>
            </a:pPr>
            <a:r>
              <a:rPr lang="en-US" altLang="zh-TW" sz="1800" smtClean="0">
                <a:cs typeface="Arial" charset="0"/>
              </a:rPr>
              <a:t>Cortex-M0 startup code and the complete Interrupt Vector Table</a:t>
            </a:r>
          </a:p>
          <a:p>
            <a:pPr eaLnBrk="1" hangingPunct="1">
              <a:lnSpc>
                <a:spcPct val="80000"/>
              </a:lnSpc>
            </a:pPr>
            <a:r>
              <a:rPr lang="en-US" altLang="zh-TW" sz="2000" smtClean="0">
                <a:cs typeface="Arial" charset="0"/>
              </a:rPr>
              <a:t>system_nanoxx.c(</a:t>
            </a:r>
            <a:r>
              <a:rPr lang="en-US" altLang="zh-TW" sz="2000" smtClean="0">
                <a:solidFill>
                  <a:srgbClr val="FF3300"/>
                </a:solidFill>
                <a:cs typeface="Arial" charset="0"/>
              </a:rPr>
              <a:t>system_device.c</a:t>
            </a:r>
            <a:r>
              <a:rPr lang="en-US" altLang="zh-TW" sz="2000" smtClean="0">
                <a:cs typeface="Arial" charset="0"/>
              </a:rPr>
              <a:t>)</a:t>
            </a:r>
          </a:p>
          <a:p>
            <a:pPr lvl="1" eaLnBrk="1" hangingPunct="1">
              <a:lnSpc>
                <a:spcPct val="80000"/>
              </a:lnSpc>
              <a:buFont typeface="Arial" charset="0"/>
              <a:buNone/>
            </a:pPr>
            <a:endParaRPr lang="en-US" altLang="zh-TW" sz="1800" smtClean="0">
              <a:cs typeface="Arial" charset="0"/>
            </a:endParaRPr>
          </a:p>
          <a:p>
            <a:pPr eaLnBrk="1" hangingPunct="1">
              <a:lnSpc>
                <a:spcPct val="80000"/>
              </a:lnSpc>
            </a:pPr>
            <a:r>
              <a:rPr lang="en-US" altLang="zh-TW" sz="2000" smtClean="0">
                <a:cs typeface="Arial" charset="0"/>
              </a:rPr>
              <a:t>core_cm0.h</a:t>
            </a:r>
          </a:p>
          <a:p>
            <a:pPr eaLnBrk="1" hangingPunct="1">
              <a:lnSpc>
                <a:spcPct val="80000"/>
              </a:lnSpc>
            </a:pPr>
            <a:r>
              <a:rPr lang="en-US" altLang="zh-TW" sz="2000" smtClean="0">
                <a:cs typeface="Arial" charset="0"/>
              </a:rPr>
              <a:t>core_cm0.c</a:t>
            </a:r>
          </a:p>
          <a:p>
            <a:pPr eaLnBrk="1" hangingPunct="1">
              <a:lnSpc>
                <a:spcPct val="80000"/>
              </a:lnSpc>
            </a:pPr>
            <a:endParaRPr lang="en-US" altLang="zh-TW" sz="2000" smtClean="0">
              <a:cs typeface="Arial" charset="0"/>
            </a:endParaRPr>
          </a:p>
          <a:p>
            <a:pPr lvl="1" eaLnBrk="1" hangingPunct="1">
              <a:lnSpc>
                <a:spcPct val="80000"/>
              </a:lnSpc>
              <a:buFont typeface="Arial" charset="0"/>
              <a:buChar char="•"/>
            </a:pPr>
            <a:endParaRPr lang="en-US" altLang="zh-TW" sz="1800" smtClean="0">
              <a:cs typeface="Arial" charset="0"/>
            </a:endParaRPr>
          </a:p>
          <a:p>
            <a:pPr lvl="1" eaLnBrk="1" hangingPunct="1">
              <a:lnSpc>
                <a:spcPct val="80000"/>
              </a:lnSpc>
              <a:buFont typeface="Arial" charset="0"/>
              <a:buChar char="•"/>
            </a:pPr>
            <a:endParaRPr lang="en-US" altLang="zh-TW" sz="1800" smtClean="0">
              <a:cs typeface="Arial" charset="0"/>
            </a:endParaRPr>
          </a:p>
          <a:p>
            <a:pPr lvl="1" eaLnBrk="1" hangingPunct="1">
              <a:lnSpc>
                <a:spcPct val="80000"/>
              </a:lnSpc>
              <a:buFont typeface="Arial" charset="0"/>
              <a:buChar char="•"/>
            </a:pPr>
            <a:endParaRPr lang="en-US" altLang="zh-TW" sz="1800" smtClean="0">
              <a:cs typeface="Arial" charset="0"/>
            </a:endParaRPr>
          </a:p>
          <a:p>
            <a:pPr lvl="1" eaLnBrk="1" hangingPunct="1">
              <a:lnSpc>
                <a:spcPct val="80000"/>
              </a:lnSpc>
              <a:buFont typeface="Arial" charset="0"/>
              <a:buChar char="•"/>
            </a:pPr>
            <a:endParaRPr lang="en-US" altLang="zh-TW" sz="1800" smtClean="0">
              <a:cs typeface="Arial" charset="0"/>
            </a:endParaRPr>
          </a:p>
          <a:p>
            <a:pPr lvl="1" eaLnBrk="1" hangingPunct="1">
              <a:lnSpc>
                <a:spcPct val="80000"/>
              </a:lnSpc>
              <a:buFont typeface="Arial" charset="0"/>
              <a:buChar char="•"/>
            </a:pPr>
            <a:endParaRPr lang="en-US" altLang="zh-TW" sz="1800" smtClean="0">
              <a:cs typeface="Arial" charset="0"/>
            </a:endParaRPr>
          </a:p>
        </p:txBody>
      </p:sp>
      <p:sp>
        <p:nvSpPr>
          <p:cNvPr id="3482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5D8833A0-C46D-491D-BE5E-315E6B3252EF}" type="slidenum">
              <a:rPr kumimoji="0" lang="en-US" altLang="zh-TW" u="none" smtClean="0">
                <a:ea typeface="ＭＳ Ｐゴシック" pitchFamily="34" charset="-128"/>
              </a:rPr>
              <a:pPr fontAlgn="base">
                <a:spcBef>
                  <a:spcPct val="0"/>
                </a:spcBef>
                <a:spcAft>
                  <a:spcPct val="0"/>
                </a:spcAft>
              </a:pPr>
              <a:t>32</a:t>
            </a:fld>
            <a:endParaRPr kumimoji="0" lang="en-US" altLang="zh-TW" u="none" smtClean="0">
              <a:ea typeface="ＭＳ Ｐゴシック" pitchFamily="34" charset="-128"/>
            </a:endParaRPr>
          </a:p>
        </p:txBody>
      </p:sp>
      <p:sp>
        <p:nvSpPr>
          <p:cNvPr id="34821" name="Rectangle 4"/>
          <p:cNvSpPr>
            <a:spLocks noChangeArrowheads="1"/>
          </p:cNvSpPr>
          <p:nvPr/>
        </p:nvSpPr>
        <p:spPr bwMode="auto">
          <a:xfrm>
            <a:off x="304800" y="992188"/>
            <a:ext cx="8229600" cy="3152775"/>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34822" name="AutoShape 5"/>
          <p:cNvSpPr>
            <a:spLocks noChangeArrowheads="1"/>
          </p:cNvSpPr>
          <p:nvPr/>
        </p:nvSpPr>
        <p:spPr bwMode="auto">
          <a:xfrm>
            <a:off x="6096000" y="4500563"/>
            <a:ext cx="2438400" cy="381000"/>
          </a:xfrm>
          <a:prstGeom prst="wedgeRoundRectCallout">
            <a:avLst>
              <a:gd name="adj1" fmla="val -33648"/>
              <a:gd name="adj2" fmla="val -138630"/>
              <a:gd name="adj3" fmla="val 16667"/>
            </a:avLst>
          </a:prstGeom>
          <a:solidFill>
            <a:srgbClr val="66FF99"/>
          </a:solidFill>
          <a:ln>
            <a:noFill/>
          </a:ln>
          <a:extLst>
            <a:ext uri="{91240B29-F687-4F45-9708-019B960494DF}">
              <a14:hiddenLine xmlns:a14="http://schemas.microsoft.com/office/drawing/2010/main" w="9525">
                <a:solidFill>
                  <a:schemeClr val="tx1"/>
                </a:solidFill>
                <a:miter lim="800000"/>
                <a:headEnd/>
                <a:tailEnd/>
              </a14:hiddenLine>
            </a:ext>
          </a:extLst>
        </p:spPr>
        <p:txBody>
          <a:bodyPr/>
          <a:lstStyle/>
          <a:p>
            <a:r>
              <a:rPr lang="en-US" altLang="zh-TW" sz="1400" u="none">
                <a:solidFill>
                  <a:srgbClr val="FF0000"/>
                </a:solidFill>
                <a:ea typeface="新細明體" pitchFamily="18" charset="-120"/>
              </a:rPr>
              <a:t>IC Vendor Offer 3files</a:t>
            </a:r>
          </a:p>
        </p:txBody>
      </p:sp>
      <p:sp>
        <p:nvSpPr>
          <p:cNvPr id="34823" name="Rectangle 6"/>
          <p:cNvSpPr>
            <a:spLocks noChangeArrowheads="1"/>
          </p:cNvSpPr>
          <p:nvPr/>
        </p:nvSpPr>
        <p:spPr bwMode="auto">
          <a:xfrm>
            <a:off x="301625" y="4357688"/>
            <a:ext cx="1905000" cy="685800"/>
          </a:xfrm>
          <a:prstGeom prst="rect">
            <a:avLst/>
          </a:prstGeom>
          <a:noFill/>
          <a:ln w="38100" cmpd="dbl">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TW" altLang="en-US">
              <a:ea typeface="新細明體" pitchFamily="18" charset="-120"/>
            </a:endParaRPr>
          </a:p>
        </p:txBody>
      </p:sp>
      <p:sp>
        <p:nvSpPr>
          <p:cNvPr id="34824" name="AutoShape 7"/>
          <p:cNvSpPr>
            <a:spLocks noChangeArrowheads="1"/>
          </p:cNvSpPr>
          <p:nvPr/>
        </p:nvSpPr>
        <p:spPr bwMode="auto">
          <a:xfrm>
            <a:off x="1600200" y="5410200"/>
            <a:ext cx="1828800" cy="381000"/>
          </a:xfrm>
          <a:prstGeom prst="wedgeRoundRectCallout">
            <a:avLst>
              <a:gd name="adj1" fmla="val -40227"/>
              <a:gd name="adj2" fmla="val -140597"/>
              <a:gd name="adj3" fmla="val 16667"/>
            </a:avLst>
          </a:prstGeom>
          <a:solidFill>
            <a:srgbClr val="66FF99"/>
          </a:solidFill>
          <a:ln>
            <a:noFill/>
          </a:ln>
          <a:extLst>
            <a:ext uri="{91240B29-F687-4F45-9708-019B960494DF}">
              <a14:hiddenLine xmlns:a14="http://schemas.microsoft.com/office/drawing/2010/main" w="9525">
                <a:solidFill>
                  <a:schemeClr val="tx1"/>
                </a:solidFill>
                <a:miter lim="800000"/>
                <a:headEnd/>
                <a:tailEnd/>
              </a14:hiddenLine>
            </a:ext>
          </a:extLst>
        </p:spPr>
        <p:txBody>
          <a:bodyPr/>
          <a:lstStyle/>
          <a:p>
            <a:r>
              <a:rPr lang="en-US" altLang="zh-TW" sz="1400" u="none">
                <a:solidFill>
                  <a:srgbClr val="FF0000"/>
                </a:solidFill>
                <a:ea typeface="新細明體" pitchFamily="18" charset="-120"/>
              </a:rPr>
              <a:t>ARM offer 2 files</a:t>
            </a:r>
          </a:p>
        </p:txBody>
      </p:sp>
    </p:spTree>
  </p:cSld>
  <p:clrMapOvr>
    <a:masterClrMapping/>
  </p:clrMapOvr>
  <p:transition advTm="87965"/>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altLang="zh-TW" smtClean="0"/>
              <a:t>NUC100  </a:t>
            </a:r>
            <a:r>
              <a:rPr lang="zh-CN" altLang="en-US" smtClean="0"/>
              <a:t>中断号</a:t>
            </a:r>
            <a:endParaRPr lang="en-US" altLang="zh-TW" smtClean="0"/>
          </a:p>
        </p:txBody>
      </p:sp>
      <p:sp>
        <p:nvSpPr>
          <p:cNvPr id="35843"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BD5E20D8-2690-4B58-AD99-5B924048CD75}" type="slidenum">
              <a:rPr kumimoji="0" lang="en-US" altLang="zh-TW" u="none" smtClean="0">
                <a:ea typeface="ＭＳ Ｐゴシック" pitchFamily="34" charset="-128"/>
              </a:rPr>
              <a:pPr fontAlgn="base">
                <a:spcBef>
                  <a:spcPct val="0"/>
                </a:spcBef>
                <a:spcAft>
                  <a:spcPct val="0"/>
                </a:spcAft>
              </a:pPr>
              <a:t>33</a:t>
            </a:fld>
            <a:endParaRPr kumimoji="0" lang="en-US" altLang="zh-TW" u="none" smtClean="0">
              <a:ea typeface="ＭＳ Ｐゴシック" pitchFamily="34" charset="-128"/>
            </a:endParaRPr>
          </a:p>
        </p:txBody>
      </p:sp>
      <p:sp>
        <p:nvSpPr>
          <p:cNvPr id="35844" name="Rectangle 3"/>
          <p:cNvSpPr>
            <a:spLocks noChangeArrowheads="1"/>
          </p:cNvSpPr>
          <p:nvPr/>
        </p:nvSpPr>
        <p:spPr bwMode="auto">
          <a:xfrm>
            <a:off x="488950" y="1046163"/>
            <a:ext cx="6115050" cy="5402262"/>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1000" b="1" u="none">
                <a:ea typeface="新細明體" pitchFamily="18" charset="-120"/>
              </a:rPr>
              <a:t>typedef enum IRQn</a:t>
            </a:r>
          </a:p>
          <a:p>
            <a:r>
              <a:rPr lang="en-US" altLang="zh-TW" sz="1000" b="1" u="none">
                <a:ea typeface="新細明體" pitchFamily="18" charset="-120"/>
              </a:rPr>
              <a:t>{</a:t>
            </a:r>
          </a:p>
          <a:p>
            <a:r>
              <a:rPr lang="en-US" altLang="zh-TW" sz="900" b="1" i="1" u="none">
                <a:solidFill>
                  <a:srgbClr val="006600"/>
                </a:solidFill>
              </a:rPr>
              <a:t>/******  Cortex-M0 Processor Exceptions Numbers **************************************************/</a:t>
            </a:r>
          </a:p>
          <a:p>
            <a:r>
              <a:rPr lang="en-US" altLang="zh-TW" sz="1000" b="1" u="none">
                <a:ea typeface="新細明體" pitchFamily="18" charset="-120"/>
              </a:rPr>
              <a:t>    </a:t>
            </a:r>
            <a:r>
              <a:rPr lang="en-US" altLang="zh-TW" sz="900" b="1" u="none">
                <a:latin typeface="Lucida Console" pitchFamily="49" charset="0"/>
              </a:rPr>
              <a:t>NonMaskableInt_IRQn	= -14,    </a:t>
            </a:r>
            <a:r>
              <a:rPr lang="en-US" altLang="zh-TW" sz="900" b="1" i="1" u="none">
                <a:solidFill>
                  <a:srgbClr val="006600"/>
                </a:solidFill>
              </a:rPr>
              <a:t>/*!&lt; 2 Non Maskable Interrupt                                  */</a:t>
            </a:r>
          </a:p>
          <a:p>
            <a:r>
              <a:rPr lang="en-US" altLang="zh-TW" sz="900" b="1" u="none">
                <a:latin typeface="Lucida Console" pitchFamily="49" charset="0"/>
              </a:rPr>
              <a:t>  HardFault_IRQn	= -13,    </a:t>
            </a:r>
            <a:r>
              <a:rPr lang="en-US" altLang="zh-TW" sz="900" b="1" i="1" u="none">
                <a:solidFill>
                  <a:srgbClr val="006600"/>
                </a:solidFill>
              </a:rPr>
              <a:t>/*!&lt; 3 Cortex-M0 Hard Fault Interrupt                          */</a:t>
            </a:r>
          </a:p>
          <a:p>
            <a:r>
              <a:rPr lang="en-US" altLang="zh-TW" sz="900" b="1" u="none">
                <a:latin typeface="Lucida Console" pitchFamily="49" charset="0"/>
              </a:rPr>
              <a:t>  SVCall_IRQn		= -5,     </a:t>
            </a:r>
            <a:r>
              <a:rPr lang="en-US" altLang="zh-TW" sz="900" b="1" i="1" u="none">
                <a:solidFill>
                  <a:srgbClr val="006600"/>
                </a:solidFill>
              </a:rPr>
              <a:t>/*!&lt; 11 Cortex-M0 SV Call Interrupt                            */</a:t>
            </a:r>
          </a:p>
          <a:p>
            <a:r>
              <a:rPr lang="en-US" altLang="zh-TW" sz="900" b="1" u="none">
                <a:latin typeface="Lucida Console" pitchFamily="49" charset="0"/>
              </a:rPr>
              <a:t>  PendSV_IRQn		= -2,     </a:t>
            </a:r>
            <a:r>
              <a:rPr lang="en-US" altLang="zh-TW" sz="900" b="1" i="1" u="none">
                <a:solidFill>
                  <a:srgbClr val="006600"/>
                </a:solidFill>
              </a:rPr>
              <a:t>/*!&lt; 14 Cortex-M0 Pend SV Interrupt                            */</a:t>
            </a:r>
          </a:p>
          <a:p>
            <a:r>
              <a:rPr lang="en-US" altLang="zh-TW" sz="900" b="1" u="none">
                <a:latin typeface="Lucida Console" pitchFamily="49" charset="0"/>
              </a:rPr>
              <a:t>  SysTick_IRQn		= -1,     </a:t>
            </a:r>
            <a:r>
              <a:rPr lang="en-US" altLang="zh-TW" sz="900" b="1" i="1" u="none">
                <a:solidFill>
                  <a:srgbClr val="006600"/>
                </a:solidFill>
              </a:rPr>
              <a:t>/*!&lt; 15 Cortex-M0 System Tick Interrupt                        */</a:t>
            </a:r>
          </a:p>
          <a:p>
            <a:r>
              <a:rPr lang="en-US" altLang="zh-TW" sz="900" b="1" i="1" u="none">
                <a:solidFill>
                  <a:srgbClr val="006600"/>
                </a:solidFill>
              </a:rPr>
              <a:t>/******  NANO1xx Specific Interrupt Numbers ******************************************************/</a:t>
            </a:r>
          </a:p>
          <a:p>
            <a:r>
              <a:rPr lang="en-US" altLang="zh-TW" sz="900" b="1" u="none">
                <a:latin typeface="Lucida Console" pitchFamily="49" charset="0"/>
              </a:rPr>
              <a:t>  BOD_IRQn              = 0,      </a:t>
            </a:r>
            <a:r>
              <a:rPr lang="en-US" altLang="zh-TW" sz="900" b="1" i="1" u="none">
                <a:solidFill>
                  <a:srgbClr val="006600"/>
                </a:solidFill>
              </a:rPr>
              <a:t>/*!&lt; Brownout low voltage detected interrupt                   */</a:t>
            </a:r>
          </a:p>
          <a:p>
            <a:r>
              <a:rPr lang="en-US" altLang="zh-TW" sz="900" b="1" u="none">
                <a:latin typeface="Lucida Console" pitchFamily="49" charset="0"/>
              </a:rPr>
              <a:t>  WDT_IRQn              = 1,      </a:t>
            </a:r>
            <a:r>
              <a:rPr lang="en-US" altLang="zh-TW" sz="900" b="1" i="1" u="none">
                <a:solidFill>
                  <a:srgbClr val="006600"/>
                </a:solidFill>
              </a:rPr>
              <a:t>/*!&lt; Watch Dog Timer interrupt                                 */</a:t>
            </a:r>
          </a:p>
          <a:p>
            <a:r>
              <a:rPr lang="en-US" altLang="zh-TW" sz="900" b="1" u="none">
                <a:latin typeface="Lucida Console" pitchFamily="49" charset="0"/>
              </a:rPr>
              <a:t>  EINT0_IRQn            = 2,      </a:t>
            </a:r>
            <a:r>
              <a:rPr lang="en-US" altLang="zh-TW" sz="900" b="1" i="1" u="none">
                <a:solidFill>
                  <a:srgbClr val="006600"/>
                </a:solidFill>
              </a:rPr>
              <a:t>/*!&lt; External signal interrupt from PB.14 pin                  */</a:t>
            </a:r>
          </a:p>
          <a:p>
            <a:r>
              <a:rPr lang="en-US" altLang="zh-TW" sz="900" b="1" u="none">
                <a:latin typeface="Lucida Console" pitchFamily="49" charset="0"/>
              </a:rPr>
              <a:t>  EINT1_IRQn            = 3,      </a:t>
            </a:r>
            <a:r>
              <a:rPr lang="en-US" altLang="zh-TW" sz="900" b="1" i="1" u="none">
                <a:solidFill>
                  <a:srgbClr val="006600"/>
                </a:solidFill>
              </a:rPr>
              <a:t>/*!&lt; External signal interrupt from PB.15 pin                  */</a:t>
            </a:r>
          </a:p>
          <a:p>
            <a:r>
              <a:rPr lang="en-US" altLang="zh-TW" sz="900" b="1" u="none">
                <a:latin typeface="Lucida Console" pitchFamily="49" charset="0"/>
              </a:rPr>
              <a:t>  GPABC_IRQn            = 4,      </a:t>
            </a:r>
            <a:r>
              <a:rPr lang="en-US" altLang="zh-TW" sz="900" b="1" i="1" u="none">
                <a:solidFill>
                  <a:srgbClr val="006600"/>
                </a:solidFill>
              </a:rPr>
              <a:t>/*!&lt; External signal interrupt from PA[15:0]/PB[13:0]/PC[15:0] */</a:t>
            </a:r>
          </a:p>
          <a:p>
            <a:r>
              <a:rPr lang="en-US" altLang="zh-TW" sz="900" b="1" u="none">
                <a:latin typeface="Lucida Console" pitchFamily="49" charset="0"/>
              </a:rPr>
              <a:t>  GPDEF_IRQn            = 5,      </a:t>
            </a:r>
            <a:r>
              <a:rPr lang="en-US" altLang="zh-TW" sz="900" b="1" i="1" u="none">
                <a:solidFill>
                  <a:srgbClr val="006600"/>
                </a:solidFill>
              </a:rPr>
              <a:t>/*!&lt; External interrupt from PD[15:0]/PE[15:0]/PF[15:0]        */</a:t>
            </a:r>
          </a:p>
          <a:p>
            <a:r>
              <a:rPr lang="en-US" altLang="zh-TW" sz="900" b="1" u="none">
                <a:latin typeface="Lucida Console" pitchFamily="49" charset="0"/>
              </a:rPr>
              <a:t>  PWM0_IRQn             = 6,      </a:t>
            </a:r>
            <a:r>
              <a:rPr lang="en-US" altLang="zh-TW" sz="900" b="1" i="1" u="none">
                <a:solidFill>
                  <a:srgbClr val="006600"/>
                </a:solidFill>
              </a:rPr>
              <a:t>/*!&lt; PWM 0 interrupt                                           */</a:t>
            </a:r>
          </a:p>
          <a:p>
            <a:r>
              <a:rPr lang="en-US" altLang="zh-TW" sz="900" b="1" u="none">
                <a:latin typeface="Lucida Console" pitchFamily="49" charset="0"/>
              </a:rPr>
              <a:t>  PWM1_IRQn             = 7,      </a:t>
            </a:r>
            <a:r>
              <a:rPr lang="en-US" altLang="zh-TW" sz="900" b="1" i="1" u="none">
                <a:solidFill>
                  <a:srgbClr val="006600"/>
                </a:solidFill>
              </a:rPr>
              <a:t>/*!&lt; PWM 1 interrupt                                           */</a:t>
            </a:r>
          </a:p>
          <a:p>
            <a:r>
              <a:rPr lang="en-US" altLang="zh-TW" sz="900" b="1" u="none">
                <a:latin typeface="Lucida Console" pitchFamily="49" charset="0"/>
              </a:rPr>
              <a:t>  TMR0_IRQn             = 8,      </a:t>
            </a:r>
            <a:r>
              <a:rPr lang="en-US" altLang="zh-TW" sz="900" b="1" i="1" u="none">
                <a:solidFill>
                  <a:srgbClr val="006600"/>
                </a:solidFill>
              </a:rPr>
              <a:t>/*!&lt; Timer 0 interrupt                                         */</a:t>
            </a:r>
          </a:p>
          <a:p>
            <a:r>
              <a:rPr lang="en-US" altLang="zh-TW" sz="900" b="1" u="none">
                <a:latin typeface="Lucida Console" pitchFamily="49" charset="0"/>
              </a:rPr>
              <a:t>  TMR1_IRQn             = 9,      </a:t>
            </a:r>
            <a:r>
              <a:rPr lang="en-US" altLang="zh-TW" sz="900" b="1" i="1" u="none">
                <a:solidFill>
                  <a:srgbClr val="006600"/>
                </a:solidFill>
              </a:rPr>
              <a:t>/*!&lt; Timer 1 interrupt                                         */</a:t>
            </a:r>
          </a:p>
          <a:p>
            <a:r>
              <a:rPr lang="en-US" altLang="zh-TW" sz="900" b="1" u="none">
                <a:latin typeface="Lucida Console" pitchFamily="49" charset="0"/>
              </a:rPr>
              <a:t>	:</a:t>
            </a:r>
          </a:p>
          <a:p>
            <a:r>
              <a:rPr lang="en-US" altLang="zh-TW" sz="900" b="1" u="none">
                <a:latin typeface="Lucida Console" pitchFamily="49" charset="0"/>
              </a:rPr>
              <a:t>	:</a:t>
            </a:r>
          </a:p>
          <a:p>
            <a:r>
              <a:rPr lang="en-US" altLang="zh-TW" sz="900" b="1" u="none">
                <a:latin typeface="Lucida Console" pitchFamily="49" charset="0"/>
              </a:rPr>
              <a:t>	:</a:t>
            </a:r>
          </a:p>
          <a:p>
            <a:r>
              <a:rPr lang="en-US" altLang="zh-TW" sz="900" b="1" u="none">
                <a:latin typeface="Lucida Console" pitchFamily="49" charset="0"/>
              </a:rPr>
              <a:t>  I2C0_IRQn             = 18,     </a:t>
            </a:r>
            <a:r>
              <a:rPr lang="en-US" altLang="zh-TW" sz="900" b="1" i="1" u="none">
                <a:solidFill>
                  <a:srgbClr val="006600"/>
                </a:solidFill>
              </a:rPr>
              <a:t>/*!&lt; I2C0 interrupt                                            */</a:t>
            </a:r>
          </a:p>
          <a:p>
            <a:r>
              <a:rPr lang="en-US" altLang="zh-TW" sz="900" b="1" u="none">
                <a:latin typeface="Lucida Console" pitchFamily="49" charset="0"/>
              </a:rPr>
              <a:t>  I2C1_IRQn             = 19,     </a:t>
            </a:r>
            <a:r>
              <a:rPr lang="en-US" altLang="zh-TW" sz="900" b="1" i="1" u="none">
                <a:solidFill>
                  <a:srgbClr val="006600"/>
                </a:solidFill>
              </a:rPr>
              <a:t>/*!&lt; I2C1 interrupt                                            */</a:t>
            </a:r>
          </a:p>
          <a:p>
            <a:r>
              <a:rPr lang="en-US" altLang="zh-TW" sz="900" b="1" u="none">
                <a:latin typeface="Lucida Console" pitchFamily="49" charset="0"/>
              </a:rPr>
              <a:t>  SC2_IRQn              = 20,     </a:t>
            </a:r>
            <a:r>
              <a:rPr lang="en-US" altLang="zh-TW" sz="900" b="1" i="1" u="none">
                <a:solidFill>
                  <a:srgbClr val="006600"/>
                </a:solidFill>
              </a:rPr>
              <a:t>/*!&lt; Smart Card 2 interrupt                                    */</a:t>
            </a:r>
          </a:p>
          <a:p>
            <a:r>
              <a:rPr lang="en-US" altLang="zh-TW" sz="900" b="1" u="none">
                <a:latin typeface="Lucida Console" pitchFamily="49" charset="0"/>
              </a:rPr>
              <a:t>  SC0_IRQn              = 21,     </a:t>
            </a:r>
            <a:r>
              <a:rPr lang="en-US" altLang="zh-TW" sz="900" b="1" i="1" u="none">
                <a:solidFill>
                  <a:srgbClr val="006600"/>
                </a:solidFill>
              </a:rPr>
              <a:t>/*!&lt; Smart Card 0 interrupt                                    */</a:t>
            </a:r>
          </a:p>
          <a:p>
            <a:r>
              <a:rPr lang="en-US" altLang="zh-TW" sz="900" b="1" u="none">
                <a:latin typeface="Lucida Console" pitchFamily="49" charset="0"/>
              </a:rPr>
              <a:t>  SC1_IRQn              = 22,     </a:t>
            </a:r>
            <a:r>
              <a:rPr lang="en-US" altLang="zh-TW" sz="900" b="1" i="1" u="none">
                <a:solidFill>
                  <a:srgbClr val="006600"/>
                </a:solidFill>
              </a:rPr>
              <a:t>/*!&lt; Smart Card 1 interrupt                                    */</a:t>
            </a:r>
          </a:p>
          <a:p>
            <a:r>
              <a:rPr lang="en-US" altLang="zh-TW" sz="900" b="1" u="none">
                <a:latin typeface="Lucida Console" pitchFamily="49" charset="0"/>
              </a:rPr>
              <a:t>  USBD_IRQn             = 23,     </a:t>
            </a:r>
            <a:r>
              <a:rPr lang="en-US" altLang="zh-TW" sz="900" b="1" i="1" u="none">
                <a:solidFill>
                  <a:srgbClr val="006600"/>
                </a:solidFill>
              </a:rPr>
              <a:t>/*!&lt; USB FS Device interrupt                                   */</a:t>
            </a:r>
          </a:p>
          <a:p>
            <a:r>
              <a:rPr lang="en-US" altLang="zh-TW" sz="900" b="1" u="none">
                <a:latin typeface="Lucida Console" pitchFamily="49" charset="0"/>
              </a:rPr>
              <a:t>  TK_IRQn               = 24,     </a:t>
            </a:r>
            <a:r>
              <a:rPr lang="en-US" altLang="zh-TW" sz="900" b="1" i="1" u="none">
                <a:solidFill>
                  <a:srgbClr val="006600"/>
                </a:solidFill>
              </a:rPr>
              <a:t>/*!&lt; Touch key interrupt                                       */</a:t>
            </a:r>
          </a:p>
          <a:p>
            <a:r>
              <a:rPr lang="en-US" altLang="zh-TW" sz="900" b="1" u="none">
                <a:latin typeface="Lucida Console" pitchFamily="49" charset="0"/>
              </a:rPr>
              <a:t>  LCD_IRQn              = 25,     </a:t>
            </a:r>
            <a:r>
              <a:rPr lang="en-US" altLang="zh-TW" sz="900" b="1" i="1" u="none">
                <a:solidFill>
                  <a:srgbClr val="006600"/>
                </a:solidFill>
              </a:rPr>
              <a:t>/*!&lt; LCD interrupt                                             */</a:t>
            </a:r>
          </a:p>
          <a:p>
            <a:r>
              <a:rPr lang="en-US" altLang="zh-TW" sz="900" b="1" u="none">
                <a:latin typeface="Lucida Console" pitchFamily="49" charset="0"/>
              </a:rPr>
              <a:t>  PDMA_IRQn             = 26,     </a:t>
            </a:r>
            <a:r>
              <a:rPr lang="en-US" altLang="zh-TW" sz="900" b="1" i="1" u="none">
                <a:solidFill>
                  <a:srgbClr val="006600"/>
                </a:solidFill>
              </a:rPr>
              <a:t>/*!&lt; PDMA interrupt                                            */</a:t>
            </a:r>
          </a:p>
          <a:p>
            <a:r>
              <a:rPr lang="en-US" altLang="zh-TW" sz="900" b="1" u="none">
                <a:latin typeface="Lucida Console" pitchFamily="49" charset="0"/>
              </a:rPr>
              <a:t>  I2S_IRQn              = 27,     </a:t>
            </a:r>
            <a:r>
              <a:rPr lang="en-US" altLang="zh-TW" sz="900" b="1" i="1" u="none">
                <a:solidFill>
                  <a:srgbClr val="006600"/>
                </a:solidFill>
              </a:rPr>
              <a:t>/*!&lt; I2S interrupt                                             */</a:t>
            </a:r>
          </a:p>
          <a:p>
            <a:r>
              <a:rPr lang="en-US" altLang="zh-TW" sz="900" b="1" u="none">
                <a:latin typeface="Lucida Console" pitchFamily="49" charset="0"/>
              </a:rPr>
              <a:t>  PDWU_IRQn             = 28,     </a:t>
            </a:r>
            <a:r>
              <a:rPr lang="en-US" altLang="zh-TW" sz="900" b="1" i="1" u="none">
                <a:solidFill>
                  <a:srgbClr val="006600"/>
                </a:solidFill>
              </a:rPr>
              <a:t>/*!&lt; Power Down Wake up interrupt                              */</a:t>
            </a:r>
          </a:p>
          <a:p>
            <a:r>
              <a:rPr lang="en-US" altLang="zh-TW" sz="900" b="1" u="none">
                <a:latin typeface="Lucida Console" pitchFamily="49" charset="0"/>
              </a:rPr>
              <a:t>  ADC_IRQn              = 29,     </a:t>
            </a:r>
            <a:r>
              <a:rPr lang="en-US" altLang="zh-TW" sz="900" b="1" i="1" u="none">
                <a:solidFill>
                  <a:srgbClr val="006600"/>
                </a:solidFill>
              </a:rPr>
              <a:t>/*!&lt; ADC interrupt                                             */</a:t>
            </a:r>
          </a:p>
          <a:p>
            <a:r>
              <a:rPr lang="en-US" altLang="zh-TW" sz="900" b="1" u="none">
                <a:latin typeface="Lucida Console" pitchFamily="49" charset="0"/>
              </a:rPr>
              <a:t>  DAC_IRQn              = 30,     </a:t>
            </a:r>
            <a:r>
              <a:rPr lang="en-US" altLang="zh-TW" sz="900" b="1" i="1" u="none">
                <a:solidFill>
                  <a:srgbClr val="006600"/>
                </a:solidFill>
              </a:rPr>
              <a:t>/*!&lt; DAC interrupt                                             */</a:t>
            </a:r>
          </a:p>
          <a:p>
            <a:r>
              <a:rPr lang="en-US" altLang="zh-TW" sz="900" b="1" u="none">
                <a:latin typeface="Lucida Console" pitchFamily="49" charset="0"/>
              </a:rPr>
              <a:t>  RTC_IRQn              = 31      </a:t>
            </a:r>
            <a:r>
              <a:rPr lang="en-US" altLang="zh-TW" sz="900" b="1" i="1" u="none">
                <a:solidFill>
                  <a:srgbClr val="006600"/>
                </a:solidFill>
              </a:rPr>
              <a:t>/*!&lt; Real time clock interrupt                                 */</a:t>
            </a:r>
          </a:p>
          <a:p>
            <a:r>
              <a:rPr lang="en-US" altLang="zh-TW" sz="900" b="1" u="none">
                <a:latin typeface="Lucida Console" pitchFamily="49" charset="0"/>
              </a:rPr>
              <a:t>} IRQn_Type</a:t>
            </a:r>
            <a:r>
              <a:rPr lang="en-US" altLang="zh-TW" sz="500" b="1" u="none">
                <a:ea typeface="新細明體" pitchFamily="18" charset="-120"/>
              </a:rPr>
              <a:t>;</a:t>
            </a:r>
          </a:p>
        </p:txBody>
      </p:sp>
      <p:sp>
        <p:nvSpPr>
          <p:cNvPr id="35845" name="AutoShape 5"/>
          <p:cNvSpPr>
            <a:spLocks noChangeArrowheads="1"/>
          </p:cNvSpPr>
          <p:nvPr/>
        </p:nvSpPr>
        <p:spPr bwMode="auto">
          <a:xfrm>
            <a:off x="6934200" y="2909888"/>
            <a:ext cx="2133600" cy="914400"/>
          </a:xfrm>
          <a:prstGeom prst="wedgeRectCallout">
            <a:avLst>
              <a:gd name="adj1" fmla="val -66611"/>
              <a:gd name="adj2" fmla="val 73810"/>
            </a:avLst>
          </a:prstGeom>
          <a:solidFill>
            <a:srgbClr val="66FF99"/>
          </a:solidFill>
          <a:ln>
            <a:noFill/>
          </a:ln>
          <a:extLst>
            <a:ext uri="{91240B29-F687-4F45-9708-019B960494DF}">
              <a14:hiddenLine xmlns:a14="http://schemas.microsoft.com/office/drawing/2010/main" w="9525">
                <a:solidFill>
                  <a:schemeClr val="tx1"/>
                </a:solidFill>
                <a:miter lim="800000"/>
                <a:headEnd/>
                <a:tailEnd/>
              </a14:hiddenLine>
            </a:ext>
          </a:extLst>
        </p:spPr>
        <p:txBody>
          <a:bodyPr/>
          <a:lstStyle/>
          <a:p>
            <a:r>
              <a:rPr lang="zh-CN" altLang="en-US" sz="1400" u="none">
                <a:solidFill>
                  <a:srgbClr val="FF0000"/>
                </a:solidFill>
                <a:ea typeface="新細明體" pitchFamily="18" charset="-120"/>
              </a:rPr>
              <a:t>中断号定义在</a:t>
            </a:r>
            <a:r>
              <a:rPr lang="en-US" altLang="zh-TW" sz="1400" u="none">
                <a:solidFill>
                  <a:srgbClr val="FF0000"/>
                </a:solidFill>
                <a:ea typeface="新細明體" pitchFamily="18" charset="-120"/>
              </a:rPr>
              <a:t>“nano1xx.h” </a:t>
            </a:r>
            <a:r>
              <a:rPr lang="zh-CN" altLang="en-US" sz="1400" u="none">
                <a:solidFill>
                  <a:srgbClr val="FF0000"/>
                </a:solidFill>
                <a:ea typeface="新細明體" pitchFamily="18" charset="-120"/>
              </a:rPr>
              <a:t>文件中</a:t>
            </a:r>
            <a:endParaRPr lang="en-US" altLang="zh-TW" sz="1400" u="none">
              <a:solidFill>
                <a:srgbClr val="FF0000"/>
              </a:solidFill>
              <a:ea typeface="新細明體" pitchFamily="18" charset="-120"/>
            </a:endParaRPr>
          </a:p>
        </p:txBody>
      </p:sp>
    </p:spTree>
  </p:cSld>
  <p:clrMapOvr>
    <a:masterClrMapping/>
  </p:clrMapOvr>
  <p:transition advTm="37171"/>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762000" y="0"/>
            <a:ext cx="7885113" cy="1143000"/>
          </a:xfrm>
        </p:spPr>
        <p:txBody>
          <a:bodyPr/>
          <a:lstStyle/>
          <a:p>
            <a:pPr eaLnBrk="1" hangingPunct="1"/>
            <a:r>
              <a:rPr lang="en-US" altLang="zh-TW" smtClean="0"/>
              <a:t>startup_NUC1xx.s (1/2)</a:t>
            </a:r>
          </a:p>
        </p:txBody>
      </p:sp>
      <p:sp>
        <p:nvSpPr>
          <p:cNvPr id="36867"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BE71BB7B-18BE-4BDB-A52C-8C59BC9AA8D2}" type="slidenum">
              <a:rPr kumimoji="0" lang="en-US" altLang="zh-TW" u="none" smtClean="0">
                <a:ea typeface="ＭＳ Ｐゴシック" pitchFamily="34" charset="-128"/>
              </a:rPr>
              <a:pPr fontAlgn="base">
                <a:spcBef>
                  <a:spcPct val="0"/>
                </a:spcBef>
                <a:spcAft>
                  <a:spcPct val="0"/>
                </a:spcAft>
              </a:pPr>
              <a:t>34</a:t>
            </a:fld>
            <a:endParaRPr kumimoji="0" lang="en-US" altLang="zh-TW" u="none" smtClean="0">
              <a:ea typeface="ＭＳ Ｐゴシック" pitchFamily="34" charset="-128"/>
            </a:endParaRPr>
          </a:p>
        </p:txBody>
      </p:sp>
      <p:sp>
        <p:nvSpPr>
          <p:cNvPr id="36868" name="Rectangle 3"/>
          <p:cNvSpPr>
            <a:spLocks noChangeArrowheads="1"/>
          </p:cNvSpPr>
          <p:nvPr/>
        </p:nvSpPr>
        <p:spPr bwMode="auto">
          <a:xfrm>
            <a:off x="457200" y="1066800"/>
            <a:ext cx="5943600" cy="3292475"/>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1300" b="1" u="none">
                <a:latin typeface="Lucida Console" pitchFamily="49" charset="0"/>
              </a:rPr>
              <a:t>_Vectors DCD     __initial_sp       	</a:t>
            </a:r>
            <a:r>
              <a:rPr lang="en-US" altLang="zh-TW" sz="1300" b="1" i="1" u="none">
                <a:solidFill>
                  <a:srgbClr val="006600"/>
                </a:solidFill>
              </a:rPr>
              <a:t>; Top of Stack</a:t>
            </a:r>
          </a:p>
          <a:p>
            <a:r>
              <a:rPr lang="en-US" altLang="zh-TW" sz="1300" b="1" u="none">
                <a:latin typeface="Lucida Console" pitchFamily="49" charset="0"/>
              </a:rPr>
              <a:t>     DCD     Reset_Handler 		</a:t>
            </a:r>
            <a:r>
              <a:rPr lang="en-US" altLang="zh-TW" sz="1300" b="1" i="1" u="none">
                <a:solidFill>
                  <a:srgbClr val="006600"/>
                </a:solidFill>
              </a:rPr>
              <a:t>; Reset Handler</a:t>
            </a:r>
          </a:p>
          <a:p>
            <a:r>
              <a:rPr lang="en-US" altLang="zh-TW" sz="1300" b="1" u="none">
                <a:latin typeface="Lucida Console" pitchFamily="49" charset="0"/>
              </a:rPr>
              <a:t>     DCD     NMI_Handler            	</a:t>
            </a:r>
            <a:r>
              <a:rPr lang="en-US" altLang="zh-TW" sz="1300" b="1" i="1" u="none">
                <a:solidFill>
                  <a:srgbClr val="006600"/>
                </a:solidFill>
              </a:rPr>
              <a:t>; NMI Handler</a:t>
            </a:r>
          </a:p>
          <a:p>
            <a:r>
              <a:rPr lang="en-US" altLang="zh-TW" sz="1300" b="1" u="none">
                <a:latin typeface="Lucida Console" pitchFamily="49" charset="0"/>
              </a:rPr>
              <a:t>     DCD     HardFault_Handler      	</a:t>
            </a:r>
            <a:r>
              <a:rPr lang="en-US" altLang="zh-TW" sz="1300" b="1" i="1" u="none">
                <a:solidFill>
                  <a:srgbClr val="006600"/>
                </a:solidFill>
              </a:rPr>
              <a:t>; Hard Fault Handler</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0                      </a:t>
            </a:r>
            <a:r>
              <a:rPr lang="en-US" altLang="zh-TW" sz="1300" b="1" i="1" u="none">
                <a:solidFill>
                  <a:srgbClr val="006600"/>
                </a:solidFill>
              </a:rPr>
              <a:t>	; Reserved</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0                      </a:t>
            </a:r>
            <a:r>
              <a:rPr lang="en-US" altLang="zh-TW" sz="1300" b="1" i="1" u="none">
                <a:solidFill>
                  <a:srgbClr val="006600"/>
                </a:solidFill>
              </a:rPr>
              <a:t>	; Reserved</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SVC_Handler            	</a:t>
            </a:r>
            <a:r>
              <a:rPr lang="en-US" altLang="zh-TW" sz="1300" b="1" i="1" u="none">
                <a:solidFill>
                  <a:srgbClr val="006600"/>
                </a:solidFill>
              </a:rPr>
              <a:t>; SVCall Handler</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0                      	</a:t>
            </a:r>
            <a:r>
              <a:rPr lang="en-US" altLang="zh-TW" sz="1300" b="1" i="1" u="none">
                <a:solidFill>
                  <a:srgbClr val="006600"/>
                </a:solidFill>
              </a:rPr>
              <a:t>; Reserved</a:t>
            </a:r>
          </a:p>
          <a:p>
            <a:r>
              <a:rPr lang="en-US" altLang="zh-TW" sz="1300" b="1" u="none">
                <a:latin typeface="Lucida Console" pitchFamily="49" charset="0"/>
              </a:rPr>
              <a:t>     DCD     PendSV_Handler        	</a:t>
            </a:r>
            <a:r>
              <a:rPr lang="en-US" altLang="zh-TW" sz="1300" b="1" i="1" u="none">
                <a:solidFill>
                  <a:srgbClr val="006600"/>
                </a:solidFill>
              </a:rPr>
              <a:t>; PendSV Handler</a:t>
            </a:r>
          </a:p>
          <a:p>
            <a:r>
              <a:rPr lang="en-US" altLang="zh-TW" sz="1300" b="1" u="none">
                <a:latin typeface="Lucida Console" pitchFamily="49" charset="0"/>
              </a:rPr>
              <a:t>     DCD     SysTick_Handler        	</a:t>
            </a:r>
            <a:r>
              <a:rPr lang="en-US" altLang="zh-TW" sz="1300" b="1" i="1" u="none">
                <a:solidFill>
                  <a:srgbClr val="006600"/>
                </a:solidFill>
              </a:rPr>
              <a:t>; SysTick Handler</a:t>
            </a:r>
          </a:p>
        </p:txBody>
      </p:sp>
      <p:sp>
        <p:nvSpPr>
          <p:cNvPr id="36869" name="AutoShape 4"/>
          <p:cNvSpPr>
            <a:spLocks noChangeArrowheads="1"/>
          </p:cNvSpPr>
          <p:nvPr/>
        </p:nvSpPr>
        <p:spPr bwMode="auto">
          <a:xfrm>
            <a:off x="6553200" y="1828800"/>
            <a:ext cx="2209800" cy="1066800"/>
          </a:xfrm>
          <a:prstGeom prst="wedgeRectCallout">
            <a:avLst>
              <a:gd name="adj1" fmla="val -79741"/>
              <a:gd name="adj2" fmla="val 64287"/>
            </a:avLst>
          </a:prstGeom>
          <a:solidFill>
            <a:srgbClr val="66FF99"/>
          </a:solidFill>
          <a:ln w="9525">
            <a:solidFill>
              <a:schemeClr val="tx1"/>
            </a:solidFill>
            <a:miter lim="800000"/>
            <a:headEnd/>
            <a:tailEnd/>
          </a:ln>
        </p:spPr>
        <p:txBody>
          <a:bodyPr/>
          <a:lstStyle/>
          <a:p>
            <a:r>
              <a:rPr lang="zh-CN" altLang="en-US" sz="1400" u="none">
                <a:solidFill>
                  <a:srgbClr val="FF0000"/>
                </a:solidFill>
                <a:ea typeface="新細明體" pitchFamily="18" charset="-120"/>
              </a:rPr>
              <a:t>中断处理函数名字固定，定义在</a:t>
            </a:r>
            <a:r>
              <a:rPr lang="en-US" altLang="zh-TW" sz="1400" u="none">
                <a:solidFill>
                  <a:srgbClr val="FF0000"/>
                </a:solidFill>
                <a:ea typeface="新細明體" pitchFamily="18" charset="-120"/>
              </a:rPr>
              <a:t>Cortex-M0</a:t>
            </a:r>
            <a:r>
              <a:rPr lang="zh-CN" altLang="en-US" sz="1400" u="none">
                <a:solidFill>
                  <a:srgbClr val="FF0000"/>
                </a:solidFill>
                <a:ea typeface="新細明體" pitchFamily="18" charset="-120"/>
              </a:rPr>
              <a:t>的向量表中</a:t>
            </a:r>
            <a:endParaRPr lang="en-US" altLang="zh-TW" sz="1400" u="none">
              <a:solidFill>
                <a:srgbClr val="FF0000"/>
              </a:solidFill>
              <a:ea typeface="新細明體" pitchFamily="18" charset="-120"/>
            </a:endParaRPr>
          </a:p>
        </p:txBody>
      </p:sp>
    </p:spTree>
  </p:cSld>
  <p:clrMapOvr>
    <a:masterClrMapping/>
  </p:clrMapOvr>
  <p:transition advTm="24483"/>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7732713" cy="685800"/>
          </a:xfrm>
        </p:spPr>
        <p:txBody>
          <a:bodyPr/>
          <a:lstStyle/>
          <a:p>
            <a:pPr eaLnBrk="1" hangingPunct="1"/>
            <a:r>
              <a:rPr lang="en-US" altLang="zh-TW" smtClean="0"/>
              <a:t>startup_NUC1xx.s (2/2)</a:t>
            </a:r>
          </a:p>
        </p:txBody>
      </p:sp>
      <p:sp>
        <p:nvSpPr>
          <p:cNvPr id="37891"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3E45C9DC-75DD-4B22-AC4B-49E86BA8CBA5}" type="slidenum">
              <a:rPr kumimoji="0" lang="en-US" altLang="zh-TW" u="none" smtClean="0">
                <a:ea typeface="ＭＳ Ｐゴシック" pitchFamily="34" charset="-128"/>
              </a:rPr>
              <a:pPr fontAlgn="base">
                <a:spcBef>
                  <a:spcPct val="0"/>
                </a:spcBef>
                <a:spcAft>
                  <a:spcPct val="0"/>
                </a:spcAft>
              </a:pPr>
              <a:t>35</a:t>
            </a:fld>
            <a:endParaRPr kumimoji="0" lang="en-US" altLang="zh-TW" u="none" smtClean="0">
              <a:ea typeface="ＭＳ Ｐゴシック" pitchFamily="34" charset="-128"/>
            </a:endParaRPr>
          </a:p>
        </p:txBody>
      </p:sp>
      <p:sp>
        <p:nvSpPr>
          <p:cNvPr id="37892" name="Rectangle 3"/>
          <p:cNvSpPr>
            <a:spLocks noChangeArrowheads="1"/>
          </p:cNvSpPr>
          <p:nvPr/>
        </p:nvSpPr>
        <p:spPr bwMode="auto">
          <a:xfrm>
            <a:off x="609600" y="609600"/>
            <a:ext cx="4724400" cy="5694363"/>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1300" b="1" i="1" u="none">
                <a:solidFill>
                  <a:srgbClr val="006600"/>
                </a:solidFill>
              </a:rPr>
              <a:t>;External Interrupts</a:t>
            </a:r>
          </a:p>
          <a:p>
            <a:r>
              <a:rPr lang="en-US" altLang="zh-TW" sz="1300" b="1" u="none">
                <a:latin typeface="Lucida Console" pitchFamily="49" charset="0"/>
              </a:rPr>
              <a:t>     DCD     BOD_IRQHandler </a:t>
            </a:r>
          </a:p>
          <a:p>
            <a:r>
              <a:rPr lang="en-US" altLang="zh-TW" sz="1300" b="1" u="none">
                <a:latin typeface="Lucida Console" pitchFamily="49" charset="0"/>
              </a:rPr>
              <a:t>     DCD     WDT_IRQHandler</a:t>
            </a:r>
          </a:p>
          <a:p>
            <a:r>
              <a:rPr lang="en-US" altLang="zh-TW" sz="1300" b="1" u="none">
                <a:latin typeface="Lucida Console" pitchFamily="49" charset="0"/>
              </a:rPr>
              <a:t>     DCD     EINT0_IRQHandler         </a:t>
            </a:r>
          </a:p>
          <a:p>
            <a:r>
              <a:rPr lang="en-US" altLang="zh-TW" sz="1300" b="1" u="none">
                <a:latin typeface="Lucida Console" pitchFamily="49" charset="0"/>
              </a:rPr>
              <a:t>     DCD     EINT1_IRQHandler          </a:t>
            </a:r>
          </a:p>
          <a:p>
            <a:r>
              <a:rPr lang="en-US" altLang="zh-TW" sz="1300" b="1" u="none">
                <a:latin typeface="Lucida Console" pitchFamily="49" charset="0"/>
              </a:rPr>
              <a:t>     DCD     GPABC_IRQHandler           </a:t>
            </a:r>
          </a:p>
          <a:p>
            <a:r>
              <a:rPr lang="en-US" altLang="zh-TW" sz="1300" b="1" u="none">
                <a:latin typeface="Lucida Console" pitchFamily="49" charset="0"/>
              </a:rPr>
              <a:t>     DCD     GPDEF_IRQHandler</a:t>
            </a:r>
          </a:p>
          <a:p>
            <a:r>
              <a:rPr lang="en-US" altLang="zh-TW" sz="1300" b="1" u="none">
                <a:latin typeface="Lucida Console" pitchFamily="49" charset="0"/>
              </a:rPr>
              <a:t>     DCD     PWM0_IRQHandler</a:t>
            </a:r>
          </a:p>
          <a:p>
            <a:r>
              <a:rPr lang="en-US" altLang="zh-TW" sz="1300" b="1" u="none">
                <a:latin typeface="Lucida Console" pitchFamily="49" charset="0"/>
              </a:rPr>
              <a:t>     DCD     PWM1_IRQHandler</a:t>
            </a:r>
          </a:p>
          <a:p>
            <a:r>
              <a:rPr lang="en-US" altLang="zh-TW" sz="1300" b="1" u="none">
                <a:latin typeface="Lucida Console" pitchFamily="49" charset="0"/>
              </a:rPr>
              <a:t>     DCD     TMR0_IRQHandler</a:t>
            </a:r>
          </a:p>
          <a:p>
            <a:r>
              <a:rPr lang="en-US" altLang="zh-TW" sz="1300" b="1" u="none">
                <a:latin typeface="Lucida Console" pitchFamily="49" charset="0"/>
              </a:rPr>
              <a:t>     DCD     TMR1_IRQHandler</a:t>
            </a:r>
          </a:p>
          <a:p>
            <a:r>
              <a:rPr lang="en-US" altLang="zh-TW" sz="1300" b="1" u="none">
                <a:latin typeface="Lucida Console" pitchFamily="49" charset="0"/>
              </a:rPr>
              <a:t>     DCD     TMR2_IRQHandler            </a:t>
            </a:r>
          </a:p>
          <a:p>
            <a:r>
              <a:rPr lang="en-US" altLang="zh-TW" sz="1300" b="1" u="none">
                <a:latin typeface="Lucida Console" pitchFamily="49" charset="0"/>
              </a:rPr>
              <a:t>     DCD     TMR3_IRQHandler</a:t>
            </a:r>
          </a:p>
          <a:p>
            <a:r>
              <a:rPr lang="en-US" altLang="zh-TW" sz="1300" b="1" u="none">
                <a:latin typeface="Lucida Console" pitchFamily="49" charset="0"/>
              </a:rPr>
              <a:t>		:</a:t>
            </a:r>
          </a:p>
          <a:p>
            <a:r>
              <a:rPr lang="en-US" altLang="zh-TW" sz="1300" b="1" u="none">
                <a:latin typeface="Lucida Console" pitchFamily="49" charset="0"/>
              </a:rPr>
              <a:t>		:</a:t>
            </a:r>
          </a:p>
          <a:p>
            <a:r>
              <a:rPr lang="en-US" altLang="zh-TW" sz="1300" b="1" u="none">
                <a:latin typeface="Lucida Console" pitchFamily="49" charset="0"/>
              </a:rPr>
              <a:t>		:</a:t>
            </a:r>
          </a:p>
          <a:p>
            <a:r>
              <a:rPr lang="en-US" altLang="zh-TW" sz="1300" b="1" u="none">
                <a:latin typeface="Lucida Console" pitchFamily="49" charset="0"/>
              </a:rPr>
              <a:t>     DCD     SC2_IRQHandler</a:t>
            </a:r>
          </a:p>
          <a:p>
            <a:r>
              <a:rPr lang="en-US" altLang="zh-TW" sz="1300" b="1" u="none">
                <a:latin typeface="Lucida Console" pitchFamily="49" charset="0"/>
              </a:rPr>
              <a:t>     DCD     SC0_IRQHandler</a:t>
            </a:r>
          </a:p>
          <a:p>
            <a:r>
              <a:rPr lang="en-US" altLang="zh-TW" sz="1300" b="1" u="none">
                <a:latin typeface="Lucida Console" pitchFamily="49" charset="0"/>
              </a:rPr>
              <a:t>     DCD     SC1_IRQHandler</a:t>
            </a:r>
          </a:p>
          <a:p>
            <a:r>
              <a:rPr lang="en-US" altLang="zh-TW" sz="1300" b="1" u="none">
                <a:latin typeface="Lucida Console" pitchFamily="49" charset="0"/>
              </a:rPr>
              <a:t>     DCD     USBD_IRQHandler            </a:t>
            </a:r>
          </a:p>
          <a:p>
            <a:r>
              <a:rPr lang="en-US" altLang="zh-TW" sz="1300" b="1" u="none">
                <a:latin typeface="Lucida Console" pitchFamily="49" charset="0"/>
              </a:rPr>
              <a:t>     DCD     TK_IRQHandler</a:t>
            </a:r>
          </a:p>
          <a:p>
            <a:r>
              <a:rPr lang="en-US" altLang="zh-TW" sz="1300" b="1" u="none">
                <a:latin typeface="Lucida Console" pitchFamily="49" charset="0"/>
              </a:rPr>
              <a:t>     DCD     LCD_IRQHandler</a:t>
            </a:r>
          </a:p>
          <a:p>
            <a:r>
              <a:rPr lang="en-US" altLang="zh-TW" sz="1300" b="1" u="none">
                <a:latin typeface="Lucida Console" pitchFamily="49" charset="0"/>
              </a:rPr>
              <a:t>     DCD     PDMA_IRQHandler</a:t>
            </a:r>
          </a:p>
          <a:p>
            <a:r>
              <a:rPr lang="en-US" altLang="zh-TW" sz="1300" b="1" u="none">
                <a:latin typeface="Lucida Console" pitchFamily="49" charset="0"/>
              </a:rPr>
              <a:t>     DCD     I2S_IRQHandler</a:t>
            </a:r>
          </a:p>
          <a:p>
            <a:r>
              <a:rPr lang="en-US" altLang="zh-TW" sz="1300" b="1" u="none">
                <a:latin typeface="Lucida Console" pitchFamily="49" charset="0"/>
              </a:rPr>
              <a:t>     DCD     PDWU_IRQHandler           </a:t>
            </a:r>
          </a:p>
          <a:p>
            <a:r>
              <a:rPr lang="en-US" altLang="zh-TW" sz="1300" b="1" u="none">
                <a:latin typeface="Lucida Console" pitchFamily="49" charset="0"/>
              </a:rPr>
              <a:t>     DCD     ADC_IRQHandler</a:t>
            </a:r>
          </a:p>
          <a:p>
            <a:r>
              <a:rPr lang="en-US" altLang="zh-TW" sz="1300" b="1" u="none">
                <a:latin typeface="Lucida Console" pitchFamily="49" charset="0"/>
              </a:rPr>
              <a:t>     DCD     DAC_IRQHandler</a:t>
            </a:r>
          </a:p>
          <a:p>
            <a:r>
              <a:rPr lang="en-US" altLang="zh-TW" sz="1300" b="1" u="none">
                <a:latin typeface="Lucida Console" pitchFamily="49" charset="0"/>
              </a:rPr>
              <a:t>     DCD     RTC_IRQHandler</a:t>
            </a:r>
          </a:p>
        </p:txBody>
      </p:sp>
      <p:sp>
        <p:nvSpPr>
          <p:cNvPr id="37893" name="AutoShape 4"/>
          <p:cNvSpPr>
            <a:spLocks noChangeArrowheads="1"/>
          </p:cNvSpPr>
          <p:nvPr/>
        </p:nvSpPr>
        <p:spPr bwMode="auto">
          <a:xfrm>
            <a:off x="5791200" y="1981200"/>
            <a:ext cx="2667000" cy="914400"/>
          </a:xfrm>
          <a:prstGeom prst="wedgeRectCallout">
            <a:avLst>
              <a:gd name="adj1" fmla="val -74644"/>
              <a:gd name="adj2" fmla="val 83333"/>
            </a:avLst>
          </a:prstGeom>
          <a:solidFill>
            <a:srgbClr val="66FF99"/>
          </a:solidFill>
          <a:ln w="9525">
            <a:solidFill>
              <a:schemeClr val="tx1"/>
            </a:solidFill>
            <a:miter lim="800000"/>
            <a:headEnd/>
            <a:tailEnd/>
          </a:ln>
        </p:spPr>
        <p:txBody>
          <a:bodyPr/>
          <a:lstStyle/>
          <a:p>
            <a:r>
              <a:rPr lang="zh-CN" altLang="en-US" sz="1400" u="none">
                <a:solidFill>
                  <a:srgbClr val="FF0000"/>
                </a:solidFill>
                <a:ea typeface="新細明體" pitchFamily="18" charset="-120"/>
              </a:rPr>
              <a:t>中断处理函数名字固定，定义在</a:t>
            </a:r>
            <a:r>
              <a:rPr lang="en-US" altLang="zh-TW" sz="1400" u="none">
                <a:solidFill>
                  <a:srgbClr val="FF0000"/>
                </a:solidFill>
                <a:ea typeface="新細明體" pitchFamily="18" charset="-120"/>
              </a:rPr>
              <a:t>Cortex-M0</a:t>
            </a:r>
            <a:r>
              <a:rPr lang="zh-CN" altLang="en-US" sz="1400" u="none">
                <a:solidFill>
                  <a:srgbClr val="FF0000"/>
                </a:solidFill>
                <a:ea typeface="新細明體" pitchFamily="18" charset="-120"/>
              </a:rPr>
              <a:t>的向量表中</a:t>
            </a:r>
            <a:endParaRPr lang="en-US" altLang="zh-TW" sz="1400" u="none">
              <a:solidFill>
                <a:srgbClr val="FF0000"/>
              </a:solidFill>
              <a:ea typeface="新細明體" pitchFamily="18" charset="-120"/>
            </a:endParaRPr>
          </a:p>
        </p:txBody>
      </p:sp>
    </p:spTree>
  </p:cSld>
  <p:clrMapOvr>
    <a:masterClrMapping/>
  </p:clrMapOvr>
  <p:transition advTm="25072"/>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ChangeArrowheads="1"/>
          </p:cNvSpPr>
          <p:nvPr/>
        </p:nvSpPr>
        <p:spPr bwMode="auto">
          <a:xfrm>
            <a:off x="304800" y="4206875"/>
            <a:ext cx="5943600" cy="1970088"/>
          </a:xfrm>
          <a:prstGeom prst="rect">
            <a:avLst/>
          </a:prstGeom>
          <a:solidFill>
            <a:srgbClr val="FFFF66"/>
          </a:solidFill>
          <a:ln>
            <a:noFill/>
          </a:ln>
          <a:effectLst/>
          <a:extLst>
            <a:ext uri="{91240B29-F687-4F45-9708-019B960494DF}">
              <a14:hiddenLine xmlns:a14="http://schemas.microsoft.com/office/drawing/2010/main" w="9525">
                <a:solidFill>
                  <a:srgbClr val="0000CC"/>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1200" b="1" i="1" u="none">
                <a:solidFill>
                  <a:srgbClr val="006600"/>
                </a:solidFill>
                <a:ea typeface="新細明體" pitchFamily="18" charset="-120"/>
              </a:rPr>
              <a:t>/*---------------------------- Clock Controller ------------------------------*/</a:t>
            </a:r>
          </a:p>
          <a:p>
            <a:r>
              <a:rPr lang="en-US" altLang="zh-TW" sz="1100" b="1" u="none">
                <a:latin typeface="Lucida Console" pitchFamily="49" charset="0"/>
              </a:rPr>
              <a:t> #define CLK_PWRCTL_HXT_EN		((uint32_t)0x00000001)</a:t>
            </a:r>
          </a:p>
          <a:p>
            <a:r>
              <a:rPr lang="en-US" altLang="zh-TW" sz="1100" b="1" u="none">
                <a:latin typeface="Lucida Console" pitchFamily="49" charset="0"/>
              </a:rPr>
              <a:t> #define CLK_PWRCTL_LXT_EN		((uint32_t)0x00000002)</a:t>
            </a:r>
          </a:p>
          <a:p>
            <a:r>
              <a:rPr lang="en-US" altLang="zh-TW" sz="1100" b="1" u="none">
                <a:latin typeface="Lucida Console" pitchFamily="49" charset="0"/>
              </a:rPr>
              <a:t> #define CLK_PWRCTL_HIRC_EN		((uint32_t)0x00000004)</a:t>
            </a:r>
          </a:p>
          <a:p>
            <a:r>
              <a:rPr lang="en-US" altLang="zh-TW" sz="1100" b="1" u="none">
                <a:latin typeface="Lucida Console" pitchFamily="49" charset="0"/>
              </a:rPr>
              <a:t> #define CLK_PWRCTL_LIRC_EN		((uint32_t)0x00000008)</a:t>
            </a:r>
          </a:p>
          <a:p>
            <a:r>
              <a:rPr lang="en-US" altLang="zh-TW" sz="1100" b="1" u="none">
                <a:latin typeface="Lucida Console" pitchFamily="49" charset="0"/>
              </a:rPr>
              <a:t> #define CLK_PWRCTL_DELY_EN		((uint32_t)0x00000010)</a:t>
            </a:r>
          </a:p>
          <a:p>
            <a:r>
              <a:rPr lang="en-US" altLang="zh-TW" sz="1100" b="1" u="none">
                <a:latin typeface="Lucida Console" pitchFamily="49" charset="0"/>
              </a:rPr>
              <a:t> #define CLK_PWRCTL_WAKEINT_EN		((uint32_t)0x00000020)</a:t>
            </a:r>
          </a:p>
          <a:p>
            <a:r>
              <a:rPr lang="en-US" altLang="zh-TW" sz="1100" b="1" u="none">
                <a:latin typeface="Lucida Console" pitchFamily="49" charset="0"/>
              </a:rPr>
              <a:t> #define CLK_PWRCTL_PWRDOWN_EN		((uint32_t)0x00000040)</a:t>
            </a:r>
          </a:p>
          <a:p>
            <a:r>
              <a:rPr lang="en-US" altLang="zh-TW" sz="1100" b="1" u="none">
                <a:latin typeface="Lucida Console" pitchFamily="49" charset="0"/>
              </a:rPr>
              <a:t> #define CLK_PWRCTL_HXT_SELXT		((uint32_t)0x00000100)</a:t>
            </a:r>
          </a:p>
          <a:p>
            <a:r>
              <a:rPr lang="en-US" altLang="zh-TW" sz="1100" b="1" u="none">
                <a:latin typeface="Lucida Console" pitchFamily="49" charset="0"/>
              </a:rPr>
              <a:t> #define CLK_PWRCTL_HXT_GAIN		((uint32_t)0x00000200)</a:t>
            </a:r>
          </a:p>
          <a:p>
            <a:r>
              <a:rPr lang="en-US" altLang="zh-TW" sz="1100" b="1" u="none">
                <a:latin typeface="Lucida Console" pitchFamily="49" charset="0"/>
              </a:rPr>
              <a:t> #define CLK_PWRCTL_LXT_SCNT		((uint32_t)0x00000400)</a:t>
            </a:r>
          </a:p>
        </p:txBody>
      </p:sp>
      <p:sp>
        <p:nvSpPr>
          <p:cNvPr id="38915" name="Rectangle 2"/>
          <p:cNvSpPr>
            <a:spLocks noGrp="1" noChangeArrowheads="1"/>
          </p:cNvSpPr>
          <p:nvPr>
            <p:ph type="title"/>
          </p:nvPr>
        </p:nvSpPr>
        <p:spPr/>
        <p:txBody>
          <a:bodyPr/>
          <a:lstStyle/>
          <a:p>
            <a:pPr eaLnBrk="1" hangingPunct="1"/>
            <a:r>
              <a:rPr lang="en-US" altLang="zh-TW" sz="2800" smtClean="0"/>
              <a:t>PWRCTL </a:t>
            </a:r>
            <a:r>
              <a:rPr lang="zh-CN" altLang="en-US" sz="2800" smtClean="0"/>
              <a:t>寄存器</a:t>
            </a:r>
            <a:r>
              <a:rPr lang="en-US" altLang="zh-TW" sz="2800" smtClean="0"/>
              <a:t/>
            </a:r>
            <a:br>
              <a:rPr lang="en-US" altLang="zh-TW" sz="2800" smtClean="0"/>
            </a:br>
            <a:r>
              <a:rPr lang="en-US" altLang="zh-TW" sz="2800" smtClean="0"/>
              <a:t>(Bit Field </a:t>
            </a:r>
            <a:r>
              <a:rPr lang="en-US" altLang="zh-TW" sz="2800" smtClean="0">
                <a:solidFill>
                  <a:srgbClr val="0000CC"/>
                </a:solidFill>
              </a:rPr>
              <a:t>Definition</a:t>
            </a:r>
            <a:r>
              <a:rPr lang="en-US" altLang="zh-TW" sz="2800" smtClean="0"/>
              <a:t>) </a:t>
            </a:r>
          </a:p>
        </p:txBody>
      </p:sp>
      <p:graphicFrame>
        <p:nvGraphicFramePr>
          <p:cNvPr id="295940" name="Group 4"/>
          <p:cNvGraphicFramePr>
            <a:graphicFrameLocks noGrp="1"/>
          </p:cNvGraphicFramePr>
          <p:nvPr>
            <p:ph idx="1"/>
          </p:nvPr>
        </p:nvGraphicFramePr>
        <p:xfrm>
          <a:off x="323850" y="981075"/>
          <a:ext cx="8496300" cy="2941638"/>
        </p:xfrm>
        <a:graphic>
          <a:graphicData uri="http://schemas.openxmlformats.org/drawingml/2006/table">
            <a:tbl>
              <a:tblPr/>
              <a:tblGrid>
                <a:gridCol w="1046091"/>
                <a:gridCol w="1044497"/>
                <a:gridCol w="1046091"/>
                <a:gridCol w="1042902"/>
                <a:gridCol w="1046091"/>
                <a:gridCol w="1046091"/>
                <a:gridCol w="1044496"/>
                <a:gridCol w="1180042"/>
              </a:tblGrid>
              <a:tr h="24447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31</a:t>
                      </a:r>
                      <a:endParaRPr kumimoji="1" lang="en-US" altLang="zh-TW" sz="2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30</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29</a:t>
                      </a:r>
                      <a:endParaRPr kumimoji="1" lang="en-US" altLang="zh-TW" sz="2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28</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27</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26</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25</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24</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23850">
                <a:tc gridSpan="8">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222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23</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22</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21</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20</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19</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18</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17</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16</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323850">
                <a:tc gridSpan="8">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RESERVED</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r>
              <a:tr h="3222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15</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14</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13</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12</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11</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10</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9</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8</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563563">
                <a:tc gridSpan="7">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endParaRPr kumimoji="1" lang="zh-TW" altLang="zh-TW" sz="2400" b="1" i="0" u="none" strike="noStrike" cap="none" normalizeH="0" baseline="0" smtClean="0">
                        <a:ln>
                          <a:noFill/>
                        </a:ln>
                        <a:solidFill>
                          <a:srgbClr val="333399"/>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PD_WAIT_CPU</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2385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7</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6</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5</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4</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3</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2</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1</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0</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0C0C0"/>
                    </a:solidFill>
                  </a:tcPr>
                </a:tc>
              </a:tr>
              <a:tr h="517525">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PWR_DOWN</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PD_WU_STS</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WINT_EN</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WU_DLY</a:t>
                      </a:r>
                      <a:endParaRPr kumimoji="1" lang="en-US" altLang="zh-TW" sz="2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OSC10K_EN</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OSC22M_EN</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Arial" charset="0"/>
                          <a:ea typeface="新細明體" pitchFamily="18" charset="-120"/>
                          <a:cs typeface="Times New Roman" pitchFamily="18" charset="0"/>
                        </a:rPr>
                        <a:t>XTL32K_EN</a:t>
                      </a:r>
                      <a:endParaRPr kumimoji="1" lang="en-US" altLang="zh-TW" sz="20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Arial" charset="0"/>
                          <a:ea typeface="新細明體" pitchFamily="18" charset="-120"/>
                          <a:cs typeface="Times New Roman" pitchFamily="18" charset="0"/>
                        </a:rPr>
                        <a:t>XTL12M_EN</a:t>
                      </a:r>
                      <a:endParaRPr kumimoji="1" lang="en-US" altLang="zh-TW" sz="20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30" marB="4573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899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7FF05A30-7660-4CAC-9B07-B4A173C7D3B4}" type="slidenum">
              <a:rPr kumimoji="0" lang="en-US" altLang="zh-TW" u="none" smtClean="0">
                <a:ea typeface="ＭＳ Ｐゴシック" pitchFamily="34" charset="-128"/>
              </a:rPr>
              <a:pPr fontAlgn="base">
                <a:spcBef>
                  <a:spcPct val="0"/>
                </a:spcBef>
                <a:spcAft>
                  <a:spcPct val="0"/>
                </a:spcAft>
              </a:pPr>
              <a:t>36</a:t>
            </a:fld>
            <a:endParaRPr kumimoji="0" lang="en-US" altLang="zh-TW" u="none" smtClean="0">
              <a:ea typeface="ＭＳ Ｐゴシック" pitchFamily="34" charset="-128"/>
            </a:endParaRPr>
          </a:p>
        </p:txBody>
      </p:sp>
      <p:cxnSp>
        <p:nvCxnSpPr>
          <p:cNvPr id="39000" name="AutoShape 87"/>
          <p:cNvCxnSpPr>
            <a:cxnSpLocks noChangeShapeType="1"/>
          </p:cNvCxnSpPr>
          <p:nvPr/>
        </p:nvCxnSpPr>
        <p:spPr bwMode="auto">
          <a:xfrm rot="5400000" flipV="1">
            <a:off x="3940175" y="3883025"/>
            <a:ext cx="1588" cy="1588"/>
          </a:xfrm>
          <a:prstGeom prst="bentConnector3">
            <a:avLst>
              <a:gd name="adj1" fmla="val -1440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9001" name="Line 88"/>
          <p:cNvSpPr>
            <a:spLocks noChangeShapeType="1"/>
          </p:cNvSpPr>
          <p:nvPr/>
        </p:nvSpPr>
        <p:spPr bwMode="auto">
          <a:xfrm>
            <a:off x="6127750" y="4724400"/>
            <a:ext cx="898525"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002" name="Line 89"/>
          <p:cNvSpPr>
            <a:spLocks noChangeShapeType="1"/>
          </p:cNvSpPr>
          <p:nvPr/>
        </p:nvSpPr>
        <p:spPr bwMode="auto">
          <a:xfrm flipH="1" flipV="1">
            <a:off x="7026275" y="3962400"/>
            <a:ext cx="12700" cy="771525"/>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003" name="Line 90"/>
          <p:cNvSpPr>
            <a:spLocks noChangeShapeType="1"/>
          </p:cNvSpPr>
          <p:nvPr/>
        </p:nvSpPr>
        <p:spPr bwMode="auto">
          <a:xfrm>
            <a:off x="6127750" y="4527550"/>
            <a:ext cx="213360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004" name="Line 91"/>
          <p:cNvSpPr>
            <a:spLocks noChangeShapeType="1"/>
          </p:cNvSpPr>
          <p:nvPr/>
        </p:nvSpPr>
        <p:spPr bwMode="auto">
          <a:xfrm flipV="1">
            <a:off x="8245475" y="3962400"/>
            <a:ext cx="0" cy="565150"/>
          </a:xfrm>
          <a:prstGeom prst="line">
            <a:avLst/>
          </a:prstGeom>
          <a:noFill/>
          <a:ln w="2857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ransition advTm="7498"/>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eaLnBrk="1" hangingPunct="1"/>
            <a:r>
              <a:rPr lang="zh-CN" altLang="en-US" smtClean="0"/>
              <a:t>组织寄存器固定在</a:t>
            </a:r>
            <a:r>
              <a:rPr lang="en-US" altLang="zh-TW" smtClean="0"/>
              <a:t>CLK_BA BaseAddr (</a:t>
            </a:r>
            <a:r>
              <a:rPr lang="en-US" altLang="zh-TW" smtClean="0">
                <a:solidFill>
                  <a:srgbClr val="0000CC"/>
                </a:solidFill>
              </a:rPr>
              <a:t>SYSCLK_T</a:t>
            </a:r>
            <a:r>
              <a:rPr lang="en-US" altLang="zh-TW" smtClean="0"/>
              <a:t> Data Type)</a:t>
            </a:r>
          </a:p>
        </p:txBody>
      </p:sp>
      <p:sp>
        <p:nvSpPr>
          <p:cNvPr id="3993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9D6D4D51-7C86-4DC3-AFE3-2928742B1E72}" type="slidenum">
              <a:rPr kumimoji="0" lang="en-US" altLang="zh-TW" u="none" smtClean="0">
                <a:ea typeface="ＭＳ Ｐゴシック" pitchFamily="34" charset="-128"/>
              </a:rPr>
              <a:pPr fontAlgn="base">
                <a:spcBef>
                  <a:spcPct val="0"/>
                </a:spcBef>
                <a:spcAft>
                  <a:spcPct val="0"/>
                </a:spcAft>
              </a:pPr>
              <a:t>37</a:t>
            </a:fld>
            <a:endParaRPr kumimoji="0" lang="en-US" altLang="zh-TW" u="none" smtClean="0">
              <a:ea typeface="ＭＳ Ｐゴシック" pitchFamily="34" charset="-128"/>
            </a:endParaRPr>
          </a:p>
        </p:txBody>
      </p:sp>
      <p:graphicFrame>
        <p:nvGraphicFramePr>
          <p:cNvPr id="296963" name="Group 3"/>
          <p:cNvGraphicFramePr>
            <a:graphicFrameLocks noGrp="1"/>
          </p:cNvGraphicFramePr>
          <p:nvPr>
            <p:ph type="tbl" idx="4294967295"/>
          </p:nvPr>
        </p:nvGraphicFramePr>
        <p:xfrm>
          <a:off x="4905375" y="2057400"/>
          <a:ext cx="2438400" cy="4327525"/>
        </p:xfrm>
        <a:graphic>
          <a:graphicData uri="http://schemas.openxmlformats.org/drawingml/2006/table">
            <a:tbl>
              <a:tblPr/>
              <a:tblGrid>
                <a:gridCol w="1257300"/>
                <a:gridCol w="1181100"/>
              </a:tblGrid>
              <a:tr h="25400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Register</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rPr>
                        <a:t>Offset</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0E0E0"/>
                    </a:solid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PWRCTL</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+ 00</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AHBCLK</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rPr>
                        <a:t>CLK_BA + 04</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APBCLK</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+ 08</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1" lang="en-US" altLang="zh-TW" sz="1000" b="1" i="0" u="none" strike="noStrike" kern="1200"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CLKSTATUS 	</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1" lang="en-US" altLang="zh-TW" sz="1000" b="0" i="0" u="none" strike="noStrike" kern="1200"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+ 0C</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CLKSEL0</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rPr>
                        <a:t>CLK_BA + 10</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rPr>
                        <a:t>CLKSEL1</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chemeClr val="tx1"/>
                          </a:solidFill>
                          <a:effectLst/>
                          <a:latin typeface="Times New Roman" pitchFamily="18" charset="0"/>
                          <a:ea typeface="新細明體" pitchFamily="18" charset="-120"/>
                          <a:cs typeface="Times New Roman" pitchFamily="18" charset="0"/>
                        </a:rPr>
                        <a:t>CLK_BA + 14</a:t>
                      </a:r>
                      <a:endParaRPr kumimoji="1" lang="en-US" altLang="zh-TW" sz="20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65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CLKSEL2</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+ 18</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CLKDIV0</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CLK_BA+ 1C</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CLKDIV1</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CLK_BA+ 20</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PLLCTL</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CLK_BA + 24</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FRQDIV</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Arial" charset="0"/>
                        </a:rPr>
                        <a:t>GCR_BA</a:t>
                      </a:r>
                      <a:r>
                        <a:rPr kumimoji="1" lang="en-US" altLang="zh-TW" sz="1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 + 28</a:t>
                      </a:r>
                      <a:endParaRPr kumimoji="1" lang="en-US" altLang="zh-TW" sz="20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339725">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1" lang="en-US" altLang="zh-TW" sz="1000" b="1" i="0" u="none" strike="noStrike" kern="1200" cap="none" normalizeH="0" baseline="0" dirty="0" smtClean="0">
                          <a:ln>
                            <a:noFill/>
                          </a:ln>
                          <a:solidFill>
                            <a:schemeClr val="tx1"/>
                          </a:solidFill>
                          <a:effectLst/>
                          <a:latin typeface="Times New Roman" pitchFamily="18" charset="0"/>
                          <a:ea typeface="新細明體" pitchFamily="18" charset="-120"/>
                          <a:cs typeface="Times New Roman" pitchFamily="18" charset="0"/>
                        </a:rPr>
                        <a:t>WK_INTSTS 	</a:t>
                      </a: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1" lang="en-US" altLang="zh-TW" sz="1000" b="0" i="0" u="none" strike="noStrike" kern="1200" cap="none" normalizeH="0" baseline="0" dirty="0" smtClean="0">
                          <a:ln>
                            <a:noFill/>
                          </a:ln>
                          <a:solidFill>
                            <a:schemeClr val="tx1"/>
                          </a:solidFill>
                          <a:effectLst/>
                          <a:latin typeface="Times New Roman" pitchFamily="18" charset="0"/>
                          <a:ea typeface="新細明體" pitchFamily="18" charset="-120"/>
                          <a:cs typeface="Arial" charset="0"/>
                        </a:rPr>
                        <a:t>GCR_BA + 30</a:t>
                      </a:r>
                    </a:p>
                  </a:txBody>
                  <a:tcPr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9984" name="Rectangle 38"/>
          <p:cNvSpPr>
            <a:spLocks noChangeArrowheads="1"/>
          </p:cNvSpPr>
          <p:nvPr/>
        </p:nvSpPr>
        <p:spPr bwMode="auto">
          <a:xfrm>
            <a:off x="1308100" y="2552700"/>
            <a:ext cx="3200400" cy="2800350"/>
          </a:xfrm>
          <a:prstGeom prst="rect">
            <a:avLst/>
          </a:prstGeom>
          <a:solidFill>
            <a:srgbClr val="FFFF66"/>
          </a:solidFill>
          <a:ln>
            <a:noFill/>
          </a:ln>
          <a:effectLst/>
          <a:extLst>
            <a:ext uri="{91240B29-F687-4F45-9708-019B960494DF}">
              <a14:hiddenLine xmlns:a14="http://schemas.microsoft.com/office/drawing/2010/main" w="9525">
                <a:solidFill>
                  <a:schemeClr val="accent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sz="1100" b="1" u="none">
                <a:latin typeface="Lucida Console" pitchFamily="49" charset="0"/>
              </a:rPr>
              <a:t>typedef struct</a:t>
            </a:r>
          </a:p>
          <a:p>
            <a:r>
              <a:rPr lang="en-US" altLang="zh-TW" sz="1100" b="1" u="none">
                <a:latin typeface="Lucida Console" pitchFamily="49" charset="0"/>
              </a:rPr>
              <a:t>{</a:t>
            </a:r>
          </a:p>
          <a:p>
            <a:r>
              <a:rPr lang="en-US" altLang="zh-TW" sz="1100" b="1" u="none">
                <a:latin typeface="Lucida Console" pitchFamily="49" charset="0"/>
              </a:rPr>
              <a:t> __IO uint32_t  PWRCTL;</a:t>
            </a:r>
          </a:p>
          <a:p>
            <a:r>
              <a:rPr lang="en-US" altLang="zh-TW" sz="1100" b="1" u="none">
                <a:latin typeface="Lucida Console" pitchFamily="49" charset="0"/>
              </a:rPr>
              <a:t> __IO uint32_t  AHBCLK;</a:t>
            </a:r>
          </a:p>
          <a:p>
            <a:r>
              <a:rPr lang="en-US" altLang="zh-TW" sz="1100" b="1" u="none">
                <a:latin typeface="Lucida Console" pitchFamily="49" charset="0"/>
              </a:rPr>
              <a:t> __IO uint32_t  APBCLK;</a:t>
            </a:r>
          </a:p>
          <a:p>
            <a:r>
              <a:rPr lang="en-US" altLang="zh-TW" sz="1100" b="1" u="none">
                <a:latin typeface="Lucida Console" pitchFamily="49" charset="0"/>
              </a:rPr>
              <a:t> __IO uint32_t  CLKSTATUS;</a:t>
            </a:r>
          </a:p>
          <a:p>
            <a:r>
              <a:rPr lang="en-US" altLang="zh-TW" sz="1100" b="1" u="none">
                <a:latin typeface="Lucida Console" pitchFamily="49" charset="0"/>
              </a:rPr>
              <a:t> __IO uint32_t  CLKSEL0;</a:t>
            </a:r>
          </a:p>
          <a:p>
            <a:r>
              <a:rPr lang="en-US" altLang="zh-TW" sz="1100" b="1" u="none">
                <a:latin typeface="Lucida Console" pitchFamily="49" charset="0"/>
              </a:rPr>
              <a:t> __IO uint32_t  CLKSEL1;</a:t>
            </a:r>
          </a:p>
          <a:p>
            <a:r>
              <a:rPr lang="en-US" altLang="zh-TW" sz="1100" b="1" u="none">
                <a:latin typeface="Lucida Console" pitchFamily="49" charset="0"/>
              </a:rPr>
              <a:t> __IO uint32_t  CLKSEL2;</a:t>
            </a:r>
          </a:p>
          <a:p>
            <a:r>
              <a:rPr lang="en-US" altLang="zh-TW" sz="1100" b="1" u="none">
                <a:latin typeface="Lucida Console" pitchFamily="49" charset="0"/>
              </a:rPr>
              <a:t> __IO uint32_t  CLKDIV0;</a:t>
            </a:r>
          </a:p>
          <a:p>
            <a:r>
              <a:rPr lang="en-US" altLang="zh-TW" sz="1100" b="1" u="none">
                <a:latin typeface="Lucida Console" pitchFamily="49" charset="0"/>
              </a:rPr>
              <a:t> __IO uint32_t  CLKDIV1</a:t>
            </a:r>
          </a:p>
          <a:p>
            <a:r>
              <a:rPr lang="en-US" altLang="zh-TW" sz="1100" b="1" u="none">
                <a:latin typeface="Lucida Console" pitchFamily="49" charset="0"/>
              </a:rPr>
              <a:t>  __IO uint32_t  PLLCTL;</a:t>
            </a:r>
          </a:p>
          <a:p>
            <a:r>
              <a:rPr lang="en-US" altLang="zh-TW" sz="1100" b="1" u="none">
                <a:latin typeface="Lucida Console" pitchFamily="49" charset="0"/>
              </a:rPr>
              <a:t> __IO uint32_t  FRQDIV;</a:t>
            </a:r>
          </a:p>
          <a:p>
            <a:r>
              <a:rPr lang="en-US" altLang="zh-TW" sz="1100" b="1" u="none">
                <a:latin typeface="Lucida Console" pitchFamily="49" charset="0"/>
              </a:rPr>
              <a:t> __IO uint32_t  TESTCLK;</a:t>
            </a:r>
          </a:p>
          <a:p>
            <a:r>
              <a:rPr lang="en-US" altLang="zh-TW" sz="1100" b="1" u="none">
                <a:latin typeface="Lucida Console" pitchFamily="49" charset="0"/>
              </a:rPr>
              <a:t> __IO uint32_t  WK_INTSTS;</a:t>
            </a:r>
          </a:p>
          <a:p>
            <a:r>
              <a:rPr lang="en-US" altLang="zh-TW" sz="1100" b="1" u="none">
                <a:latin typeface="Lucida Console" pitchFamily="49" charset="0"/>
              </a:rPr>
              <a:t>} CLK_TypeDef;</a:t>
            </a:r>
          </a:p>
        </p:txBody>
      </p:sp>
      <p:sp>
        <p:nvSpPr>
          <p:cNvPr id="39985" name="Line 39"/>
          <p:cNvSpPr>
            <a:spLocks noChangeShapeType="1"/>
          </p:cNvSpPr>
          <p:nvPr/>
        </p:nvSpPr>
        <p:spPr bwMode="auto">
          <a:xfrm flipV="1">
            <a:off x="3657600" y="2514600"/>
            <a:ext cx="1219200" cy="4953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986" name="Line 40"/>
          <p:cNvSpPr>
            <a:spLocks noChangeShapeType="1"/>
          </p:cNvSpPr>
          <p:nvPr/>
        </p:nvSpPr>
        <p:spPr bwMode="auto">
          <a:xfrm flipV="1">
            <a:off x="3657600" y="2819400"/>
            <a:ext cx="1219200" cy="3810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987" name="Line 41"/>
          <p:cNvSpPr>
            <a:spLocks noChangeShapeType="1"/>
          </p:cNvSpPr>
          <p:nvPr/>
        </p:nvSpPr>
        <p:spPr bwMode="auto">
          <a:xfrm flipV="1">
            <a:off x="3657600" y="3124200"/>
            <a:ext cx="1219200" cy="22860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9988" name="Line 42"/>
          <p:cNvSpPr>
            <a:spLocks noChangeShapeType="1"/>
          </p:cNvSpPr>
          <p:nvPr/>
        </p:nvSpPr>
        <p:spPr bwMode="auto">
          <a:xfrm flipV="1">
            <a:off x="3657600" y="3533775"/>
            <a:ext cx="1219200" cy="0"/>
          </a:xfrm>
          <a:prstGeom prst="line">
            <a:avLst/>
          </a:prstGeom>
          <a:noFill/>
          <a:ln w="9525">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zh-TW" smtClean="0"/>
              <a:t>To Access Register</a:t>
            </a:r>
          </a:p>
        </p:txBody>
      </p:sp>
      <p:sp>
        <p:nvSpPr>
          <p:cNvPr id="4096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A62F60A7-1826-4208-A8C2-A944626F529F}" type="slidenum">
              <a:rPr kumimoji="0" lang="en-US" altLang="zh-TW" u="none" smtClean="0">
                <a:ea typeface="ＭＳ Ｐゴシック" pitchFamily="34" charset="-128"/>
              </a:rPr>
              <a:pPr fontAlgn="base">
                <a:spcBef>
                  <a:spcPct val="0"/>
                </a:spcBef>
                <a:spcAft>
                  <a:spcPct val="0"/>
                </a:spcAft>
              </a:pPr>
              <a:t>38</a:t>
            </a:fld>
            <a:endParaRPr kumimoji="0" lang="en-US" altLang="zh-TW" u="none" smtClean="0">
              <a:ea typeface="ＭＳ Ｐゴシック" pitchFamily="34" charset="-128"/>
            </a:endParaRPr>
          </a:p>
        </p:txBody>
      </p:sp>
      <p:graphicFrame>
        <p:nvGraphicFramePr>
          <p:cNvPr id="297988" name="Group 4"/>
          <p:cNvGraphicFramePr>
            <a:graphicFrameLocks noGrp="1"/>
          </p:cNvGraphicFramePr>
          <p:nvPr>
            <p:ph type="tbl" idx="4294967295"/>
          </p:nvPr>
        </p:nvGraphicFramePr>
        <p:xfrm>
          <a:off x="685800" y="1828800"/>
          <a:ext cx="7848600" cy="3657600"/>
        </p:xfrm>
        <a:graphic>
          <a:graphicData uri="http://schemas.openxmlformats.org/drawingml/2006/table">
            <a:tbl>
              <a:tblPr/>
              <a:tblGrid>
                <a:gridCol w="2641600"/>
                <a:gridCol w="1214438"/>
                <a:gridCol w="3992562"/>
              </a:tblGrid>
              <a:tr h="573088">
                <a:tc gridSpan="3">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dirty="0" smtClean="0">
                          <a:ln>
                            <a:noFill/>
                          </a:ln>
                          <a:solidFill>
                            <a:schemeClr val="tx1"/>
                          </a:solidFill>
                          <a:effectLst/>
                          <a:latin typeface="Arial" charset="0"/>
                          <a:ea typeface="新細明體" pitchFamily="18" charset="-120"/>
                          <a:cs typeface="Arial" charset="0"/>
                        </a:rPr>
                        <a:t>AHB Modules Space (0x5000_0000 – 0x501F_FFFF) </a:t>
                      </a:r>
                      <a:endParaRPr kumimoji="1" lang="en-US" altLang="zh-TW" sz="14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zh-TW" altLang="en-US"/>
                    </a:p>
                  </a:txBody>
                  <a:tcPr/>
                </a:tc>
                <a:tc hMerge="1">
                  <a:txBody>
                    <a:bodyPr/>
                    <a:lstStyle/>
                    <a:p>
                      <a:endParaRPr lang="zh-TW" altLang="en-US"/>
                    </a:p>
                  </a:txBody>
                  <a:tcPr/>
                </a:tc>
              </a:tr>
              <a:tr h="514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0x5000_0000 – 0x5000_01FF</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GCR_BA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System Global Control Registers</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4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0x5000_0200 – 0x5000_02FF</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CLK_BA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Clock Control Registers</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2763">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0x5000_0300 – 0x5000_03FF</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INT_BA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Interrupt Multiplexer Control Registers</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4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dirty="0" smtClean="0">
                          <a:ln>
                            <a:noFill/>
                          </a:ln>
                          <a:solidFill>
                            <a:schemeClr val="tx1"/>
                          </a:solidFill>
                          <a:effectLst/>
                          <a:latin typeface="Arial" charset="0"/>
                          <a:ea typeface="新細明體" pitchFamily="18" charset="-120"/>
                          <a:cs typeface="Arial" charset="0"/>
                        </a:rPr>
                        <a:t>0x5000_4000 – 0x5000_7FFF</a:t>
                      </a:r>
                      <a:endParaRPr kumimoji="1" lang="en-US" altLang="zh-TW" sz="14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GPIO_BA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GPIO Control Registers</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4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0x5000_8000 – 0x5000_BFFF</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PDMA_BA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SRAM_APB DMA Control Registers</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4350">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dirty="0" smtClean="0">
                          <a:ln>
                            <a:noFill/>
                          </a:ln>
                          <a:solidFill>
                            <a:schemeClr val="tx1"/>
                          </a:solidFill>
                          <a:effectLst/>
                          <a:latin typeface="Arial" charset="0"/>
                          <a:ea typeface="新細明體" pitchFamily="18" charset="-120"/>
                          <a:cs typeface="Arial" charset="0"/>
                        </a:rPr>
                        <a:t>0x5000_C000 – 0x5000_FFFF</a:t>
                      </a:r>
                      <a:endParaRPr kumimoji="1" lang="en-US" altLang="zh-TW" sz="14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pitchFamily="18" charset="-120"/>
                          <a:cs typeface="Arial" charset="0"/>
                        </a:rPr>
                        <a:t>FMC_BA</a:t>
                      </a:r>
                      <a:endParaRPr kumimoji="1" lang="en-US" altLang="zh-TW" sz="1400" b="1"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0000" marR="90000" marT="46800" marB="46800" anchor="ctr" horzOverflow="overflow">
                    <a:lnL w="127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1" lang="en-US" altLang="zh-TW" sz="1400" b="1" i="0" u="none" strike="noStrike" cap="none" normalizeH="0" baseline="0" dirty="0" smtClean="0">
                          <a:ln>
                            <a:noFill/>
                          </a:ln>
                          <a:solidFill>
                            <a:schemeClr val="tx1"/>
                          </a:solidFill>
                          <a:effectLst/>
                          <a:latin typeface="Arial" charset="0"/>
                          <a:ea typeface="新細明體" pitchFamily="18" charset="-120"/>
                          <a:cs typeface="Arial" charset="0"/>
                        </a:rPr>
                        <a:t>Flash Memory Control Registers</a:t>
                      </a:r>
                      <a:endParaRPr kumimoji="1" lang="en-US" altLang="zh-TW" sz="1400" b="1"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40996" name="Rectangle 3"/>
          <p:cNvSpPr>
            <a:spLocks noChangeArrowheads="1"/>
          </p:cNvSpPr>
          <p:nvPr/>
        </p:nvSpPr>
        <p:spPr bwMode="auto">
          <a:xfrm>
            <a:off x="627063" y="774700"/>
            <a:ext cx="7504112" cy="92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TW" b="1" u="none">
                <a:latin typeface="Lucida Console" pitchFamily="49" charset="0"/>
              </a:rPr>
              <a:t>#define AHBPERIPH_BASE	0x50000000</a:t>
            </a:r>
          </a:p>
          <a:p>
            <a:r>
              <a:rPr lang="en-US" altLang="zh-TW" b="1" u="none">
                <a:latin typeface="Lucida Console" pitchFamily="49" charset="0"/>
              </a:rPr>
              <a:t>#define CLK_BASE 		(AHBPERIPH_BASE + 0x00200)</a:t>
            </a:r>
          </a:p>
          <a:p>
            <a:r>
              <a:rPr lang="en-US" altLang="zh-TW" b="1" u="none">
                <a:latin typeface="Lucida Console" pitchFamily="49" charset="0"/>
              </a:rPr>
              <a:t>#define CLK               	((CLK_TypeDef*) CLK_BASE)</a:t>
            </a:r>
          </a:p>
        </p:txBody>
      </p:sp>
      <p:sp>
        <p:nvSpPr>
          <p:cNvPr id="40997" name="Oval 36"/>
          <p:cNvSpPr>
            <a:spLocks noChangeArrowheads="1"/>
          </p:cNvSpPr>
          <p:nvPr/>
        </p:nvSpPr>
        <p:spPr bwMode="auto">
          <a:xfrm>
            <a:off x="1574800" y="1346200"/>
            <a:ext cx="1066800" cy="304800"/>
          </a:xfrm>
          <a:prstGeom prst="ellipse">
            <a:avLst/>
          </a:prstGeom>
          <a:noFill/>
          <a:ln w="9525">
            <a:solidFill>
              <a:srgbClr val="FF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zh-TW" altLang="zh-TW">
              <a:solidFill>
                <a:srgbClr val="FF0000"/>
              </a:solidFill>
              <a:ea typeface="新細明體" pitchFamily="18" charset="-120"/>
            </a:endParaRPr>
          </a:p>
        </p:txBody>
      </p:sp>
      <p:sp>
        <p:nvSpPr>
          <p:cNvPr id="40998" name="Rectangle 37"/>
          <p:cNvSpPr>
            <a:spLocks noChangeArrowheads="1"/>
          </p:cNvSpPr>
          <p:nvPr/>
        </p:nvSpPr>
        <p:spPr bwMode="auto">
          <a:xfrm>
            <a:off x="1892300" y="5837238"/>
            <a:ext cx="5257800" cy="369887"/>
          </a:xfrm>
          <a:prstGeom prst="rect">
            <a:avLst/>
          </a:prstGeom>
          <a:solidFill>
            <a:srgbClr val="FFFF66"/>
          </a:solidFill>
          <a:ln>
            <a:noFill/>
          </a:ln>
          <a:effectLst/>
          <a:extLst>
            <a:ext uri="{91240B29-F687-4F45-9708-019B960494DF}">
              <a14:hiddenLine xmlns:a14="http://schemas.microsoft.com/office/drawing/2010/main" w="28575">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TW" b="1" u="none">
                <a:latin typeface="Lucida Console" pitchFamily="49" charset="0"/>
              </a:rPr>
              <a:t>CLK -&gt; PWRCTL |= CLK_PWRCTL_HXT_EN;</a:t>
            </a:r>
          </a:p>
        </p:txBody>
      </p:sp>
    </p:spTree>
  </p:cSld>
  <p:clrMapOvr>
    <a:masterClrMapping/>
  </p:clrMapOvr>
  <p:transition advTm="1646"/>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altLang="zh-TW" smtClean="0"/>
              <a:t>Cortex-M0 Core Registers Access (core_cm0.h)</a:t>
            </a:r>
          </a:p>
        </p:txBody>
      </p:sp>
      <p:sp>
        <p:nvSpPr>
          <p:cNvPr id="4198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7A0847D9-6F20-4108-BFB9-4C2DA34FF338}" type="slidenum">
              <a:rPr kumimoji="0" lang="en-US" altLang="zh-TW" u="none" smtClean="0">
                <a:ea typeface="ＭＳ Ｐゴシック" pitchFamily="34" charset="-128"/>
              </a:rPr>
              <a:pPr fontAlgn="base">
                <a:spcBef>
                  <a:spcPct val="0"/>
                </a:spcBef>
                <a:spcAft>
                  <a:spcPct val="0"/>
                </a:spcAft>
              </a:pPr>
              <a:t>39</a:t>
            </a:fld>
            <a:endParaRPr kumimoji="0" lang="en-US" altLang="zh-TW" u="none" smtClean="0">
              <a:ea typeface="ＭＳ Ｐゴシック" pitchFamily="34" charset="-128"/>
            </a:endParaRPr>
          </a:p>
        </p:txBody>
      </p:sp>
      <p:graphicFrame>
        <p:nvGraphicFramePr>
          <p:cNvPr id="299011" name="Group 3"/>
          <p:cNvGraphicFramePr>
            <a:graphicFrameLocks noGrp="1"/>
          </p:cNvGraphicFramePr>
          <p:nvPr>
            <p:ph type="tbl" idx="4294967295"/>
          </p:nvPr>
        </p:nvGraphicFramePr>
        <p:xfrm>
          <a:off x="381000" y="1143000"/>
          <a:ext cx="8534400" cy="5238750"/>
        </p:xfrm>
        <a:graphic>
          <a:graphicData uri="http://schemas.openxmlformats.org/drawingml/2006/table">
            <a:tbl>
              <a:tblPr/>
              <a:tblGrid>
                <a:gridCol w="2281238"/>
                <a:gridCol w="1617662"/>
                <a:gridCol w="4635500"/>
              </a:tblGrid>
              <a:tr h="44926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dirty="0" smtClean="0">
                          <a:ln>
                            <a:noFill/>
                          </a:ln>
                          <a:solidFill>
                            <a:schemeClr val="bg1"/>
                          </a:solidFill>
                          <a:effectLst/>
                          <a:latin typeface="Arial Rounded MT Bold" pitchFamily="34" charset="0"/>
                          <a:ea typeface="新細明體" pitchFamily="18" charset="-120"/>
                          <a:cs typeface="Arial Unicode MS" pitchFamily="34" charset="-120"/>
                        </a:rPr>
                        <a:t>Function Definition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bg1"/>
                          </a:solidFill>
                          <a:effectLst/>
                          <a:latin typeface="Arial Rounded MT Bold" pitchFamily="34" charset="0"/>
                          <a:ea typeface="新細明體" pitchFamily="18" charset="-120"/>
                          <a:cs typeface="Arial Unicode MS" pitchFamily="34" charset="-120"/>
                        </a:rPr>
                        <a:t>Core Register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bg1"/>
                          </a:solidFill>
                          <a:effectLst/>
                          <a:latin typeface="Arial Rounded MT Bold" pitchFamily="34" charset="0"/>
                          <a:ea typeface="新細明體" pitchFamily="18" charset="-120"/>
                          <a:cs typeface="Arial Unicode MS" pitchFamily="34" charset="-120"/>
                        </a:rPr>
                        <a:t>Description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r>
              <a:tr h="39846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void __enable_irq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PRIMASK = 0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Global Interrupt enable (using the instruction </a:t>
                      </a:r>
                      <a:r>
                        <a:rPr kumimoji="1" lang="en-US" altLang="zh-TW" sz="1200" b="1" i="0" u="none" strike="noStrike" cap="none" normalizeH="0" baseline="0" smtClean="0">
                          <a:ln>
                            <a:noFill/>
                          </a:ln>
                          <a:solidFill>
                            <a:srgbClr val="FF3300"/>
                          </a:solidFill>
                          <a:effectLst/>
                          <a:latin typeface="Arial" charset="0"/>
                          <a:ea typeface="新細明體" pitchFamily="18" charset="-120"/>
                          <a:cs typeface="Arial Unicode MS" pitchFamily="34" charset="-120"/>
                        </a:rPr>
                        <a:t>CPSIE i</a:t>
                      </a: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926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void __disable_irq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PRIMASK = 1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Global Interrupt disable (using the instruction </a:t>
                      </a:r>
                      <a:r>
                        <a:rPr kumimoji="1" lang="en-US" altLang="zh-TW" sz="1200" b="1" i="0" u="none" strike="noStrike" cap="none" normalizeH="0" baseline="0" smtClean="0">
                          <a:ln>
                            <a:noFill/>
                          </a:ln>
                          <a:solidFill>
                            <a:srgbClr val="FF3300"/>
                          </a:solidFill>
                          <a:effectLst/>
                          <a:latin typeface="Arial" charset="0"/>
                          <a:ea typeface="新細明體" pitchFamily="18" charset="-120"/>
                          <a:cs typeface="Arial Unicode MS" pitchFamily="34" charset="-120"/>
                        </a:rPr>
                        <a:t>CPSID i</a:t>
                      </a:r>
                      <a:r>
                        <a:rPr kumimoji="1" lang="en-US" altLang="zh-TW" sz="1200" b="0" i="0" u="none" strike="noStrike" cap="none" normalizeH="0" baseline="0" smtClean="0">
                          <a:ln>
                            <a:noFill/>
                          </a:ln>
                          <a:solidFill>
                            <a:srgbClr val="FF3300"/>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__set_PRIMASK (uint32_t value)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PRIMASK = value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Assign value to Priority Mask Register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MSR</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641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uint32_t __get_PRIMASK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PRIMASK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Priority Mask Register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MRS</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__set_CONTROL (uint32_t value)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CONTROL = value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Set CONTROL register value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MSR</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641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uint32_t __get_CONTROL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CONTROL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Control Register Value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MRS</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__set_PSP (uint32_t TopOfProcStack)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PSP = TopOfProcStack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Set Process Stack Pointer value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MSR</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926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uint32_t __get_PSP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PSP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Process Stack Pointer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MRS</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641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__set_MSP (uint32_t TopOfMainStack)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MSP = TopOfMainStack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Set Main Stack Pointer (using the instruction </a:t>
                      </a:r>
                      <a:r>
                        <a:rPr kumimoji="1" lang="en-US" altLang="zh-TW" sz="1200" b="1" i="0" u="none" strike="noStrike" cap="none" normalizeH="0" baseline="0" smtClean="0">
                          <a:ln>
                            <a:noFill/>
                          </a:ln>
                          <a:solidFill>
                            <a:schemeClr val="tx1"/>
                          </a:solidFill>
                          <a:effectLst/>
                          <a:latin typeface="Arial" charset="0"/>
                          <a:ea typeface="新細明體" pitchFamily="18" charset="-120"/>
                          <a:cs typeface="Arial Unicode MS" pitchFamily="34" charset="-120"/>
                        </a:rPr>
                        <a:t>MSR</a:t>
                      </a: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4926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uint32_t __</a:t>
                      </a:r>
                      <a:r>
                        <a:rPr kumimoji="1" lang="en-US" altLang="zh-TW" sz="1200" b="0" i="0" u="none" strike="noStrike" cap="none" normalizeH="0" baseline="0" dirty="0" err="1" smtClean="0">
                          <a:ln>
                            <a:noFill/>
                          </a:ln>
                          <a:solidFill>
                            <a:schemeClr val="tx1"/>
                          </a:solidFill>
                          <a:effectLst/>
                          <a:latin typeface="Arial" charset="0"/>
                          <a:ea typeface="新細明體" pitchFamily="18" charset="-120"/>
                          <a:cs typeface="Arial Unicode MS" pitchFamily="34" charset="-120"/>
                        </a:rPr>
                        <a:t>get_MSP</a:t>
                      </a: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 (void)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return MSP </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Return Main Stack Pointer (using the instruction </a:t>
                      </a:r>
                      <a:r>
                        <a:rPr kumimoji="1" lang="en-US" altLang="zh-TW" sz="1200" b="1"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MRS</a:t>
                      </a:r>
                      <a:r>
                        <a:rPr kumimoji="1" lang="en-US" altLang="zh-TW" sz="12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advTm="3211"/>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eaLnBrk="1" hangingPunct="1"/>
            <a:r>
              <a:rPr lang="en-US" altLang="zh-TW" smtClean="0"/>
              <a:t>Cortex-M0 Instruction Access</a:t>
            </a:r>
          </a:p>
        </p:txBody>
      </p:sp>
      <p:graphicFrame>
        <p:nvGraphicFramePr>
          <p:cNvPr id="300035" name="Group 3"/>
          <p:cNvGraphicFramePr>
            <a:graphicFrameLocks noGrp="1"/>
          </p:cNvGraphicFramePr>
          <p:nvPr>
            <p:ph idx="1"/>
          </p:nvPr>
        </p:nvGraphicFramePr>
        <p:xfrm>
          <a:off x="419100" y="1139825"/>
          <a:ext cx="8496300" cy="4422775"/>
        </p:xfrm>
        <a:graphic>
          <a:graphicData uri="http://schemas.openxmlformats.org/drawingml/2006/table">
            <a:tbl>
              <a:tblPr/>
              <a:tblGrid>
                <a:gridCol w="3195856"/>
                <a:gridCol w="2026640"/>
                <a:gridCol w="3273804"/>
              </a:tblGrid>
              <a:tr h="422275">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dirty="0" smtClean="0">
                          <a:ln>
                            <a:noFill/>
                          </a:ln>
                          <a:solidFill>
                            <a:schemeClr val="bg1"/>
                          </a:solidFill>
                          <a:effectLst/>
                          <a:latin typeface="Arial Rounded MT Bold" pitchFamily="34" charset="0"/>
                          <a:ea typeface="新細明體" pitchFamily="18" charset="-120"/>
                          <a:cs typeface="Arial Unicode MS" pitchFamily="34" charset="-120"/>
                        </a:rPr>
                        <a:t>Function Name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bg1"/>
                          </a:solidFill>
                          <a:effectLst/>
                          <a:latin typeface="Arial Rounded MT Bold" pitchFamily="34" charset="0"/>
                          <a:ea typeface="新細明體" pitchFamily="18" charset="-120"/>
                          <a:cs typeface="Arial Unicode MS" pitchFamily="34" charset="-120"/>
                        </a:rPr>
                        <a:t>CPU Instruction</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bg1"/>
                          </a:solidFill>
                          <a:effectLst/>
                          <a:latin typeface="Arial Rounded MT Bold" pitchFamily="34" charset="0"/>
                          <a:ea typeface="新細明體" pitchFamily="18" charset="-120"/>
                          <a:cs typeface="Arial Unicode MS" pitchFamily="34" charset="-120"/>
                        </a:rPr>
                        <a:t>Description</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CC"/>
                    </a:solidFill>
                  </a:tcPr>
                </a:tc>
              </a:tr>
              <a:tr h="420688">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rgbClr val="FF3300"/>
                          </a:solidFill>
                          <a:effectLst/>
                          <a:latin typeface="Arial" charset="0"/>
                          <a:ea typeface="新細明體" pitchFamily="18" charset="-120"/>
                          <a:cs typeface="Arial Unicode MS" pitchFamily="34" charset="-120"/>
                        </a:rPr>
                        <a:t>void __WFI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rgbClr val="FF3300"/>
                          </a:solidFill>
                          <a:effectLst/>
                          <a:latin typeface="Arial" charset="0"/>
                          <a:ea typeface="新細明體" pitchFamily="18" charset="-120"/>
                          <a:cs typeface="Arial Unicode MS" pitchFamily="34" charset="-120"/>
                        </a:rPr>
                        <a:t>WFI</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rgbClr val="FF3300"/>
                          </a:solidFill>
                          <a:effectLst/>
                          <a:latin typeface="Arial" charset="0"/>
                          <a:ea typeface="新細明體" pitchFamily="18" charset="-120"/>
                          <a:cs typeface="Arial Unicode MS" pitchFamily="34" charset="-120"/>
                        </a:rPr>
                        <a:t>Wait for Interrupt</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2275">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__WFE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WFE</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Wait for Event</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2275">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__SEV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SEV </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Set Event </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2275">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__ISB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ISB</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Instruction Synchronization Barrier </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4813">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__DSB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DSB</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Data Synchronization Barrier</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20688">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void __DMB (void)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DMB</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Data Memory Barrier</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9100">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uint32_t __REV (uint32_t value)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REV </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Reverse byte order in integer value. </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4988">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uint32_t __REV16 (uint16_t value)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REV16 </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Reverse byte order in unsigned short value. </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33400">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sint32_t __REVSH (sint16_t value) </a:t>
                      </a:r>
                    </a:p>
                  </a:txBody>
                  <a:tcPr marL="93537" marR="93537"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smtClean="0">
                          <a:ln>
                            <a:noFill/>
                          </a:ln>
                          <a:solidFill>
                            <a:schemeClr val="tx1"/>
                          </a:solidFill>
                          <a:effectLst/>
                          <a:latin typeface="Arial" charset="0"/>
                          <a:ea typeface="新細明體" pitchFamily="18" charset="-120"/>
                          <a:cs typeface="Arial Unicode MS" pitchFamily="34" charset="-120"/>
                        </a:rPr>
                        <a:t>REVSH </a:t>
                      </a:r>
                    </a:p>
                  </a:txBody>
                  <a:tcPr marL="93537" marR="93537"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Pct val="75000"/>
                        <a:buFont typeface="Arial" charset="0"/>
                        <a:buNone/>
                        <a:tabLst/>
                      </a:pPr>
                      <a:r>
                        <a:rPr kumimoji="1" lang="en-US" altLang="zh-TW" sz="1400" b="0" i="0" u="none" strike="noStrike" cap="none" normalizeH="0" baseline="0" dirty="0" smtClean="0">
                          <a:ln>
                            <a:noFill/>
                          </a:ln>
                          <a:solidFill>
                            <a:schemeClr val="tx1"/>
                          </a:solidFill>
                          <a:effectLst/>
                          <a:latin typeface="Arial" charset="0"/>
                          <a:ea typeface="新細明體" pitchFamily="18" charset="-120"/>
                          <a:cs typeface="Arial Unicode MS" pitchFamily="34" charset="-120"/>
                        </a:rPr>
                        <a:t>Reverse byte order in signed short value with sign extension to integer. </a:t>
                      </a:r>
                    </a:p>
                  </a:txBody>
                  <a:tcPr marL="93537" marR="93537"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305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0DA88C34-F4AA-4B04-B3CF-13E66E6BF2E9}" type="slidenum">
              <a:rPr kumimoji="0" lang="en-US" altLang="zh-TW" u="none" smtClean="0">
                <a:ea typeface="ＭＳ Ｐゴシック" pitchFamily="34" charset="-128"/>
              </a:rPr>
              <a:pPr fontAlgn="base">
                <a:spcBef>
                  <a:spcPct val="0"/>
                </a:spcBef>
                <a:spcAft>
                  <a:spcPct val="0"/>
                </a:spcAft>
              </a:pPr>
              <a:t>40</a:t>
            </a:fld>
            <a:endParaRPr kumimoji="0" lang="en-US" altLang="zh-TW" u="none" smtClean="0">
              <a:ea typeface="ＭＳ Ｐゴシック" pitchFamily="34" charset="-128"/>
            </a:endParaRPr>
          </a:p>
        </p:txBody>
      </p:sp>
    </p:spTree>
  </p:cSld>
  <p:clrMapOvr>
    <a:masterClrMapping/>
  </p:clrMapOvr>
  <p:transition advTm="2048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eaLnBrk="1" hangingPunct="1"/>
            <a:r>
              <a:rPr lang="en-US" altLang="zh-TW" smtClean="0"/>
              <a:t>NVIC Setup Function Call</a:t>
            </a:r>
          </a:p>
        </p:txBody>
      </p:sp>
      <p:graphicFrame>
        <p:nvGraphicFramePr>
          <p:cNvPr id="301119" name="Group 63"/>
          <p:cNvGraphicFramePr>
            <a:graphicFrameLocks noGrp="1"/>
          </p:cNvGraphicFramePr>
          <p:nvPr>
            <p:ph idx="1"/>
          </p:nvPr>
        </p:nvGraphicFramePr>
        <p:xfrm>
          <a:off x="419100" y="1203325"/>
          <a:ext cx="8496300" cy="4968875"/>
        </p:xfrm>
        <a:graphic>
          <a:graphicData uri="http://schemas.openxmlformats.org/drawingml/2006/table">
            <a:tbl>
              <a:tblPr/>
              <a:tblGrid>
                <a:gridCol w="3439662"/>
                <a:gridCol w="2071451"/>
                <a:gridCol w="2985186"/>
              </a:tblGrid>
              <a:tr h="304839">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bg1"/>
                          </a:solidFill>
                          <a:effectLst/>
                          <a:latin typeface="Arial Rounded MT Bold" pitchFamily="34" charset="0"/>
                          <a:ea typeface="新細明體" pitchFamily="18" charset="-120"/>
                          <a:cs typeface="Arial Unicode MS" pitchFamily="34" charset="-120"/>
                        </a:rPr>
                        <a:t>Function Name</a:t>
                      </a:r>
                    </a:p>
                  </a:txBody>
                  <a:tcPr marL="91852" marR="91852"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CC"/>
                    </a:solid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1" lang="en-US" altLang="zh-TW" sz="1400" b="0" i="0" u="none" strike="noStrike" cap="none" normalizeH="0" baseline="0" dirty="0" smtClean="0">
                          <a:ln>
                            <a:noFill/>
                          </a:ln>
                          <a:solidFill>
                            <a:schemeClr val="bg1"/>
                          </a:solidFill>
                          <a:effectLst/>
                          <a:latin typeface="Arial Rounded MT Bold" pitchFamily="34" charset="0"/>
                          <a:ea typeface="新細明體" pitchFamily="18" charset="-120"/>
                          <a:cs typeface="Arial Unicode MS" pitchFamily="34" charset="-120"/>
                        </a:rPr>
                        <a:t>Parameter</a:t>
                      </a:r>
                    </a:p>
                  </a:txBody>
                  <a:tcPr marL="91852" marR="91852"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CC"/>
                    </a:solidFill>
                  </a:tcPr>
                </a:tc>
                <a:tc>
                  <a:txBody>
                    <a:bodyPr/>
                    <a:lstStyle/>
                    <a:p>
                      <a:pPr marL="342900" marR="0" lvl="0" indent="-342900" algn="l" defTabSz="914400" rtl="0" eaLnBrk="1" fontAlgn="ctr" latinLnBrk="0" hangingPunct="1">
                        <a:lnSpc>
                          <a:spcPct val="100000"/>
                        </a:lnSpc>
                        <a:spcBef>
                          <a:spcPct val="0"/>
                        </a:spcBef>
                        <a:spcAft>
                          <a:spcPct val="0"/>
                        </a:spcAft>
                        <a:buClrTx/>
                        <a:buSzTx/>
                        <a:buFontTx/>
                        <a:buNone/>
                        <a:tabLst/>
                      </a:pPr>
                      <a:r>
                        <a:rPr kumimoji="1" lang="en-US" altLang="zh-TW" sz="1400" b="0" i="0" u="none" strike="noStrike" cap="none" normalizeH="0" baseline="0" smtClean="0">
                          <a:ln>
                            <a:noFill/>
                          </a:ln>
                          <a:solidFill>
                            <a:schemeClr val="bg1"/>
                          </a:solidFill>
                          <a:effectLst/>
                          <a:latin typeface="Arial Rounded MT Bold" pitchFamily="34" charset="0"/>
                          <a:ea typeface="新細明體" pitchFamily="18" charset="-120"/>
                          <a:cs typeface="Arial Unicode MS" pitchFamily="34" charset="-120"/>
                        </a:rPr>
                        <a:t>Description</a:t>
                      </a:r>
                    </a:p>
                  </a:txBody>
                  <a:tcPr marL="91852" marR="91852" marT="45726" marB="45726"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CC"/>
                    </a:solidFill>
                  </a:tcPr>
                </a:tc>
              </a:tr>
              <a:tr h="457258">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void NVIC_SetPriorityGrouping (uint32_t PriorityGroup)</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Priority Grouping Value</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Set the Priority Grouping (Groups . Subgroups)</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void NVIC_EnableIRQ (IRQn_Type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Enable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void NVIC_DisableIRQ (IRQn_Type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Disable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57258">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uint32_t NVIC_GetPendingIRQ (IRQn_Type IRQn)</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Return 1 if IRQn is pending else 0</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void NVIC_SetPendingIRQ (IRQn_Type IRQn)</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Set IRQn Pending</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void NVIC_ClearPendingIRQ (IRQn_Type IRQn)</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Clear IRQn Pending Status</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457258">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void NVIC_SetPriority (IRQn_Type IRQn, uint32_t priority)</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IRQ Number, Priority</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Set Priority for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uint32_t NVIC_GetPriority (IRQn_Type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IRQ Number</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FF3300"/>
                          </a:solidFill>
                          <a:effectLst/>
                          <a:latin typeface="Arial" charset="0"/>
                          <a:ea typeface="Arial Unicode MS" pitchFamily="34" charset="-120"/>
                          <a:cs typeface="Arial Unicode MS" pitchFamily="34" charset="-120"/>
                        </a:rPr>
                        <a:t>Get Priority for IRQn</a:t>
                      </a:r>
                      <a:endParaRPr kumimoji="1" lang="en-US" altLang="zh-TW" sz="1800" b="0" i="0" u="none" strike="noStrike" cap="none" normalizeH="0" baseline="0" smtClean="0">
                        <a:ln>
                          <a:noFill/>
                        </a:ln>
                        <a:solidFill>
                          <a:srgbClr val="FF3300"/>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640162">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uint32_t NVIC_EncodePriority (uint32_t PriorityGroup, uint32_t PreemptPriority, uint32_t SubPriority)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IRQ Number, Priority Group, Preemptive Priority, Sub 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Encode priority for given group, preemptive and sub 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1005969">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NVIC_DecodePriority (uint32_t Priority, uint32_t PriorityGroup, uint32_t* pPreemptPriority, uint32_t* pSubPriority)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IRQ Number, Priority, pointer to Priority Group, pointer to Preemptive Priority, pointer to Sub 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Decode given priority to group, preemptive and sub priority</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74355">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000000"/>
                          </a:solidFill>
                          <a:effectLst/>
                          <a:latin typeface="Arial" charset="0"/>
                          <a:ea typeface="Arial Unicode MS" pitchFamily="34" charset="-120"/>
                          <a:cs typeface="Arial Unicode MS" pitchFamily="34" charset="-120"/>
                        </a:rPr>
                        <a:t>void </a:t>
                      </a:r>
                      <a:r>
                        <a:rPr kumimoji="1" lang="en-US" altLang="zh-TW" sz="1200" b="0" i="0" u="none" strike="noStrike" cap="none" normalizeH="0" baseline="0" dirty="0" err="1" smtClean="0">
                          <a:ln>
                            <a:noFill/>
                          </a:ln>
                          <a:solidFill>
                            <a:srgbClr val="000000"/>
                          </a:solidFill>
                          <a:effectLst/>
                          <a:latin typeface="Arial" charset="0"/>
                          <a:ea typeface="Arial Unicode MS" pitchFamily="34" charset="-120"/>
                          <a:cs typeface="Arial Unicode MS" pitchFamily="34" charset="-120"/>
                        </a:rPr>
                        <a:t>NVIC_SystemReset</a:t>
                      </a:r>
                      <a:r>
                        <a:rPr kumimoji="1" lang="en-US" altLang="zh-TW" sz="1200" b="0" i="0" u="none" strike="noStrike" cap="none" normalizeH="0" baseline="0" dirty="0" smtClean="0">
                          <a:ln>
                            <a:noFill/>
                          </a:ln>
                          <a:solidFill>
                            <a:srgbClr val="000000"/>
                          </a:solidFill>
                          <a:effectLst/>
                          <a:latin typeface="Arial" charset="0"/>
                          <a:ea typeface="Arial Unicode MS" pitchFamily="34" charset="-120"/>
                          <a:cs typeface="Arial Unicode MS" pitchFamily="34" charset="-120"/>
                        </a:rPr>
                        <a:t> (void)</a:t>
                      </a:r>
                      <a:endParaRPr kumimoji="1" lang="en-US" altLang="zh-TW" sz="18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smtClean="0">
                          <a:ln>
                            <a:noFill/>
                          </a:ln>
                          <a:solidFill>
                            <a:srgbClr val="000000"/>
                          </a:solidFill>
                          <a:effectLst/>
                          <a:latin typeface="Arial" charset="0"/>
                          <a:ea typeface="Arial Unicode MS" pitchFamily="34" charset="-120"/>
                          <a:cs typeface="Arial Unicode MS" pitchFamily="34" charset="-120"/>
                        </a:rPr>
                        <a:t>(void)</a:t>
                      </a:r>
                      <a:endParaRPr kumimoji="1" lang="en-US" altLang="zh-TW" sz="1800" b="0" i="0" u="none" strike="noStrike" cap="none" normalizeH="0" baseline="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t"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000000"/>
                          </a:solidFill>
                          <a:effectLst/>
                          <a:latin typeface="Arial" charset="0"/>
                          <a:ea typeface="Arial Unicode MS" pitchFamily="34" charset="-120"/>
                          <a:cs typeface="Arial Unicode MS" pitchFamily="34" charset="-120"/>
                        </a:rPr>
                        <a:t>Resets the System</a:t>
                      </a:r>
                      <a:endParaRPr kumimoji="1" lang="en-US" altLang="zh-TW" sz="1800" b="0" i="0" u="none" strike="noStrike" cap="none" normalizeH="0" baseline="0" dirty="0" smtClean="0">
                        <a:ln>
                          <a:noFill/>
                        </a:ln>
                        <a:solidFill>
                          <a:schemeClr val="tx1"/>
                        </a:solidFill>
                        <a:effectLst/>
                        <a:latin typeface="Arial" charset="0"/>
                        <a:ea typeface="Arial Unicode MS" pitchFamily="34" charset="-120"/>
                        <a:cs typeface="Arial Unicode MS" pitchFamily="34" charset="-120"/>
                      </a:endParaRPr>
                    </a:p>
                  </a:txBody>
                  <a:tcPr marL="91852" marR="91852" marT="45726" marB="45726"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4408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ED2D410A-A437-4397-8C75-78C61663FC90}" type="slidenum">
              <a:rPr kumimoji="0" lang="en-US" altLang="zh-TW" u="none" smtClean="0">
                <a:ea typeface="ＭＳ Ｐゴシック" pitchFamily="34" charset="-128"/>
              </a:rPr>
              <a:pPr fontAlgn="base">
                <a:spcBef>
                  <a:spcPct val="0"/>
                </a:spcBef>
                <a:spcAft>
                  <a:spcPct val="0"/>
                </a:spcAft>
              </a:pPr>
              <a:t>41</a:t>
            </a:fld>
            <a:endParaRPr kumimoji="0" lang="en-US" altLang="zh-TW" u="none" smtClean="0">
              <a:ea typeface="ＭＳ Ｐゴシック" pitchFamily="34" charset="-128"/>
            </a:endParaRPr>
          </a:p>
        </p:txBody>
      </p:sp>
    </p:spTree>
  </p:cSld>
  <p:clrMapOvr>
    <a:masterClrMapping/>
  </p:clrMapOvr>
  <p:transition advTm="1278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eaLnBrk="1" hangingPunct="1"/>
            <a:r>
              <a:rPr lang="en-US" altLang="zh-TW" smtClean="0"/>
              <a:t>Q&amp;A</a:t>
            </a:r>
          </a:p>
        </p:txBody>
      </p:sp>
      <p:sp>
        <p:nvSpPr>
          <p:cNvPr id="45059" name="Rectangle 3"/>
          <p:cNvSpPr>
            <a:spLocks noGrp="1" noChangeArrowheads="1"/>
          </p:cNvSpPr>
          <p:nvPr>
            <p:ph idx="1"/>
          </p:nvPr>
        </p:nvSpPr>
        <p:spPr/>
        <p:txBody>
          <a:bodyPr/>
          <a:lstStyle/>
          <a:p>
            <a:pPr eaLnBrk="1" hangingPunct="1">
              <a:buFont typeface="Arial" charset="0"/>
              <a:buNone/>
            </a:pPr>
            <a:endParaRPr lang="en-US" altLang="zh-TW" sz="4400" smtClean="0">
              <a:cs typeface="Arial" charset="0"/>
            </a:endParaRPr>
          </a:p>
          <a:p>
            <a:pPr algn="ctr" eaLnBrk="1" hangingPunct="1">
              <a:buFont typeface="Arial" charset="0"/>
              <a:buNone/>
            </a:pPr>
            <a:r>
              <a:rPr lang="en-US" altLang="zh-TW" sz="5400" smtClean="0">
                <a:cs typeface="Arial" charset="0"/>
              </a:rPr>
              <a:t>Thank You</a:t>
            </a:r>
          </a:p>
        </p:txBody>
      </p:sp>
      <p:sp>
        <p:nvSpPr>
          <p:cNvPr id="45060"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kumimoji="1" u="sng">
                <a:solidFill>
                  <a:schemeClr val="tx1"/>
                </a:solidFill>
                <a:latin typeface="Arial" charset="0"/>
                <a:ea typeface="Arial Unicode MS" pitchFamily="34" charset="-122"/>
                <a:cs typeface="Arial Unicode MS" pitchFamily="34" charset="-122"/>
              </a:defRPr>
            </a:lvl1pPr>
            <a:lvl2pPr marL="742950" indent="-285750" eaLnBrk="0" hangingPunct="0">
              <a:defRPr kumimoji="1" u="sng">
                <a:solidFill>
                  <a:schemeClr val="tx1"/>
                </a:solidFill>
                <a:latin typeface="Arial" charset="0"/>
                <a:ea typeface="Arial Unicode MS" pitchFamily="34" charset="-122"/>
                <a:cs typeface="Arial Unicode MS" pitchFamily="34" charset="-122"/>
              </a:defRPr>
            </a:lvl2pPr>
            <a:lvl3pPr marL="1143000" indent="-228600" eaLnBrk="0" hangingPunct="0">
              <a:defRPr kumimoji="1" u="sng">
                <a:solidFill>
                  <a:schemeClr val="tx1"/>
                </a:solidFill>
                <a:latin typeface="Arial" charset="0"/>
                <a:ea typeface="Arial Unicode MS" pitchFamily="34" charset="-122"/>
                <a:cs typeface="Arial Unicode MS" pitchFamily="34" charset="-122"/>
              </a:defRPr>
            </a:lvl3pPr>
            <a:lvl4pPr marL="1600200" indent="-228600" eaLnBrk="0" hangingPunct="0">
              <a:defRPr kumimoji="1" u="sng">
                <a:solidFill>
                  <a:schemeClr val="tx1"/>
                </a:solidFill>
                <a:latin typeface="Arial" charset="0"/>
                <a:ea typeface="Arial Unicode MS" pitchFamily="34" charset="-122"/>
                <a:cs typeface="Arial Unicode MS" pitchFamily="34" charset="-122"/>
              </a:defRPr>
            </a:lvl4pPr>
            <a:lvl5pPr marL="2057400" indent="-228600" eaLnBrk="0" hangingPunct="0">
              <a:defRPr kumimoji="1" u="sng">
                <a:solidFill>
                  <a:schemeClr val="tx1"/>
                </a:solidFill>
                <a:latin typeface="Arial" charset="0"/>
                <a:ea typeface="Arial Unicode MS" pitchFamily="34" charset="-122"/>
                <a:cs typeface="Arial Unicode MS" pitchFamily="34" charset="-122"/>
              </a:defRPr>
            </a:lvl5pPr>
            <a:lvl6pPr marL="25146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6pPr>
            <a:lvl7pPr marL="29718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7pPr>
            <a:lvl8pPr marL="34290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8pPr>
            <a:lvl9pPr marL="3886200" indent="-228600" eaLnBrk="0" fontAlgn="base" hangingPunct="0">
              <a:spcBef>
                <a:spcPct val="0"/>
              </a:spcBef>
              <a:spcAft>
                <a:spcPct val="0"/>
              </a:spcAft>
              <a:defRPr kumimoji="1" u="sng">
                <a:solidFill>
                  <a:schemeClr val="tx1"/>
                </a:solidFill>
                <a:latin typeface="Arial" charset="0"/>
                <a:ea typeface="Arial Unicode MS" pitchFamily="34" charset="-122"/>
                <a:cs typeface="Arial Unicode MS" pitchFamily="34" charset="-122"/>
              </a:defRPr>
            </a:lvl9pPr>
          </a:lstStyle>
          <a:p>
            <a:pPr fontAlgn="base">
              <a:spcBef>
                <a:spcPct val="0"/>
              </a:spcBef>
              <a:spcAft>
                <a:spcPct val="0"/>
              </a:spcAft>
            </a:pPr>
            <a:fld id="{6EB778D3-0889-4AD1-BA5C-DAF620C30DAE}" type="slidenum">
              <a:rPr kumimoji="0" lang="en-US" altLang="zh-TW" u="none" smtClean="0">
                <a:ea typeface="ＭＳ Ｐゴシック" pitchFamily="34" charset="-128"/>
              </a:rPr>
              <a:pPr fontAlgn="base">
                <a:spcBef>
                  <a:spcPct val="0"/>
                </a:spcBef>
                <a:spcAft>
                  <a:spcPct val="0"/>
                </a:spcAft>
              </a:pPr>
              <a:t>42</a:t>
            </a:fld>
            <a:endParaRPr kumimoji="0" lang="en-US" altLang="zh-TW" u="none" smtClean="0">
              <a:ea typeface="ＭＳ Ｐゴシック" pitchFamily="34" charset="-128"/>
            </a:endParaRPr>
          </a:p>
        </p:txBody>
      </p:sp>
    </p:spTree>
  </p:cSld>
  <p:clrMapOvr>
    <a:masterClrMapping/>
  </p:clrMapOvr>
  <p:transition advTm="3550"/>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5|37.2|9.5|6.1|4.8|7.1"/>
</p:tagLst>
</file>

<file path=ppt/tags/tag2.xml><?xml version="1.0" encoding="utf-8"?>
<p:tagLst xmlns:a="http://schemas.openxmlformats.org/drawingml/2006/main" xmlns:r="http://schemas.openxmlformats.org/officeDocument/2006/relationships" xmlns:p="http://schemas.openxmlformats.org/presentationml/2006/main">
  <p:tag name="TIMING" val="|8.5|37.2|9.5|6.1|4.8|7.1"/>
</p:tagLst>
</file>

<file path=ppt/tags/tag3.xml><?xml version="1.0" encoding="utf-8"?>
<p:tagLst xmlns:a="http://schemas.openxmlformats.org/drawingml/2006/main" xmlns:r="http://schemas.openxmlformats.org/officeDocument/2006/relationships" xmlns:p="http://schemas.openxmlformats.org/presentationml/2006/main">
  <p:tag name="TIMING" val="|4.9|6.3|1.5|4.9|0.7|6.1|0.8|4.5"/>
</p:tagLst>
</file>

<file path=ppt/tags/tag4.xml><?xml version="1.0" encoding="utf-8"?>
<p:tagLst xmlns:a="http://schemas.openxmlformats.org/drawingml/2006/main" xmlns:r="http://schemas.openxmlformats.org/officeDocument/2006/relationships" xmlns:p="http://schemas.openxmlformats.org/presentationml/2006/main">
  <p:tag name="TIMING" val="|3.3|17.1|12.4"/>
</p:tagLst>
</file>

<file path=ppt/tags/tag5.xml><?xml version="1.0" encoding="utf-8"?>
<p:tagLst xmlns:a="http://schemas.openxmlformats.org/drawingml/2006/main" xmlns:r="http://schemas.openxmlformats.org/officeDocument/2006/relationships" xmlns:p="http://schemas.openxmlformats.org/presentationml/2006/main">
  <p:tag name="TIMING" val="|5.5|0.8|6.1|4|5|3.4|3.9|3.4|2.3|5.2|4.9|2.5|8.6|5.2|5.5|8"/>
</p:tagLst>
</file>

<file path=ppt/tags/tag6.xml><?xml version="1.0" encoding="utf-8"?>
<p:tagLst xmlns:a="http://schemas.openxmlformats.org/drawingml/2006/main" xmlns:r="http://schemas.openxmlformats.org/officeDocument/2006/relationships" xmlns:p="http://schemas.openxmlformats.org/presentationml/2006/main">
  <p:tag name="TIMING" val="|11.2|7|1.7|6.8|0.9|6.4"/>
</p:tagLst>
</file>

<file path=ppt/tags/tag7.xml><?xml version="1.0" encoding="utf-8"?>
<p:tagLst xmlns:a="http://schemas.openxmlformats.org/drawingml/2006/main" xmlns:r="http://schemas.openxmlformats.org/officeDocument/2006/relationships" xmlns:p="http://schemas.openxmlformats.org/presentationml/2006/main">
  <p:tag name="TIMING" val="|2.8|7.2|6.3"/>
</p:tagLst>
</file>

<file path=ppt/tags/tag8.xml><?xml version="1.0" encoding="utf-8"?>
<p:tagLst xmlns:a="http://schemas.openxmlformats.org/drawingml/2006/main" xmlns:r="http://schemas.openxmlformats.org/officeDocument/2006/relationships" xmlns:p="http://schemas.openxmlformats.org/presentationml/2006/main">
  <p:tag name="TIMING" val="|4.5|5.2|22.9|7.9"/>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8698</TotalTime>
  <Words>4598</Words>
  <Application>Microsoft Office PowerPoint</Application>
  <PresentationFormat>On-screen Show (4:3)</PresentationFormat>
  <Paragraphs>1178</Paragraphs>
  <Slides>42</Slides>
  <Notes>38</Notes>
  <HiddenSlides>1</HiddenSlides>
  <MMClips>0</MMClips>
  <ScaleCrop>false</ScaleCrop>
  <HeadingPairs>
    <vt:vector size="8" baseType="variant">
      <vt:variant>
        <vt:lpstr>Fonts Used</vt:lpstr>
      </vt:variant>
      <vt:variant>
        <vt:i4>11</vt:i4>
      </vt:variant>
      <vt:variant>
        <vt:lpstr>Theme</vt:lpstr>
      </vt:variant>
      <vt:variant>
        <vt:i4>1</vt:i4>
      </vt:variant>
      <vt:variant>
        <vt:lpstr>Embedded OLE Servers</vt:lpstr>
      </vt:variant>
      <vt:variant>
        <vt:i4>2</vt:i4>
      </vt:variant>
      <vt:variant>
        <vt:lpstr>Slide Titles</vt:lpstr>
      </vt:variant>
      <vt:variant>
        <vt:i4>42</vt:i4>
      </vt:variant>
    </vt:vector>
  </HeadingPairs>
  <TitlesOfParts>
    <vt:vector size="56" baseType="lpstr">
      <vt:lpstr>Arial</vt:lpstr>
      <vt:lpstr>Arial Unicode MS</vt:lpstr>
      <vt:lpstr>Calibri</vt:lpstr>
      <vt:lpstr>新細明體</vt:lpstr>
      <vt:lpstr>ＭＳ Ｐゴシック</vt:lpstr>
      <vt:lpstr>宋体</vt:lpstr>
      <vt:lpstr>Verdana</vt:lpstr>
      <vt:lpstr>Lucida Console</vt:lpstr>
      <vt:lpstr>Times New Roman</vt:lpstr>
      <vt:lpstr>標楷體</vt:lpstr>
      <vt:lpstr>Arial Rounded MT Bold</vt:lpstr>
      <vt:lpstr>1_Office Theme</vt:lpstr>
      <vt:lpstr>Microsoft Visio 繪圖</vt:lpstr>
      <vt:lpstr>Microsoft Visio Drawing</vt:lpstr>
      <vt:lpstr>NuMicro  Architecture, System, Tools, CMSIS</vt:lpstr>
      <vt:lpstr>内容</vt:lpstr>
      <vt:lpstr>产品定位 </vt:lpstr>
      <vt:lpstr>Product Positioning </vt:lpstr>
      <vt:lpstr>NuMicro 家族</vt:lpstr>
      <vt:lpstr>NuMicro 家族</vt:lpstr>
      <vt:lpstr>ARM Cortex-M0 Function Block Diagram</vt:lpstr>
      <vt:lpstr>System Memory Map</vt:lpstr>
      <vt:lpstr>电源管理(1/2)</vt:lpstr>
      <vt:lpstr>Power Management (2/2)</vt:lpstr>
      <vt:lpstr>System Reset</vt:lpstr>
      <vt:lpstr>RSTSRC (System Reset Source Register)</vt:lpstr>
      <vt:lpstr>System Reset Source Table List</vt:lpstr>
      <vt:lpstr>Peripheral IP Reset</vt:lpstr>
      <vt:lpstr>IPRST_CTL2 (IP Reset Control Register 2)</vt:lpstr>
      <vt:lpstr>时钟控制</vt:lpstr>
      <vt:lpstr>时钟系统</vt:lpstr>
      <vt:lpstr>HIRC TRIM</vt:lpstr>
      <vt:lpstr>HIRC TRIM</vt:lpstr>
      <vt:lpstr>NuMicro NVIC</vt:lpstr>
      <vt:lpstr>C ISR Function Call Name</vt:lpstr>
      <vt:lpstr>ISR Handler</vt:lpstr>
      <vt:lpstr>System Peripheral Interrupt Map (16~32)</vt:lpstr>
      <vt:lpstr>System Peripheral Interrupt Map (33~47)</vt:lpstr>
      <vt:lpstr>General Purpose I/O Controller</vt:lpstr>
      <vt:lpstr>Input Mode</vt:lpstr>
      <vt:lpstr>Push-Pull Output</vt:lpstr>
      <vt:lpstr>Open-Drain Output</vt:lpstr>
      <vt:lpstr>CMSIS </vt:lpstr>
      <vt:lpstr>CMSIS Directory Structure</vt:lpstr>
      <vt:lpstr>CMSIS Coding Rule</vt:lpstr>
      <vt:lpstr>What CMSIS Files Do You Need For NUC100 Series?</vt:lpstr>
      <vt:lpstr>NUC100  中断号</vt:lpstr>
      <vt:lpstr>startup_NUC1xx.s (1/2)</vt:lpstr>
      <vt:lpstr>startup_NUC1xx.s (2/2)</vt:lpstr>
      <vt:lpstr>PWRCTL 寄存器 (Bit Field Definition) </vt:lpstr>
      <vt:lpstr>组织寄存器固定在CLK_BA BaseAddr (SYSCLK_T Data Type)</vt:lpstr>
      <vt:lpstr>To Access Register</vt:lpstr>
      <vt:lpstr>Cortex-M0 Core Registers Access (core_cm0.h)</vt:lpstr>
      <vt:lpstr>Cortex-M0 Instruction Access</vt:lpstr>
      <vt:lpstr>NVIC Setup Function Call</vt:lpstr>
      <vt:lpstr>Q&amp;A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PN20 TCChiu1</dc:creator>
  <cp:lastModifiedBy>CA10 DZWANG</cp:lastModifiedBy>
  <cp:revision>438</cp:revision>
  <cp:lastPrinted>1601-01-01T00:00:00Z</cp:lastPrinted>
  <dcterms:created xsi:type="dcterms:W3CDTF">1601-01-01T00:00:00Z</dcterms:created>
  <dcterms:modified xsi:type="dcterms:W3CDTF">2013-04-23T02:05:46Z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