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9" r:id="rId1"/>
    <p:sldMasterId id="2147483686" r:id="rId2"/>
    <p:sldMasterId id="2147483666" r:id="rId3"/>
  </p:sldMasterIdLst>
  <p:notesMasterIdLst>
    <p:notesMasterId r:id="rId18"/>
  </p:notesMasterIdLst>
  <p:handoutMasterIdLst>
    <p:handoutMasterId r:id="rId19"/>
  </p:handoutMasterIdLst>
  <p:sldIdLst>
    <p:sldId id="259" r:id="rId4"/>
    <p:sldId id="263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75" r:id="rId13"/>
    <p:sldId id="274" r:id="rId14"/>
    <p:sldId id="276" r:id="rId15"/>
    <p:sldId id="277" r:id="rId16"/>
    <p:sldId id="266" r:id="rId17"/>
  </p:sldIdLst>
  <p:sldSz cx="9144000" cy="5143500" type="screen16x9"/>
  <p:notesSz cx="9290050" cy="700405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FF00"/>
    <a:srgbClr val="FF9900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512" y="-62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025900" cy="350838"/>
          </a:xfrm>
          <a:prstGeom prst="rect">
            <a:avLst/>
          </a:prstGeom>
        </p:spPr>
        <p:txBody>
          <a:bodyPr vert="horz" lIns="93104" tIns="46552" rIns="93104" bIns="46552" rtlCol="0"/>
          <a:lstStyle>
            <a:lvl1pPr algn="l">
              <a:defRPr sz="120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262563" y="0"/>
            <a:ext cx="4025900" cy="350838"/>
          </a:xfrm>
          <a:prstGeom prst="rect">
            <a:avLst/>
          </a:prstGeom>
        </p:spPr>
        <p:txBody>
          <a:bodyPr vert="horz" lIns="93104" tIns="46552" rIns="93104" bIns="46552" rtlCol="0"/>
          <a:lstStyle>
            <a:lvl1pPr algn="r">
              <a:defRPr sz="1200"/>
            </a:lvl1pPr>
          </a:lstStyle>
          <a:p>
            <a:pPr>
              <a:defRPr/>
            </a:pPr>
            <a:fld id="{2C61C350-F545-45A1-8A79-BDDE5E860A9F}" type="datetimeFigureOut">
              <a:rPr lang="zh-TW" altLang="en-US"/>
              <a:pPr>
                <a:defRPr/>
              </a:pPr>
              <a:t>2014/04/21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653213"/>
            <a:ext cx="4025900" cy="349250"/>
          </a:xfrm>
          <a:prstGeom prst="rect">
            <a:avLst/>
          </a:prstGeom>
        </p:spPr>
        <p:txBody>
          <a:bodyPr vert="horz" lIns="93104" tIns="46552" rIns="93104" bIns="46552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262563" y="6653213"/>
            <a:ext cx="4025900" cy="349250"/>
          </a:xfrm>
          <a:prstGeom prst="rect">
            <a:avLst/>
          </a:prstGeom>
        </p:spPr>
        <p:txBody>
          <a:bodyPr vert="horz" lIns="93104" tIns="46552" rIns="93104" bIns="46552" rtlCol="0" anchor="b"/>
          <a:lstStyle>
            <a:lvl1pPr algn="r">
              <a:defRPr sz="1200"/>
            </a:lvl1pPr>
          </a:lstStyle>
          <a:p>
            <a:pPr>
              <a:defRPr/>
            </a:pPr>
            <a:fld id="{75EBAA6E-794D-4A62-894F-8A1EDFF2027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168668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025900" cy="350838"/>
          </a:xfrm>
          <a:prstGeom prst="rect">
            <a:avLst/>
          </a:prstGeom>
        </p:spPr>
        <p:txBody>
          <a:bodyPr vert="horz" lIns="93104" tIns="46552" rIns="93104" bIns="46552" rtlCol="0"/>
          <a:lstStyle>
            <a:lvl1pPr algn="l">
              <a:defRPr sz="1200">
                <a:latin typeface="Calibri" pitchFamily="34" charset="0"/>
                <a:ea typeface="新細明體" charset="-120"/>
                <a:cs typeface="+mn-cs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262563" y="0"/>
            <a:ext cx="4025900" cy="350838"/>
          </a:xfrm>
          <a:prstGeom prst="rect">
            <a:avLst/>
          </a:prstGeom>
        </p:spPr>
        <p:txBody>
          <a:bodyPr vert="horz" wrap="square" lIns="93104" tIns="46552" rIns="93104" bIns="46552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BDC4363B-7291-4953-9D23-F7D0AF74223D}" type="datetimeFigureOut">
              <a:rPr lang="zh-TW" altLang="en-US"/>
              <a:pPr>
                <a:defRPr/>
              </a:pPr>
              <a:t>2014/04/21</a:t>
            </a:fld>
            <a:endParaRPr lang="zh-TW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11400" y="525463"/>
            <a:ext cx="4667250" cy="26257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04" tIns="46552" rIns="93104" bIns="46552" rtlCol="0" anchor="ctr"/>
          <a:lstStyle/>
          <a:p>
            <a:pPr lvl="0"/>
            <a:endParaRPr lang="zh-TW" alt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28688" y="3327400"/>
            <a:ext cx="7432675" cy="3151188"/>
          </a:xfrm>
          <a:prstGeom prst="rect">
            <a:avLst/>
          </a:prstGeom>
        </p:spPr>
        <p:txBody>
          <a:bodyPr vert="horz" wrap="square" lIns="93104" tIns="46552" rIns="93104" bIns="4655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noProof="0" smtClean="0"/>
              <a:t>Click to edit Master text styles</a:t>
            </a:r>
          </a:p>
          <a:p>
            <a:pPr lvl="1"/>
            <a:r>
              <a:rPr lang="en-US" altLang="zh-TW" noProof="0" smtClean="0"/>
              <a:t>Second level</a:t>
            </a:r>
          </a:p>
          <a:p>
            <a:pPr lvl="2"/>
            <a:r>
              <a:rPr lang="en-US" altLang="zh-TW" noProof="0" smtClean="0"/>
              <a:t>Third level</a:t>
            </a:r>
          </a:p>
          <a:p>
            <a:pPr lvl="3"/>
            <a:r>
              <a:rPr lang="en-US" altLang="zh-TW" noProof="0" smtClean="0"/>
              <a:t>Fourth level</a:t>
            </a:r>
          </a:p>
          <a:p>
            <a:pPr lvl="4"/>
            <a:r>
              <a:rPr lang="en-US" altLang="zh-TW" noProof="0" smtClean="0"/>
              <a:t>Fifth level</a:t>
            </a:r>
            <a:endParaRPr lang="zh-TW" altLang="en-US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653213"/>
            <a:ext cx="4025900" cy="349250"/>
          </a:xfrm>
          <a:prstGeom prst="rect">
            <a:avLst/>
          </a:prstGeom>
        </p:spPr>
        <p:txBody>
          <a:bodyPr vert="horz" lIns="93104" tIns="46552" rIns="93104" bIns="46552" rtlCol="0" anchor="b"/>
          <a:lstStyle>
            <a:lvl1pPr algn="l">
              <a:defRPr sz="1200">
                <a:latin typeface="Calibri" pitchFamily="34" charset="0"/>
                <a:ea typeface="新細明體" charset="-120"/>
                <a:cs typeface="+mn-cs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262563" y="6653213"/>
            <a:ext cx="4025900" cy="349250"/>
          </a:xfrm>
          <a:prstGeom prst="rect">
            <a:avLst/>
          </a:prstGeom>
        </p:spPr>
        <p:txBody>
          <a:bodyPr vert="horz" wrap="square" lIns="93104" tIns="46552" rIns="93104" bIns="46552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9697A320-7F2C-49BD-B628-F8413D6D092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066891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新細明體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新細明體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新細明體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新細明體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新細明體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79649"/>
            <a:ext cx="7772400" cy="811981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 altLang="zh-TW" dirty="0" smtClean="0"/>
              <a:t>Click to edit Master title style</a:t>
            </a:r>
            <a:endParaRPr lang="zh-TW" alt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3568" y="1943571"/>
            <a:ext cx="7772400" cy="916211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Arial Unicode MS" pitchFamily="34" charset="-12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TW" dirty="0" smtClean="0"/>
              <a:t>Click to edit Master subtitle style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3299447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6675"/>
            <a:ext cx="8229600" cy="712788"/>
          </a:xfrm>
          <a:prstGeom prst="rect">
            <a:avLst/>
          </a:prstGeom>
        </p:spPr>
        <p:txBody>
          <a:bodyPr/>
          <a:lstStyle>
            <a:lvl1pPr>
              <a:defRPr>
                <a:latin typeface="微軟正黑體" pitchFamily="34" charset="-120"/>
                <a:ea typeface="微軟正黑體" pitchFamily="34" charset="-120"/>
              </a:defRPr>
            </a:lvl1pPr>
          </a:lstStyle>
          <a:p>
            <a:r>
              <a:rPr lang="en-US" altLang="zh-TW" dirty="0" smtClean="0"/>
              <a:t>Click to edit Master title style</a:t>
            </a:r>
            <a:endParaRPr lang="zh-TW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8863"/>
            <a:ext cx="8229600" cy="353536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altLang="zh-TW" dirty="0" smtClean="0"/>
              <a:t>Click to edit Master text styles</a:t>
            </a:r>
          </a:p>
          <a:p>
            <a:pPr lvl="1"/>
            <a:r>
              <a:rPr lang="en-US" altLang="zh-TW" dirty="0" smtClean="0"/>
              <a:t>Second level</a:t>
            </a:r>
          </a:p>
          <a:p>
            <a:pPr lvl="2"/>
            <a:r>
              <a:rPr lang="en-US" altLang="zh-TW" dirty="0" smtClean="0"/>
              <a:t>Third level</a:t>
            </a:r>
          </a:p>
          <a:p>
            <a:pPr lvl="3"/>
            <a:r>
              <a:rPr lang="en-US" altLang="zh-TW" dirty="0" smtClean="0"/>
              <a:t>Fourth level</a:t>
            </a:r>
          </a:p>
          <a:p>
            <a:pPr lvl="4"/>
            <a:r>
              <a:rPr lang="en-US" altLang="zh-TW" dirty="0" smtClean="0"/>
              <a:t>Fifth level</a:t>
            </a:r>
            <a:endParaRPr lang="zh-TW" alt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6553200" y="4592638"/>
            <a:ext cx="2133600" cy="2730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5E4AB7-AECD-4D15-AD1A-B89D72D9134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113266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6675"/>
            <a:ext cx="8229600" cy="712788"/>
          </a:xfrm>
          <a:prstGeom prst="rect">
            <a:avLst/>
          </a:prstGeom>
        </p:spPr>
        <p:txBody>
          <a:bodyPr/>
          <a:lstStyle/>
          <a:p>
            <a:r>
              <a:rPr lang="en-US" altLang="zh-TW" smtClean="0"/>
              <a:t>Click to edit Master title style</a:t>
            </a:r>
            <a:endParaRPr lang="zh-TW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025578"/>
            <a:ext cx="4038600" cy="3568647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/>
          </a:p>
        </p:txBody>
      </p:sp>
      <p:sp>
        <p:nvSpPr>
          <p:cNvPr id="8" name="Picture Placeholder 2"/>
          <p:cNvSpPr>
            <a:spLocks noGrp="1"/>
          </p:cNvSpPr>
          <p:nvPr>
            <p:ph type="pic" idx="1"/>
          </p:nvPr>
        </p:nvSpPr>
        <p:spPr>
          <a:xfrm>
            <a:off x="459593" y="1025718"/>
            <a:ext cx="4112407" cy="3567914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6553200" y="4592638"/>
            <a:ext cx="2133600" cy="2730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F2718B-CC68-4144-B553-7EA91242AB7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326298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75606"/>
            <a:ext cx="8229600" cy="3318619"/>
          </a:xfrm>
          <a:prstGeom prst="rect">
            <a:avLst/>
          </a:prstGeom>
        </p:spPr>
        <p:txBody>
          <a:bodyPr/>
          <a:lstStyle>
            <a:lvl1pPr>
              <a:buClr>
                <a:srgbClr val="0202C2"/>
              </a:buClr>
              <a:defRPr sz="2200"/>
            </a:lvl1pPr>
            <a:lvl2pPr marL="742950" indent="-285750">
              <a:buFont typeface="Wingdings" pitchFamily="2" charset="2"/>
              <a:buChar char="l"/>
              <a:defRPr sz="1800"/>
            </a:lvl2pPr>
            <a:lvl3pPr>
              <a:buClr>
                <a:schemeClr val="tx2">
                  <a:lumMod val="60000"/>
                  <a:lumOff val="40000"/>
                </a:schemeClr>
              </a:buClr>
              <a:defRPr sz="1600"/>
            </a:lvl3pPr>
            <a:lvl4pPr>
              <a:buClr>
                <a:schemeClr val="tx2">
                  <a:lumMod val="40000"/>
                  <a:lumOff val="60000"/>
                </a:schemeClr>
              </a:buClr>
              <a:defRPr/>
            </a:lvl4pPr>
            <a:lvl5pPr>
              <a:buClr>
                <a:schemeClr val="tx2">
                  <a:lumMod val="40000"/>
                  <a:lumOff val="60000"/>
                </a:schemeClr>
              </a:buClr>
              <a:defRPr/>
            </a:lvl5pPr>
          </a:lstStyle>
          <a:p>
            <a:pPr lvl="0"/>
            <a:r>
              <a:rPr lang="en-US" altLang="zh-TW" dirty="0" smtClean="0"/>
              <a:t>Click to edit Master text styles</a:t>
            </a:r>
          </a:p>
          <a:p>
            <a:pPr lvl="1"/>
            <a:r>
              <a:rPr lang="en-US" altLang="zh-TW" dirty="0" smtClean="0"/>
              <a:t>Second level</a:t>
            </a:r>
          </a:p>
          <a:p>
            <a:pPr lvl="2"/>
            <a:r>
              <a:rPr lang="en-US" altLang="zh-TW" dirty="0" smtClean="0"/>
              <a:t>Third level</a:t>
            </a:r>
          </a:p>
          <a:p>
            <a:pPr lvl="3"/>
            <a:r>
              <a:rPr lang="en-US" altLang="zh-TW" dirty="0" smtClean="0"/>
              <a:t>Fourth level</a:t>
            </a:r>
          </a:p>
          <a:p>
            <a:pPr lvl="4"/>
            <a:r>
              <a:rPr lang="en-US" altLang="zh-TW" dirty="0" smtClean="0"/>
              <a:t>Fifth level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1897640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THHSU0\Desktop\封面背景-05.png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92388"/>
            <a:ext cx="9150350" cy="2551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title style</a:t>
            </a:r>
            <a:endParaRPr lang="zh-TW" altLang="en-US" smtClean="0"/>
          </a:p>
        </p:txBody>
      </p:sp>
      <p:pic>
        <p:nvPicPr>
          <p:cNvPr id="1028" name="Picture 7" descr="C:\Users\THHSU0\Desktop\CLAIRE\新唐科技相關檔案\LOGO [紅]big.png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817938"/>
            <a:ext cx="5040312" cy="588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29" name="Group 9"/>
          <p:cNvGrpSpPr>
            <a:grpSpLocks/>
          </p:cNvGrpSpPr>
          <p:nvPr userDrawn="1"/>
        </p:nvGrpSpPr>
        <p:grpSpPr bwMode="auto">
          <a:xfrm>
            <a:off x="271463" y="307975"/>
            <a:ext cx="628650" cy="576263"/>
            <a:chOff x="270722" y="411510"/>
            <a:chExt cx="628870" cy="576064"/>
          </a:xfrm>
        </p:grpSpPr>
        <p:cxnSp>
          <p:nvCxnSpPr>
            <p:cNvPr id="11" name="Straight Connector 10"/>
            <p:cNvCxnSpPr/>
            <p:nvPr userDrawn="1"/>
          </p:nvCxnSpPr>
          <p:spPr>
            <a:xfrm>
              <a:off x="467641" y="411510"/>
              <a:ext cx="0" cy="576064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 userDrawn="1"/>
          </p:nvCxnSpPr>
          <p:spPr>
            <a:xfrm>
              <a:off x="539103" y="411510"/>
              <a:ext cx="0" cy="323738"/>
            </a:xfrm>
            <a:prstGeom prst="line">
              <a:avLst/>
            </a:prstGeom>
            <a:ln w="952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 userDrawn="1"/>
          </p:nvCxnSpPr>
          <p:spPr>
            <a:xfrm flipH="1">
              <a:off x="270722" y="555923"/>
              <a:ext cx="628870" cy="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 userDrawn="1"/>
          </p:nvCxnSpPr>
          <p:spPr>
            <a:xfrm flipH="1">
              <a:off x="270722" y="595596"/>
              <a:ext cx="401778" cy="0"/>
            </a:xfrm>
            <a:prstGeom prst="line">
              <a:avLst/>
            </a:prstGeom>
            <a:ln w="95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30" name="Picture 13" descr="C:\Users\PN20\Desktop\ppt_02\All ICs-02.png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37029">
            <a:off x="7027863" y="1746250"/>
            <a:ext cx="1789112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12" descr="C:\Users\PN20\Desktop\ppt_02\All ICs-04.png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65028">
            <a:off x="6288088" y="2857500"/>
            <a:ext cx="1619250" cy="160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61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 b="1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微軟正黑體" pitchFamily="34" charset="-120"/>
          <a:ea typeface="微軟正黑體" pitchFamily="34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微軟正黑體" pitchFamily="34" charset="-120"/>
          <a:ea typeface="微軟正黑體" pitchFamily="34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微軟正黑體" pitchFamily="34" charset="-120"/>
          <a:ea typeface="微軟正黑體" pitchFamily="34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微軟正黑體" pitchFamily="34" charset="-120"/>
          <a:ea typeface="微軟正黑體" pitchFamily="34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0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8" descr="C:\Users\THHSU0\Desktop\bar_橫-04.png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-36513"/>
            <a:ext cx="9174163" cy="85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THHSU0\Desktop\001ppt\bar-03.png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4911725"/>
            <a:ext cx="916463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66675"/>
            <a:ext cx="8229600" cy="712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title style</a:t>
            </a:r>
            <a:endParaRPr lang="zh-TW" altLang="en-US" smtClean="0"/>
          </a:p>
        </p:txBody>
      </p:sp>
      <p:sp>
        <p:nvSpPr>
          <p:cNvPr id="205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058863"/>
            <a:ext cx="8229600" cy="353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 smtClean="0"/>
          </a:p>
        </p:txBody>
      </p:sp>
      <p:pic>
        <p:nvPicPr>
          <p:cNvPr id="2054" name="Picture 5" descr="C:\Users\THHSU0\Desktop\CLAIRE\新唐科技相關檔案\LOGO+中文標準字.png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1550" y="233363"/>
            <a:ext cx="1371600" cy="35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59581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29C0336C-C208-4796-9DE9-602963C0B8C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3" r:id="rId1"/>
    <p:sldLayoutId id="214748386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 kern="1200">
          <a:solidFill>
            <a:schemeClr val="bg1"/>
          </a:solidFill>
          <a:latin typeface="微軟正黑體" pitchFamily="34" charset="-120"/>
          <a:ea typeface="微軟正黑體" pitchFamily="34" charset="-120"/>
          <a:cs typeface="微軟正黑體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微軟正黑體" pitchFamily="34" charset="-120"/>
          <a:ea typeface="微軟正黑體" pitchFamily="34" charset="-120"/>
          <a:cs typeface="微軟正黑體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微軟正黑體" pitchFamily="34" charset="-120"/>
          <a:ea typeface="微軟正黑體" pitchFamily="34" charset="-120"/>
          <a:cs typeface="微軟正黑體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微軟正黑體" pitchFamily="34" charset="-120"/>
          <a:ea typeface="微軟正黑體" pitchFamily="34" charset="-120"/>
          <a:cs typeface="微軟正黑體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微軟正黑體" pitchFamily="34" charset="-120"/>
          <a:ea typeface="微軟正黑體" pitchFamily="34" charset="-120"/>
          <a:cs typeface="微軟正黑體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微軟正黑體" pitchFamily="34" charset="-120"/>
          <a:ea typeface="微軟正黑體" pitchFamily="34" charset="-120"/>
        </a:defRPr>
      </a:lvl6pPr>
      <a:lvl7pPr marL="914400" algn="l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微軟正黑體" pitchFamily="34" charset="-120"/>
          <a:ea typeface="微軟正黑體" pitchFamily="34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微軟正黑體" pitchFamily="34" charset="-120"/>
          <a:ea typeface="微軟正黑體" pitchFamily="34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微軟正黑體" pitchFamily="34" charset="-120"/>
          <a:ea typeface="微軟正黑體" pitchFamily="34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0000FF"/>
        </a:buClr>
        <a:buFont typeface="Wingdings" pitchFamily="2" charset="2"/>
        <a:buChar char="u"/>
        <a:defRPr sz="28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0070C0"/>
        </a:buClr>
        <a:buFont typeface="Wingdings" pitchFamily="2" charset="2"/>
        <a:buChar char="l"/>
        <a:defRPr sz="24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558ED5"/>
        </a:buClr>
        <a:buFont typeface="Arial" charset="0"/>
        <a:buChar char="•"/>
        <a:defRPr sz="20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558ED5"/>
        </a:buClr>
        <a:buFont typeface="Arial" charset="0"/>
        <a:buChar char="–"/>
        <a:defRPr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558ED5"/>
        </a:buClr>
        <a:buFont typeface="Arial" charset="0"/>
        <a:buChar char="»"/>
        <a:defRPr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THHSU0\Desktop\封面背景-06.png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3587750"/>
            <a:ext cx="9150351" cy="157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1276350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title style</a:t>
            </a:r>
            <a:endParaRPr lang="zh-TW" altLang="en-US" smtClean="0"/>
          </a:p>
        </p:txBody>
      </p:sp>
      <p:sp>
        <p:nvSpPr>
          <p:cNvPr id="3076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2211388"/>
            <a:ext cx="8229600" cy="2382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 smtClean="0"/>
          </a:p>
        </p:txBody>
      </p:sp>
      <p:pic>
        <p:nvPicPr>
          <p:cNvPr id="3077" name="Picture 7" descr="C:\Users\THHSU0\Desktop\CLAIRE\新唐科技相關檔案\LOGO [紅]big.png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555625"/>
            <a:ext cx="4608512" cy="53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13" descr="C:\Users\PN20\Desktop\ppt_02\All ICs-02.png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37029">
            <a:off x="7159625" y="2555875"/>
            <a:ext cx="1635125" cy="164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12" descr="C:\Users\PN20\Desktop\ppt_02\All ICs-04.png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65028">
            <a:off x="6516688" y="3487738"/>
            <a:ext cx="1479550" cy="1465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62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500" b="1">
          <a:solidFill>
            <a:schemeClr val="tx1"/>
          </a:solidFill>
          <a:latin typeface="微軟正黑體" pitchFamily="34" charset="-120"/>
          <a:ea typeface="微軟正黑體" pitchFamily="34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3500" b="1">
          <a:solidFill>
            <a:schemeClr val="tx1"/>
          </a:solidFill>
          <a:latin typeface="微軟正黑體" pitchFamily="34" charset="-120"/>
          <a:ea typeface="微軟正黑體" pitchFamily="34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3500" b="1">
          <a:solidFill>
            <a:schemeClr val="tx1"/>
          </a:solidFill>
          <a:latin typeface="微軟正黑體" pitchFamily="34" charset="-120"/>
          <a:ea typeface="微軟正黑體" pitchFamily="34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3500" b="1">
          <a:solidFill>
            <a:schemeClr val="tx1"/>
          </a:solidFill>
          <a:latin typeface="微軟正黑體" pitchFamily="34" charset="-120"/>
          <a:ea typeface="微軟正黑體" pitchFamily="34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1100EA"/>
        </a:buClr>
        <a:buFont typeface="Wingdings" pitchFamily="2" charset="2"/>
        <a:buChar char="u"/>
        <a:defRPr sz="30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0070C0"/>
        </a:buClr>
        <a:buFont typeface="Wingdings" pitchFamily="2" charset="2"/>
        <a:buChar char="l"/>
        <a:defRPr sz="26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558ED5"/>
        </a:buClr>
        <a:buFont typeface="Arial" charset="0"/>
        <a:buChar char="•"/>
        <a:defRPr sz="22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8EB4E3"/>
        </a:buClr>
        <a:buFont typeface="Arial" charset="0"/>
        <a:buChar char="–"/>
        <a:defRPr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8EB4E3"/>
        </a:buClr>
        <a:buFont typeface="Arial" charset="0"/>
        <a:buChar char="»"/>
        <a:defRPr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微軟正黑體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ctrTitle"/>
          </p:nvPr>
        </p:nvSpPr>
        <p:spPr>
          <a:xfrm>
            <a:off x="760413" y="484188"/>
            <a:ext cx="7772400" cy="1243012"/>
          </a:xfrm>
        </p:spPr>
        <p:txBody>
          <a:bodyPr/>
          <a:lstStyle/>
          <a:p>
            <a:r>
              <a:rPr lang="en-US" altLang="zh-TW" sz="2800" dirty="0" smtClean="0">
                <a:solidFill>
                  <a:srgbClr val="00B050"/>
                </a:solidFill>
              </a:rPr>
              <a:t>NuMicro™ ARM Cortex™ M4</a:t>
            </a:r>
            <a:br>
              <a:rPr lang="en-US" altLang="zh-TW" sz="2800" dirty="0" smtClean="0">
                <a:solidFill>
                  <a:srgbClr val="00B050"/>
                </a:solidFill>
              </a:rPr>
            </a:br>
            <a:r>
              <a:rPr lang="en-US" altLang="zh-TW" sz="2800" dirty="0" smtClean="0">
                <a:solidFill>
                  <a:srgbClr val="00B050"/>
                </a:solidFill>
              </a:rPr>
              <a:t>NUC470 </a:t>
            </a:r>
            <a:r>
              <a:rPr lang="zh-TW" altLang="en-US" sz="2800" dirty="0" smtClean="0">
                <a:solidFill>
                  <a:srgbClr val="00B050"/>
                </a:solidFill>
              </a:rPr>
              <a:t>以太網</a:t>
            </a:r>
            <a:r>
              <a:rPr lang="zh-TW" altLang="en-US" sz="2800" dirty="0">
                <a:solidFill>
                  <a:srgbClr val="00B050"/>
                </a:solidFill>
              </a:rPr>
              <a:t>介紹</a:t>
            </a:r>
            <a:r>
              <a:rPr lang="zh-TW" altLang="en-US" sz="2800" dirty="0" smtClean="0">
                <a:solidFill>
                  <a:srgbClr val="00B050"/>
                </a:solidFill>
              </a:rPr>
              <a:t> </a:t>
            </a:r>
          </a:p>
        </p:txBody>
      </p:sp>
      <p:sp>
        <p:nvSpPr>
          <p:cNvPr id="8195" name="TextBox 3"/>
          <p:cNvSpPr txBox="1">
            <a:spLocks noChangeArrowheads="1"/>
          </p:cNvSpPr>
          <p:nvPr/>
        </p:nvSpPr>
        <p:spPr bwMode="auto">
          <a:xfrm>
            <a:off x="3924300" y="2427288"/>
            <a:ext cx="714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/>
            <a:endParaRPr lang="zh-TW" altLang="en-US"/>
          </a:p>
        </p:txBody>
      </p:sp>
      <p:sp>
        <p:nvSpPr>
          <p:cNvPr id="8196" name="TextBox 4"/>
          <p:cNvSpPr txBox="1">
            <a:spLocks noChangeArrowheads="1"/>
          </p:cNvSpPr>
          <p:nvPr/>
        </p:nvSpPr>
        <p:spPr bwMode="auto">
          <a:xfrm>
            <a:off x="3506788" y="2625725"/>
            <a:ext cx="21288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zh-TW" altLang="en-US" b="1">
                <a:latin typeface="微軟正黑體" pitchFamily="34" charset="-120"/>
                <a:ea typeface="微軟正黑體" pitchFamily="34" charset="-120"/>
              </a:rPr>
              <a:t>日期 </a:t>
            </a:r>
            <a:r>
              <a:rPr lang="en-US" altLang="zh-TW" b="1">
                <a:latin typeface="微軟正黑體" pitchFamily="34" charset="-120"/>
                <a:ea typeface="微軟正黑體" pitchFamily="34" charset="-120"/>
              </a:rPr>
              <a:t>:</a:t>
            </a:r>
            <a:r>
              <a:rPr lang="zh-TW" altLang="en-US" b="1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b="1">
                <a:latin typeface="微軟正黑體" pitchFamily="34" charset="-120"/>
                <a:ea typeface="微軟正黑體" pitchFamily="34" charset="-120"/>
              </a:rPr>
              <a:t>2014/04/24</a:t>
            </a:r>
            <a:endParaRPr lang="zh-TW" altLang="en-US" b="1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zh-TW" altLang="en-US" dirty="0" smtClean="0"/>
              <a:t>特色</a:t>
            </a:r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zh-TW" altLang="en-US" sz="2400" dirty="0"/>
              <a:t>支持</a:t>
            </a:r>
            <a:r>
              <a:rPr lang="en-US" altLang="zh-TW" sz="2400" dirty="0" smtClean="0"/>
              <a:t> </a:t>
            </a:r>
            <a:r>
              <a:rPr lang="en-US" altLang="zh-TW" sz="2400" dirty="0"/>
              <a:t>IEEE Std. 802.3 CSMA/CD </a:t>
            </a:r>
            <a:r>
              <a:rPr lang="zh-TW" altLang="en-US" sz="2400" dirty="0" smtClean="0"/>
              <a:t>规范</a:t>
            </a:r>
            <a:r>
              <a:rPr lang="en-US" altLang="zh-TW" sz="2400" dirty="0" smtClean="0"/>
              <a:t>.</a:t>
            </a:r>
            <a:endParaRPr lang="en-US" altLang="zh-TW" sz="2400" dirty="0"/>
          </a:p>
          <a:p>
            <a:pPr>
              <a:lnSpc>
                <a:spcPct val="80000"/>
              </a:lnSpc>
            </a:pPr>
            <a:r>
              <a:rPr lang="zh-TW" altLang="en-US" sz="2400" dirty="0" smtClean="0"/>
              <a:t>支持全双工</a:t>
            </a:r>
            <a:r>
              <a:rPr lang="en-US" altLang="zh-TW" sz="2400" dirty="0" smtClean="0"/>
              <a:t>, </a:t>
            </a:r>
            <a:r>
              <a:rPr lang="zh-TW" altLang="en-US" sz="2400" dirty="0" smtClean="0"/>
              <a:t>半双工</a:t>
            </a:r>
            <a:r>
              <a:rPr lang="en-US" altLang="zh-TW" sz="2400" dirty="0" smtClean="0"/>
              <a:t>, </a:t>
            </a:r>
            <a:r>
              <a:rPr lang="zh-TW" altLang="en-US" sz="2400" dirty="0" smtClean="0"/>
              <a:t>以及</a:t>
            </a:r>
            <a:r>
              <a:rPr lang="en-US" altLang="zh-TW" sz="2400" dirty="0" smtClean="0"/>
              <a:t>10M/100M </a:t>
            </a:r>
            <a:r>
              <a:rPr lang="en-US" altLang="zh-TW" sz="2400" dirty="0"/>
              <a:t>bps </a:t>
            </a:r>
            <a:r>
              <a:rPr lang="zh-TW" altLang="en-US" sz="2400" dirty="0"/>
              <a:t>操作模式</a:t>
            </a:r>
            <a:r>
              <a:rPr lang="en-US" altLang="zh-TW" sz="2400" dirty="0" smtClean="0"/>
              <a:t>.</a:t>
            </a:r>
            <a:endParaRPr lang="en-US" altLang="zh-TW" sz="2400" dirty="0"/>
          </a:p>
          <a:p>
            <a:pPr>
              <a:lnSpc>
                <a:spcPct val="80000"/>
              </a:lnSpc>
            </a:pPr>
            <a:r>
              <a:rPr lang="zh-TW" altLang="en-US" sz="2400" dirty="0"/>
              <a:t>支持</a:t>
            </a:r>
            <a:r>
              <a:rPr lang="en-US" altLang="zh-TW" sz="2400" dirty="0" smtClean="0"/>
              <a:t> MII </a:t>
            </a:r>
            <a:r>
              <a:rPr lang="zh-TW" altLang="en-US" sz="2400" dirty="0"/>
              <a:t>以及</a:t>
            </a:r>
            <a:r>
              <a:rPr lang="en-US" altLang="zh-TW" sz="2400" dirty="0" smtClean="0"/>
              <a:t> RMII </a:t>
            </a:r>
            <a:r>
              <a:rPr lang="zh-TW" altLang="en-US" sz="2400" dirty="0" smtClean="0"/>
              <a:t>界面</a:t>
            </a:r>
            <a:r>
              <a:rPr lang="en-US" altLang="zh-TW" sz="2400" dirty="0" smtClean="0"/>
              <a:t>.</a:t>
            </a:r>
            <a:endParaRPr lang="en-US" altLang="zh-TW" sz="2400" dirty="0"/>
          </a:p>
          <a:p>
            <a:pPr>
              <a:lnSpc>
                <a:spcPct val="80000"/>
              </a:lnSpc>
            </a:pPr>
            <a:r>
              <a:rPr lang="zh-TW" altLang="en-US" sz="2400" dirty="0"/>
              <a:t>支持</a:t>
            </a:r>
            <a:r>
              <a:rPr lang="en-US" altLang="zh-TW" sz="2400" dirty="0" smtClean="0"/>
              <a:t> </a:t>
            </a:r>
            <a:r>
              <a:rPr lang="en-US" altLang="zh-TW" sz="2400" dirty="0"/>
              <a:t>pause </a:t>
            </a:r>
            <a:r>
              <a:rPr lang="en-US" altLang="zh-TW" sz="2400" dirty="0" smtClean="0"/>
              <a:t>frame </a:t>
            </a:r>
            <a:r>
              <a:rPr lang="zh-TW" altLang="en-US" sz="2400" dirty="0" smtClean="0"/>
              <a:t>达成流量控制之目的</a:t>
            </a:r>
            <a:r>
              <a:rPr lang="en-US" altLang="zh-TW" sz="2400" dirty="0" smtClean="0"/>
              <a:t>.</a:t>
            </a:r>
          </a:p>
          <a:p>
            <a:pPr>
              <a:lnSpc>
                <a:spcPct val="80000"/>
              </a:lnSpc>
            </a:pPr>
            <a:r>
              <a:rPr lang="zh-TW" altLang="en-US" sz="2400" dirty="0" smtClean="0"/>
              <a:t>支持 </a:t>
            </a:r>
            <a:r>
              <a:rPr lang="en-US" altLang="zh-TW" sz="2400" dirty="0" smtClean="0"/>
              <a:t>magic packet </a:t>
            </a:r>
            <a:r>
              <a:rPr lang="zh-TW" altLang="en-US" sz="2400" dirty="0" smtClean="0"/>
              <a:t>唤醒系统</a:t>
            </a:r>
            <a:endParaRPr lang="en-US" altLang="zh-TW" sz="2400" dirty="0"/>
          </a:p>
          <a:p>
            <a:pPr>
              <a:lnSpc>
                <a:spcPct val="80000"/>
              </a:lnSpc>
            </a:pPr>
            <a:r>
              <a:rPr lang="zh-TW" altLang="en-US" sz="2400" dirty="0" smtClean="0"/>
              <a:t>支持长封包</a:t>
            </a:r>
            <a:r>
              <a:rPr lang="en-US" altLang="zh-TW" sz="2400" dirty="0" smtClean="0"/>
              <a:t>  (</a:t>
            </a:r>
            <a:r>
              <a:rPr lang="en-US" altLang="zh-TW" sz="2400" dirty="0"/>
              <a:t>&gt;</a:t>
            </a:r>
            <a:r>
              <a:rPr lang="en-US" altLang="zh-TW" sz="2400" dirty="0" smtClean="0"/>
              <a:t> </a:t>
            </a:r>
            <a:r>
              <a:rPr lang="en-US" altLang="zh-TW" sz="2400" dirty="0"/>
              <a:t>1518 </a:t>
            </a:r>
            <a:r>
              <a:rPr lang="zh-TW" altLang="en-US" sz="2400" dirty="0"/>
              <a:t>位</a:t>
            </a:r>
            <a:r>
              <a:rPr lang="en-US" altLang="zh-TW" sz="2400" dirty="0" smtClean="0"/>
              <a:t>) </a:t>
            </a:r>
            <a:r>
              <a:rPr lang="zh-TW" altLang="en-US" sz="2400" dirty="0" smtClean="0"/>
              <a:t>以及短封包</a:t>
            </a:r>
            <a:r>
              <a:rPr lang="en-US" altLang="zh-TW" sz="2400" dirty="0" smtClean="0"/>
              <a:t> (&lt; </a:t>
            </a:r>
            <a:r>
              <a:rPr lang="en-US" altLang="zh-TW" sz="2400" dirty="0"/>
              <a:t>64 </a:t>
            </a:r>
            <a:r>
              <a:rPr lang="zh-TW" altLang="en-US" sz="2400" dirty="0"/>
              <a:t>位</a:t>
            </a:r>
            <a:r>
              <a:rPr lang="en-US" altLang="zh-TW" sz="2400" dirty="0" smtClean="0"/>
              <a:t>).</a:t>
            </a:r>
            <a:endParaRPr lang="en-US" altLang="zh-TW" sz="2400" dirty="0"/>
          </a:p>
          <a:p>
            <a:pPr>
              <a:lnSpc>
                <a:spcPct val="80000"/>
              </a:lnSpc>
            </a:pPr>
            <a:r>
              <a:rPr lang="zh-TW" altLang="en-US" sz="2400" dirty="0" smtClean="0"/>
              <a:t>支持</a:t>
            </a:r>
            <a:r>
              <a:rPr lang="en-US" altLang="zh-TW" sz="2400" dirty="0" smtClean="0"/>
              <a:t> </a:t>
            </a:r>
            <a:r>
              <a:rPr lang="en-US" altLang="zh-TW" sz="2400" dirty="0"/>
              <a:t>16 </a:t>
            </a:r>
            <a:r>
              <a:rPr lang="zh-TW" altLang="en-US" sz="2400" dirty="0" smtClean="0"/>
              <a:t>个</a:t>
            </a:r>
            <a:r>
              <a:rPr lang="en-US" altLang="zh-TW" sz="2400" dirty="0" smtClean="0"/>
              <a:t> </a:t>
            </a:r>
            <a:r>
              <a:rPr lang="en-US" altLang="zh-TW" sz="2400" dirty="0"/>
              <a:t>CAM </a:t>
            </a:r>
            <a:r>
              <a:rPr lang="zh-TW" altLang="en-US" sz="2400" dirty="0" smtClean="0"/>
              <a:t>来判断网络封包 </a:t>
            </a:r>
            <a:r>
              <a:rPr lang="en-US" altLang="zh-TW" sz="2400" dirty="0" smtClean="0"/>
              <a:t>MAC </a:t>
            </a:r>
            <a:r>
              <a:rPr lang="zh-TW" altLang="en-US" sz="2400" dirty="0" smtClean="0"/>
              <a:t>地址</a:t>
            </a:r>
            <a:r>
              <a:rPr lang="en-US" altLang="zh-TW" sz="2400" dirty="0" smtClean="0"/>
              <a:t>.</a:t>
            </a:r>
            <a:endParaRPr lang="en-US" altLang="zh-TW" sz="2400" dirty="0"/>
          </a:p>
          <a:p>
            <a:pPr>
              <a:lnSpc>
                <a:spcPct val="80000"/>
              </a:lnSpc>
            </a:pPr>
            <a:r>
              <a:rPr lang="zh-TW" altLang="en-US" sz="2400" dirty="0"/>
              <a:t>支持</a:t>
            </a:r>
            <a:r>
              <a:rPr lang="en-US" altLang="zh-TW" sz="2400" dirty="0" smtClean="0"/>
              <a:t> </a:t>
            </a:r>
            <a:r>
              <a:rPr lang="en-US" altLang="zh-TW" sz="2400" dirty="0"/>
              <a:t>DMA </a:t>
            </a:r>
            <a:r>
              <a:rPr lang="zh-TW" altLang="en-US" sz="2400" dirty="0"/>
              <a:t>功能</a:t>
            </a:r>
            <a:r>
              <a:rPr lang="en-US" altLang="zh-TW" sz="2400" dirty="0" smtClean="0"/>
              <a:t>.</a:t>
            </a:r>
            <a:endParaRPr lang="en-US" altLang="zh-TW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dirty="0" smtClean="0"/>
              <a:t>系统设置</a:t>
            </a:r>
            <a:endParaRPr lang="zh-TW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FF2718B-CC68-4144-B553-7EA91242AB74}" type="slidenum">
              <a:rPr lang="zh-TW" altLang="en-US" smtClean="0"/>
              <a:pPr>
                <a:defRPr/>
              </a:pPr>
              <a:t>3</a:t>
            </a:fld>
            <a:endParaRPr lang="zh-TW" altLang="en-US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57200" y="1058863"/>
            <a:ext cx="8229600" cy="3535362"/>
          </a:xfrm>
        </p:spPr>
        <p:txBody>
          <a:bodyPr>
            <a:noAutofit/>
          </a:bodyPr>
          <a:lstStyle/>
          <a:p>
            <a:pPr marL="342900" indent="-342900">
              <a:buFont typeface="Wingdings" pitchFamily="2" charset="2"/>
              <a:buChar char="u"/>
            </a:pPr>
            <a:r>
              <a:rPr lang="zh-TW" altLang="en-US" sz="2400" dirty="0" smtClean="0"/>
              <a:t>寄存器 </a:t>
            </a:r>
            <a:r>
              <a:rPr lang="en-US" altLang="zh-TW" sz="2400" dirty="0" smtClean="0"/>
              <a:t>AHBCLK</a:t>
            </a:r>
            <a:r>
              <a:rPr lang="zh-TW" altLang="en-US" sz="2400" dirty="0" smtClean="0"/>
              <a:t> 比</a:t>
            </a:r>
            <a:r>
              <a:rPr lang="zh-TW" altLang="en-US" sz="2400" dirty="0"/>
              <a:t>特</a:t>
            </a:r>
            <a:r>
              <a:rPr lang="en-US" altLang="zh-TW" sz="2400" dirty="0" smtClean="0"/>
              <a:t> </a:t>
            </a:r>
            <a:r>
              <a:rPr lang="en-US" altLang="zh-TW" sz="2400" dirty="0"/>
              <a:t>5 </a:t>
            </a:r>
            <a:r>
              <a:rPr lang="zh-TW" altLang="en-US" sz="2400" dirty="0" smtClean="0"/>
              <a:t>置 </a:t>
            </a:r>
            <a:r>
              <a:rPr lang="en-US" altLang="zh-TW" sz="2400" dirty="0" smtClean="0"/>
              <a:t>1 </a:t>
            </a:r>
            <a:r>
              <a:rPr lang="zh-TW" altLang="en-US" sz="2400" dirty="0" smtClean="0"/>
              <a:t>来使能</a:t>
            </a:r>
            <a:r>
              <a:rPr lang="en-US" altLang="zh-TW" sz="2400" dirty="0" smtClean="0"/>
              <a:t> </a:t>
            </a:r>
            <a:r>
              <a:rPr lang="en-US" altLang="zh-TW" sz="2400" dirty="0"/>
              <a:t>EMAC </a:t>
            </a:r>
            <a:r>
              <a:rPr lang="zh-TW" altLang="en-US" sz="2400" dirty="0" smtClean="0"/>
              <a:t>时钟</a:t>
            </a:r>
            <a:endParaRPr lang="en-US" altLang="zh-TW" sz="2400" dirty="0"/>
          </a:p>
          <a:p>
            <a:pPr marL="342900" indent="-342900">
              <a:buFont typeface="Wingdings" pitchFamily="2" charset="2"/>
              <a:buChar char="u"/>
            </a:pPr>
            <a:r>
              <a:rPr lang="zh-TW" altLang="en-US" sz="2400" dirty="0" smtClean="0"/>
              <a:t>网口时钟从</a:t>
            </a:r>
            <a:r>
              <a:rPr lang="en-US" altLang="zh-TW" sz="2400" dirty="0" smtClean="0"/>
              <a:t> PLL</a:t>
            </a:r>
            <a:r>
              <a:rPr lang="zh-TW" altLang="en-US" sz="2400" dirty="0" smtClean="0"/>
              <a:t> 来</a:t>
            </a:r>
            <a:r>
              <a:rPr lang="en-US" altLang="zh-TW" sz="2400" dirty="0" smtClean="0"/>
              <a:t>, </a:t>
            </a:r>
            <a:r>
              <a:rPr lang="zh-TW" altLang="en-US" sz="2400" dirty="0" smtClean="0"/>
              <a:t>且须</a:t>
            </a:r>
            <a:r>
              <a:rPr lang="en-US" altLang="zh-TW" sz="2400" dirty="0" smtClean="0"/>
              <a:t> </a:t>
            </a:r>
            <a:r>
              <a:rPr lang="en-US" altLang="zh-TW" sz="2400" dirty="0"/>
              <a:t>&gt;= 50MHz</a:t>
            </a:r>
          </a:p>
          <a:p>
            <a:pPr marL="342900" indent="-342900">
              <a:buFont typeface="Wingdings" pitchFamily="2" charset="2"/>
              <a:buChar char="u"/>
            </a:pPr>
            <a:r>
              <a:rPr lang="zh-TW" altLang="en-US" sz="2400" dirty="0" smtClean="0"/>
              <a:t>设置</a:t>
            </a:r>
            <a:r>
              <a:rPr lang="en-US" altLang="zh-TW" sz="2400" dirty="0" smtClean="0"/>
              <a:t> </a:t>
            </a:r>
            <a:r>
              <a:rPr lang="en-US" altLang="zh-TW" sz="2400" dirty="0"/>
              <a:t>EMAC_MDCLK_N(CLKDIV3[32:16])</a:t>
            </a:r>
          </a:p>
          <a:p>
            <a:pPr marL="342900" indent="-342900">
              <a:buFont typeface="Wingdings" pitchFamily="2" charset="2"/>
              <a:buChar char="u"/>
            </a:pPr>
            <a:r>
              <a:rPr lang="zh-TW" altLang="en-US" sz="2400" dirty="0" smtClean="0"/>
              <a:t>提供两组</a:t>
            </a:r>
            <a:r>
              <a:rPr lang="en-US" altLang="zh-TW" sz="2400" dirty="0" smtClean="0"/>
              <a:t> </a:t>
            </a:r>
            <a:r>
              <a:rPr lang="en-US" altLang="zh-TW" sz="2400" dirty="0"/>
              <a:t>MDIO/MDC: PB.15/PB.14 or PB.13/PB.12</a:t>
            </a:r>
          </a:p>
          <a:p>
            <a:pPr marL="342900" indent="-342900">
              <a:buFont typeface="Wingdings" pitchFamily="2" charset="2"/>
              <a:buChar char="u"/>
            </a:pPr>
            <a:r>
              <a:rPr lang="en-US" altLang="zh-TW" sz="2400" dirty="0"/>
              <a:t>RMII </a:t>
            </a:r>
            <a:r>
              <a:rPr lang="zh-TW" altLang="en-US" sz="2400" dirty="0" smtClean="0"/>
              <a:t>脚位</a:t>
            </a:r>
            <a:r>
              <a:rPr lang="en-US" altLang="zh-TW" sz="2400" dirty="0" smtClean="0"/>
              <a:t>: </a:t>
            </a:r>
            <a:r>
              <a:rPr lang="en-US" altLang="zh-TW" sz="2400" dirty="0"/>
              <a:t>PC.0~4, PC.6~8</a:t>
            </a:r>
          </a:p>
          <a:p>
            <a:pPr marL="342900" indent="-342900">
              <a:buFont typeface="Wingdings" pitchFamily="2" charset="2"/>
              <a:buChar char="u"/>
            </a:pPr>
            <a:r>
              <a:rPr lang="en-US" altLang="zh-TW" sz="2400" dirty="0"/>
              <a:t>MII </a:t>
            </a:r>
            <a:r>
              <a:rPr lang="zh-TW" altLang="en-US" sz="2400" dirty="0" smtClean="0"/>
              <a:t>脚位</a:t>
            </a:r>
            <a:r>
              <a:rPr lang="en-US" altLang="zh-TW" sz="2400" dirty="0" smtClean="0"/>
              <a:t>: </a:t>
            </a:r>
            <a:r>
              <a:rPr lang="en-US" altLang="zh-TW" sz="2400" dirty="0"/>
              <a:t>PC.0~8, PF.2~8</a:t>
            </a:r>
          </a:p>
        </p:txBody>
      </p:sp>
    </p:spTree>
    <p:extLst>
      <p:ext uri="{BB962C8B-B14F-4D97-AF65-F5344CB8AC3E}">
        <p14:creationId xmlns:p14="http://schemas.microsoft.com/office/powerpoint/2010/main" val="1706698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zh-TW" dirty="0" smtClean="0"/>
              <a:t>CAM</a:t>
            </a:r>
            <a:endParaRPr lang="zh-TW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467544" y="1025578"/>
            <a:ext cx="8219256" cy="3568647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zh-TW" altLang="en-US" sz="2400" dirty="0" smtClean="0"/>
              <a:t>用来辨识封包目的地址</a:t>
            </a:r>
            <a:endParaRPr lang="en-US" altLang="zh-TW" sz="2400" dirty="0"/>
          </a:p>
          <a:p>
            <a:pPr>
              <a:lnSpc>
                <a:spcPct val="90000"/>
              </a:lnSpc>
            </a:pPr>
            <a:r>
              <a:rPr lang="zh-TW" altLang="en-US" sz="2400" dirty="0" smtClean="0"/>
              <a:t>可设置成接收广播</a:t>
            </a:r>
            <a:r>
              <a:rPr lang="en-US" altLang="zh-TW" sz="2400" dirty="0" smtClean="0"/>
              <a:t>, </a:t>
            </a:r>
            <a:r>
              <a:rPr lang="zh-TW" altLang="en-US" sz="2400" dirty="0" smtClean="0"/>
              <a:t>组播</a:t>
            </a:r>
            <a:r>
              <a:rPr lang="en-US" altLang="zh-TW" sz="2400" dirty="0" smtClean="0"/>
              <a:t>, </a:t>
            </a:r>
            <a:r>
              <a:rPr lang="zh-TW" altLang="en-US" sz="2400" dirty="0" smtClean="0"/>
              <a:t>单播封</a:t>
            </a:r>
            <a:r>
              <a:rPr lang="zh-TW" altLang="en-US" sz="2400" dirty="0"/>
              <a:t>包</a:t>
            </a:r>
            <a:endParaRPr lang="en-US" altLang="zh-TW" sz="2400" dirty="0"/>
          </a:p>
          <a:p>
            <a:r>
              <a:rPr lang="zh-TW" altLang="en-US" sz="2400" dirty="0"/>
              <a:t>共</a:t>
            </a:r>
            <a:r>
              <a:rPr lang="zh-TW" altLang="en-US" sz="2400" dirty="0" smtClean="0"/>
              <a:t>提供</a:t>
            </a:r>
            <a:r>
              <a:rPr lang="en-US" altLang="zh-TW" sz="2400" dirty="0" smtClean="0"/>
              <a:t>16</a:t>
            </a:r>
            <a:r>
              <a:rPr lang="zh-TW" altLang="en-US" sz="2400" dirty="0" smtClean="0"/>
              <a:t> 组 </a:t>
            </a:r>
            <a:r>
              <a:rPr lang="en-US" altLang="zh-TW" sz="2400" dirty="0" smtClean="0"/>
              <a:t>CAM, </a:t>
            </a:r>
            <a:r>
              <a:rPr lang="zh-TW" altLang="en-US" sz="2400" dirty="0" smtClean="0"/>
              <a:t>其中 </a:t>
            </a:r>
            <a:r>
              <a:rPr lang="en-US" altLang="zh-TW" sz="2400" dirty="0" smtClean="0"/>
              <a:t>0~12 </a:t>
            </a:r>
            <a:r>
              <a:rPr lang="zh-TW" altLang="en-US" sz="2400" dirty="0" smtClean="0"/>
              <a:t>组作为 </a:t>
            </a:r>
            <a:r>
              <a:rPr lang="en-US" altLang="zh-TW" sz="2400" dirty="0" smtClean="0"/>
              <a:t>MAC </a:t>
            </a:r>
            <a:r>
              <a:rPr lang="zh-TW" altLang="en-US" sz="2400" dirty="0" smtClean="0"/>
              <a:t>地址辨认</a:t>
            </a:r>
            <a:r>
              <a:rPr lang="en-US" altLang="zh-TW" sz="2400" dirty="0" smtClean="0"/>
              <a:t>, </a:t>
            </a:r>
            <a:r>
              <a:rPr lang="zh-TW" altLang="en-US" sz="2400" dirty="0" smtClean="0"/>
              <a:t>第</a:t>
            </a:r>
            <a:r>
              <a:rPr lang="en-US" altLang="zh-TW" sz="2400" dirty="0" smtClean="0"/>
              <a:t> 13~15</a:t>
            </a:r>
            <a:r>
              <a:rPr lang="zh-TW" altLang="en-US" sz="2400" dirty="0"/>
              <a:t>组保留</a:t>
            </a:r>
            <a:r>
              <a:rPr lang="zh-TW" altLang="en-US" sz="2400" dirty="0" smtClean="0"/>
              <a:t>给 </a:t>
            </a:r>
            <a:r>
              <a:rPr lang="en-US" altLang="zh-TW" sz="2400" dirty="0" smtClean="0"/>
              <a:t>pause </a:t>
            </a:r>
            <a:r>
              <a:rPr lang="en-US" altLang="zh-TW" sz="2400" dirty="0"/>
              <a:t>frame </a:t>
            </a:r>
            <a:r>
              <a:rPr lang="zh-TW" altLang="en-US" sz="2400" dirty="0" smtClean="0"/>
              <a:t>传输使用</a:t>
            </a:r>
            <a:endParaRPr lang="en-US" altLang="zh-TW" sz="2400" dirty="0"/>
          </a:p>
          <a:p>
            <a:endParaRPr lang="zh-TW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FF2718B-CC68-4144-B553-7EA91242AB74}" type="slidenum">
              <a:rPr lang="zh-TW" altLang="en-US" smtClean="0"/>
              <a:pPr>
                <a:defRPr/>
              </a:pPr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604279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zh-TW" dirty="0" smtClean="0"/>
              <a:t>Pause Frame</a:t>
            </a:r>
            <a:endParaRPr lang="zh-TW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467544" y="1025578"/>
            <a:ext cx="8219256" cy="3568647"/>
          </a:xfrm>
        </p:spPr>
        <p:txBody>
          <a:bodyPr/>
          <a:lstStyle/>
          <a:p>
            <a:r>
              <a:rPr lang="en-US" altLang="zh-TW" sz="2400" dirty="0"/>
              <a:t>IEEE802.3-2002 Annex 31B</a:t>
            </a:r>
          </a:p>
          <a:p>
            <a:r>
              <a:rPr lang="zh-TW" altLang="en-US" sz="2400" dirty="0" smtClean="0"/>
              <a:t>使用组播</a:t>
            </a:r>
            <a:r>
              <a:rPr lang="en-US" altLang="zh-TW" sz="2400" dirty="0" smtClean="0"/>
              <a:t> </a:t>
            </a:r>
            <a:r>
              <a:rPr lang="en-US" altLang="zh-TW" sz="2400" dirty="0"/>
              <a:t>01-80-C2-00-00-01</a:t>
            </a:r>
          </a:p>
          <a:p>
            <a:r>
              <a:rPr lang="zh-TW" altLang="en-US" sz="2400" dirty="0"/>
              <a:t>使用</a:t>
            </a:r>
            <a:r>
              <a:rPr lang="en-US" altLang="zh-TW" sz="2400" dirty="0" smtClean="0"/>
              <a:t> </a:t>
            </a:r>
            <a:r>
              <a:rPr lang="en-US" altLang="zh-TW" sz="2400" dirty="0"/>
              <a:t>PAUSE </a:t>
            </a:r>
            <a:r>
              <a:rPr lang="en-US" altLang="zh-TW" sz="2400" dirty="0" err="1"/>
              <a:t>opcode</a:t>
            </a:r>
            <a:endParaRPr lang="en-US" altLang="zh-TW" sz="2400" dirty="0"/>
          </a:p>
          <a:p>
            <a:r>
              <a:rPr lang="en-US" altLang="zh-TW" sz="2400" dirty="0" err="1" smtClean="0"/>
              <a:t>request_operand</a:t>
            </a:r>
            <a:r>
              <a:rPr lang="en-US" altLang="zh-TW" sz="2400" dirty="0" smtClean="0"/>
              <a:t> </a:t>
            </a:r>
            <a:r>
              <a:rPr lang="zh-TW" altLang="en-US" sz="2400" dirty="0" smtClean="0"/>
              <a:t>指定停止送包的时间长度</a:t>
            </a:r>
            <a:r>
              <a:rPr lang="en-US" altLang="zh-TW" sz="2400" dirty="0" smtClean="0"/>
              <a:t>. </a:t>
            </a:r>
            <a:r>
              <a:rPr lang="zh-TW" altLang="en-US" sz="2400" dirty="0" smtClean="0"/>
              <a:t>以 </a:t>
            </a:r>
            <a:r>
              <a:rPr lang="en-US" altLang="zh-TW" sz="2400" dirty="0" err="1"/>
              <a:t>pause_quanta</a:t>
            </a:r>
            <a:r>
              <a:rPr lang="en-US" altLang="zh-TW" sz="2400" dirty="0"/>
              <a:t> </a:t>
            </a:r>
            <a:r>
              <a:rPr lang="en-US" altLang="zh-TW" sz="2400" dirty="0" smtClean="0"/>
              <a:t>(512 </a:t>
            </a:r>
            <a:r>
              <a:rPr lang="zh-TW" altLang="en-US" sz="2400" dirty="0" smtClean="0"/>
              <a:t>比特时间</a:t>
            </a:r>
            <a:r>
              <a:rPr lang="en-US" altLang="zh-TW" sz="2400" dirty="0" smtClean="0"/>
              <a:t>) </a:t>
            </a:r>
            <a:r>
              <a:rPr lang="zh-TW" altLang="en-US" sz="2400" dirty="0" smtClean="0"/>
              <a:t>为单位</a:t>
            </a:r>
            <a:endParaRPr lang="en-US" altLang="zh-TW" sz="2400" dirty="0"/>
          </a:p>
          <a:p>
            <a:r>
              <a:rPr lang="en-US" altLang="zh-TW" sz="2400" dirty="0" smtClean="0"/>
              <a:t>Pause </a:t>
            </a:r>
            <a:r>
              <a:rPr lang="en-US" altLang="zh-TW" sz="2400" dirty="0"/>
              <a:t>frames </a:t>
            </a:r>
            <a:r>
              <a:rPr lang="zh-TW" altLang="en-US" sz="2400" dirty="0" smtClean="0"/>
              <a:t>只能在全双功模式下使用</a:t>
            </a:r>
            <a:r>
              <a:rPr lang="en-US" altLang="zh-TW" sz="2400" dirty="0" smtClean="0"/>
              <a:t>.</a:t>
            </a:r>
            <a:endParaRPr lang="en-US" altLang="zh-TW" sz="2400" dirty="0"/>
          </a:p>
          <a:p>
            <a:endParaRPr lang="zh-TW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FF2718B-CC68-4144-B553-7EA91242AB74}" type="slidenum">
              <a:rPr lang="zh-TW" altLang="en-US" smtClean="0"/>
              <a:pPr>
                <a:defRPr/>
              </a:pPr>
              <a:t>5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4778094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zh-TW" dirty="0"/>
              <a:t>Magic Packet</a:t>
            </a:r>
            <a:endParaRPr lang="zh-TW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467544" y="1025578"/>
            <a:ext cx="8219256" cy="3568647"/>
          </a:xfrm>
        </p:spPr>
        <p:txBody>
          <a:bodyPr/>
          <a:lstStyle/>
          <a:p>
            <a:r>
              <a:rPr lang="zh-TW" altLang="en-US" dirty="0" smtClean="0"/>
              <a:t>在 </a:t>
            </a:r>
            <a:r>
              <a:rPr lang="en-US" altLang="zh-TW" dirty="0" smtClean="0"/>
              <a:t>AMD </a:t>
            </a:r>
            <a:r>
              <a:rPr lang="zh-TW" altLang="en-US" dirty="0" smtClean="0"/>
              <a:t>的</a:t>
            </a:r>
            <a:r>
              <a:rPr lang="en-US" altLang="zh-TW" dirty="0" smtClean="0"/>
              <a:t> Magic </a:t>
            </a:r>
            <a:r>
              <a:rPr lang="en-US" altLang="zh-TW" dirty="0"/>
              <a:t>Packet Technology whitepaper </a:t>
            </a:r>
            <a:r>
              <a:rPr lang="zh-TW" altLang="en-US" dirty="0" smtClean="0"/>
              <a:t>中规范</a:t>
            </a:r>
            <a:endParaRPr lang="en-US" altLang="zh-TW" dirty="0" smtClean="0"/>
          </a:p>
          <a:p>
            <a:r>
              <a:rPr lang="zh-TW" altLang="en-US" dirty="0" smtClean="0"/>
              <a:t>一个封包含有 </a:t>
            </a:r>
            <a:r>
              <a:rPr lang="en-US" altLang="zh-TW" dirty="0" smtClean="0"/>
              <a:t>6 </a:t>
            </a:r>
            <a:r>
              <a:rPr lang="zh-TW" altLang="en-US" dirty="0" smtClean="0"/>
              <a:t>个 </a:t>
            </a:r>
            <a:r>
              <a:rPr lang="en-US" altLang="zh-TW" dirty="0" smtClean="0"/>
              <a:t>0xFF, </a:t>
            </a:r>
            <a:r>
              <a:rPr lang="zh-TW" altLang="en-US" dirty="0" smtClean="0"/>
              <a:t>紧接着重复 </a:t>
            </a:r>
            <a:r>
              <a:rPr lang="en-US" altLang="zh-TW" dirty="0" smtClean="0"/>
              <a:t>16 </a:t>
            </a:r>
            <a:r>
              <a:rPr lang="zh-TW" altLang="en-US" dirty="0" smtClean="0"/>
              <a:t>次的 </a:t>
            </a:r>
            <a:r>
              <a:rPr lang="en-US" altLang="zh-TW" dirty="0" smtClean="0"/>
              <a:t>48-bit MAC </a:t>
            </a:r>
            <a:r>
              <a:rPr lang="zh-TW" altLang="en-US" dirty="0" smtClean="0"/>
              <a:t>地址</a:t>
            </a:r>
            <a:r>
              <a:rPr lang="en-US" altLang="zh-TW" dirty="0" smtClean="0"/>
              <a:t>.</a:t>
            </a:r>
            <a:endParaRPr lang="en-US" altLang="zh-TW" dirty="0"/>
          </a:p>
          <a:p>
            <a:endParaRPr lang="en-US" altLang="zh-TW" dirty="0"/>
          </a:p>
          <a:p>
            <a:endParaRPr lang="zh-TW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FF2718B-CC68-4144-B553-7EA91242AB74}" type="slidenum">
              <a:rPr lang="zh-TW" altLang="en-US" smtClean="0"/>
              <a:pPr>
                <a:defRPr/>
              </a:pPr>
              <a:t>6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9263074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zh-TW" dirty="0" smtClean="0"/>
              <a:t>Descriptors</a:t>
            </a:r>
            <a:endParaRPr lang="zh-TW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467544" y="1025578"/>
            <a:ext cx="8219256" cy="3568647"/>
          </a:xfrm>
        </p:spPr>
        <p:txBody>
          <a:bodyPr/>
          <a:lstStyle/>
          <a:p>
            <a:r>
              <a:rPr lang="zh-TW" altLang="en-US" dirty="0" smtClean="0"/>
              <a:t>一种连结串行 </a:t>
            </a:r>
            <a:r>
              <a:rPr lang="en-US" altLang="zh-TW" dirty="0" smtClean="0"/>
              <a:t>(link-list) </a:t>
            </a:r>
            <a:r>
              <a:rPr lang="zh-TW" altLang="en-US" dirty="0" smtClean="0"/>
              <a:t>结构</a:t>
            </a:r>
            <a:r>
              <a:rPr lang="en-US" altLang="zh-TW" dirty="0" smtClean="0"/>
              <a:t>, </a:t>
            </a:r>
            <a:r>
              <a:rPr lang="zh-TW" altLang="en-US" dirty="0" smtClean="0"/>
              <a:t>使用来记录以及控制封包的状态</a:t>
            </a:r>
            <a:r>
              <a:rPr lang="en-US" altLang="zh-TW" dirty="0" smtClean="0"/>
              <a:t>.</a:t>
            </a:r>
            <a:endParaRPr lang="en-US" altLang="zh-TW" dirty="0"/>
          </a:p>
          <a:p>
            <a:r>
              <a:rPr lang="zh-TW" altLang="en-US" dirty="0" smtClean="0"/>
              <a:t>定义了两种</a:t>
            </a:r>
            <a:r>
              <a:rPr lang="en-US" altLang="zh-TW" dirty="0" smtClean="0"/>
              <a:t> descriptors, </a:t>
            </a:r>
            <a:r>
              <a:rPr lang="zh-TW" altLang="en-US" dirty="0" smtClean="0"/>
              <a:t>分别使用于传送以及接收</a:t>
            </a:r>
            <a:r>
              <a:rPr lang="en-US" altLang="zh-TW" dirty="0" smtClean="0"/>
              <a:t>. </a:t>
            </a:r>
          </a:p>
          <a:p>
            <a:r>
              <a:rPr lang="zh-TW" altLang="en-US" dirty="0" smtClean="0"/>
              <a:t>传送及接收的 </a:t>
            </a:r>
            <a:r>
              <a:rPr lang="en-US" altLang="zh-TW" dirty="0" smtClean="0"/>
              <a:t>buffer </a:t>
            </a:r>
            <a:r>
              <a:rPr lang="zh-TW" altLang="en-US" dirty="0" smtClean="0"/>
              <a:t>必须位于 </a:t>
            </a:r>
            <a:r>
              <a:rPr lang="en-US" altLang="zh-TW" dirty="0" smtClean="0"/>
              <a:t>internal SRAM.</a:t>
            </a:r>
            <a:endParaRPr lang="en-US" altLang="zh-TW" dirty="0"/>
          </a:p>
          <a:p>
            <a:endParaRPr lang="zh-TW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FF2718B-CC68-4144-B553-7EA91242AB74}" type="slidenum">
              <a:rPr lang="zh-TW" altLang="en-US" smtClean="0"/>
              <a:pPr>
                <a:defRPr/>
              </a:pPr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342374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zh-TW" dirty="0" smtClean="0"/>
              <a:t>Time Stamp</a:t>
            </a:r>
            <a:endParaRPr lang="zh-TW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467544" y="1025578"/>
            <a:ext cx="8219256" cy="3568647"/>
          </a:xfrm>
        </p:spPr>
        <p:txBody>
          <a:bodyPr/>
          <a:lstStyle/>
          <a:p>
            <a:pPr eaLnBrk="1" hangingPunct="1"/>
            <a:r>
              <a:rPr lang="en-US" altLang="zh-TW" dirty="0">
                <a:cs typeface="Arial" charset="0"/>
              </a:rPr>
              <a:t>EMAC </a:t>
            </a:r>
            <a:r>
              <a:rPr lang="zh-TW" altLang="en-US" dirty="0" smtClean="0">
                <a:cs typeface="Arial" charset="0"/>
              </a:rPr>
              <a:t>分別在傳送 </a:t>
            </a:r>
            <a:r>
              <a:rPr lang="en-US" altLang="zh-TW" dirty="0" smtClean="0">
                <a:cs typeface="Arial" charset="0"/>
              </a:rPr>
              <a:t>descriptor TXDES </a:t>
            </a:r>
            <a:r>
              <a:rPr lang="en-US" altLang="zh-TW" dirty="0">
                <a:cs typeface="Arial" charset="0"/>
              </a:rPr>
              <a:t>1 (</a:t>
            </a:r>
            <a:r>
              <a:rPr lang="en-US" altLang="zh-TW" dirty="0" smtClean="0">
                <a:cs typeface="Arial" charset="0"/>
              </a:rPr>
              <a:t>TX </a:t>
            </a:r>
            <a:r>
              <a:rPr lang="en-US" altLang="zh-TW" dirty="0">
                <a:cs typeface="Arial" charset="0"/>
              </a:rPr>
              <a:t>Descriptor  Word  1)  </a:t>
            </a:r>
            <a:r>
              <a:rPr lang="zh-TW" altLang="en-US" dirty="0">
                <a:cs typeface="Arial" charset="0"/>
              </a:rPr>
              <a:t>以及</a:t>
            </a:r>
            <a:r>
              <a:rPr lang="en-US" altLang="zh-TW" dirty="0" smtClean="0">
                <a:cs typeface="Arial" charset="0"/>
              </a:rPr>
              <a:t>  </a:t>
            </a:r>
            <a:r>
              <a:rPr lang="en-US" altLang="zh-TW" dirty="0">
                <a:cs typeface="Arial" charset="0"/>
              </a:rPr>
              <a:t>TXDES  </a:t>
            </a:r>
            <a:r>
              <a:rPr lang="en-US" altLang="zh-TW" dirty="0" smtClean="0">
                <a:cs typeface="Arial" charset="0"/>
              </a:rPr>
              <a:t>3  </a:t>
            </a:r>
            <a:r>
              <a:rPr lang="en-US" altLang="zh-TW" dirty="0">
                <a:cs typeface="Arial" charset="0"/>
              </a:rPr>
              <a:t>(TXDMA  Descriptor  Word  </a:t>
            </a:r>
            <a:r>
              <a:rPr lang="en-US" altLang="zh-TW" dirty="0" smtClean="0">
                <a:cs typeface="Arial" charset="0"/>
              </a:rPr>
              <a:t>3)  </a:t>
            </a:r>
            <a:r>
              <a:rPr lang="zh-TW" altLang="en-US" dirty="0" smtClean="0">
                <a:cs typeface="Arial" charset="0"/>
              </a:rPr>
              <a:t>中</a:t>
            </a:r>
            <a:r>
              <a:rPr lang="en-US" altLang="zh-TW" dirty="0" smtClean="0">
                <a:cs typeface="Arial" charset="0"/>
              </a:rPr>
              <a:t>, </a:t>
            </a:r>
            <a:r>
              <a:rPr lang="zh-TW" altLang="en-US" dirty="0" smtClean="0">
                <a:cs typeface="Arial" charset="0"/>
              </a:rPr>
              <a:t>記錄</a:t>
            </a:r>
            <a:r>
              <a:rPr lang="en-US" altLang="zh-TW" dirty="0" smtClean="0">
                <a:cs typeface="Arial" charset="0"/>
              </a:rPr>
              <a:t>64</a:t>
            </a:r>
            <a:r>
              <a:rPr lang="zh-TW" altLang="en-US" dirty="0" smtClean="0">
                <a:cs typeface="Arial" charset="0"/>
              </a:rPr>
              <a:t>比特的封包傳送時間</a:t>
            </a:r>
            <a:r>
              <a:rPr lang="en-US" altLang="zh-TW" dirty="0" smtClean="0">
                <a:cs typeface="Arial" charset="0"/>
              </a:rPr>
              <a:t>.</a:t>
            </a:r>
            <a:endParaRPr lang="en-US" altLang="zh-TW" dirty="0">
              <a:cs typeface="Arial" charset="0"/>
            </a:endParaRPr>
          </a:p>
          <a:p>
            <a:pPr eaLnBrk="1" hangingPunct="1"/>
            <a:r>
              <a:rPr lang="en-US" altLang="zh-TW" dirty="0">
                <a:cs typeface="Arial" charset="0"/>
              </a:rPr>
              <a:t>EMAC </a:t>
            </a:r>
            <a:r>
              <a:rPr lang="zh-TW" altLang="en-US" dirty="0">
                <a:cs typeface="Arial" charset="0"/>
              </a:rPr>
              <a:t>分別</a:t>
            </a:r>
            <a:r>
              <a:rPr lang="zh-TW" altLang="en-US" dirty="0" smtClean="0">
                <a:cs typeface="Arial" charset="0"/>
              </a:rPr>
              <a:t>在</a:t>
            </a:r>
            <a:r>
              <a:rPr lang="zh-TW" altLang="en-US" dirty="0">
                <a:cs typeface="Arial" charset="0"/>
              </a:rPr>
              <a:t>接收</a:t>
            </a:r>
            <a:r>
              <a:rPr lang="zh-TW" altLang="en-US" dirty="0" smtClean="0">
                <a:cs typeface="Arial" charset="0"/>
              </a:rPr>
              <a:t> </a:t>
            </a:r>
            <a:r>
              <a:rPr lang="en-US" altLang="zh-TW" dirty="0">
                <a:cs typeface="Arial" charset="0"/>
              </a:rPr>
              <a:t>descriptor RXDES 1 (RXDMA Descriptor Word 1) </a:t>
            </a:r>
            <a:r>
              <a:rPr lang="zh-TW" altLang="en-US" dirty="0">
                <a:cs typeface="Arial" charset="0"/>
              </a:rPr>
              <a:t>及</a:t>
            </a:r>
            <a:r>
              <a:rPr lang="en-US" altLang="zh-TW" dirty="0" smtClean="0">
                <a:cs typeface="Arial" charset="0"/>
              </a:rPr>
              <a:t> </a:t>
            </a:r>
            <a:r>
              <a:rPr lang="en-US" altLang="zh-TW" dirty="0">
                <a:cs typeface="Arial" charset="0"/>
              </a:rPr>
              <a:t>RXDES 3 (RXDMA Descriptor Word 3 )  </a:t>
            </a:r>
            <a:r>
              <a:rPr lang="zh-TW" altLang="en-US" dirty="0">
                <a:cs typeface="Arial" charset="0"/>
              </a:rPr>
              <a:t>中</a:t>
            </a:r>
            <a:r>
              <a:rPr lang="en-US" altLang="zh-TW" dirty="0">
                <a:cs typeface="Arial" charset="0"/>
              </a:rPr>
              <a:t>, </a:t>
            </a:r>
            <a:r>
              <a:rPr lang="zh-TW" altLang="en-US" dirty="0">
                <a:cs typeface="Arial" charset="0"/>
              </a:rPr>
              <a:t>記錄</a:t>
            </a:r>
            <a:r>
              <a:rPr lang="en-US" altLang="zh-TW" dirty="0">
                <a:cs typeface="Arial" charset="0"/>
              </a:rPr>
              <a:t>64</a:t>
            </a:r>
            <a:r>
              <a:rPr lang="zh-TW" altLang="en-US" dirty="0">
                <a:cs typeface="Arial" charset="0"/>
              </a:rPr>
              <a:t>比特的封</a:t>
            </a:r>
            <a:r>
              <a:rPr lang="zh-TW" altLang="en-US" dirty="0" smtClean="0">
                <a:cs typeface="Arial" charset="0"/>
              </a:rPr>
              <a:t>包</a:t>
            </a:r>
            <a:r>
              <a:rPr lang="zh-TW" altLang="en-US" dirty="0">
                <a:cs typeface="Arial" charset="0"/>
              </a:rPr>
              <a:t>接收</a:t>
            </a:r>
            <a:r>
              <a:rPr lang="zh-TW" altLang="en-US" dirty="0" smtClean="0">
                <a:cs typeface="Arial" charset="0"/>
              </a:rPr>
              <a:t>時間</a:t>
            </a:r>
            <a:r>
              <a:rPr lang="en-US" altLang="zh-TW" dirty="0">
                <a:cs typeface="Arial" charset="0"/>
              </a:rPr>
              <a:t>.</a:t>
            </a:r>
            <a:endParaRPr lang="zh-TW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FF2718B-CC68-4144-B553-7EA91242AB74}" type="slidenum">
              <a:rPr lang="zh-TW" altLang="en-US" smtClean="0"/>
              <a:pPr>
                <a:defRPr/>
              </a:pPr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392681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zh-TW" dirty="0" smtClean="0"/>
              <a:t>LwIP</a:t>
            </a:r>
            <a:endParaRPr lang="zh-TW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467544" y="1025578"/>
            <a:ext cx="8219256" cy="3568647"/>
          </a:xfrm>
        </p:spPr>
        <p:txBody>
          <a:bodyPr/>
          <a:lstStyle/>
          <a:p>
            <a:r>
              <a:rPr lang="en-US" altLang="zh-TW" dirty="0" smtClean="0"/>
              <a:t>LwIP - </a:t>
            </a:r>
            <a:r>
              <a:rPr lang="en-US" altLang="zh-TW" sz="1400" dirty="0" smtClean="0"/>
              <a:t>(</a:t>
            </a:r>
            <a:r>
              <a:rPr lang="en-US" altLang="zh-TW" sz="1400" i="1" dirty="0"/>
              <a:t>L</a:t>
            </a:r>
            <a:r>
              <a:rPr lang="en-US" altLang="zh-TW" sz="1400" i="1" dirty="0" smtClean="0"/>
              <a:t>ight </a:t>
            </a:r>
            <a:r>
              <a:rPr lang="en-US" altLang="zh-TW" sz="1400" i="1" dirty="0"/>
              <a:t>weight IP</a:t>
            </a:r>
            <a:r>
              <a:rPr lang="en-US" altLang="zh-TW" sz="1400" dirty="0"/>
              <a:t>) </a:t>
            </a:r>
            <a:r>
              <a:rPr lang="zh-TW" altLang="en-US" sz="1400" dirty="0" smtClean="0"/>
              <a:t>由 </a:t>
            </a:r>
            <a:r>
              <a:rPr lang="en-US" altLang="zh-TW" sz="1400" dirty="0" smtClean="0"/>
              <a:t>Adam </a:t>
            </a:r>
            <a:r>
              <a:rPr lang="en-US" altLang="zh-TW" sz="1400" dirty="0" err="1" smtClean="0"/>
              <a:t>Dunkels</a:t>
            </a:r>
            <a:r>
              <a:rPr lang="en-US" altLang="zh-TW" sz="1400" dirty="0"/>
              <a:t> </a:t>
            </a:r>
            <a:r>
              <a:rPr lang="zh-TW" altLang="en-US" sz="1400" dirty="0" smtClean="0"/>
              <a:t>发展</a:t>
            </a:r>
            <a:r>
              <a:rPr lang="en-US" altLang="zh-TW" sz="1400" dirty="0" smtClean="0"/>
              <a:t>, </a:t>
            </a:r>
            <a:r>
              <a:rPr lang="zh-TW" altLang="en-US" sz="1400" dirty="0" smtClean="0"/>
              <a:t>适合嵌入式系统的网络协议栈</a:t>
            </a:r>
            <a:r>
              <a:rPr lang="en-US" altLang="zh-TW" sz="1400" dirty="0" smtClean="0"/>
              <a:t> </a:t>
            </a:r>
            <a:endParaRPr lang="en-US" altLang="zh-TW" sz="1400" dirty="0"/>
          </a:p>
          <a:p>
            <a:pPr lvl="1"/>
            <a:r>
              <a:rPr lang="zh-TW" altLang="en-US" dirty="0"/>
              <a:t>使用</a:t>
            </a:r>
            <a:r>
              <a:rPr lang="en-US" altLang="zh-TW" dirty="0" smtClean="0"/>
              <a:t> BSD </a:t>
            </a:r>
            <a:r>
              <a:rPr lang="zh-TW" altLang="en-US" dirty="0" smtClean="0"/>
              <a:t>形式的</a:t>
            </a:r>
            <a:r>
              <a:rPr lang="zh-TW" altLang="en-US" dirty="0"/>
              <a:t>许可证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支持</a:t>
            </a:r>
            <a:r>
              <a:rPr lang="en-US" altLang="zh-TW" dirty="0" smtClean="0"/>
              <a:t>IP</a:t>
            </a:r>
            <a:r>
              <a:rPr lang="en-US" altLang="zh-TW" dirty="0"/>
              <a:t>, ICMP, UDP, TCP, IGMP, ARP</a:t>
            </a:r>
          </a:p>
          <a:p>
            <a:pPr lvl="1"/>
            <a:r>
              <a:rPr lang="zh-TW" altLang="en-US" dirty="0" smtClean="0"/>
              <a:t>支持 </a:t>
            </a:r>
            <a:r>
              <a:rPr lang="en-US" altLang="zh-TW" dirty="0" smtClean="0"/>
              <a:t>DHCP </a:t>
            </a:r>
            <a:r>
              <a:rPr lang="en-US" altLang="zh-TW" dirty="0"/>
              <a:t>client, DNS client, </a:t>
            </a:r>
            <a:r>
              <a:rPr lang="en-US" altLang="zh-TW" dirty="0" err="1"/>
              <a:t>AutoIP</a:t>
            </a:r>
            <a:r>
              <a:rPr lang="en-US" altLang="zh-TW" dirty="0"/>
              <a:t>, SNMP agent</a:t>
            </a:r>
          </a:p>
          <a:p>
            <a:pPr lvl="1"/>
            <a:r>
              <a:rPr lang="zh-TW" altLang="en-US" dirty="0" smtClean="0"/>
              <a:t>支持 </a:t>
            </a:r>
            <a:r>
              <a:rPr lang="en-US" altLang="zh-TW" dirty="0" smtClean="0"/>
              <a:t>TCP </a:t>
            </a:r>
            <a:r>
              <a:rPr lang="en-US" altLang="zh-TW" dirty="0"/>
              <a:t>congestion control, fast recovery, and fast </a:t>
            </a:r>
            <a:r>
              <a:rPr lang="en-US" altLang="zh-TW" dirty="0" smtClean="0"/>
              <a:t>retransmit</a:t>
            </a:r>
            <a:endParaRPr lang="en-US" altLang="zh-TW" dirty="0"/>
          </a:p>
          <a:p>
            <a:r>
              <a:rPr lang="zh-TW" altLang="en-US" dirty="0"/>
              <a:t>支持</a:t>
            </a:r>
            <a:r>
              <a:rPr lang="en-US" altLang="zh-TW" dirty="0" smtClean="0"/>
              <a:t> </a:t>
            </a:r>
            <a:r>
              <a:rPr lang="en-US" altLang="zh-TW" dirty="0" err="1" smtClean="0"/>
              <a:t>μC</a:t>
            </a:r>
            <a:r>
              <a:rPr lang="en-US" altLang="zh-TW" dirty="0" smtClean="0"/>
              <a:t>/OS-II, </a:t>
            </a:r>
            <a:r>
              <a:rPr lang="zh-TW" altLang="en-US" dirty="0"/>
              <a:t>以及</a:t>
            </a:r>
            <a:r>
              <a:rPr lang="en-US" altLang="zh-TW" dirty="0" smtClean="0"/>
              <a:t> FreeRTOS</a:t>
            </a:r>
            <a:endParaRPr lang="zh-TW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FF2718B-CC68-4144-B553-7EA91242AB74}" type="slidenum">
              <a:rPr lang="zh-TW" altLang="en-US" smtClean="0"/>
              <a:pPr>
                <a:defRPr/>
              </a:pPr>
              <a:t>9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8716772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zh-TW" dirty="0" smtClean="0"/>
              <a:t>LwIP </a:t>
            </a:r>
            <a:r>
              <a:rPr lang="zh-TW" altLang="en-US" dirty="0" smtClean="0"/>
              <a:t>范例</a:t>
            </a:r>
            <a:endParaRPr lang="zh-TW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altLang="zh-TW" dirty="0" smtClean="0"/>
              <a:t>BSP </a:t>
            </a:r>
            <a:r>
              <a:rPr lang="zh-TW" altLang="en-US" dirty="0" smtClean="0"/>
              <a:t>中提供两个基于 </a:t>
            </a:r>
            <a:r>
              <a:rPr lang="en-US" altLang="zh-TW" dirty="0" smtClean="0"/>
              <a:t>LwIP </a:t>
            </a:r>
            <a:r>
              <a:rPr lang="zh-TW" altLang="en-US" dirty="0" smtClean="0"/>
              <a:t>的 </a:t>
            </a:r>
            <a:r>
              <a:rPr lang="en-US" altLang="zh-TW" dirty="0" smtClean="0"/>
              <a:t>web server </a:t>
            </a:r>
            <a:r>
              <a:rPr lang="zh-TW" altLang="en-US" dirty="0" smtClean="0"/>
              <a:t>范例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支持 </a:t>
            </a:r>
            <a:r>
              <a:rPr lang="en-US" altLang="zh-TW" dirty="0" smtClean="0"/>
              <a:t>FreeRTOS, </a:t>
            </a:r>
            <a:r>
              <a:rPr lang="en-US" altLang="zh-TW" dirty="0" err="1"/>
              <a:t>μC</a:t>
            </a:r>
            <a:r>
              <a:rPr lang="en-US" altLang="zh-TW" dirty="0"/>
              <a:t>/OS-II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支持 </a:t>
            </a:r>
            <a:r>
              <a:rPr lang="en-US" altLang="zh-TW" dirty="0" smtClean="0"/>
              <a:t>Keil </a:t>
            </a:r>
            <a:r>
              <a:rPr lang="zh-TW" altLang="en-US" dirty="0" smtClean="0"/>
              <a:t>以及 </a:t>
            </a:r>
            <a:r>
              <a:rPr lang="en-US" altLang="zh-TW" dirty="0" smtClean="0"/>
              <a:t>IAR</a:t>
            </a:r>
            <a:endParaRPr lang="zh-TW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FF2718B-CC68-4144-B553-7EA91242AB74}" type="slidenum">
              <a:rPr lang="zh-TW" altLang="en-US" smtClean="0"/>
              <a:pPr>
                <a:defRPr/>
              </a:pPr>
              <a:t>10</a:t>
            </a:fld>
            <a:endParaRPr lang="zh-TW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987574"/>
            <a:ext cx="3095625" cy="3609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8"/>
          <p:cNvSpPr/>
          <p:nvPr/>
        </p:nvSpPr>
        <p:spPr>
          <a:xfrm>
            <a:off x="971600" y="2211710"/>
            <a:ext cx="2088232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rgbClr val="FF0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60959" y="4011910"/>
            <a:ext cx="2088232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44559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zh-TW" dirty="0" smtClean="0"/>
              <a:t>FreeRTOS</a:t>
            </a:r>
            <a:r>
              <a:rPr lang="zh-TW" altLang="en-US" dirty="0"/>
              <a:t>范</a:t>
            </a:r>
            <a:r>
              <a:rPr lang="zh-TW" altLang="en-US" dirty="0" smtClean="0"/>
              <a:t>例目录架构</a:t>
            </a:r>
            <a:endParaRPr lang="zh-TW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FF2718B-CC68-4144-B553-7EA91242AB74}" type="slidenum">
              <a:rPr lang="zh-TW" altLang="en-US" smtClean="0"/>
              <a:pPr>
                <a:defRPr/>
              </a:pPr>
              <a:t>11</a:t>
            </a:fld>
            <a:endParaRPr lang="zh-TW" altLang="en-US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038224"/>
            <a:ext cx="7200292" cy="3477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665541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zh-TW" dirty="0"/>
              <a:t>FreeRTOS</a:t>
            </a:r>
            <a:r>
              <a:rPr lang="zh-TW" altLang="en-US" dirty="0"/>
              <a:t>范</a:t>
            </a:r>
            <a:r>
              <a:rPr lang="zh-TW" altLang="en-US" dirty="0" smtClean="0"/>
              <a:t>例工程架构</a:t>
            </a:r>
            <a:endParaRPr lang="zh-TW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FF2718B-CC68-4144-B553-7EA91242AB74}" type="slidenum">
              <a:rPr lang="zh-TW" altLang="en-US" smtClean="0"/>
              <a:pPr>
                <a:defRPr/>
              </a:pPr>
              <a:t>12</a:t>
            </a:fld>
            <a:endParaRPr lang="zh-TW" alt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771550"/>
            <a:ext cx="6096000" cy="4197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43296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zh-TW" dirty="0" smtClean="0"/>
              <a:t>IP </a:t>
            </a:r>
            <a:r>
              <a:rPr lang="zh-TW" altLang="en-US" dirty="0" smtClean="0"/>
              <a:t>地址设置</a:t>
            </a:r>
            <a:endParaRPr lang="zh-TW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FF2718B-CC68-4144-B553-7EA91242AB74}" type="slidenum">
              <a:rPr lang="zh-TW" altLang="en-US" smtClean="0"/>
              <a:pPr>
                <a:defRPr/>
              </a:pPr>
              <a:t>13</a:t>
            </a:fld>
            <a:endParaRPr lang="zh-TW" alt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856109"/>
            <a:ext cx="5397500" cy="3854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617240"/>
            <a:ext cx="3099569" cy="2332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467544" y="1617240"/>
            <a:ext cx="2554734" cy="45045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Rectangle 6"/>
          <p:cNvSpPr/>
          <p:nvPr/>
        </p:nvSpPr>
        <p:spPr>
          <a:xfrm>
            <a:off x="323528" y="2783333"/>
            <a:ext cx="2088232" cy="6525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044064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19475" y="2295525"/>
            <a:ext cx="1873250" cy="55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3381</TotalTime>
  <Words>526</Words>
  <Application>Microsoft Office PowerPoint</Application>
  <PresentationFormat>On-screen Show (16:9)</PresentationFormat>
  <Paragraphs>63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Custom Design</vt:lpstr>
      <vt:lpstr>2_Custom Design</vt:lpstr>
      <vt:lpstr>1_Custom Design</vt:lpstr>
      <vt:lpstr>NuMicro™ ARM Cortex™ M4 NUC470 以太網介紹 </vt:lpstr>
      <vt:lpstr>特色</vt:lpstr>
      <vt:lpstr>系统设置</vt:lpstr>
      <vt:lpstr>CAM</vt:lpstr>
      <vt:lpstr>Pause Frame</vt:lpstr>
      <vt:lpstr>Magic Packet</vt:lpstr>
      <vt:lpstr>Descriptors</vt:lpstr>
      <vt:lpstr>Time Stamp</vt:lpstr>
      <vt:lpstr>LwIP</vt:lpstr>
      <vt:lpstr>LwIP 范例</vt:lpstr>
      <vt:lpstr>FreeRTOS范例目录架构</vt:lpstr>
      <vt:lpstr>FreeRTOS范例工程架构</vt:lpstr>
      <vt:lpstr>IP 地址设置</vt:lpstr>
      <vt:lpstr>PowerPoint Presentation</vt:lpstr>
    </vt:vector>
  </TitlesOfParts>
  <Company>nuvoton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PN20 THHsu0</dc:creator>
  <cp:lastModifiedBy>yachen</cp:lastModifiedBy>
  <cp:revision>250</cp:revision>
  <cp:lastPrinted>2014-04-13T08:12:00Z</cp:lastPrinted>
  <dcterms:created xsi:type="dcterms:W3CDTF">2013-07-09T00:59:07Z</dcterms:created>
  <dcterms:modified xsi:type="dcterms:W3CDTF">2014-04-21T01:59:34Z</dcterms:modified>
</cp:coreProperties>
</file>