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86" r:id="rId2"/>
    <p:sldMasterId id="2147483666" r:id="rId3"/>
  </p:sldMasterIdLst>
  <p:notesMasterIdLst>
    <p:notesMasterId r:id="rId16"/>
  </p:notesMasterIdLst>
  <p:handoutMasterIdLst>
    <p:handoutMasterId r:id="rId17"/>
  </p:handoutMasterIdLst>
  <p:sldIdLst>
    <p:sldId id="259" r:id="rId4"/>
    <p:sldId id="263" r:id="rId5"/>
    <p:sldId id="271" r:id="rId6"/>
    <p:sldId id="272" r:id="rId7"/>
    <p:sldId id="273" r:id="rId8"/>
    <p:sldId id="277" r:id="rId9"/>
    <p:sldId id="280" r:id="rId10"/>
    <p:sldId id="278" r:id="rId11"/>
    <p:sldId id="275" r:id="rId12"/>
    <p:sldId id="276" r:id="rId13"/>
    <p:sldId id="279" r:id="rId14"/>
    <p:sldId id="266" r:id="rId15"/>
  </p:sldIdLst>
  <p:sldSz cx="9144000" cy="5143500" type="screen16x9"/>
  <p:notesSz cx="9290050" cy="70040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  <a:srgbClr val="FF99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2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2563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r">
              <a:defRPr sz="1200"/>
            </a:lvl1pPr>
          </a:lstStyle>
          <a:p>
            <a:pPr>
              <a:defRPr/>
            </a:pPr>
            <a:fld id="{2C61C350-F545-45A1-8A79-BDDE5E860A9F}" type="datetimeFigureOut">
              <a:rPr lang="zh-TW" altLang="en-US"/>
              <a:pPr>
                <a:defRPr/>
              </a:pPr>
              <a:t>2014/4/20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2563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r">
              <a:defRPr sz="1200"/>
            </a:lvl1pPr>
          </a:lstStyle>
          <a:p>
            <a:pPr>
              <a:defRPr/>
            </a:pPr>
            <a:fld id="{75EBAA6E-794D-4A62-894F-8A1EDFF2027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686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2563" y="0"/>
            <a:ext cx="4025900" cy="350838"/>
          </a:xfrm>
          <a:prstGeom prst="rect">
            <a:avLst/>
          </a:prstGeom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DC4363B-7291-4953-9D23-F7D0AF74223D}" type="datetimeFigureOut">
              <a:rPr lang="zh-TW" altLang="en-US"/>
              <a:pPr>
                <a:defRPr/>
              </a:pPr>
              <a:t>2014/4/20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11400" y="525463"/>
            <a:ext cx="4667250" cy="2625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04" tIns="46552" rIns="93104" bIns="46552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8688" y="3327400"/>
            <a:ext cx="7432675" cy="3151188"/>
          </a:xfrm>
          <a:prstGeom prst="rect">
            <a:avLst/>
          </a:prstGeom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2563" y="6653213"/>
            <a:ext cx="4025900" cy="349250"/>
          </a:xfrm>
          <a:prstGeom prst="rect">
            <a:avLst/>
          </a:prstGeom>
        </p:spPr>
        <p:txBody>
          <a:bodyPr vert="horz" wrap="square" lIns="93104" tIns="46552" rIns="93104" bIns="4655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697A320-7F2C-49BD-B628-F8413D6D09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6689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mtClean="0"/>
              <a:t>need change picture</a:t>
            </a:r>
            <a:endParaRPr lang="zh-TW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B3527561-2B09-4883-A7CF-4C6D59E7DA8A}" type="slidenum">
              <a:rPr lang="zh-TW" altLang="en-US" smtClean="0"/>
              <a:pPr eaLnBrk="1" hangingPunct="1"/>
              <a:t>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mtClean="0"/>
              <a:t>need change picture</a:t>
            </a:r>
            <a:endParaRPr lang="zh-TW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B3527561-2B09-4883-A7CF-4C6D59E7DA8A}" type="slidenum">
              <a:rPr lang="zh-TW" altLang="en-US" smtClean="0"/>
              <a:pPr eaLnBrk="1" hangingPunct="1"/>
              <a:t>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smtClean="0"/>
              <a:t>need change picture</a:t>
            </a:r>
            <a:endParaRPr lang="zh-TW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B3527561-2B09-4883-A7CF-4C6D59E7DA8A}" type="slidenum">
              <a:rPr lang="zh-TW" altLang="en-US" smtClean="0"/>
              <a:pPr eaLnBrk="1" hangingPunct="1"/>
              <a:t>5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79649"/>
            <a:ext cx="7772400" cy="811981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943571"/>
            <a:ext cx="7772400" cy="91621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Arial Unicode MS" pitchFamily="34" charset="-12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dirty="0" smtClean="0"/>
              <a:t>Click to edit Master subtitle style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994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712788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35353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4592638"/>
            <a:ext cx="2133600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E4AB7-AECD-4D15-AD1A-B89D72D913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326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71278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25578"/>
            <a:ext cx="4038600" cy="356864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459593" y="1025718"/>
            <a:ext cx="4112407" cy="356791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4592638"/>
            <a:ext cx="2133600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2718B-CC68-4144-B553-7EA91242AB7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629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5606"/>
            <a:ext cx="8229600" cy="3318619"/>
          </a:xfrm>
          <a:prstGeom prst="rect">
            <a:avLst/>
          </a:prstGeom>
        </p:spPr>
        <p:txBody>
          <a:bodyPr/>
          <a:lstStyle>
            <a:lvl1pPr>
              <a:buClr>
                <a:srgbClr val="0202C2"/>
              </a:buClr>
              <a:defRPr sz="2200"/>
            </a:lvl1pPr>
            <a:lvl2pPr marL="742950" indent="-285750">
              <a:buFont typeface="Wingdings" pitchFamily="2" charset="2"/>
              <a:buChar char="l"/>
              <a:defRPr sz="1800"/>
            </a:lvl2pPr>
            <a:lvl3pPr>
              <a:buClr>
                <a:schemeClr val="tx2">
                  <a:lumMod val="60000"/>
                  <a:lumOff val="40000"/>
                </a:schemeClr>
              </a:buClr>
              <a:defRPr sz="1600"/>
            </a:lvl3pPr>
            <a:lvl4pPr>
              <a:buClr>
                <a:schemeClr val="tx2">
                  <a:lumMod val="40000"/>
                  <a:lumOff val="60000"/>
                </a:schemeClr>
              </a:buClr>
              <a:defRPr/>
            </a:lvl4pPr>
            <a:lvl5pPr>
              <a:buClr>
                <a:schemeClr val="tx2">
                  <a:lumMod val="40000"/>
                  <a:lumOff val="60000"/>
                </a:schemeClr>
              </a:buClr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8976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HSU0\Desktop\封面背景-05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2388"/>
            <a:ext cx="9150350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pic>
        <p:nvPicPr>
          <p:cNvPr id="1028" name="Picture 7" descr="C:\Users\THHSU0\Desktop\CLAIRE\新唐科技相關檔案\LOGO [紅]big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17938"/>
            <a:ext cx="5040312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9" name="Group 9"/>
          <p:cNvGrpSpPr>
            <a:grpSpLocks/>
          </p:cNvGrpSpPr>
          <p:nvPr userDrawn="1"/>
        </p:nvGrpSpPr>
        <p:grpSpPr bwMode="auto">
          <a:xfrm>
            <a:off x="271463" y="307975"/>
            <a:ext cx="628650" cy="576263"/>
            <a:chOff x="270722" y="411510"/>
            <a:chExt cx="628870" cy="576064"/>
          </a:xfrm>
        </p:grpSpPr>
        <p:cxnSp>
          <p:nvCxnSpPr>
            <p:cNvPr id="11" name="Straight Connector 10"/>
            <p:cNvCxnSpPr/>
            <p:nvPr userDrawn="1"/>
          </p:nvCxnSpPr>
          <p:spPr>
            <a:xfrm>
              <a:off x="467641" y="411510"/>
              <a:ext cx="0" cy="57606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539103" y="411510"/>
              <a:ext cx="0" cy="323738"/>
            </a:xfrm>
            <a:prstGeom prst="line">
              <a:avLst/>
            </a:prstGeom>
            <a:ln w="95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270722" y="555923"/>
              <a:ext cx="628870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270722" y="595596"/>
              <a:ext cx="401778" cy="0"/>
            </a:xfrm>
            <a:prstGeom prst="line">
              <a:avLst/>
            </a:prstGeom>
            <a:ln w="95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0" name="Picture 13" descr="C:\Users\PN20\Desktop\ppt_02\All ICs-0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029">
            <a:off x="7027863" y="1746250"/>
            <a:ext cx="17891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C:\Users\PN20\Desktop\ppt_02\All ICs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5028">
            <a:off x="6288088" y="2857500"/>
            <a:ext cx="16192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C:\Users\THHSU0\Desktop\bar_橫-04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36513"/>
            <a:ext cx="9174163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THHSU0\Desktop\001ppt\bar-03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4911725"/>
            <a:ext cx="91646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66675"/>
            <a:ext cx="822960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205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058863"/>
            <a:ext cx="8229600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pic>
        <p:nvPicPr>
          <p:cNvPr id="2054" name="Picture 5" descr="C:\Users\THHSU0\Desktop\CLAIRE\新唐科技相關檔案\LOGO+中文標準字.p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550" y="233363"/>
            <a:ext cx="13716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59581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9C0336C-C208-4796-9DE9-602963C0B8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Font typeface="Wingdings" pitchFamily="2" charset="2"/>
        <a:buChar char="u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l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•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–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»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THHSU0\Desktop\封面背景-06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587750"/>
            <a:ext cx="9150351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12763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211388"/>
            <a:ext cx="8229600" cy="238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pic>
        <p:nvPicPr>
          <p:cNvPr id="3077" name="Picture 7" descr="C:\Users\THHSU0\Desktop\CLAIRE\新唐科技相關檔案\LOGO [紅]big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55625"/>
            <a:ext cx="4608512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3" descr="C:\Users\PN20\Desktop\ppt_02\All ICs-0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029">
            <a:off x="7159625" y="2555875"/>
            <a:ext cx="1635125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C:\Users\PN20\Desktop\ppt_02\All ICs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5028">
            <a:off x="6516688" y="3487738"/>
            <a:ext cx="1479550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1100EA"/>
        </a:buClr>
        <a:buFont typeface="Wingdings" pitchFamily="2" charset="2"/>
        <a:buChar char="u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l"/>
        <a:defRPr sz="2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•"/>
        <a:defRPr sz="2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8EB4E3"/>
        </a:buClr>
        <a:buFont typeface="Arial" charset="0"/>
        <a:buChar char="–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8EB4E3"/>
        </a:buClr>
        <a:buFont typeface="Arial" charset="0"/>
        <a:buChar char="»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z="2800" dirty="0" err="1" smtClean="0">
                <a:solidFill>
                  <a:srgbClr val="00B050"/>
                </a:solidFill>
              </a:rPr>
              <a:t>NuMicro</a:t>
            </a:r>
            <a:r>
              <a:rPr lang="en-US" altLang="zh-TW" sz="2800" dirty="0" smtClean="0">
                <a:solidFill>
                  <a:srgbClr val="00B050"/>
                </a:solidFill>
              </a:rPr>
              <a:t>™ ARM Cortex™ M4</a:t>
            </a:r>
            <a:br>
              <a:rPr lang="en-US" altLang="zh-TW" sz="2800" dirty="0" smtClean="0">
                <a:solidFill>
                  <a:srgbClr val="00B050"/>
                </a:solidFill>
              </a:rPr>
            </a:br>
            <a:r>
              <a:rPr lang="en-US" altLang="zh-TW" sz="2800" dirty="0" smtClean="0">
                <a:solidFill>
                  <a:srgbClr val="00B050"/>
                </a:solidFill>
              </a:rPr>
              <a:t>NUC472 </a:t>
            </a:r>
            <a:r>
              <a:rPr lang="zh-TW" altLang="en-US" sz="2800" dirty="0" smtClean="0">
                <a:solidFill>
                  <a:srgbClr val="00B050"/>
                </a:solidFill>
              </a:rPr>
              <a:t>以太網系列产品应用技术线上研讨会 </a:t>
            </a:r>
          </a:p>
        </p:txBody>
      </p:sp>
      <p:sp>
        <p:nvSpPr>
          <p:cNvPr id="8197" name="Subtitle 1"/>
          <p:cNvSpPr>
            <a:spLocks noGrp="1"/>
          </p:cNvSpPr>
          <p:nvPr>
            <p:ph type="subTitle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  <a:cs typeface="微軟正黑體" charset="0"/>
              </a:rPr>
              <a:t>以太网结合影像传感器实现远程抄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  <a:cs typeface="微軟正黑體" charset="0"/>
              </a:rPr>
              <a:t>表</a:t>
            </a:r>
            <a:endParaRPr lang="zh-TW" altLang="en-US" sz="2800" b="1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  <a:cs typeface="微軟正黑體" charset="0"/>
            </a:endParaRPr>
          </a:p>
        </p:txBody>
      </p:sp>
      <p:sp>
        <p:nvSpPr>
          <p:cNvPr id="8195" name="TextBox 3"/>
          <p:cNvSpPr txBox="1">
            <a:spLocks noChangeArrowheads="1"/>
          </p:cNvSpPr>
          <p:nvPr/>
        </p:nvSpPr>
        <p:spPr bwMode="auto">
          <a:xfrm>
            <a:off x="3924300" y="2427288"/>
            <a:ext cx="71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3506788" y="2625725"/>
            <a:ext cx="2128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b="1">
                <a:latin typeface="微軟正黑體" pitchFamily="34" charset="-120"/>
                <a:ea typeface="微軟正黑體" pitchFamily="34" charset="-120"/>
              </a:rPr>
              <a:t>日期 </a:t>
            </a:r>
            <a:r>
              <a:rPr lang="en-US" altLang="zh-TW" b="1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b="1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>
                <a:latin typeface="微軟正黑體" pitchFamily="34" charset="-120"/>
                <a:ea typeface="微軟正黑體" pitchFamily="34" charset="-120"/>
              </a:rPr>
              <a:t>2014/04/24</a:t>
            </a:r>
            <a:endParaRPr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TW" altLang="en-US" smtClean="0"/>
              <a:t>议题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TW" altLang="en-US" sz="2400" b="1" dirty="0" smtClean="0"/>
              <a:t>远程抄表应用范围</a:t>
            </a:r>
            <a:endParaRPr lang="en-US" altLang="zh-TW" sz="2400" b="1" dirty="0" smtClean="0"/>
          </a:p>
          <a:p>
            <a:pPr eaLnBrk="1" hangingPunct="1"/>
            <a:r>
              <a:rPr lang="zh-TW" altLang="en-US" sz="2400" b="1" dirty="0" smtClean="0"/>
              <a:t>应用系统简介</a:t>
            </a:r>
            <a:endParaRPr lang="en-US" altLang="zh-TW" sz="2400" b="1" dirty="0" smtClean="0"/>
          </a:p>
          <a:p>
            <a:pPr eaLnBrk="1" hangingPunct="1"/>
            <a:r>
              <a:rPr lang="zh-TW" altLang="en-US" sz="2400" b="1" dirty="0" smtClean="0"/>
              <a:t>系统细部简介</a:t>
            </a:r>
            <a:endParaRPr lang="en-US" altLang="zh-TW" sz="2400" b="1" dirty="0" smtClean="0"/>
          </a:p>
          <a:p>
            <a:pPr lvl="1" eaLnBrk="1" hangingPunct="1"/>
            <a:r>
              <a:rPr lang="zh-TW" altLang="en-US" sz="2000" b="1" dirty="0" smtClean="0"/>
              <a:t>通讯接口</a:t>
            </a:r>
            <a:endParaRPr lang="en-US" altLang="zh-TW" sz="2000" b="1" dirty="0" smtClean="0"/>
          </a:p>
          <a:p>
            <a:pPr lvl="1" eaLnBrk="1" hangingPunct="1"/>
            <a:r>
              <a:rPr lang="en-US" altLang="zh-TW" sz="2000" b="1" dirty="0"/>
              <a:t>GSM / GPRS / 3G</a:t>
            </a:r>
          </a:p>
          <a:p>
            <a:pPr lvl="1" eaLnBrk="1" hangingPunct="1"/>
            <a:r>
              <a:rPr lang="zh-TW" altLang="en-US" sz="2000" b="1" dirty="0" smtClean="0"/>
              <a:t>影像传感器与内存</a:t>
            </a:r>
            <a:endParaRPr lang="en-US" altLang="zh-TW" sz="2000" b="1" dirty="0" smtClean="0"/>
          </a:p>
          <a:p>
            <a:pPr lvl="1" eaLnBrk="1" hangingPunct="1"/>
            <a:r>
              <a:rPr lang="zh-TW" altLang="en-US" sz="2000" b="1" dirty="0" smtClean="0"/>
              <a:t>图像压缩 与</a:t>
            </a:r>
            <a:r>
              <a:rPr lang="en-US" altLang="zh-TW" sz="2000" b="1" dirty="0" smtClean="0"/>
              <a:t> DSP </a:t>
            </a:r>
          </a:p>
          <a:p>
            <a:pPr eaLnBrk="1" hangingPunct="1"/>
            <a:r>
              <a:rPr lang="en-US" altLang="zh-TW" sz="2400" b="1" dirty="0" smtClean="0"/>
              <a:t>NUC472 </a:t>
            </a:r>
            <a:r>
              <a:rPr lang="zh-TW" altLang="en-US" sz="2400" b="1" dirty="0" smtClean="0"/>
              <a:t> </a:t>
            </a:r>
            <a:r>
              <a:rPr lang="zh-TW" altLang="en-US" sz="2400" b="1" dirty="0"/>
              <a:t>影像远程抄表之优势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ChangeArrowheads="1"/>
          </p:cNvSpPr>
          <p:nvPr/>
        </p:nvSpPr>
        <p:spPr bwMode="auto">
          <a:xfrm>
            <a:off x="204788" y="1131591"/>
            <a:ext cx="8687692" cy="312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80010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indent="-342900"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工业用表类监控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  <a:cs typeface="微軟正黑體" charset="0"/>
            </a:endParaRPr>
          </a:p>
          <a:p>
            <a:pPr indent="-342900"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CN" altLang="en-US" sz="2400" b="1" dirty="0" smtClean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远</a:t>
            </a:r>
            <a:r>
              <a:rPr lang="zh-CN" altLang="en-US" sz="2400" b="1" dirty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程测控系统</a:t>
            </a:r>
          </a:p>
          <a:p>
            <a:pPr indent="-342900"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CN" altLang="en-US" sz="2400" b="1" dirty="0" smtClean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水</a:t>
            </a:r>
            <a:r>
              <a:rPr lang="zh-CN" altLang="en-US" sz="2400" b="1" dirty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、电、气远程自动抄表</a:t>
            </a:r>
            <a:endParaRPr lang="en-US" altLang="zh-CN" sz="2400" b="1" dirty="0">
              <a:latin typeface="微軟正黑體" pitchFamily="34" charset="-120"/>
              <a:ea typeface="微軟正黑體" pitchFamily="34" charset="-120"/>
              <a:cs typeface="微軟正黑體" charset="0"/>
            </a:endParaRPr>
          </a:p>
          <a:p>
            <a:pPr indent="-342900"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CN" altLang="en-US" sz="2400" b="1" dirty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安防报警</a:t>
            </a:r>
            <a:endParaRPr lang="en-US" altLang="zh-CN" sz="2400" b="1" dirty="0">
              <a:latin typeface="微軟正黑體" pitchFamily="34" charset="-120"/>
              <a:ea typeface="微軟正黑體" pitchFamily="34" charset="-120"/>
              <a:cs typeface="微軟正黑體" charset="0"/>
            </a:endParaRPr>
          </a:p>
          <a:p>
            <a:pPr indent="-342900"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CN" altLang="en-US" sz="2400" b="1" dirty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远程监控</a:t>
            </a:r>
            <a:endParaRPr lang="en-US" altLang="zh-CN" sz="2400" b="1" dirty="0">
              <a:latin typeface="微軟正黑體" pitchFamily="34" charset="-120"/>
              <a:ea typeface="微軟正黑體" pitchFamily="34" charset="-120"/>
              <a:cs typeface="微軟正黑體" charset="0"/>
            </a:endParaRPr>
          </a:p>
          <a:p>
            <a:pPr indent="-342900" eaLnBrk="1" hangingPunct="1"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u"/>
            </a:pPr>
            <a:r>
              <a:rPr lang="zh-CN" altLang="en-US" sz="2400" b="1" dirty="0">
                <a:latin typeface="微軟正黑體" pitchFamily="34" charset="-120"/>
                <a:ea typeface="微軟正黑體" pitchFamily="34" charset="-120"/>
                <a:cs typeface="微軟正黑體" charset="0"/>
              </a:rPr>
              <a:t>环境保护</a:t>
            </a:r>
          </a:p>
          <a:p>
            <a:pPr marL="0" indent="0" eaLnBrk="1" hangingPunct="1">
              <a:spcBef>
                <a:spcPct val="20000"/>
              </a:spcBef>
              <a:buClr>
                <a:srgbClr val="0000FF"/>
              </a:buClr>
            </a:pPr>
            <a:endParaRPr lang="en-US" altLang="zh-TW" sz="2400" b="1" dirty="0">
              <a:latin typeface="微軟正黑體" pitchFamily="34" charset="-120"/>
              <a:ea typeface="微軟正黑體" pitchFamily="34" charset="-120"/>
              <a:cs typeface="微軟正黑體" charset="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2156247" y="104774"/>
            <a:ext cx="42883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32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影像远程抄表应用范围</a:t>
            </a:r>
            <a:endParaRPr lang="zh-TW" altLang="en-US" sz="32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3592537" y="104774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系统架构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Picture 2" descr="10KPA-1000mmAq_20KPA-30KPA微压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019" y="2075502"/>
            <a:ext cx="530264" cy="67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38" y="2122956"/>
            <a:ext cx="576064" cy="6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3330664" y="1931385"/>
            <a:ext cx="1656184" cy="180105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5482495" y="2058450"/>
            <a:ext cx="947297" cy="4222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GPRS</a:t>
            </a:r>
          </a:p>
          <a:p>
            <a:pPr algn="ctr"/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Module</a:t>
            </a:r>
            <a:endParaRPr lang="zh-TW" altLang="en-US" sz="7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3330664" y="3341472"/>
            <a:ext cx="504056" cy="390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RTC</a:t>
            </a:r>
            <a:endParaRPr lang="zh-TW" altLang="en-US" sz="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2411760" y="3341472"/>
            <a:ext cx="710520" cy="43096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32768 </a:t>
            </a:r>
            <a:r>
              <a:rPr lang="en-US" altLang="zh-TW" sz="9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Xtal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>
            <a:off x="4986848" y="2273072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4995976" y="1804808"/>
            <a:ext cx="1160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(TX/RX/CTS/RTS)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單箭頭接點 11"/>
          <p:cNvCxnSpPr/>
          <p:nvPr/>
        </p:nvCxnSpPr>
        <p:spPr>
          <a:xfrm>
            <a:off x="3122280" y="3536957"/>
            <a:ext cx="2083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圓角矩形 12"/>
          <p:cNvSpPr/>
          <p:nvPr/>
        </p:nvSpPr>
        <p:spPr>
          <a:xfrm>
            <a:off x="3326100" y="2089684"/>
            <a:ext cx="597828" cy="3598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CMOS</a:t>
            </a:r>
            <a:endParaRPr lang="en-US" altLang="zh-TW" sz="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I/F</a:t>
            </a:r>
            <a:endParaRPr lang="zh-TW" altLang="en-US" sz="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4" name="直線單箭頭接點 13"/>
          <p:cNvCxnSpPr/>
          <p:nvPr/>
        </p:nvCxnSpPr>
        <p:spPr>
          <a:xfrm>
            <a:off x="2951820" y="2279324"/>
            <a:ext cx="2746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圓角矩形 14"/>
          <p:cNvSpPr/>
          <p:nvPr/>
        </p:nvSpPr>
        <p:spPr>
          <a:xfrm>
            <a:off x="4300423" y="2657475"/>
            <a:ext cx="684019" cy="277565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Ethernet</a:t>
            </a:r>
            <a:endParaRPr lang="zh-TW" altLang="en-US" sz="7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3330664" y="2505200"/>
            <a:ext cx="432048" cy="20130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I2C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7" name="直線單箭頭接點 16"/>
          <p:cNvCxnSpPr/>
          <p:nvPr/>
        </p:nvCxnSpPr>
        <p:spPr>
          <a:xfrm flipH="1">
            <a:off x="2879802" y="2605854"/>
            <a:ext cx="45086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圓角矩形 17"/>
          <p:cNvSpPr/>
          <p:nvPr/>
        </p:nvSpPr>
        <p:spPr>
          <a:xfrm>
            <a:off x="4499992" y="3341472"/>
            <a:ext cx="494942" cy="38584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EBI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5490904" y="3295865"/>
            <a:ext cx="947297" cy="47657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SRAM 1MByte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0" name="直線單箭頭接點 19"/>
          <p:cNvCxnSpPr>
            <a:endCxn id="19" idx="1"/>
          </p:cNvCxnSpPr>
          <p:nvPr/>
        </p:nvCxnSpPr>
        <p:spPr>
          <a:xfrm flipV="1">
            <a:off x="4995976" y="3534152"/>
            <a:ext cx="494928" cy="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6438201" y="2273072"/>
            <a:ext cx="3488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 flipV="1">
            <a:off x="6787048" y="1989474"/>
            <a:ext cx="0" cy="2898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6715040" y="1989474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6715040" y="1989474"/>
            <a:ext cx="72008" cy="144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接點 24"/>
          <p:cNvCxnSpPr/>
          <p:nvPr/>
        </p:nvCxnSpPr>
        <p:spPr>
          <a:xfrm flipH="1">
            <a:off x="6787048" y="1989474"/>
            <a:ext cx="72008" cy="144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圓角矩形 36"/>
          <p:cNvSpPr/>
          <p:nvPr/>
        </p:nvSpPr>
        <p:spPr>
          <a:xfrm>
            <a:off x="4418870" y="2146736"/>
            <a:ext cx="565572" cy="2457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UART</a:t>
            </a:r>
            <a:endParaRPr lang="zh-TW" altLang="en-US" sz="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圓角矩形 37"/>
          <p:cNvSpPr/>
          <p:nvPr/>
        </p:nvSpPr>
        <p:spPr>
          <a:xfrm>
            <a:off x="5510003" y="2576901"/>
            <a:ext cx="947297" cy="4222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Ethernet</a:t>
            </a:r>
          </a:p>
          <a:p>
            <a:pPr algn="ctr"/>
            <a:r>
              <a:rPr lang="en-US" altLang="zh-TW" sz="105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Phy</a:t>
            </a:r>
            <a:endParaRPr lang="zh-TW" altLang="en-US" sz="7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9" name="直線單箭頭接點 38"/>
          <p:cNvCxnSpPr/>
          <p:nvPr/>
        </p:nvCxnSpPr>
        <p:spPr>
          <a:xfrm>
            <a:off x="4994934" y="279625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單箭頭接點 39"/>
          <p:cNvCxnSpPr/>
          <p:nvPr/>
        </p:nvCxnSpPr>
        <p:spPr>
          <a:xfrm>
            <a:off x="6463012" y="2776018"/>
            <a:ext cx="2520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圓角矩形 41"/>
          <p:cNvSpPr/>
          <p:nvPr/>
        </p:nvSpPr>
        <p:spPr>
          <a:xfrm>
            <a:off x="3349468" y="2999174"/>
            <a:ext cx="574460" cy="21427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GPIO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23149" y="2824883"/>
            <a:ext cx="780589" cy="777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1" name="直線單箭頭接點 40"/>
          <p:cNvCxnSpPr/>
          <p:nvPr/>
        </p:nvCxnSpPr>
        <p:spPr>
          <a:xfrm flipH="1">
            <a:off x="2257948" y="3126282"/>
            <a:ext cx="10505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572" y="2561691"/>
            <a:ext cx="680273" cy="452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11852"/>
            <a:ext cx="1355362" cy="980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矩形 46"/>
          <p:cNvSpPr/>
          <p:nvPr/>
        </p:nvSpPr>
        <p:spPr>
          <a:xfrm>
            <a:off x="3592537" y="1345788"/>
            <a:ext cx="12001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1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NUC472</a:t>
            </a:r>
            <a:endParaRPr lang="en-US" altLang="zh-TW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DSP </a:t>
            </a:r>
          </a:p>
          <a:p>
            <a:pPr algn="ctr"/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(JPEG Encode)</a:t>
            </a:r>
            <a:endPara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3834720" y="3341472"/>
            <a:ext cx="672897" cy="38536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USB</a:t>
            </a:r>
          </a:p>
          <a:p>
            <a:pPr algn="ctr"/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Device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3" name="直線單箭頭接點 42"/>
          <p:cNvCxnSpPr>
            <a:stCxn id="35" idx="2"/>
          </p:cNvCxnSpPr>
          <p:nvPr/>
        </p:nvCxnSpPr>
        <p:spPr>
          <a:xfrm>
            <a:off x="4171169" y="3726833"/>
            <a:ext cx="0" cy="4290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圓角矩形 44"/>
          <p:cNvSpPr/>
          <p:nvPr/>
        </p:nvSpPr>
        <p:spPr>
          <a:xfrm>
            <a:off x="3845979" y="4155926"/>
            <a:ext cx="676025" cy="36004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PC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4212558" y="3925094"/>
            <a:ext cx="1160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USB Video Device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774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3387353" y="104774"/>
            <a:ext cx="182614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32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通讯接口</a:t>
            </a:r>
            <a:endParaRPr lang="zh-TW" altLang="en-US" sz="32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Ethernet</a:t>
            </a:r>
          </a:p>
          <a:p>
            <a:pPr lvl="1"/>
            <a:r>
              <a:rPr lang="zh-TW" altLang="en-US" dirty="0" smtClean="0"/>
              <a:t>需要布线，适合室内使用，</a:t>
            </a:r>
            <a:r>
              <a:rPr lang="zh-TW" altLang="en-US" dirty="0" smtClean="0">
                <a:solidFill>
                  <a:srgbClr val="FF0000"/>
                </a:solidFill>
              </a:rPr>
              <a:t>传输速度快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en-US" altLang="zh-TW" dirty="0" smtClean="0"/>
              <a:t>GPRS</a:t>
            </a:r>
          </a:p>
          <a:p>
            <a:pPr lvl="1"/>
            <a:r>
              <a:rPr lang="zh-TW" altLang="en-US" dirty="0" smtClean="0">
                <a:solidFill>
                  <a:srgbClr val="FF0000"/>
                </a:solidFill>
              </a:rPr>
              <a:t>不需要布线，人烟稀疏区域使用</a:t>
            </a:r>
            <a:r>
              <a:rPr lang="zh-TW" altLang="en-US" dirty="0" smtClean="0"/>
              <a:t>，适合户外</a:t>
            </a:r>
            <a:endParaRPr lang="en-US" altLang="zh-TW" dirty="0" smtClean="0"/>
          </a:p>
          <a:p>
            <a:r>
              <a:rPr lang="en-US" altLang="zh-TW" dirty="0" smtClean="0"/>
              <a:t>RS485</a:t>
            </a:r>
          </a:p>
          <a:p>
            <a:pPr lvl="1"/>
            <a:r>
              <a:rPr lang="zh-TW" altLang="en-US" dirty="0" smtClean="0"/>
              <a:t>需要布线，传输速度慢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527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GSM / GPRS / 3G</a:t>
            </a:r>
            <a:endParaRPr lang="zh-TW" altLang="en-US" dirty="0"/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9717"/>
              </p:ext>
            </p:extLst>
          </p:nvPr>
        </p:nvGraphicFramePr>
        <p:xfrm>
          <a:off x="683568" y="1491630"/>
          <a:ext cx="7560840" cy="227545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64096"/>
                <a:gridCol w="1728192"/>
                <a:gridCol w="1656184"/>
                <a:gridCol w="1512168"/>
                <a:gridCol w="1800200"/>
              </a:tblGrid>
              <a:tr h="417647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世代</a:t>
                      </a:r>
                      <a:endParaRPr lang="zh-TW" alt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2.5G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3G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3.5G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</a:tr>
              <a:tr h="590465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400" u="none" strike="noStrike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GSM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GPRS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WCDMA</a:t>
                      </a:r>
                      <a:b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TD-SCDMA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HSDPA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</a:tr>
              <a:tr h="633671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400" u="none" strike="noStrike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速度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9.6Kbps–14.4Kbps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9.6Kbps–115Kbps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64Kbps/2Mbps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84Kbps/14.4Mbps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</a:tr>
              <a:tr h="633671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400" u="none" strike="noStrike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常见速度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9.6Kbps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56Kbps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3.6/7.2Mbps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970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如何</a:t>
            </a:r>
            <a:r>
              <a:rPr lang="zh-TW" altLang="en-US" dirty="0" smtClean="0"/>
              <a:t>控制</a:t>
            </a:r>
            <a:r>
              <a:rPr lang="en-US" altLang="zh-TW" dirty="0" smtClean="0"/>
              <a:t>GPRS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03598"/>
            <a:ext cx="4048125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03598"/>
            <a:ext cx="38290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4499992" y="4155926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节录 自</a:t>
            </a:r>
            <a:r>
              <a:rPr lang="en-US" altLang="zh-TW" dirty="0" smtClean="0"/>
              <a:t>SM5100B-D</a:t>
            </a:r>
            <a:r>
              <a:rPr lang="zh-TW" altLang="en-US" dirty="0" smtClean="0"/>
              <a:t> </a:t>
            </a:r>
            <a:r>
              <a:rPr lang="en-US" altLang="zh-TW" dirty="0" smtClean="0"/>
              <a:t>Module  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4276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影像</a:t>
            </a:r>
            <a:r>
              <a:rPr lang="zh-TW" altLang="en-US" dirty="0" smtClean="0"/>
              <a:t>传感器</a:t>
            </a:r>
            <a:r>
              <a:rPr lang="zh-TW" altLang="en-US" dirty="0" smtClean="0"/>
              <a:t>分辨</a:t>
            </a:r>
            <a:r>
              <a:rPr lang="zh-TW" altLang="en-US" dirty="0" smtClean="0"/>
              <a:t>率 </a:t>
            </a:r>
            <a:r>
              <a:rPr lang="en-US" altLang="zh-TW" dirty="0" smtClean="0"/>
              <a:t>/ </a:t>
            </a:r>
            <a:r>
              <a:rPr lang="zh-TW" altLang="en-US" dirty="0" smtClean="0"/>
              <a:t>内存需求</a:t>
            </a:r>
            <a:endParaRPr lang="zh-TW" altLang="en-US" dirty="0"/>
          </a:p>
        </p:txBody>
      </p:sp>
      <p:graphicFrame>
        <p:nvGraphicFramePr>
          <p:cNvPr id="8" name="內容版面配置區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1840409"/>
              </p:ext>
            </p:extLst>
          </p:nvPr>
        </p:nvGraphicFramePr>
        <p:xfrm>
          <a:off x="908050" y="1851670"/>
          <a:ext cx="7327900" cy="2304255"/>
        </p:xfrm>
        <a:graphic>
          <a:graphicData uri="http://schemas.openxmlformats.org/drawingml/2006/table">
            <a:tbl>
              <a:tblPr/>
              <a:tblGrid>
                <a:gridCol w="1928729"/>
                <a:gridCol w="1446546"/>
                <a:gridCol w="1246695"/>
                <a:gridCol w="1246695"/>
                <a:gridCol w="1459235"/>
              </a:tblGrid>
              <a:tr h="768085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分辨率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320X240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640X480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1280X960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单张彩色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HxWx2</a:t>
                      </a:r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字节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153,600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/>
                        </a:rPr>
                        <a:t>614,400</a:t>
                      </a:r>
                      <a:r>
                        <a:rPr lang="en-US" altLang="zh-TW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2,457,600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单张单色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HxWx1</a:t>
                      </a:r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字节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76,800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307,200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60497A"/>
                          </a:solidFill>
                          <a:effectLst/>
                          <a:latin typeface="微軟正黑體"/>
                        </a:rPr>
                        <a:t>1,228,800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9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图像压缩处理</a:t>
            </a:r>
            <a:endParaRPr lang="zh-TW" altLang="en-US" dirty="0"/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3408709"/>
              </p:ext>
            </p:extLst>
          </p:nvPr>
        </p:nvGraphicFramePr>
        <p:xfrm>
          <a:off x="457200" y="1058863"/>
          <a:ext cx="8229757" cy="3359639"/>
        </p:xfrm>
        <a:graphic>
          <a:graphicData uri="http://schemas.openxmlformats.org/drawingml/2006/table">
            <a:tbl>
              <a:tblPr/>
              <a:tblGrid>
                <a:gridCol w="1098482"/>
                <a:gridCol w="1687587"/>
                <a:gridCol w="1824897"/>
                <a:gridCol w="1793894"/>
                <a:gridCol w="1824897"/>
              </a:tblGrid>
              <a:tr h="25123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文件格式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JPG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GIF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PNG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TIF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50246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压缩方式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破坏性压缩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非破坏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非破坏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非破坏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5123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色彩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全彩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只有</a:t>
                      </a:r>
                      <a:r>
                        <a:rPr lang="en-US" altLang="zh-TW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256</a:t>
                      </a:r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色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全彩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全彩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23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压缩比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1:10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1:20</a:t>
                      </a: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1:100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1:4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～</a:t>
                      </a:r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1:16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1:2~1:3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6851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缺点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不太适合重复编辑，除非储存时选择最佳质量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只有</a:t>
                      </a:r>
                      <a:r>
                        <a:rPr lang="en-US" altLang="zh-TW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256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种颜色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档案比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JPG</a:t>
                      </a:r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还大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不支持网页浏览器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831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说明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JPG</a:t>
                      </a:r>
                      <a:r>
                        <a:rPr lang="zh-CN" alt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是目前最常见到的图片格式，他的压缩是人类肉眼无法辨识的，虽然有一点点失真，但是却比</a:t>
                      </a:r>
                      <a:r>
                        <a:rPr lang="en-US" altLang="zh-CN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BMP</a:t>
                      </a:r>
                      <a:r>
                        <a:rPr lang="zh-CN" alt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档小很多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GIF</a:t>
                      </a:r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适合拿来做</a:t>
                      </a:r>
                      <a:r>
                        <a:rPr lang="en-US" altLang="zh-CN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MSN</a:t>
                      </a:r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表情，或者一些动态图文件，不过现在的动画已经渐渐的被</a:t>
                      </a:r>
                      <a:r>
                        <a:rPr lang="en-US" altLang="zh-CN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flash</a:t>
                      </a:r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取代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这种格式的质量非常好，也有支持半透明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这种格式是很多印刷厂指定的格式，质量非常好，但已经慢慢被</a:t>
                      </a:r>
                      <a:r>
                        <a:rPr lang="en-US" altLang="zh-CN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PDF</a:t>
                      </a:r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格式所取代</a:t>
                      </a:r>
                    </a:p>
                  </a:txBody>
                  <a:tcPr marL="10270" marR="1027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46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JPEG </a:t>
            </a:r>
            <a:r>
              <a:rPr lang="zh-TW" altLang="en-US" dirty="0" smtClean="0"/>
              <a:t>与 </a:t>
            </a:r>
            <a:r>
              <a:rPr lang="en-US" altLang="zh-TW" dirty="0" smtClean="0"/>
              <a:t>DSP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6732240" y="1694359"/>
            <a:ext cx="232408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使用 </a:t>
            </a:r>
            <a:r>
              <a:rPr lang="en-US" altLang="zh-TW" sz="1400" b="1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DSP</a:t>
            </a:r>
          </a:p>
          <a:p>
            <a:endParaRPr lang="en-US" altLang="zh-TW" sz="1400" b="1" dirty="0" smtClean="0">
              <a:solidFill>
                <a:srgbClr val="FF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en-US" altLang="zh-TW" sz="1400" b="1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DCT -- Discrete </a:t>
            </a:r>
            <a:r>
              <a:rPr lang="en-US" altLang="zh-TW" sz="1400" b="1" dirty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Cosine </a:t>
            </a:r>
            <a:r>
              <a:rPr lang="en-US" altLang="zh-TW" sz="1400" b="1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Transform</a:t>
            </a:r>
          </a:p>
          <a:p>
            <a:endParaRPr lang="zh-TW" altLang="en-US" sz="1400" b="1" dirty="0">
              <a:solidFill>
                <a:srgbClr val="FF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19672" y="2427734"/>
            <a:ext cx="648072" cy="4887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DCT</a:t>
            </a:r>
            <a:endParaRPr lang="zh-TW" altLang="en-US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59185"/>
            <a:ext cx="5619750" cy="314325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94279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NUC472 </a:t>
            </a:r>
            <a:r>
              <a:rPr lang="zh-TW" altLang="en-US" dirty="0"/>
              <a:t> </a:t>
            </a:r>
            <a:r>
              <a:rPr lang="zh-TW" altLang="en-US" dirty="0" smtClean="0"/>
              <a:t>影像远程抄表之优势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400" dirty="0" smtClean="0">
                <a:solidFill>
                  <a:srgbClr val="FF0000"/>
                </a:solidFill>
              </a:rPr>
              <a:t>提供丰富外设接口</a:t>
            </a:r>
            <a:endParaRPr lang="en-US" altLang="zh-TW" sz="2400" dirty="0" smtClean="0">
              <a:solidFill>
                <a:srgbClr val="FF0000"/>
              </a:solidFill>
            </a:endParaRPr>
          </a:p>
          <a:p>
            <a:pPr lvl="1"/>
            <a:r>
              <a:rPr lang="en-US" altLang="zh-TW" sz="2000" dirty="0" smtClean="0">
                <a:solidFill>
                  <a:srgbClr val="0000FF"/>
                </a:solidFill>
              </a:rPr>
              <a:t>UART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– GPRS</a:t>
            </a:r>
          </a:p>
          <a:p>
            <a:pPr lvl="1"/>
            <a:r>
              <a:rPr lang="zh-TW" altLang="en-US" sz="2000" dirty="0" smtClean="0">
                <a:solidFill>
                  <a:srgbClr val="0000FF"/>
                </a:solidFill>
              </a:rPr>
              <a:t>以太网络接口 </a:t>
            </a:r>
            <a:r>
              <a:rPr lang="en-US" altLang="zh-TW" sz="2000" dirty="0" smtClean="0"/>
              <a:t>– </a:t>
            </a:r>
            <a:r>
              <a:rPr lang="zh-TW" altLang="en-US" sz="2000" dirty="0" smtClean="0"/>
              <a:t>连接以太网</a:t>
            </a:r>
            <a:endParaRPr lang="en-US" altLang="zh-TW" sz="2000" dirty="0" smtClean="0"/>
          </a:p>
          <a:p>
            <a:pPr lvl="1"/>
            <a:r>
              <a:rPr lang="zh-TW" altLang="en-US" sz="2000" dirty="0" smtClean="0">
                <a:solidFill>
                  <a:srgbClr val="0000FF"/>
                </a:solidFill>
              </a:rPr>
              <a:t>影像传感器接口 </a:t>
            </a:r>
            <a:r>
              <a:rPr lang="en-US" altLang="zh-TW" sz="2000" dirty="0" smtClean="0"/>
              <a:t>– CMOS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Sensor</a:t>
            </a:r>
          </a:p>
          <a:p>
            <a:pPr lvl="1"/>
            <a:r>
              <a:rPr lang="en-US" altLang="zh-TW" sz="2000" dirty="0" smtClean="0">
                <a:solidFill>
                  <a:srgbClr val="0000FF"/>
                </a:solidFill>
              </a:rPr>
              <a:t>EBI (</a:t>
            </a:r>
            <a:r>
              <a:rPr lang="zh-TW" altLang="en-US" sz="2000" dirty="0" smtClean="0">
                <a:solidFill>
                  <a:srgbClr val="0000FF"/>
                </a:solidFill>
              </a:rPr>
              <a:t>外扩接口</a:t>
            </a:r>
            <a:r>
              <a:rPr lang="en-US" altLang="zh-TW" sz="2000" dirty="0" smtClean="0">
                <a:solidFill>
                  <a:srgbClr val="0000FF"/>
                </a:solidFill>
              </a:rPr>
              <a:t>) </a:t>
            </a:r>
            <a:r>
              <a:rPr lang="en-US" altLang="zh-TW" sz="2000" dirty="0" smtClean="0"/>
              <a:t>– </a:t>
            </a:r>
            <a:r>
              <a:rPr lang="zh-TW" altLang="en-US" sz="2000" dirty="0" smtClean="0"/>
              <a:t>扩展图像处理所需内存</a:t>
            </a:r>
            <a:endParaRPr lang="en-US" altLang="zh-TW" sz="2000" dirty="0" smtClean="0"/>
          </a:p>
          <a:p>
            <a:r>
              <a:rPr lang="en-US" altLang="zh-TW" sz="2400" dirty="0" smtClean="0">
                <a:solidFill>
                  <a:srgbClr val="FF0000"/>
                </a:solidFill>
              </a:rPr>
              <a:t>M4 + DSP +</a:t>
            </a:r>
            <a:r>
              <a:rPr lang="zh-TW" altLang="en-US" sz="2400" dirty="0" smtClean="0">
                <a:solidFill>
                  <a:srgbClr val="FF0000"/>
                </a:solidFill>
              </a:rPr>
              <a:t> </a:t>
            </a:r>
            <a:r>
              <a:rPr lang="en-US" altLang="zh-TW" sz="2400" dirty="0" smtClean="0">
                <a:solidFill>
                  <a:srgbClr val="FF0000"/>
                </a:solidFill>
              </a:rPr>
              <a:t>FPU </a:t>
            </a:r>
            <a:r>
              <a:rPr lang="en-US" altLang="zh-TW" sz="2400" dirty="0" smtClean="0"/>
              <a:t>– </a:t>
            </a:r>
            <a:r>
              <a:rPr lang="zh-TW" altLang="en-US" sz="2400" dirty="0" smtClean="0"/>
              <a:t>快速处理图像压缩</a:t>
            </a:r>
            <a:endParaRPr lang="en-US" altLang="zh-TW" sz="2400" dirty="0" smtClean="0"/>
          </a:p>
          <a:p>
            <a:r>
              <a:rPr lang="en-US" altLang="zh-TW" sz="2400" dirty="0" smtClean="0">
                <a:solidFill>
                  <a:srgbClr val="FF0000"/>
                </a:solidFill>
              </a:rPr>
              <a:t>25~105</a:t>
            </a:r>
            <a:r>
              <a:rPr lang="en-US" altLang="zh-TW" sz="2400" baseline="30000" dirty="0" smtClean="0">
                <a:solidFill>
                  <a:srgbClr val="FF0000"/>
                </a:solidFill>
              </a:rPr>
              <a:t>o</a:t>
            </a:r>
            <a:r>
              <a:rPr lang="en-US" altLang="zh-TW" sz="2400" dirty="0" smtClean="0">
                <a:solidFill>
                  <a:srgbClr val="FF0000"/>
                </a:solidFill>
              </a:rPr>
              <a:t> 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– </a:t>
            </a:r>
            <a:r>
              <a:rPr lang="zh-TW" altLang="en-US" sz="2400" dirty="0" smtClean="0"/>
              <a:t>高工作温度 适用于户外</a:t>
            </a:r>
            <a:endParaRPr lang="en-US" altLang="zh-TW" sz="2400" dirty="0" smtClean="0"/>
          </a:p>
          <a:p>
            <a:r>
              <a:rPr lang="en-US" altLang="zh-TW" sz="2400" dirty="0" smtClean="0">
                <a:solidFill>
                  <a:srgbClr val="FF0000"/>
                </a:solidFill>
              </a:rPr>
              <a:t>Support 2.5V~5V </a:t>
            </a:r>
            <a:r>
              <a:rPr lang="en-US" altLang="zh-TW" sz="2400" dirty="0" smtClean="0"/>
              <a:t>– 5V </a:t>
            </a:r>
            <a:r>
              <a:rPr lang="zh-TW" altLang="en-US" sz="2400" dirty="0" smtClean="0"/>
              <a:t>工作电压 ，适用于工业用途</a:t>
            </a:r>
            <a:endParaRPr lang="en-US" altLang="zh-TW" sz="2400" dirty="0" smtClean="0"/>
          </a:p>
          <a:p>
            <a:r>
              <a:rPr lang="en-US" altLang="zh-TW" sz="2400" dirty="0" smtClean="0">
                <a:solidFill>
                  <a:srgbClr val="FF0000"/>
                </a:solidFill>
              </a:rPr>
              <a:t>USB</a:t>
            </a:r>
            <a:r>
              <a:rPr lang="zh-TW" altLang="en-US" sz="2400" dirty="0" smtClean="0">
                <a:solidFill>
                  <a:srgbClr val="FF0000"/>
                </a:solidFill>
              </a:rPr>
              <a:t> </a:t>
            </a:r>
            <a:r>
              <a:rPr lang="en-US" altLang="zh-TW" sz="2400" dirty="0" smtClean="0">
                <a:solidFill>
                  <a:srgbClr val="FF0000"/>
                </a:solidFill>
              </a:rPr>
              <a:t>Device </a:t>
            </a:r>
            <a:r>
              <a:rPr lang="en-US" altLang="zh-TW" sz="2400" dirty="0" smtClean="0"/>
              <a:t>– Support UVC </a:t>
            </a:r>
            <a:r>
              <a:rPr lang="zh-TW" altLang="en-US" sz="2400" dirty="0" smtClean="0"/>
              <a:t>做為調校攝像頭使用</a:t>
            </a:r>
            <a:r>
              <a:rPr lang="en-US" altLang="zh-TW" sz="2400" dirty="0" smtClean="0"/>
              <a:t>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340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295525"/>
            <a:ext cx="187325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3803</TotalTime>
  <Words>611</Words>
  <Application>Microsoft Office PowerPoint</Application>
  <PresentationFormat>如螢幕大小 (16:9)</PresentationFormat>
  <Paragraphs>145</Paragraphs>
  <Slides>12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12</vt:i4>
      </vt:variant>
    </vt:vector>
  </HeadingPairs>
  <TitlesOfParts>
    <vt:vector size="15" baseType="lpstr">
      <vt:lpstr>Custom Design</vt:lpstr>
      <vt:lpstr>2_Custom Design</vt:lpstr>
      <vt:lpstr>1_Custom Design</vt:lpstr>
      <vt:lpstr>NuMicro™ ARM Cortex™ M4 NUC472 以太網系列产品应用技术线上研讨会 </vt:lpstr>
      <vt:lpstr>议题</vt:lpstr>
      <vt:lpstr>PowerPoint 簡報</vt:lpstr>
      <vt:lpstr>PowerPoint 簡報</vt:lpstr>
      <vt:lpstr>PowerPoint 簡報</vt:lpstr>
      <vt:lpstr>GSM / GPRS / 3G</vt:lpstr>
      <vt:lpstr>如何控制GPRS</vt:lpstr>
      <vt:lpstr>影像传感器分辨率 / 内存需求</vt:lpstr>
      <vt:lpstr>图像压缩处理</vt:lpstr>
      <vt:lpstr>JPEG 与 DSP</vt:lpstr>
      <vt:lpstr>NUC472  影像远程抄表之优势</vt:lpstr>
      <vt:lpstr>PowerPoint 簡報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PN20 THHsu0</dc:creator>
  <cp:lastModifiedBy>Wright</cp:lastModifiedBy>
  <cp:revision>303</cp:revision>
  <cp:lastPrinted>2014-04-13T08:12:00Z</cp:lastPrinted>
  <dcterms:created xsi:type="dcterms:W3CDTF">2013-07-09T00:59:07Z</dcterms:created>
  <dcterms:modified xsi:type="dcterms:W3CDTF">2014-04-20T10:03:25Z</dcterms:modified>
</cp:coreProperties>
</file>