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766" r:id="rId4"/>
  </p:sldMasterIdLst>
  <p:notesMasterIdLst>
    <p:notesMasterId r:id="rId19"/>
  </p:notesMasterIdLst>
  <p:handoutMasterIdLst>
    <p:handoutMasterId r:id="rId20"/>
  </p:handoutMasterIdLst>
  <p:sldIdLst>
    <p:sldId id="284" r:id="rId5"/>
    <p:sldId id="257" r:id="rId6"/>
    <p:sldId id="258" r:id="rId7"/>
    <p:sldId id="259" r:id="rId8"/>
    <p:sldId id="260" r:id="rId9"/>
    <p:sldId id="261" r:id="rId10"/>
    <p:sldId id="270" r:id="rId11"/>
    <p:sldId id="262" r:id="rId12"/>
    <p:sldId id="271" r:id="rId13"/>
    <p:sldId id="264" r:id="rId14"/>
    <p:sldId id="265" r:id="rId15"/>
    <p:sldId id="266" r:id="rId16"/>
    <p:sldId id="268" r:id="rId17"/>
    <p:sldId id="285" r:id="rId18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itchFamily="34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D00600"/>
    <a:srgbClr val="E61C0E"/>
    <a:srgbClr val="FC2110"/>
    <a:srgbClr val="FE0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63" autoAdjust="0"/>
    <p:restoredTop sz="94660"/>
  </p:normalViewPr>
  <p:slideViewPr>
    <p:cSldViewPr>
      <p:cViewPr varScale="1">
        <p:scale>
          <a:sx n="74" d="100"/>
          <a:sy n="74" d="100"/>
        </p:scale>
        <p:origin x="-127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2EB4980-E1D7-493A-B29C-ACCF5AA09C1C}" type="datetimeFigureOut">
              <a:rPr lang="zh-TW" altLang="en-US"/>
              <a:pPr>
                <a:defRPr/>
              </a:pPr>
              <a:t>2013/3/4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B8B90CF-7FFB-4485-9103-4B086935FB3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6664081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F109FDB-41B9-485C-8C48-C7EB1CE1E397}" type="datetimeFigureOut">
              <a:rPr lang="zh-TW" altLang="en-US"/>
              <a:pPr>
                <a:defRPr/>
              </a:pPr>
              <a:t>2013/3/4</a:t>
            </a:fld>
            <a:endParaRPr lang="zh-TW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noProof="0" smtClean="0"/>
              <a:t>Click to edit Master text styles</a:t>
            </a:r>
          </a:p>
          <a:p>
            <a:pPr lvl="1"/>
            <a:r>
              <a:rPr lang="en-US" altLang="zh-TW" noProof="0" smtClean="0"/>
              <a:t>Second level</a:t>
            </a:r>
          </a:p>
          <a:p>
            <a:pPr lvl="2"/>
            <a:r>
              <a:rPr lang="en-US" altLang="zh-TW" noProof="0" smtClean="0"/>
              <a:t>Third level</a:t>
            </a:r>
          </a:p>
          <a:p>
            <a:pPr lvl="3"/>
            <a:r>
              <a:rPr lang="en-US" altLang="zh-TW" noProof="0" smtClean="0"/>
              <a:t>Fourth level</a:t>
            </a:r>
          </a:p>
          <a:p>
            <a:pPr lvl="4"/>
            <a:r>
              <a:rPr lang="en-US" altLang="zh-TW" noProof="0" smtClean="0"/>
              <a:t>Fifth level</a:t>
            </a:r>
            <a:endParaRPr lang="zh-TW" alt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3199E44-6FB5-4C86-AF14-F3BDDD05B5B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0549806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FDCA0A8A-68F6-4DF6-9DD0-FD76D719221A}" type="slidenum">
              <a:rPr lang="en-US" altLang="zh-TW" sz="1200" smtClean="0">
                <a:solidFill>
                  <a:prstClr val="black"/>
                </a:solidFill>
              </a:rPr>
              <a:pPr/>
              <a:t>0</a:t>
            </a:fld>
            <a:endParaRPr lang="en-US" altLang="zh-TW" sz="1200" smtClean="0">
              <a:solidFill>
                <a:prstClr val="black"/>
              </a:solidFill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296144"/>
          </a:xfrm>
        </p:spPr>
        <p:txBody>
          <a:bodyPr>
            <a:normAutofit/>
          </a:bodyPr>
          <a:lstStyle>
            <a:lvl1pPr algn="ctr">
              <a:defRPr sz="4000">
                <a:solidFill>
                  <a:srgbClr val="E61C0E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576064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rgbClr val="002060"/>
                </a:solidFill>
                <a:latin typeface="+mn-lt"/>
                <a:ea typeface="+mn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 altLang="zh-TW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164388" y="6356350"/>
            <a:ext cx="1916112" cy="365125"/>
          </a:xfrm>
        </p:spPr>
        <p:txBody>
          <a:bodyPr/>
          <a:lstStyle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0BC04871-B454-4630-B232-A78BE4720641}" type="datetime1">
              <a:rPr lang="zh-TW" altLang="en-US"/>
              <a:pPr>
                <a:defRPr/>
              </a:pPr>
              <a:t>2013/3/4</a:t>
            </a:fld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7723AC23-ED44-44F9-B353-2322A65DE34E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49162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spcBef>
                <a:spcPts val="1000"/>
              </a:spcBef>
              <a:buFont typeface="Arial" pitchFamily="34" charset="0"/>
              <a:buChar char="•"/>
              <a:defRPr/>
            </a:lvl2pPr>
            <a:lvl3pPr>
              <a:spcBef>
                <a:spcPts val="1000"/>
              </a:spcBef>
              <a:defRPr/>
            </a:lvl3pPr>
            <a:lvl4pPr marL="1714500" indent="-342900">
              <a:spcBef>
                <a:spcPts val="1000"/>
              </a:spcBef>
              <a:buFont typeface="Calibri" pitchFamily="34" charset="0"/>
              <a:buChar char="»"/>
              <a:defRPr/>
            </a:lvl4pPr>
            <a:lvl5pPr marL="2057400" indent="-228600">
              <a:spcBef>
                <a:spcPts val="1000"/>
              </a:spcBef>
              <a:buFont typeface="Arial" pitchFamily="34" charset="0"/>
              <a:buChar char="»"/>
              <a:defRPr/>
            </a:lvl5pPr>
          </a:lstStyle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7E106-CCEA-4040-8301-3563D531A2AD}" type="datetime1">
              <a:rPr lang="zh-TW" altLang="en-US"/>
              <a:pPr>
                <a:defRPr/>
              </a:pPr>
              <a:t>2013/3/4</a:t>
            </a:fld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8ACEE-902B-4C6A-BE58-65DE444CA496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9716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82218"/>
            <a:ext cx="8496944" cy="893564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401145-A979-4382-8A0A-92FDF12E9944}" type="datetime1">
              <a:rPr lang="zh-TW" altLang="en-US"/>
              <a:pPr>
                <a:defRPr/>
              </a:pPr>
              <a:t>2013/3/4</a:t>
            </a:fld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A1632-C64C-4F05-AFA9-D928DDA5F17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33258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9BCE7-6D34-4904-A521-C842BF863CDA}" type="datetime1">
              <a:rPr lang="zh-TW" altLang="en-US"/>
              <a:pPr>
                <a:defRPr/>
              </a:pPr>
              <a:t>2013/3/4</a:t>
            </a:fld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4B87C-041E-4A42-812E-DD7A1484C7F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05946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15875"/>
            <a:ext cx="84963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981075"/>
            <a:ext cx="84963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23850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8A94856-CAB5-412B-ABFC-211C05185282}" type="datetime1">
              <a:rPr lang="zh-TW" altLang="en-US"/>
              <a:pPr>
                <a:defRPr/>
              </a:pPr>
              <a:t>2013/3/4</a:t>
            </a:fld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F65D8EB-DBEF-4CF0-8E8E-5F91340FED20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84604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D00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800" b="1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zh-TW" dirty="0" err="1" smtClean="0"/>
              <a:t>NuMicro</a:t>
            </a:r>
            <a:r>
              <a:rPr lang="en-US" altLang="zh-TW" dirty="0" smtClean="0"/>
              <a:t> Nano</a:t>
            </a:r>
            <a:br>
              <a:rPr lang="en-US" altLang="zh-TW" dirty="0" smtClean="0"/>
            </a:br>
            <a:r>
              <a:rPr lang="en-US" altLang="zh-TW" dirty="0" smtClean="0"/>
              <a:t>Smart Card</a:t>
            </a:r>
            <a:endParaRPr lang="zh-TW" altLang="en-US" dirty="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68863"/>
            <a:ext cx="6400800" cy="576262"/>
          </a:xfrm>
        </p:spPr>
        <p:txBody>
          <a:bodyPr>
            <a:normAutofit/>
          </a:bodyPr>
          <a:lstStyle/>
          <a:p>
            <a:r>
              <a:rPr lang="en-US" altLang="zh-TW" dirty="0" smtClean="0">
                <a:cs typeface="Arial" charset="0"/>
              </a:rPr>
              <a:t>NuMicro@nuvoton.com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D95ECE-E08C-4B36-8512-31C31A69E9E4}" type="datetime1">
              <a:rPr lang="zh-TW" altLang="en-US" smtClean="0"/>
              <a:t>2013/3/4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2846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特性</a:t>
            </a:r>
            <a:endParaRPr lang="zh-TW" altLang="en-US" dirty="0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zh-TW" dirty="0" smtClean="0">
                <a:cs typeface="Arial" charset="0"/>
              </a:rPr>
              <a:t>ISO 7816-3 compliant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EMV2000 compliant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Support up to 3 interfaces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Programmable transmission clock frequency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Programmable receiver buffer trigger level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Programmable guard time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Support one 24-bit and two 8-bit counters for ATR and wait time processing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Support auto convention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215111-7C46-435C-BDE2-FB0E6A0834F9}" type="slidenum">
              <a:rPr lang="zh-TW" altLang="en-US"/>
              <a:pPr>
                <a:defRPr/>
              </a:pPr>
              <a:t>1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/>
              <a:t>特性</a:t>
            </a:r>
            <a:endParaRPr lang="zh-TW" altLang="en-US" dirty="0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zh-TW" dirty="0" smtClean="0">
                <a:cs typeface="Arial" charset="0"/>
              </a:rPr>
              <a:t>Configurable clock </a:t>
            </a:r>
            <a:r>
              <a:rPr lang="en-US" altLang="zh-TW" dirty="0">
                <a:cs typeface="Arial" charset="0"/>
              </a:rPr>
              <a:t>stop </a:t>
            </a:r>
            <a:r>
              <a:rPr lang="en-US" altLang="zh-TW" dirty="0" smtClean="0">
                <a:cs typeface="Arial" charset="0"/>
              </a:rPr>
              <a:t>function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Configurable </a:t>
            </a:r>
            <a:r>
              <a:rPr lang="en-US" altLang="zh-TW" dirty="0" err="1" smtClean="0">
                <a:cs typeface="Arial" charset="0"/>
              </a:rPr>
              <a:t>Tx</a:t>
            </a:r>
            <a:r>
              <a:rPr lang="en-US" altLang="zh-TW" dirty="0" smtClean="0">
                <a:cs typeface="Arial" charset="0"/>
              </a:rPr>
              <a:t>/Rx </a:t>
            </a:r>
            <a:r>
              <a:rPr lang="en-US" altLang="zh-TW" dirty="0">
                <a:cs typeface="Arial" charset="0"/>
              </a:rPr>
              <a:t>error retry </a:t>
            </a:r>
            <a:r>
              <a:rPr lang="en-US" altLang="zh-TW" dirty="0" smtClean="0">
                <a:cs typeface="Arial" charset="0"/>
              </a:rPr>
              <a:t>count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Support </a:t>
            </a:r>
            <a:r>
              <a:rPr lang="en-US" altLang="zh-TW" dirty="0">
                <a:cs typeface="Arial" charset="0"/>
              </a:rPr>
              <a:t>hardware </a:t>
            </a:r>
            <a:r>
              <a:rPr lang="en-US" altLang="zh-TW" dirty="0" smtClean="0">
                <a:cs typeface="Arial" charset="0"/>
              </a:rPr>
              <a:t>activation/ warm reset/ deactivation sequence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Support auto deactivation if card removal detected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Support UART mode</a:t>
            </a:r>
          </a:p>
          <a:p>
            <a:pPr lvl="1" eaLnBrk="1" hangingPunct="1"/>
            <a:r>
              <a:rPr lang="en-US" altLang="zh-TW" dirty="0" smtClean="0">
                <a:cs typeface="Arial" charset="0"/>
              </a:rPr>
              <a:t>Programmable baud rate for each channel</a:t>
            </a:r>
          </a:p>
          <a:p>
            <a:pPr lvl="1" eaLnBrk="1" hangingPunct="1"/>
            <a:r>
              <a:rPr lang="en-US" altLang="zh-TW" dirty="0" smtClean="0">
                <a:cs typeface="Arial" charset="0"/>
              </a:rPr>
              <a:t>Configurable Rx FIFO trigger level</a:t>
            </a:r>
          </a:p>
          <a:p>
            <a:pPr lvl="1" eaLnBrk="1" hangingPunct="1"/>
            <a:r>
              <a:rPr lang="en-US" altLang="zh-TW" dirty="0" smtClean="0">
                <a:cs typeface="Arial" charset="0"/>
              </a:rPr>
              <a:t>Support EVEN, ODD, and no parity bit</a:t>
            </a:r>
          </a:p>
          <a:p>
            <a:pPr lvl="1" eaLnBrk="1" hangingPunct="1"/>
            <a:r>
              <a:rPr lang="en-US" altLang="zh-TW" dirty="0" smtClean="0">
                <a:cs typeface="Arial" charset="0"/>
              </a:rPr>
              <a:t>Support 1 or 2 stop bit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215111-7C46-435C-BDE2-FB0E6A0834F9}" type="slidenum">
              <a:rPr lang="zh-TW" altLang="en-US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690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dirty="0" smtClean="0"/>
              <a:t>Activation</a:t>
            </a:r>
            <a:endParaRPr lang="zh-TW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215111-7C46-435C-BDE2-FB0E6A0834F9}" type="slidenum">
              <a:rPr lang="zh-TW" altLang="en-US"/>
              <a:pPr>
                <a:defRPr/>
              </a:pPr>
              <a:t>3</a:t>
            </a:fld>
            <a:endParaRPr lang="zh-TW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861048"/>
            <a:ext cx="5472608" cy="238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8171" y="1412776"/>
            <a:ext cx="6275610" cy="2180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690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dirty="0" smtClean="0"/>
              <a:t>Warm Reset</a:t>
            </a:r>
            <a:endParaRPr lang="zh-TW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215111-7C46-435C-BDE2-FB0E6A0834F9}" type="slidenum">
              <a:rPr lang="zh-TW" altLang="en-US"/>
              <a:pPr>
                <a:defRPr/>
              </a:pPr>
              <a:t>4</a:t>
            </a:fld>
            <a:endParaRPr lang="zh-TW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933056"/>
            <a:ext cx="5616624" cy="2465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16832"/>
            <a:ext cx="6480720" cy="1581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690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dirty="0" smtClean="0"/>
              <a:t>Deactivation</a:t>
            </a:r>
            <a:endParaRPr lang="zh-TW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215111-7C46-435C-BDE2-FB0E6A0834F9}" type="slidenum">
              <a:rPr lang="zh-TW" altLang="en-US"/>
              <a:pPr>
                <a:defRPr/>
              </a:pPr>
              <a:t>5</a:t>
            </a:fld>
            <a:endParaRPr lang="zh-TW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2816"/>
            <a:ext cx="6862921" cy="35413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690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Elementary Time </a:t>
            </a:r>
            <a:r>
              <a:rPr lang="en-US" altLang="zh-TW" dirty="0"/>
              <a:t>U</a:t>
            </a:r>
            <a:r>
              <a:rPr lang="en-US" altLang="zh-TW" dirty="0" smtClean="0"/>
              <a:t>nit (ETU)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1 </a:t>
            </a:r>
            <a:r>
              <a:rPr lang="en-US" altLang="zh-TW" dirty="0" err="1" smtClean="0"/>
              <a:t>etu</a:t>
            </a:r>
            <a:r>
              <a:rPr lang="en-US" altLang="zh-TW" dirty="0" smtClean="0"/>
              <a:t> = (F/D) * (1/f)</a:t>
            </a:r>
          </a:p>
          <a:p>
            <a:pPr lvl="1"/>
            <a:r>
              <a:rPr lang="en-US" altLang="zh-TW" dirty="0" smtClean="0"/>
              <a:t>F: clock rate conversion integer</a:t>
            </a:r>
          </a:p>
          <a:p>
            <a:pPr lvl="1"/>
            <a:r>
              <a:rPr lang="en-US" altLang="zh-TW" dirty="0" smtClean="0"/>
              <a:t>D: baud rate adjustment integer</a:t>
            </a:r>
          </a:p>
          <a:p>
            <a:r>
              <a:rPr lang="en-US" altLang="zh-TW" dirty="0" smtClean="0"/>
              <a:t>Default </a:t>
            </a:r>
            <a:r>
              <a:rPr lang="en-US" altLang="zh-TW" dirty="0" err="1" smtClean="0"/>
              <a:t>etu</a:t>
            </a:r>
            <a:r>
              <a:rPr lang="en-US" altLang="zh-TW" dirty="0" smtClean="0"/>
              <a:t> is 372 clock cycles</a:t>
            </a: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EAB1C78-1965-48C3-9D16-CC2A18E36BEE}" type="slidenum">
              <a:rPr lang="zh-TW" altLang="en-US" smtClean="0"/>
              <a:pPr>
                <a:defRPr/>
              </a:pPr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36797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dirty="0" smtClean="0"/>
              <a:t>Smartcard </a:t>
            </a:r>
            <a:r>
              <a:rPr lang="zh-CN" altLang="en-US" dirty="0" smtClean="0"/>
              <a:t>数据</a:t>
            </a:r>
            <a:r>
              <a:rPr lang="zh-CN" altLang="en-US" dirty="0"/>
              <a:t>格式</a:t>
            </a:r>
            <a:endParaRPr lang="zh-TW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215111-7C46-435C-BDE2-FB0E6A0834F9}" type="slidenum">
              <a:rPr lang="zh-TW" altLang="en-US"/>
              <a:pPr>
                <a:defRPr/>
              </a:pPr>
              <a:t>7</a:t>
            </a:fld>
            <a:endParaRPr lang="zh-TW" altLang="en-U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251" y="2298402"/>
            <a:ext cx="6686550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863" y="3717032"/>
            <a:ext cx="679132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690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Answer to Reset (ATR)</a:t>
            </a: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EAB1C78-1965-48C3-9D16-CC2A18E36BEE}" type="slidenum">
              <a:rPr lang="zh-TW" altLang="en-US" smtClean="0"/>
              <a:pPr>
                <a:defRPr/>
              </a:pPr>
              <a:t>8</a:t>
            </a:fld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018079"/>
            <a:ext cx="5686425" cy="581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3030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zh-CN" altLang="en-US" dirty="0" smtClean="0"/>
              <a:t>错误信号和</a:t>
            </a:r>
            <a:r>
              <a:rPr lang="zh-CN" altLang="en-US" dirty="0" smtClean="0"/>
              <a:t>字符重传</a:t>
            </a:r>
            <a:endParaRPr lang="zh-TW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215111-7C46-435C-BDE2-FB0E6A0834F9}" type="slidenum">
              <a:rPr lang="zh-TW" altLang="en-US"/>
              <a:pPr>
                <a:defRPr/>
              </a:pPr>
              <a:t>9</a:t>
            </a:fld>
            <a:endParaRPr lang="zh-TW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3" y="2547938"/>
            <a:ext cx="8524875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2721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dirty="0" smtClean="0"/>
              <a:t>Timer Modes</a:t>
            </a:r>
            <a:endParaRPr lang="zh-TW" altLang="en-US" dirty="0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zh-TW" dirty="0" smtClean="0">
                <a:cs typeface="Arial" charset="0"/>
              </a:rPr>
              <a:t>0: Starts when enabled and ends when time out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1: Starts </a:t>
            </a:r>
            <a:r>
              <a:rPr lang="en-US" altLang="zh-TW" dirty="0">
                <a:cs typeface="Arial" charset="0"/>
              </a:rPr>
              <a:t>when </a:t>
            </a:r>
            <a:r>
              <a:rPr lang="en-US" altLang="zh-TW" dirty="0" smtClean="0">
                <a:cs typeface="Arial" charset="0"/>
              </a:rPr>
              <a:t>first START bit (ether </a:t>
            </a:r>
            <a:r>
              <a:rPr lang="en-US" altLang="zh-TW" dirty="0" err="1" smtClean="0">
                <a:cs typeface="Arial" charset="0"/>
              </a:rPr>
              <a:t>Tx</a:t>
            </a:r>
            <a:r>
              <a:rPr lang="en-US" altLang="zh-TW" dirty="0" smtClean="0">
                <a:cs typeface="Arial" charset="0"/>
              </a:rPr>
              <a:t> or Rx) detected and </a:t>
            </a:r>
            <a:r>
              <a:rPr lang="en-US" altLang="zh-TW" dirty="0">
                <a:cs typeface="Arial" charset="0"/>
              </a:rPr>
              <a:t>ends </a:t>
            </a:r>
            <a:r>
              <a:rPr lang="en-US" altLang="zh-TW" dirty="0" smtClean="0">
                <a:cs typeface="Arial" charset="0"/>
              </a:rPr>
              <a:t>when time out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2: Starts </a:t>
            </a:r>
            <a:r>
              <a:rPr lang="en-US" altLang="zh-TW" dirty="0">
                <a:cs typeface="Arial" charset="0"/>
              </a:rPr>
              <a:t>when first </a:t>
            </a:r>
            <a:r>
              <a:rPr lang="en-US" altLang="zh-TW" dirty="0" smtClean="0">
                <a:cs typeface="Arial" charset="0"/>
              </a:rPr>
              <a:t>Rx START bit detected </a:t>
            </a:r>
            <a:r>
              <a:rPr lang="en-US" altLang="zh-TW" dirty="0">
                <a:cs typeface="Arial" charset="0"/>
              </a:rPr>
              <a:t>and ends when time </a:t>
            </a:r>
            <a:r>
              <a:rPr lang="en-US" altLang="zh-TW" dirty="0" smtClean="0">
                <a:cs typeface="Arial" charset="0"/>
              </a:rPr>
              <a:t>out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3: Starts when RST L-&gt;H and ends when ATR received or time out (Timer 0 only)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4: Similar to  0, but recount on START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5: </a:t>
            </a:r>
            <a:r>
              <a:rPr lang="en-US" altLang="zh-TW" dirty="0">
                <a:cs typeface="Arial" charset="0"/>
              </a:rPr>
              <a:t>Similar to  </a:t>
            </a:r>
            <a:r>
              <a:rPr lang="en-US" altLang="zh-TW" dirty="0" smtClean="0">
                <a:cs typeface="Arial" charset="0"/>
              </a:rPr>
              <a:t>1, </a:t>
            </a:r>
            <a:r>
              <a:rPr lang="en-US" altLang="zh-TW" dirty="0">
                <a:cs typeface="Arial" charset="0"/>
              </a:rPr>
              <a:t>but recount on START</a:t>
            </a:r>
            <a:endParaRPr lang="en-US" altLang="zh-TW" dirty="0" smtClean="0"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215111-7C46-435C-BDE2-FB0E6A0834F9}" type="slidenum">
              <a:rPr lang="zh-TW" altLang="en-US"/>
              <a:pPr>
                <a:defRPr/>
              </a:pPr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2721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dirty="0" smtClean="0"/>
              <a:t>Timer Modes</a:t>
            </a:r>
            <a:endParaRPr lang="zh-TW" altLang="en-US" dirty="0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dirty="0" smtClean="0">
                <a:cs typeface="Arial" charset="0"/>
              </a:rPr>
              <a:t>6</a:t>
            </a:r>
            <a:r>
              <a:rPr lang="en-US" altLang="zh-TW" dirty="0">
                <a:cs typeface="Arial" charset="0"/>
              </a:rPr>
              <a:t>: Similar to  </a:t>
            </a:r>
            <a:r>
              <a:rPr lang="en-US" altLang="zh-TW" dirty="0" smtClean="0">
                <a:cs typeface="Arial" charset="0"/>
              </a:rPr>
              <a:t>2, </a:t>
            </a:r>
            <a:r>
              <a:rPr lang="en-US" altLang="zh-TW" dirty="0">
                <a:cs typeface="Arial" charset="0"/>
              </a:rPr>
              <a:t>but recount on START </a:t>
            </a:r>
            <a:endParaRPr lang="en-US" altLang="zh-TW" dirty="0" smtClean="0">
              <a:cs typeface="Arial" charset="0"/>
            </a:endParaRPr>
          </a:p>
          <a:p>
            <a:pPr eaLnBrk="1" hangingPunct="1"/>
            <a:r>
              <a:rPr lang="en-US" altLang="zh-TW" dirty="0" smtClean="0">
                <a:cs typeface="Arial" charset="0"/>
              </a:rPr>
              <a:t>7: Start when START detected, reload on every START bit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8: Up counter, enable/disable by software</a:t>
            </a:r>
          </a:p>
          <a:p>
            <a:pPr eaLnBrk="1" hangingPunct="1"/>
            <a:r>
              <a:rPr lang="en-US" altLang="zh-TW" dirty="0" smtClean="0">
                <a:cs typeface="Arial" charset="0"/>
              </a:rPr>
              <a:t>15: Start/stop by software, reload on START.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2215111-7C46-435C-BDE2-FB0E6A0834F9}" type="slidenum">
              <a:rPr lang="zh-TW" altLang="en-US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2721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代码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981075"/>
            <a:ext cx="8496300" cy="5040213"/>
          </a:xfrm>
          <a:solidFill>
            <a:srgbClr val="FFFF99"/>
          </a:solidFill>
        </p:spPr>
        <p:txBody>
          <a:bodyPr/>
          <a:lstStyle/>
          <a:p>
            <a:pPr marL="0" indent="0">
              <a:buNone/>
            </a:pP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int32_t main (void)</a:t>
            </a:r>
          </a:p>
          <a:p>
            <a:pPr marL="0" indent="0">
              <a:buNone/>
            </a:pP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{</a:t>
            </a:r>
          </a:p>
          <a:p>
            <a:pPr marL="0" indent="0">
              <a:buNone/>
            </a:pPr>
            <a:r>
              <a:rPr kumimoji="1" lang="en-US" altLang="zh-TW" sz="1200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kumimoji="1" lang="en-US" altLang="zh-TW" sz="1200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kumimoji="1" lang="en-US" altLang="zh-TW" sz="1200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Set USB Clock  Divider </a:t>
            </a:r>
            <a:r>
              <a:rPr kumimoji="1" lang="en-US" altLang="zh-TW" sz="1200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*/</a:t>
            </a:r>
          </a:p>
          <a:p>
            <a:pPr marL="0" indent="0">
              <a:buNone/>
            </a:pPr>
            <a:r>
              <a:rPr kumimoji="1" lang="en-US" altLang="zh-TW" sz="1200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SYS_SetClockDivider_0(CLK_CLKDIV0_USB_MASK, USB_CLK_DIVIDER(1));</a:t>
            </a:r>
          </a:p>
          <a:p>
            <a:pPr marL="0" indent="0">
              <a:buNone/>
            </a:pPr>
            <a:endParaRPr kumimoji="1" lang="en-US" altLang="zh-TW" sz="1200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kumimoji="1" lang="en-US" altLang="zh-TW" sz="1200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Select SC Clock Source From 12MHz */</a:t>
            </a:r>
          </a:p>
          <a:p>
            <a:pPr marL="0" indent="0">
              <a:buNone/>
            </a:pP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CLK-&gt;CLKSEL2 = (CLK-&gt;CLKSEL2 &amp; ~CLK_CLKSEL2_SC_MASK) | CLK_CLKSEL2_SC_HXT;</a:t>
            </a:r>
          </a:p>
          <a:p>
            <a:pPr marL="0" indent="0">
              <a:buNone/>
            </a:pPr>
            <a:endParaRPr kumimoji="1" lang="en-US" altLang="zh-TW" sz="1200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buNone/>
            </a:pP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kumimoji="1" lang="en-US" altLang="zh-TW" sz="1200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Set SC Clock divider which divide by 3 to 4Mhz be used */</a:t>
            </a:r>
          </a:p>
          <a:p>
            <a:pPr marL="0" indent="0">
              <a:buNone/>
            </a:pP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CLK-&gt;CLKDIV0 = (CLK-&gt;CLKDIV0 &amp; ~CLK_CLKDIV0_SC0_MASK) | (2 &lt;&lt; 28);</a:t>
            </a:r>
          </a:p>
          <a:p>
            <a:pPr marL="0" indent="0">
              <a:buNone/>
            </a:pP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CLK-&gt;CLKDIV1 = (CLK-&gt;CLKDIV1 &amp; ~CLK_CLKDIV1_SC1_MASK) | 2;</a:t>
            </a:r>
          </a:p>
          <a:p>
            <a:pPr marL="0" indent="0">
              <a:buNone/>
            </a:pPr>
            <a:r>
              <a:rPr kumimoji="1" lang="en-US" altLang="zh-TW" sz="1200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</a:p>
          <a:p>
            <a:pPr marL="0" indent="0">
              <a:buNone/>
            </a:pP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kumimoji="1" lang="en-US" altLang="zh-TW" sz="1200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kumimoji="1" lang="en-US" altLang="zh-TW" sz="1200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Set </a:t>
            </a:r>
            <a:r>
              <a:rPr kumimoji="1" lang="en-US" altLang="zh-TW" sz="1200" i="1" dirty="0" err="1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Muti</a:t>
            </a:r>
            <a:r>
              <a:rPr kumimoji="1" lang="en-US" altLang="zh-TW" sz="1200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-function  pin Port A as SC0 */</a:t>
            </a:r>
            <a:endParaRPr kumimoji="1" lang="en-US" altLang="zh-TW" sz="1200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marL="0" indent="0">
              <a:buNone/>
            </a:pP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MFP_SC0_TO_PORTA();</a:t>
            </a:r>
          </a:p>
          <a:p>
            <a:pPr marL="0" indent="0">
              <a:buNone/>
            </a:pP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kumimoji="1" lang="en-US" altLang="zh-TW" sz="1200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kumimoji="1" lang="en-US" altLang="zh-TW" sz="1200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SmartCard</a:t>
            </a:r>
            <a:r>
              <a:rPr kumimoji="1" lang="en-US" altLang="zh-TW" sz="1200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0 Initialization </a:t>
            </a:r>
            <a:r>
              <a:rPr kumimoji="1" lang="en-US" altLang="zh-TW" sz="1200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*/</a:t>
            </a:r>
            <a:r>
              <a:rPr kumimoji="1" lang="en-US" altLang="zh-TW" sz="1200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buNone/>
            </a:pPr>
            <a:r>
              <a:rPr kumimoji="1" lang="en-US" altLang="zh-TW" sz="1200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kumimoji="1" lang="en-US" altLang="zh-TW" sz="1200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kumimoji="1" lang="en-US" altLang="zh-TW" sz="1200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SMARTCARD_Init</a:t>
            </a:r>
            <a:r>
              <a:rPr kumimoji="1" lang="en-US" altLang="zh-TW" sz="1200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(SC0</a:t>
            </a: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, 1);</a:t>
            </a:r>
          </a:p>
          <a:p>
            <a:pPr marL="0" indent="0">
              <a:buNone/>
            </a:pP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kumimoji="1" lang="en-US" altLang="zh-TW" sz="1200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SMARTCARD_PowerActiveLevel</a:t>
            </a: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(SC0, 0);	// Power pin is active LOW</a:t>
            </a:r>
          </a:p>
          <a:p>
            <a:pPr marL="0" indent="0">
              <a:buNone/>
            </a:pP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kumimoji="1" lang="en-US" altLang="zh-TW" sz="1200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SMARTCARD_Open</a:t>
            </a: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(SC0);</a:t>
            </a:r>
          </a:p>
          <a:p>
            <a:pPr marL="0" indent="0">
              <a:buNone/>
            </a:pPr>
            <a:endParaRPr kumimoji="1" lang="en-US" altLang="zh-TW" sz="1200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marL="0" indent="0">
              <a:buNone/>
            </a:pP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kumimoji="1" lang="en-US" altLang="zh-TW" sz="1200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Execute CCID process */</a:t>
            </a:r>
          </a:p>
          <a:p>
            <a:pPr marL="0" indent="0">
              <a:buNone/>
            </a:pP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kumimoji="1" lang="en-US" altLang="zh-TW" sz="1200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CCID_MainProcess</a:t>
            </a:r>
            <a:r>
              <a:rPr kumimoji="1" lang="en-US" altLang="zh-TW" sz="1200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();</a:t>
            </a:r>
          </a:p>
          <a:p>
            <a:pPr marL="0" indent="0">
              <a:buNone/>
            </a:pPr>
            <a:endParaRPr kumimoji="1" lang="en-US" altLang="zh-TW" sz="1200" dirty="0" smtClean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marL="0" indent="0">
              <a:buNone/>
            </a:pPr>
            <a:r>
              <a:rPr kumimoji="1" lang="en-US" altLang="zh-TW" sz="1200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}</a:t>
            </a:r>
            <a:endParaRPr kumimoji="1" lang="zh-TW" altLang="en-US" sz="1200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EAB1C78-1965-48C3-9D16-CC2A18E36BEE}" type="slidenum">
              <a:rPr lang="zh-TW" altLang="en-US" smtClean="0"/>
              <a:pPr>
                <a:defRPr/>
              </a:pPr>
              <a:t>12</a:t>
            </a:fld>
            <a:endParaRPr lang="zh-TW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03249" y="6101501"/>
            <a:ext cx="66030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indent="0">
              <a:buNone/>
            </a:pPr>
            <a:r>
              <a:rPr lang="en-US" altLang="zh-TW" sz="1600" b="1" i="1" dirty="0">
                <a:latin typeface="Courier New" pitchFamily="49" charset="0"/>
                <a:cs typeface="Courier New" pitchFamily="49" charset="0"/>
              </a:rPr>
              <a:t>NOTE: We don’t release smartcard library source code</a:t>
            </a:r>
            <a:endParaRPr lang="zh-TW" altLang="en-US" sz="1600" b="1" i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67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Thank you.</a:t>
            </a:r>
            <a:endParaRPr lang="zh-TW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D5A1632-C64C-4F05-AFA9-D928DDA5F172}" type="slidenum">
              <a:rPr lang="zh-TW" altLang="en-US" smtClean="0"/>
              <a:pPr>
                <a:defRPr/>
              </a:pPr>
              <a:t>13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937373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7B72A579B9B74C8B60CD9DA12CE965" ma:contentTypeVersion="0" ma:contentTypeDescription="Create a new document." ma:contentTypeScope="" ma:versionID="7bfc160474e469b017f2f82ca208a82d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1F41721-8BA7-426A-8F1E-0C7B8587C63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4439154-81CD-4E1E-A26E-08A94ECF54E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6B087998-96D0-4197-8BEE-323E1CB33DB2}">
  <ds:schemaRefs>
    <ds:schemaRef ds:uri="http://purl.org/dc/dcmitype/"/>
    <ds:schemaRef ds:uri="http://purl.org/dc/terms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NTC_A</Template>
  <TotalTime>562</TotalTime>
  <Words>418</Words>
  <Application>Microsoft Office PowerPoint</Application>
  <PresentationFormat>On-screen Show (4:3)</PresentationFormat>
  <Paragraphs>86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NuMicro Nano Smart Card</vt:lpstr>
      <vt:lpstr>特性</vt:lpstr>
      <vt:lpstr>特性</vt:lpstr>
      <vt:lpstr>Activation</vt:lpstr>
      <vt:lpstr>Warm Reset</vt:lpstr>
      <vt:lpstr>Deactivation</vt:lpstr>
      <vt:lpstr>Elementary Time Unit (ETU)</vt:lpstr>
      <vt:lpstr>Smartcard 数据格式</vt:lpstr>
      <vt:lpstr>Answer to Reset (ATR)</vt:lpstr>
      <vt:lpstr>错误信号和字符重传</vt:lpstr>
      <vt:lpstr>Timer Modes</vt:lpstr>
      <vt:lpstr>Timer Modes</vt:lpstr>
      <vt:lpstr>代码</vt:lpstr>
      <vt:lpstr>Thank you.</vt:lpstr>
    </vt:vector>
  </TitlesOfParts>
  <Company>nuvoton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AD10 YHChang8</dc:creator>
  <cp:lastModifiedBy>CA10 CLYU2</cp:lastModifiedBy>
  <cp:revision>65</cp:revision>
  <dcterms:created xsi:type="dcterms:W3CDTF">2012-03-21T02:57:47Z</dcterms:created>
  <dcterms:modified xsi:type="dcterms:W3CDTF">2013-03-04T15:49:05Z</dcterms:modified>
</cp:coreProperties>
</file>