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826" r:id="rId4"/>
  </p:sldMasterIdLst>
  <p:notesMasterIdLst>
    <p:notesMasterId r:id="rId33"/>
  </p:notesMasterIdLst>
  <p:handoutMasterIdLst>
    <p:handoutMasterId r:id="rId34"/>
  </p:handoutMasterIdLst>
  <p:sldIdLst>
    <p:sldId id="256" r:id="rId5"/>
    <p:sldId id="314" r:id="rId6"/>
    <p:sldId id="297" r:id="rId7"/>
    <p:sldId id="313" r:id="rId8"/>
    <p:sldId id="257" r:id="rId9"/>
    <p:sldId id="259" r:id="rId10"/>
    <p:sldId id="309" r:id="rId11"/>
    <p:sldId id="308" r:id="rId12"/>
    <p:sldId id="312" r:id="rId13"/>
    <p:sldId id="262" r:id="rId14"/>
    <p:sldId id="260" r:id="rId15"/>
    <p:sldId id="307" r:id="rId16"/>
    <p:sldId id="261" r:id="rId17"/>
    <p:sldId id="264" r:id="rId18"/>
    <p:sldId id="267" r:id="rId19"/>
    <p:sldId id="268" r:id="rId20"/>
    <p:sldId id="269" r:id="rId21"/>
    <p:sldId id="310" r:id="rId22"/>
    <p:sldId id="311" r:id="rId23"/>
    <p:sldId id="299" r:id="rId24"/>
    <p:sldId id="315" r:id="rId25"/>
    <p:sldId id="316" r:id="rId26"/>
    <p:sldId id="317" r:id="rId27"/>
    <p:sldId id="318" r:id="rId28"/>
    <p:sldId id="319" r:id="rId29"/>
    <p:sldId id="320" r:id="rId30"/>
    <p:sldId id="322" r:id="rId31"/>
    <p:sldId id="296" r:id="rId32"/>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kern="1200">
        <a:solidFill>
          <a:schemeClr val="tx1"/>
        </a:solidFill>
        <a:latin typeface="Calibri" pitchFamily="34" charset="0"/>
        <a:ea typeface="新細明體"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D00600"/>
    <a:srgbClr val="E61C0E"/>
    <a:srgbClr val="FC2110"/>
    <a:srgbClr val="FE0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varScale="1">
        <p:scale>
          <a:sx n="71" d="100"/>
          <a:sy n="71" d="100"/>
        </p:scale>
        <p:origin x="-96" y="-312"/>
      </p:cViewPr>
      <p:guideLst>
        <p:guide orient="horz" pos="663"/>
        <p:guide pos="295"/>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新細明體" charset="-120"/>
              </a:defRPr>
            </a:lvl1pPr>
          </a:lstStyle>
          <a:p>
            <a:pPr>
              <a:defRPr/>
            </a:pPr>
            <a:endParaRPr lang="zh-TW" alt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ea typeface="新細明體" charset="-120"/>
              </a:defRPr>
            </a:lvl1pPr>
          </a:lstStyle>
          <a:p>
            <a:pPr>
              <a:defRPr/>
            </a:pPr>
            <a:fld id="{1E3A13D1-0588-4044-A018-03576A4FFFC0}" type="datetimeFigureOut">
              <a:rPr lang="zh-TW" altLang="en-US"/>
              <a:pPr>
                <a:defRPr/>
              </a:pPr>
              <a:t>2013/4/23</a:t>
            </a:fld>
            <a:endParaRPr lang="zh-TW" alt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ea typeface="新細明體" charset="-120"/>
              </a:defRPr>
            </a:lvl1pPr>
          </a:lstStyle>
          <a:p>
            <a:pPr>
              <a:defRPr/>
            </a:pPr>
            <a:endParaRPr lang="zh-TW" alt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ea typeface="新細明體" charset="-120"/>
              </a:defRPr>
            </a:lvl1pPr>
          </a:lstStyle>
          <a:p>
            <a:pPr>
              <a:defRPr/>
            </a:pPr>
            <a:fld id="{4E55AE7A-3E23-4011-B03E-7BB312CCF196}" type="slidenum">
              <a:rPr lang="zh-TW" altLang="en-US"/>
              <a:pPr>
                <a:defRPr/>
              </a:pPr>
              <a:t>‹#›</a:t>
            </a:fld>
            <a:endParaRPr lang="zh-TW" altLang="en-US"/>
          </a:p>
        </p:txBody>
      </p:sp>
    </p:spTree>
    <p:extLst>
      <p:ext uri="{BB962C8B-B14F-4D97-AF65-F5344CB8AC3E}">
        <p14:creationId xmlns:p14="http://schemas.microsoft.com/office/powerpoint/2010/main" val="1004260214"/>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新細明體" charset="-120"/>
              </a:defRPr>
            </a:lvl1pPr>
          </a:lstStyle>
          <a:p>
            <a:pPr>
              <a:defRPr/>
            </a:pPr>
            <a:endParaRPr lang="zh-TW" alt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新細明體" charset="-120"/>
              </a:defRPr>
            </a:lvl1pPr>
          </a:lstStyle>
          <a:p>
            <a:pPr>
              <a:defRPr/>
            </a:pPr>
            <a:fld id="{60DF252F-3709-4738-8DC8-81E88EC020B7}" type="datetimeFigureOut">
              <a:rPr lang="zh-TW" altLang="en-US"/>
              <a:pPr>
                <a:defRPr/>
              </a:pPr>
              <a:t>2013/4/23</a:t>
            </a:fld>
            <a:endParaRPr lang="zh-TW"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TW" alt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TW" noProof="0" smtClean="0"/>
              <a:t>Click to edit Master text styles</a:t>
            </a:r>
          </a:p>
          <a:p>
            <a:pPr lvl="1"/>
            <a:r>
              <a:rPr lang="en-US" altLang="zh-TW" noProof="0" smtClean="0"/>
              <a:t>Second level</a:t>
            </a:r>
          </a:p>
          <a:p>
            <a:pPr lvl="2"/>
            <a:r>
              <a:rPr lang="en-US" altLang="zh-TW" noProof="0" smtClean="0"/>
              <a:t>Third level</a:t>
            </a:r>
          </a:p>
          <a:p>
            <a:pPr lvl="3"/>
            <a:r>
              <a:rPr lang="en-US" altLang="zh-TW" noProof="0" smtClean="0"/>
              <a:t>Fourth level</a:t>
            </a:r>
          </a:p>
          <a:p>
            <a:pPr lvl="4"/>
            <a:r>
              <a:rPr lang="en-US" altLang="zh-TW" noProof="0" smtClean="0"/>
              <a:t>Fifth level</a:t>
            </a:r>
            <a:endParaRPr lang="zh-TW" altLang="en-US"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新細明體" charset="-120"/>
              </a:defRPr>
            </a:lvl1pPr>
          </a:lstStyle>
          <a:p>
            <a:pPr>
              <a:defRPr/>
            </a:pPr>
            <a:endParaRPr lang="zh-TW"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新細明體" charset="-120"/>
              </a:defRPr>
            </a:lvl1pPr>
          </a:lstStyle>
          <a:p>
            <a:pPr>
              <a:defRPr/>
            </a:pPr>
            <a:fld id="{68D04E28-BC18-49C3-92EF-06C3F1A6803F}" type="slidenum">
              <a:rPr lang="zh-TW" altLang="en-US"/>
              <a:pPr>
                <a:defRPr/>
              </a:pPr>
              <a:t>‹#›</a:t>
            </a:fld>
            <a:endParaRPr lang="zh-TW" altLang="en-US"/>
          </a:p>
        </p:txBody>
      </p:sp>
    </p:spTree>
    <p:extLst>
      <p:ext uri="{BB962C8B-B14F-4D97-AF65-F5344CB8AC3E}">
        <p14:creationId xmlns:p14="http://schemas.microsoft.com/office/powerpoint/2010/main" val="744623737"/>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32772" name="Date Placeholder 3"/>
          <p:cNvSpPr>
            <a:spLocks noGrp="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E42ED9C5-90B8-42F5-8203-802B3DDBA219}" type="datetime1">
              <a:rPr lang="zh-TW" altLang="en-US" smtClean="0"/>
              <a:pPr eaLnBrk="1" hangingPunct="1"/>
              <a:t>2013/4/23</a:t>
            </a:fld>
            <a:endParaRPr lang="zh-TW" altLang="en-US" smtClean="0"/>
          </a:p>
        </p:txBody>
      </p:sp>
      <p:sp>
        <p:nvSpPr>
          <p:cNvPr id="32773" name="Slide Number Placeholder 4"/>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DF8950BB-D0D2-4A12-8DCF-4D7E2F655B7D}" type="slidenum">
              <a:rPr lang="zh-TW" altLang="en-US" smtClean="0"/>
              <a:pPr eaLnBrk="1" hangingPunct="1"/>
              <a:t>0</a:t>
            </a:fld>
            <a:endParaRPr lang="zh-TW"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33796" name="Date Placeholder 3"/>
          <p:cNvSpPr>
            <a:spLocks noGrp="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D230F210-946A-42AE-911E-51348B6B2FD6}" type="datetime1">
              <a:rPr lang="zh-TW" altLang="en-US" smtClean="0"/>
              <a:pPr eaLnBrk="1" hangingPunct="1"/>
              <a:t>2013/4/23</a:t>
            </a:fld>
            <a:endParaRPr lang="zh-TW" altLang="en-US" smtClean="0"/>
          </a:p>
        </p:txBody>
      </p:sp>
      <p:sp>
        <p:nvSpPr>
          <p:cNvPr id="33797" name="Slide Number Placeholder 4"/>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BE3BEBAA-DC20-44EC-96FC-D2ECE3784FAF}" type="slidenum">
              <a:rPr lang="zh-TW" altLang="en-US" smtClean="0"/>
              <a:pPr eaLnBrk="1" hangingPunct="1"/>
              <a:t>5</a:t>
            </a:fld>
            <a:endParaRPr lang="zh-TW"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2813" eaLnBrk="0" hangingPunct="0">
              <a:defRPr kumimoji="1">
                <a:solidFill>
                  <a:schemeClr val="tx1"/>
                </a:solidFill>
                <a:latin typeface="Calibri" pitchFamily="34" charset="0"/>
                <a:ea typeface="新細明體" pitchFamily="18" charset="-120"/>
              </a:defRPr>
            </a:lvl1pPr>
            <a:lvl2pPr marL="742950" indent="-285750" defTabSz="912813" eaLnBrk="0" hangingPunct="0">
              <a:defRPr kumimoji="1">
                <a:solidFill>
                  <a:schemeClr val="tx1"/>
                </a:solidFill>
                <a:latin typeface="Calibri" pitchFamily="34" charset="0"/>
                <a:ea typeface="新細明體" pitchFamily="18" charset="-120"/>
              </a:defRPr>
            </a:lvl2pPr>
            <a:lvl3pPr marL="1143000" indent="-228600" defTabSz="912813" eaLnBrk="0" hangingPunct="0">
              <a:defRPr kumimoji="1">
                <a:solidFill>
                  <a:schemeClr val="tx1"/>
                </a:solidFill>
                <a:latin typeface="Calibri" pitchFamily="34" charset="0"/>
                <a:ea typeface="新細明體" pitchFamily="18" charset="-120"/>
              </a:defRPr>
            </a:lvl3pPr>
            <a:lvl4pPr marL="1600200" indent="-228600" defTabSz="912813" eaLnBrk="0" hangingPunct="0">
              <a:defRPr kumimoji="1">
                <a:solidFill>
                  <a:schemeClr val="tx1"/>
                </a:solidFill>
                <a:latin typeface="Calibri" pitchFamily="34" charset="0"/>
                <a:ea typeface="新細明體" pitchFamily="18" charset="-120"/>
              </a:defRPr>
            </a:lvl4pPr>
            <a:lvl5pPr marL="2057400" indent="-228600" defTabSz="912813" eaLnBrk="0" hangingPunct="0">
              <a:defRPr kumimoji="1">
                <a:solidFill>
                  <a:schemeClr val="tx1"/>
                </a:solidFill>
                <a:latin typeface="Calibri" pitchFamily="34" charset="0"/>
                <a:ea typeface="新細明體" pitchFamily="18" charset="-120"/>
              </a:defRPr>
            </a:lvl5pPr>
            <a:lvl6pPr marL="25146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A85F36D3-2C9B-46AF-9057-9336E6A1CB61}" type="slidenum">
              <a:rPr lang="en-US" altLang="zh-TW" smtClean="0">
                <a:latin typeface="Arial" charset="0"/>
              </a:rPr>
              <a:pPr eaLnBrk="1" hangingPunct="1"/>
              <a:t>6</a:t>
            </a:fld>
            <a:endParaRPr lang="en-US" altLang="zh-TW" smtClean="0">
              <a:latin typeface="Arial" charset="0"/>
            </a:endParaRPr>
          </a:p>
        </p:txBody>
      </p:sp>
      <p:sp>
        <p:nvSpPr>
          <p:cNvPr id="34819"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zh-TW" smtClean="0"/>
              <a:t>There are a couple of control registers for ADC related configurations. Such as software trigger bit, channel select bits, calibration control bit and so on.</a:t>
            </a:r>
          </a:p>
          <a:p>
            <a:pPr eaLnBrk="1" hangingPunct="1"/>
            <a:r>
              <a:rPr lang="en-US" altLang="zh-TW" smtClean="0"/>
              <a:t>Each ADC channel has a data register to store its conversion result.</a:t>
            </a:r>
          </a:p>
          <a:p>
            <a:pPr eaLnBrk="1" hangingPunct="1"/>
            <a:r>
              <a:rPr lang="en-US" altLang="zh-TW" smtClean="0"/>
              <a:t>User can transfer the conversion result by PDMA.</a:t>
            </a:r>
          </a:p>
          <a:p>
            <a:pPr eaLnBrk="1" hangingPunct="1"/>
            <a:r>
              <a:rPr lang="en-US" altLang="zh-TW" smtClean="0"/>
              <a:t>ADC interrupt request. It can be issued by result monitor function or an ADC operation.</a:t>
            </a:r>
          </a:p>
          <a:p>
            <a:pPr eaLnBrk="1" hangingPunct="1"/>
            <a:r>
              <a:rPr lang="en-US" altLang="zh-TW" smtClean="0"/>
              <a:t>There are eight analog input channel. The channel 7 has multiple input sources. It can be determined by the setting value of PRESEL.</a:t>
            </a:r>
          </a:p>
          <a:p>
            <a:pPr eaLnBrk="1" hangingPunct="1"/>
            <a:r>
              <a:rPr lang="en-US" altLang="zh-TW" smtClean="0"/>
              <a:t>Reference voltage. User can feed reference voltage via this VREF pin.</a:t>
            </a:r>
          </a:p>
          <a:p>
            <a:pPr eaLnBrk="1" hangingPunct="1"/>
            <a:r>
              <a:rPr lang="en-US" altLang="zh-TW" smtClean="0"/>
              <a:t>External trigger pin. The trigger source can be edge-trigger or level-trigger.</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2813" eaLnBrk="0" hangingPunct="0">
              <a:defRPr kumimoji="1">
                <a:solidFill>
                  <a:schemeClr val="tx1"/>
                </a:solidFill>
                <a:latin typeface="Calibri" pitchFamily="34" charset="0"/>
                <a:ea typeface="新細明體" pitchFamily="18" charset="-120"/>
              </a:defRPr>
            </a:lvl1pPr>
            <a:lvl2pPr marL="742950" indent="-285750" defTabSz="912813" eaLnBrk="0" hangingPunct="0">
              <a:defRPr kumimoji="1">
                <a:solidFill>
                  <a:schemeClr val="tx1"/>
                </a:solidFill>
                <a:latin typeface="Calibri" pitchFamily="34" charset="0"/>
                <a:ea typeface="新細明體" pitchFamily="18" charset="-120"/>
              </a:defRPr>
            </a:lvl2pPr>
            <a:lvl3pPr marL="1143000" indent="-228600" defTabSz="912813" eaLnBrk="0" hangingPunct="0">
              <a:defRPr kumimoji="1">
                <a:solidFill>
                  <a:schemeClr val="tx1"/>
                </a:solidFill>
                <a:latin typeface="Calibri" pitchFamily="34" charset="0"/>
                <a:ea typeface="新細明體" pitchFamily="18" charset="-120"/>
              </a:defRPr>
            </a:lvl3pPr>
            <a:lvl4pPr marL="1600200" indent="-228600" defTabSz="912813" eaLnBrk="0" hangingPunct="0">
              <a:defRPr kumimoji="1">
                <a:solidFill>
                  <a:schemeClr val="tx1"/>
                </a:solidFill>
                <a:latin typeface="Calibri" pitchFamily="34" charset="0"/>
                <a:ea typeface="新細明體" pitchFamily="18" charset="-120"/>
              </a:defRPr>
            </a:lvl4pPr>
            <a:lvl5pPr marL="2057400" indent="-228600" defTabSz="912813" eaLnBrk="0" hangingPunct="0">
              <a:defRPr kumimoji="1">
                <a:solidFill>
                  <a:schemeClr val="tx1"/>
                </a:solidFill>
                <a:latin typeface="Calibri" pitchFamily="34" charset="0"/>
                <a:ea typeface="新細明體" pitchFamily="18" charset="-120"/>
              </a:defRPr>
            </a:lvl5pPr>
            <a:lvl6pPr marL="25146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B30843CD-49A4-4633-BE66-0B7220A1C1FC}" type="slidenum">
              <a:rPr lang="en-US" altLang="zh-TW" smtClean="0">
                <a:latin typeface="Arial" charset="0"/>
              </a:rPr>
              <a:pPr eaLnBrk="1" hangingPunct="1"/>
              <a:t>7</a:t>
            </a:fld>
            <a:endParaRPr lang="en-US" altLang="zh-TW" smtClean="0">
              <a:latin typeface="Arial" charset="0"/>
            </a:endParaRPr>
          </a:p>
        </p:txBody>
      </p:sp>
      <p:sp>
        <p:nvSpPr>
          <p:cNvPr id="35843"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zh-TW" smtClean="0"/>
              <a:t>For example, the differential input channel 0 is the pair of single-end channel 0 and channel 1. </a:t>
            </a:r>
          </a:p>
          <a:p>
            <a:pPr eaLnBrk="1" hangingPunct="1"/>
            <a:endParaRPr lang="en-US" altLang="zh-TW"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2813" eaLnBrk="0" hangingPunct="0">
              <a:defRPr kumimoji="1">
                <a:solidFill>
                  <a:schemeClr val="tx1"/>
                </a:solidFill>
                <a:latin typeface="Calibri" pitchFamily="34" charset="0"/>
                <a:ea typeface="新細明體" pitchFamily="18" charset="-120"/>
              </a:defRPr>
            </a:lvl1pPr>
            <a:lvl2pPr marL="742950" indent="-285750" defTabSz="912813" eaLnBrk="0" hangingPunct="0">
              <a:defRPr kumimoji="1">
                <a:solidFill>
                  <a:schemeClr val="tx1"/>
                </a:solidFill>
                <a:latin typeface="Calibri" pitchFamily="34" charset="0"/>
                <a:ea typeface="新細明體" pitchFamily="18" charset="-120"/>
              </a:defRPr>
            </a:lvl2pPr>
            <a:lvl3pPr marL="1143000" indent="-228600" defTabSz="912813" eaLnBrk="0" hangingPunct="0">
              <a:defRPr kumimoji="1">
                <a:solidFill>
                  <a:schemeClr val="tx1"/>
                </a:solidFill>
                <a:latin typeface="Calibri" pitchFamily="34" charset="0"/>
                <a:ea typeface="新細明體" pitchFamily="18" charset="-120"/>
              </a:defRPr>
            </a:lvl3pPr>
            <a:lvl4pPr marL="1600200" indent="-228600" defTabSz="912813" eaLnBrk="0" hangingPunct="0">
              <a:defRPr kumimoji="1">
                <a:solidFill>
                  <a:schemeClr val="tx1"/>
                </a:solidFill>
                <a:latin typeface="Calibri" pitchFamily="34" charset="0"/>
                <a:ea typeface="新細明體" pitchFamily="18" charset="-120"/>
              </a:defRPr>
            </a:lvl4pPr>
            <a:lvl5pPr marL="2057400" indent="-228600" defTabSz="912813" eaLnBrk="0" hangingPunct="0">
              <a:defRPr kumimoji="1">
                <a:solidFill>
                  <a:schemeClr val="tx1"/>
                </a:solidFill>
                <a:latin typeface="Calibri" pitchFamily="34" charset="0"/>
                <a:ea typeface="新細明體" pitchFamily="18" charset="-120"/>
              </a:defRPr>
            </a:lvl5pPr>
            <a:lvl6pPr marL="25146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2CB47F28-540F-410F-9887-E9DAF3FFDEA5}" type="slidenum">
              <a:rPr lang="en-US" altLang="zh-TW" smtClean="0">
                <a:latin typeface="Arial" charset="0"/>
              </a:rPr>
              <a:pPr eaLnBrk="1" hangingPunct="1"/>
              <a:t>8</a:t>
            </a:fld>
            <a:endParaRPr lang="en-US" altLang="zh-TW" smtClean="0">
              <a:latin typeface="Arial" charset="0"/>
            </a:endParaRPr>
          </a:p>
        </p:txBody>
      </p:sp>
      <p:sp>
        <p:nvSpPr>
          <p:cNvPr id="36867"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zh-TW" smtClean="0"/>
              <a:t>For example, the differential input channel 0 is the pair of single-end channel 0 and channel 1. </a:t>
            </a:r>
          </a:p>
          <a:p>
            <a:pPr eaLnBrk="1" hangingPunct="1"/>
            <a:endParaRPr lang="en-US" altLang="zh-TW"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2813" eaLnBrk="0" hangingPunct="0">
              <a:defRPr kumimoji="1">
                <a:solidFill>
                  <a:schemeClr val="tx1"/>
                </a:solidFill>
                <a:latin typeface="Calibri" pitchFamily="34" charset="0"/>
                <a:ea typeface="新細明體" pitchFamily="18" charset="-120"/>
              </a:defRPr>
            </a:lvl1pPr>
            <a:lvl2pPr marL="742950" indent="-285750" defTabSz="912813" eaLnBrk="0" hangingPunct="0">
              <a:defRPr kumimoji="1">
                <a:solidFill>
                  <a:schemeClr val="tx1"/>
                </a:solidFill>
                <a:latin typeface="Calibri" pitchFamily="34" charset="0"/>
                <a:ea typeface="新細明體" pitchFamily="18" charset="-120"/>
              </a:defRPr>
            </a:lvl2pPr>
            <a:lvl3pPr marL="1143000" indent="-228600" defTabSz="912813" eaLnBrk="0" hangingPunct="0">
              <a:defRPr kumimoji="1">
                <a:solidFill>
                  <a:schemeClr val="tx1"/>
                </a:solidFill>
                <a:latin typeface="Calibri" pitchFamily="34" charset="0"/>
                <a:ea typeface="新細明體" pitchFamily="18" charset="-120"/>
              </a:defRPr>
            </a:lvl3pPr>
            <a:lvl4pPr marL="1600200" indent="-228600" defTabSz="912813" eaLnBrk="0" hangingPunct="0">
              <a:defRPr kumimoji="1">
                <a:solidFill>
                  <a:schemeClr val="tx1"/>
                </a:solidFill>
                <a:latin typeface="Calibri" pitchFamily="34" charset="0"/>
                <a:ea typeface="新細明體" pitchFamily="18" charset="-120"/>
              </a:defRPr>
            </a:lvl4pPr>
            <a:lvl5pPr marL="2057400" indent="-228600" defTabSz="912813" eaLnBrk="0" hangingPunct="0">
              <a:defRPr kumimoji="1">
                <a:solidFill>
                  <a:schemeClr val="tx1"/>
                </a:solidFill>
                <a:latin typeface="Calibri" pitchFamily="34" charset="0"/>
                <a:ea typeface="新細明體" pitchFamily="18" charset="-120"/>
              </a:defRPr>
            </a:lvl5pPr>
            <a:lvl6pPr marL="25146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692DF10B-4990-4AD4-B536-75EB0DD6C874}" type="slidenum">
              <a:rPr lang="en-US" altLang="zh-TW" smtClean="0">
                <a:latin typeface="Arial" charset="0"/>
              </a:rPr>
              <a:pPr eaLnBrk="1" hangingPunct="1"/>
              <a:t>17</a:t>
            </a:fld>
            <a:endParaRPr lang="en-US" altLang="zh-TW" smtClean="0">
              <a:latin typeface="Arial" charset="0"/>
            </a:endParaRPr>
          </a:p>
        </p:txBody>
      </p:sp>
      <p:sp>
        <p:nvSpPr>
          <p:cNvPr id="37891"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zh-TW" smtClean="0"/>
              <a:t>The compare data is a user-defined value in CMPD setting.</a:t>
            </a:r>
          </a:p>
          <a:p>
            <a:pPr eaLnBrk="1" hangingPunct="1"/>
            <a:r>
              <a:rPr lang="en-US" altLang="zh-TW" smtClean="0"/>
              <a:t>User can select any channel to be the compare channel. When the conversion of the channel is completed, the compare action will be triggered automatically.</a:t>
            </a:r>
          </a:p>
          <a:p>
            <a:pPr eaLnBrk="1" hangingPunct="1"/>
            <a:r>
              <a:rPr lang="en-US" altLang="zh-TW" smtClean="0"/>
              <a:t>User can decide the compare condition by setting CMPCOND and CMPMATCNT.</a:t>
            </a:r>
          </a:p>
          <a:p>
            <a:pPr eaLnBrk="1" hangingPunct="1"/>
            <a:r>
              <a:rPr lang="en-US" altLang="zh-TW" smtClean="0"/>
              <a:t>The match counter is a internal counter. It counts the number of the conversion result which matched the compare condition. As the match counter equals to the setting value of CMPMATCNT add 1, the CMPFx will be set to 1. A compare interrupt will be asserted if the interrupt is enabled.</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2813" eaLnBrk="0" hangingPunct="0">
              <a:defRPr kumimoji="1">
                <a:solidFill>
                  <a:schemeClr val="tx1"/>
                </a:solidFill>
                <a:latin typeface="Calibri" pitchFamily="34" charset="0"/>
                <a:ea typeface="新細明體" pitchFamily="18" charset="-120"/>
              </a:defRPr>
            </a:lvl1pPr>
            <a:lvl2pPr marL="742950" indent="-285750" defTabSz="912813" eaLnBrk="0" hangingPunct="0">
              <a:defRPr kumimoji="1">
                <a:solidFill>
                  <a:schemeClr val="tx1"/>
                </a:solidFill>
                <a:latin typeface="Calibri" pitchFamily="34" charset="0"/>
                <a:ea typeface="新細明體" pitchFamily="18" charset="-120"/>
              </a:defRPr>
            </a:lvl2pPr>
            <a:lvl3pPr marL="1143000" indent="-228600" defTabSz="912813" eaLnBrk="0" hangingPunct="0">
              <a:defRPr kumimoji="1">
                <a:solidFill>
                  <a:schemeClr val="tx1"/>
                </a:solidFill>
                <a:latin typeface="Calibri" pitchFamily="34" charset="0"/>
                <a:ea typeface="新細明體" pitchFamily="18" charset="-120"/>
              </a:defRPr>
            </a:lvl3pPr>
            <a:lvl4pPr marL="1600200" indent="-228600" defTabSz="912813" eaLnBrk="0" hangingPunct="0">
              <a:defRPr kumimoji="1">
                <a:solidFill>
                  <a:schemeClr val="tx1"/>
                </a:solidFill>
                <a:latin typeface="Calibri" pitchFamily="34" charset="0"/>
                <a:ea typeface="新細明體" pitchFamily="18" charset="-120"/>
              </a:defRPr>
            </a:lvl4pPr>
            <a:lvl5pPr marL="2057400" indent="-228600" defTabSz="912813" eaLnBrk="0" hangingPunct="0">
              <a:defRPr kumimoji="1">
                <a:solidFill>
                  <a:schemeClr val="tx1"/>
                </a:solidFill>
                <a:latin typeface="Calibri" pitchFamily="34" charset="0"/>
                <a:ea typeface="新細明體" pitchFamily="18" charset="-120"/>
              </a:defRPr>
            </a:lvl5pPr>
            <a:lvl6pPr marL="25146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defTabSz="912813"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fld id="{EBA26CF1-6E62-403B-966C-B56B9EDBB2DA}" type="slidenum">
              <a:rPr lang="en-US" altLang="zh-TW" smtClean="0">
                <a:latin typeface="Arial" charset="0"/>
              </a:rPr>
              <a:pPr eaLnBrk="1" hangingPunct="1"/>
              <a:t>18</a:t>
            </a:fld>
            <a:endParaRPr lang="en-US" altLang="zh-TW" smtClean="0">
              <a:latin typeface="Arial" charset="0"/>
            </a:endParaRPr>
          </a:p>
        </p:txBody>
      </p:sp>
      <p:sp>
        <p:nvSpPr>
          <p:cNvPr id="38915"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zh-TW" smtClean="0"/>
              <a:t>ADF will be set to 1, when a ADC operation mode finished its conversion.</a:t>
            </a:r>
          </a:p>
          <a:p>
            <a:pPr eaLnBrk="1" hangingPunct="1"/>
            <a:r>
              <a:rPr lang="en-US" altLang="zh-TW" smtClean="0"/>
              <a:t>CMPF0 and CMPF1 are the flags of result monitor function. If the conversion result reach the compare condition, these flag will be set to 1.</a:t>
            </a:r>
          </a:p>
          <a:p>
            <a:pPr eaLnBrk="1" hangingPunct="1"/>
            <a:r>
              <a:rPr lang="en-US" altLang="zh-TW" smtClean="0"/>
              <a:t>As one of the flags is set to 1 and its corresponding interrupt is enabled, the ADC interrupt will be asserted.</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1124744"/>
            <a:ext cx="7772400" cy="1296144"/>
          </a:xfrm>
        </p:spPr>
        <p:txBody>
          <a:bodyPr>
            <a:normAutofit/>
          </a:bodyPr>
          <a:lstStyle>
            <a:lvl1pPr algn="ctr">
              <a:defRPr sz="4000">
                <a:solidFill>
                  <a:srgbClr val="E61C0E"/>
                </a:solidFill>
                <a:latin typeface="+mn-lt"/>
                <a:ea typeface="+mn-ea"/>
                <a:cs typeface="Arial" pitchFamily="34" charset="0"/>
              </a:defRPr>
            </a:lvl1pPr>
          </a:lstStyle>
          <a:p>
            <a:r>
              <a:rPr lang="en-US" altLang="zh-TW" dirty="0" smtClean="0"/>
              <a:t>Click to edit Master title style</a:t>
            </a:r>
            <a:endParaRPr lang="zh-TW" altLang="en-US" dirty="0"/>
          </a:p>
        </p:txBody>
      </p:sp>
      <p:sp>
        <p:nvSpPr>
          <p:cNvPr id="3" name="Subtitle 2"/>
          <p:cNvSpPr>
            <a:spLocks noGrp="1"/>
          </p:cNvSpPr>
          <p:nvPr>
            <p:ph type="subTitle" idx="1"/>
          </p:nvPr>
        </p:nvSpPr>
        <p:spPr>
          <a:xfrm>
            <a:off x="1371600" y="4869160"/>
            <a:ext cx="6400800" cy="576064"/>
          </a:xfrm>
        </p:spPr>
        <p:txBody>
          <a:bodyPr>
            <a:normAutofit/>
          </a:bodyPr>
          <a:lstStyle>
            <a:lvl1pPr marL="0" indent="0" algn="ctr">
              <a:buNone/>
              <a:defRPr sz="3000">
                <a:solidFill>
                  <a:srgbClr val="002060"/>
                </a:solidFill>
                <a:latin typeface="+mn-lt"/>
                <a:ea typeface="+mn-ea"/>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smtClean="0"/>
              <a:t>Click to edit Master subtitle style</a:t>
            </a:r>
            <a:endParaRPr lang="en-US" altLang="zh-TW" dirty="0" smtClean="0"/>
          </a:p>
        </p:txBody>
      </p:sp>
      <p:sp>
        <p:nvSpPr>
          <p:cNvPr id="5" name="Date Placeholder 3"/>
          <p:cNvSpPr>
            <a:spLocks noGrp="1"/>
          </p:cNvSpPr>
          <p:nvPr>
            <p:ph type="dt" sz="half" idx="10"/>
          </p:nvPr>
        </p:nvSpPr>
        <p:spPr>
          <a:xfrm>
            <a:off x="7164388" y="6356350"/>
            <a:ext cx="1916112" cy="365125"/>
          </a:xfrm>
        </p:spPr>
        <p:txBody>
          <a:bodyPr/>
          <a:lstStyle>
            <a:lvl1pPr algn="ctr">
              <a:defRPr b="1">
                <a:solidFill>
                  <a:schemeClr val="tx1">
                    <a:lumMod val="95000"/>
                    <a:lumOff val="5000"/>
                  </a:schemeClr>
                </a:solidFill>
              </a:defRPr>
            </a:lvl1pPr>
          </a:lstStyle>
          <a:p>
            <a:pPr>
              <a:defRPr/>
            </a:pPr>
            <a:fld id="{1521FF8B-4BF7-4B9A-A629-ACF591CCBD21}" type="datetime1">
              <a:rPr lang="zh-TW" altLang="en-US"/>
              <a:pPr>
                <a:defRPr/>
              </a:pPr>
              <a:t>2013/4/23</a:t>
            </a:fld>
            <a:endParaRPr lang="zh-TW" altLang="en-US" dirty="0"/>
          </a:p>
        </p:txBody>
      </p:sp>
      <p:sp>
        <p:nvSpPr>
          <p:cNvPr id="6" name="Slide Number Placeholder 5"/>
          <p:cNvSpPr>
            <a:spLocks noGrp="1"/>
          </p:cNvSpPr>
          <p:nvPr>
            <p:ph type="sldNum" sz="quarter" idx="11"/>
          </p:nvPr>
        </p:nvSpPr>
        <p:spPr/>
        <p:txBody>
          <a:bodyPr/>
          <a:lstStyle>
            <a:lvl1pPr>
              <a:defRPr>
                <a:solidFill>
                  <a:schemeClr val="tx1">
                    <a:lumMod val="95000"/>
                    <a:lumOff val="5000"/>
                  </a:schemeClr>
                </a:solidFill>
              </a:defRPr>
            </a:lvl1pPr>
          </a:lstStyle>
          <a:p>
            <a:pPr>
              <a:defRPr/>
            </a:pPr>
            <a:fld id="{20EEF921-0AF4-4D64-93F6-22E5F60D6C70}" type="slidenum">
              <a:rPr lang="zh-TW" altLang="en-US"/>
              <a:pPr>
                <a:defRPr/>
              </a:pPr>
              <a:t>‹#›</a:t>
            </a:fld>
            <a:endParaRPr lang="zh-TW" altLang="en-US" dirty="0"/>
          </a:p>
        </p:txBody>
      </p:sp>
    </p:spTree>
    <p:extLst>
      <p:ext uri="{BB962C8B-B14F-4D97-AF65-F5344CB8AC3E}">
        <p14:creationId xmlns:p14="http://schemas.microsoft.com/office/powerpoint/2010/main" val="1599596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dirty="0" smtClean="0"/>
              <a:t>Click to edit Master title style</a:t>
            </a:r>
            <a:endParaRPr lang="zh-TW" altLang="en-US" dirty="0"/>
          </a:p>
        </p:txBody>
      </p:sp>
      <p:sp>
        <p:nvSpPr>
          <p:cNvPr id="3" name="Content Placeholder 2"/>
          <p:cNvSpPr>
            <a:spLocks noGrp="1"/>
          </p:cNvSpPr>
          <p:nvPr>
            <p:ph idx="1"/>
          </p:nvPr>
        </p:nvSpPr>
        <p:spPr/>
        <p:txBody>
          <a:bodyPr/>
          <a:lstStyle>
            <a:lvl2pPr marL="742950" indent="-285750">
              <a:spcBef>
                <a:spcPts val="1000"/>
              </a:spcBef>
              <a:buFont typeface="Arial" pitchFamily="34" charset="0"/>
              <a:buChar char="•"/>
              <a:defRPr/>
            </a:lvl2pPr>
            <a:lvl3pPr>
              <a:spcBef>
                <a:spcPts val="1000"/>
              </a:spcBef>
              <a:defRPr/>
            </a:lvl3pPr>
            <a:lvl4pPr marL="1714500" indent="-342900">
              <a:spcBef>
                <a:spcPts val="1000"/>
              </a:spcBef>
              <a:buFont typeface="Calibri" pitchFamily="34" charset="0"/>
              <a:buChar char="»"/>
              <a:defRPr/>
            </a:lvl4pPr>
            <a:lvl5pPr marL="2057400" indent="-228600">
              <a:spcBef>
                <a:spcPts val="1000"/>
              </a:spcBef>
              <a:buFont typeface="Arial" pitchFamily="34" charset="0"/>
              <a:buChar char="»"/>
              <a:defRPr/>
            </a:lvl5pPr>
          </a:lstStyle>
          <a:p>
            <a:pPr lvl="0"/>
            <a:r>
              <a:rPr lang="en-US" altLang="zh-TW" dirty="0" smtClean="0"/>
              <a:t>Click to edit Master text styles</a:t>
            </a:r>
          </a:p>
          <a:p>
            <a:pPr lvl="1"/>
            <a:r>
              <a:rPr lang="en-US" altLang="zh-TW" dirty="0" smtClean="0"/>
              <a:t>Second level</a:t>
            </a:r>
          </a:p>
          <a:p>
            <a:pPr lvl="2"/>
            <a:r>
              <a:rPr lang="en-US" altLang="zh-TW" dirty="0" smtClean="0"/>
              <a:t>Third level</a:t>
            </a:r>
          </a:p>
          <a:p>
            <a:pPr lvl="3"/>
            <a:r>
              <a:rPr lang="en-US" altLang="zh-TW" dirty="0" smtClean="0"/>
              <a:t>Fourth level</a:t>
            </a:r>
          </a:p>
          <a:p>
            <a:pPr lvl="4"/>
            <a:r>
              <a:rPr lang="en-US" altLang="zh-TW" dirty="0" smtClean="0"/>
              <a:t>Fifth level</a:t>
            </a:r>
            <a:endParaRPr lang="zh-TW" altLang="en-US" dirty="0"/>
          </a:p>
        </p:txBody>
      </p:sp>
      <p:sp>
        <p:nvSpPr>
          <p:cNvPr id="4" name="Date Placeholder 3"/>
          <p:cNvSpPr>
            <a:spLocks noGrp="1"/>
          </p:cNvSpPr>
          <p:nvPr>
            <p:ph type="dt" sz="half" idx="10"/>
          </p:nvPr>
        </p:nvSpPr>
        <p:spPr/>
        <p:txBody>
          <a:bodyPr/>
          <a:lstStyle>
            <a:lvl1pPr>
              <a:defRPr/>
            </a:lvl1pPr>
          </a:lstStyle>
          <a:p>
            <a:pPr>
              <a:defRPr/>
            </a:pPr>
            <a:fld id="{F60792DF-B696-49DC-A07D-66AF9C41EF8E}" type="datetime1">
              <a:rPr lang="zh-TW" altLang="en-US"/>
              <a:pPr>
                <a:defRPr/>
              </a:pPr>
              <a:t>2013/4/23</a:t>
            </a:fld>
            <a:endParaRPr lang="zh-TW" altLang="en-US"/>
          </a:p>
        </p:txBody>
      </p:sp>
      <p:sp>
        <p:nvSpPr>
          <p:cNvPr id="5" name="Slide Number Placeholder 5"/>
          <p:cNvSpPr>
            <a:spLocks noGrp="1"/>
          </p:cNvSpPr>
          <p:nvPr>
            <p:ph type="sldNum" sz="quarter" idx="11"/>
          </p:nvPr>
        </p:nvSpPr>
        <p:spPr/>
        <p:txBody>
          <a:bodyPr/>
          <a:lstStyle>
            <a:lvl1pPr>
              <a:defRPr/>
            </a:lvl1pPr>
          </a:lstStyle>
          <a:p>
            <a:pPr>
              <a:defRPr/>
            </a:pPr>
            <a:fld id="{953D6956-D136-4C28-835E-7D0BFE425E37}" type="slidenum">
              <a:rPr lang="zh-TW" altLang="en-US"/>
              <a:pPr>
                <a:defRPr/>
              </a:pPr>
              <a:t>‹#›</a:t>
            </a:fld>
            <a:endParaRPr lang="zh-TW" altLang="en-US" dirty="0"/>
          </a:p>
        </p:txBody>
      </p:sp>
    </p:spTree>
    <p:extLst>
      <p:ext uri="{BB962C8B-B14F-4D97-AF65-F5344CB8AC3E}">
        <p14:creationId xmlns:p14="http://schemas.microsoft.com/office/powerpoint/2010/main" val="1219376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67544" y="2982218"/>
            <a:ext cx="8496944" cy="893564"/>
          </a:xfrm>
        </p:spPr>
        <p:txBody>
          <a:bodyPr/>
          <a:lstStyle/>
          <a:p>
            <a:r>
              <a:rPr lang="en-US" altLang="zh-TW" smtClean="0"/>
              <a:t>Click to edit Master title style</a:t>
            </a:r>
            <a:endParaRPr lang="zh-TW" altLang="en-US"/>
          </a:p>
        </p:txBody>
      </p:sp>
      <p:sp>
        <p:nvSpPr>
          <p:cNvPr id="3" name="Date Placeholder 3"/>
          <p:cNvSpPr>
            <a:spLocks noGrp="1"/>
          </p:cNvSpPr>
          <p:nvPr>
            <p:ph type="dt" sz="half" idx="10"/>
          </p:nvPr>
        </p:nvSpPr>
        <p:spPr/>
        <p:txBody>
          <a:bodyPr/>
          <a:lstStyle>
            <a:lvl1pPr>
              <a:defRPr/>
            </a:lvl1pPr>
          </a:lstStyle>
          <a:p>
            <a:pPr>
              <a:defRPr/>
            </a:pPr>
            <a:fld id="{81F08718-AF74-4ADE-A5F8-06A3711FE094}" type="datetime1">
              <a:rPr lang="zh-TW" altLang="en-US"/>
              <a:pPr>
                <a:defRPr/>
              </a:pPr>
              <a:t>2013/4/23</a:t>
            </a:fld>
            <a:endParaRPr lang="zh-TW" altLang="en-US"/>
          </a:p>
        </p:txBody>
      </p:sp>
      <p:sp>
        <p:nvSpPr>
          <p:cNvPr id="4" name="Slide Number Placeholder 5"/>
          <p:cNvSpPr>
            <a:spLocks noGrp="1"/>
          </p:cNvSpPr>
          <p:nvPr>
            <p:ph type="sldNum" sz="quarter" idx="11"/>
          </p:nvPr>
        </p:nvSpPr>
        <p:spPr/>
        <p:txBody>
          <a:bodyPr/>
          <a:lstStyle>
            <a:lvl1pPr>
              <a:defRPr/>
            </a:lvl1pPr>
          </a:lstStyle>
          <a:p>
            <a:pPr>
              <a:defRPr/>
            </a:pPr>
            <a:fld id="{9CFB3DD2-6BBD-497D-B363-44A903D228A4}" type="slidenum">
              <a:rPr lang="zh-TW" altLang="en-US"/>
              <a:pPr>
                <a:defRPr/>
              </a:pPr>
              <a:t>‹#›</a:t>
            </a:fld>
            <a:endParaRPr lang="zh-TW" altLang="en-US" dirty="0"/>
          </a:p>
        </p:txBody>
      </p:sp>
    </p:spTree>
    <p:extLst>
      <p:ext uri="{BB962C8B-B14F-4D97-AF65-F5344CB8AC3E}">
        <p14:creationId xmlns:p14="http://schemas.microsoft.com/office/powerpoint/2010/main" val="24842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zh-TW" altLang="en-US"/>
          </a:p>
        </p:txBody>
      </p:sp>
      <p:sp>
        <p:nvSpPr>
          <p:cNvPr id="3" name="Date Placeholder 3"/>
          <p:cNvSpPr>
            <a:spLocks noGrp="1"/>
          </p:cNvSpPr>
          <p:nvPr>
            <p:ph type="dt" sz="half" idx="10"/>
          </p:nvPr>
        </p:nvSpPr>
        <p:spPr/>
        <p:txBody>
          <a:bodyPr/>
          <a:lstStyle>
            <a:lvl1pPr>
              <a:defRPr/>
            </a:lvl1pPr>
          </a:lstStyle>
          <a:p>
            <a:pPr>
              <a:defRPr/>
            </a:pPr>
            <a:fld id="{17AAD4F0-1F52-4F99-B12D-4657428AC015}" type="datetime1">
              <a:rPr lang="zh-TW" altLang="en-US"/>
              <a:pPr>
                <a:defRPr/>
              </a:pPr>
              <a:t>2013/4/23</a:t>
            </a:fld>
            <a:endParaRPr lang="zh-TW" altLang="en-US"/>
          </a:p>
        </p:txBody>
      </p:sp>
      <p:sp>
        <p:nvSpPr>
          <p:cNvPr id="4" name="Slide Number Placeholder 5"/>
          <p:cNvSpPr>
            <a:spLocks noGrp="1"/>
          </p:cNvSpPr>
          <p:nvPr>
            <p:ph type="sldNum" sz="quarter" idx="11"/>
          </p:nvPr>
        </p:nvSpPr>
        <p:spPr/>
        <p:txBody>
          <a:bodyPr/>
          <a:lstStyle>
            <a:lvl1pPr>
              <a:defRPr/>
            </a:lvl1pPr>
          </a:lstStyle>
          <a:p>
            <a:pPr>
              <a:defRPr/>
            </a:pPr>
            <a:fld id="{8D145E41-4590-45F6-B553-ECA650B7FD35}" type="slidenum">
              <a:rPr lang="zh-TW" altLang="en-US"/>
              <a:pPr>
                <a:defRPr/>
              </a:pPr>
              <a:t>‹#›</a:t>
            </a:fld>
            <a:endParaRPr lang="zh-TW" altLang="en-US" dirty="0"/>
          </a:p>
        </p:txBody>
      </p:sp>
    </p:spTree>
    <p:extLst>
      <p:ext uri="{BB962C8B-B14F-4D97-AF65-F5344CB8AC3E}">
        <p14:creationId xmlns:p14="http://schemas.microsoft.com/office/powerpoint/2010/main" val="365380435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11"/>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7" name="Title Placeholder 1"/>
          <p:cNvSpPr>
            <a:spLocks noGrp="1"/>
          </p:cNvSpPr>
          <p:nvPr>
            <p:ph type="title"/>
          </p:nvPr>
        </p:nvSpPr>
        <p:spPr bwMode="auto">
          <a:xfrm>
            <a:off x="323850" y="15875"/>
            <a:ext cx="84963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endParaRPr lang="zh-TW" altLang="en-US" smtClean="0"/>
          </a:p>
        </p:txBody>
      </p:sp>
      <p:sp>
        <p:nvSpPr>
          <p:cNvPr id="1028" name="Text Placeholder 2"/>
          <p:cNvSpPr>
            <a:spLocks noGrp="1"/>
          </p:cNvSpPr>
          <p:nvPr>
            <p:ph type="body" idx="1"/>
          </p:nvPr>
        </p:nvSpPr>
        <p:spPr bwMode="auto">
          <a:xfrm>
            <a:off x="323850" y="981075"/>
            <a:ext cx="8496300"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zh-TW" altLang="en-US" smtClean="0"/>
          </a:p>
        </p:txBody>
      </p:sp>
      <p:sp>
        <p:nvSpPr>
          <p:cNvPr id="4" name="Date Placeholder 3"/>
          <p:cNvSpPr>
            <a:spLocks noGrp="1"/>
          </p:cNvSpPr>
          <p:nvPr>
            <p:ph type="dt" sz="half" idx="2"/>
          </p:nvPr>
        </p:nvSpPr>
        <p:spPr>
          <a:xfrm>
            <a:off x="323850" y="63817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F20C3505-597D-4680-8B37-DFDA6DF3FCAE}" type="datetime1">
              <a:rPr lang="zh-TW" altLang="en-US"/>
              <a:pPr>
                <a:defRPr/>
              </a:pPr>
              <a:t>2013/4/23</a:t>
            </a:fld>
            <a:endParaRPr lang="zh-TW" altLang="en-US"/>
          </a:p>
        </p:txBody>
      </p:sp>
      <p:sp>
        <p:nvSpPr>
          <p:cNvPr id="6" name="Slide Number Placeholder 5"/>
          <p:cNvSpPr>
            <a:spLocks noGrp="1"/>
          </p:cNvSpPr>
          <p:nvPr>
            <p:ph type="sldNum" sz="quarter" idx="4"/>
          </p:nvPr>
        </p:nvSpPr>
        <p:spPr>
          <a:xfrm>
            <a:off x="3662363" y="6356350"/>
            <a:ext cx="2133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bg1">
                    <a:lumMod val="50000"/>
                  </a:schemeClr>
                </a:solidFill>
                <a:latin typeface="+mn-lt"/>
                <a:ea typeface="+mn-ea"/>
              </a:defRPr>
            </a:lvl1pPr>
          </a:lstStyle>
          <a:p>
            <a:pPr>
              <a:defRPr/>
            </a:pPr>
            <a:fld id="{57269340-2877-4BBB-B3E7-6BA176970A98}" type="slidenum">
              <a:rPr lang="zh-TW" altLang="en-US"/>
              <a:pPr>
                <a:defRPr/>
              </a:pPr>
              <a:t>‹#›</a:t>
            </a:fld>
            <a:endParaRPr lang="zh-TW" altLang="en-US" dirty="0"/>
          </a:p>
        </p:txBody>
      </p:sp>
    </p:spTree>
  </p:cSld>
  <p:clrMap bg1="lt1" tx1="dk1" bg2="lt2" tx2="dk2" accent1="accent1" accent2="accent2" accent3="accent3" accent4="accent4" accent5="accent5" accent6="accent6" hlink="hlink" folHlink="folHlink"/>
  <p:sldLayoutIdLst>
    <p:sldLayoutId id="2147483845" r:id="rId1"/>
    <p:sldLayoutId id="2147483842" r:id="rId2"/>
    <p:sldLayoutId id="2147483843" r:id="rId3"/>
    <p:sldLayoutId id="2147483844" r:id="rId4"/>
  </p:sldLayoutIdLst>
  <p:timing>
    <p:tnLst>
      <p:par>
        <p:cTn id="1" dur="indefinite" restart="never" nodeType="tmRoot"/>
      </p:par>
    </p:tnLst>
  </p:timing>
  <p:hf hdr="0" dt="0"/>
  <p:txStyles>
    <p:titleStyle>
      <a:lvl1pPr algn="ctr" rtl="0" eaLnBrk="0" fontAlgn="base" hangingPunct="0">
        <a:spcBef>
          <a:spcPct val="0"/>
        </a:spcBef>
        <a:spcAft>
          <a:spcPct val="0"/>
        </a:spcAft>
        <a:defRPr sz="3600" b="1" kern="1200">
          <a:solidFill>
            <a:srgbClr val="D00600"/>
          </a:solidFill>
          <a:latin typeface="+mj-lt"/>
          <a:ea typeface="+mj-ea"/>
          <a:cs typeface="+mj-cs"/>
        </a:defRPr>
      </a:lvl1pPr>
      <a:lvl2pPr algn="ctr" rtl="0" eaLnBrk="0" fontAlgn="base" hangingPunct="0">
        <a:spcBef>
          <a:spcPct val="0"/>
        </a:spcBef>
        <a:spcAft>
          <a:spcPct val="0"/>
        </a:spcAft>
        <a:defRPr sz="3600" b="1">
          <a:solidFill>
            <a:srgbClr val="D00600"/>
          </a:solidFill>
          <a:latin typeface="Calibri" pitchFamily="34" charset="0"/>
          <a:ea typeface="新細明體" charset="-120"/>
        </a:defRPr>
      </a:lvl2pPr>
      <a:lvl3pPr algn="ctr" rtl="0" eaLnBrk="0" fontAlgn="base" hangingPunct="0">
        <a:spcBef>
          <a:spcPct val="0"/>
        </a:spcBef>
        <a:spcAft>
          <a:spcPct val="0"/>
        </a:spcAft>
        <a:defRPr sz="3600" b="1">
          <a:solidFill>
            <a:srgbClr val="D00600"/>
          </a:solidFill>
          <a:latin typeface="Calibri" pitchFamily="34" charset="0"/>
          <a:ea typeface="新細明體" charset="-120"/>
        </a:defRPr>
      </a:lvl3pPr>
      <a:lvl4pPr algn="ctr" rtl="0" eaLnBrk="0" fontAlgn="base" hangingPunct="0">
        <a:spcBef>
          <a:spcPct val="0"/>
        </a:spcBef>
        <a:spcAft>
          <a:spcPct val="0"/>
        </a:spcAft>
        <a:defRPr sz="3600" b="1">
          <a:solidFill>
            <a:srgbClr val="D00600"/>
          </a:solidFill>
          <a:latin typeface="Calibri" pitchFamily="34" charset="0"/>
          <a:ea typeface="新細明體" charset="-120"/>
        </a:defRPr>
      </a:lvl4pPr>
      <a:lvl5pPr algn="ctr" rtl="0" eaLnBrk="0" fontAlgn="base" hangingPunct="0">
        <a:spcBef>
          <a:spcPct val="0"/>
        </a:spcBef>
        <a:spcAft>
          <a:spcPct val="0"/>
        </a:spcAft>
        <a:defRPr sz="3600" b="1">
          <a:solidFill>
            <a:srgbClr val="D00600"/>
          </a:solidFill>
          <a:latin typeface="Calibri" pitchFamily="34" charset="0"/>
          <a:ea typeface="新細明體" charset="-120"/>
        </a:defRPr>
      </a:lvl5pPr>
      <a:lvl6pPr marL="457200" algn="ctr" rtl="0" fontAlgn="base">
        <a:spcBef>
          <a:spcPct val="0"/>
        </a:spcBef>
        <a:spcAft>
          <a:spcPct val="0"/>
        </a:spcAft>
        <a:defRPr sz="3600" b="1">
          <a:solidFill>
            <a:srgbClr val="D00600"/>
          </a:solidFill>
          <a:latin typeface="Calibri" pitchFamily="34" charset="0"/>
          <a:ea typeface="新細明體" charset="-120"/>
        </a:defRPr>
      </a:lvl6pPr>
      <a:lvl7pPr marL="914400" algn="ctr" rtl="0" fontAlgn="base">
        <a:spcBef>
          <a:spcPct val="0"/>
        </a:spcBef>
        <a:spcAft>
          <a:spcPct val="0"/>
        </a:spcAft>
        <a:defRPr sz="3600" b="1">
          <a:solidFill>
            <a:srgbClr val="D00600"/>
          </a:solidFill>
          <a:latin typeface="Calibri" pitchFamily="34" charset="0"/>
          <a:ea typeface="新細明體" charset="-120"/>
        </a:defRPr>
      </a:lvl7pPr>
      <a:lvl8pPr marL="1371600" algn="ctr" rtl="0" fontAlgn="base">
        <a:spcBef>
          <a:spcPct val="0"/>
        </a:spcBef>
        <a:spcAft>
          <a:spcPct val="0"/>
        </a:spcAft>
        <a:defRPr sz="3600" b="1">
          <a:solidFill>
            <a:srgbClr val="D00600"/>
          </a:solidFill>
          <a:latin typeface="Calibri" pitchFamily="34" charset="0"/>
          <a:ea typeface="新細明體" charset="-120"/>
        </a:defRPr>
      </a:lvl8pPr>
      <a:lvl9pPr marL="1828800" algn="ctr" rtl="0" fontAlgn="base">
        <a:spcBef>
          <a:spcPct val="0"/>
        </a:spcBef>
        <a:spcAft>
          <a:spcPct val="0"/>
        </a:spcAft>
        <a:defRPr sz="3600" b="1">
          <a:solidFill>
            <a:srgbClr val="D00600"/>
          </a:solidFill>
          <a:latin typeface="Calibri" pitchFamily="34" charset="0"/>
          <a:ea typeface="新細明體" charset="-120"/>
        </a:defRPr>
      </a:lvl9pPr>
    </p:titleStyle>
    <p:bodyStyle>
      <a:lvl1pPr marL="342900" indent="-342900" algn="l" rtl="0" eaLnBrk="0" fontAlgn="base" hangingPunct="0">
        <a:spcBef>
          <a:spcPct val="20000"/>
        </a:spcBef>
        <a:spcAft>
          <a:spcPct val="0"/>
        </a:spcAft>
        <a:buClr>
          <a:srgbClr val="D00600"/>
        </a:buClr>
        <a:buFont typeface="Arial" charset="0"/>
        <a:buChar char="•"/>
        <a:defRPr sz="2800" b="1" kern="1200">
          <a:solidFill>
            <a:schemeClr val="tx1"/>
          </a:solidFill>
          <a:latin typeface="+mn-lt"/>
          <a:ea typeface="+mn-ea"/>
          <a:cs typeface="Arial" pitchFamily="34" charset="0"/>
        </a:defRPr>
      </a:lvl1pPr>
      <a:lvl2pPr marL="742950" indent="-28575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2pPr>
      <a:lvl3pPr marL="11430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3pPr>
      <a:lvl4pPr marL="16002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4pPr>
      <a:lvl5pPr marL="20574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4.emf"/><Relationship Id="rId5" Type="http://schemas.openxmlformats.org/officeDocument/2006/relationships/oleObject" Target="../embeddings/oleObject1.bin"/><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xml"/><Relationship Id="rId1" Type="http://schemas.openxmlformats.org/officeDocument/2006/relationships/vmlDrawing" Target="../drawings/vmlDrawing2.vml"/><Relationship Id="rId6" Type="http://schemas.openxmlformats.org/officeDocument/2006/relationships/image" Target="../media/image6.emf"/><Relationship Id="rId5" Type="http://schemas.openxmlformats.org/officeDocument/2006/relationships/oleObject" Target="../embeddings/oleObject2.bin"/><Relationship Id="rId4"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6.emf"/><Relationship Id="rId4" Type="http://schemas.openxmlformats.org/officeDocument/2006/relationships/oleObject" Target="../embeddings/oleObject3.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17.emf"/><Relationship Id="rId4" Type="http://schemas.openxmlformats.org/officeDocument/2006/relationships/oleObject" Target="../embeddings/oleObject4.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4.xml"/><Relationship Id="rId1" Type="http://schemas.openxmlformats.org/officeDocument/2006/relationships/vmlDrawing" Target="../drawings/vmlDrawing5.vml"/><Relationship Id="rId4" Type="http://schemas.openxmlformats.org/officeDocument/2006/relationships/image" Target="../media/image19.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5538"/>
            <a:ext cx="7772400" cy="1295400"/>
          </a:xfrm>
        </p:spPr>
        <p:txBody>
          <a:bodyPr rtlCol="0"/>
          <a:lstStyle/>
          <a:p>
            <a:pPr eaLnBrk="1" fontAlgn="auto" hangingPunct="1">
              <a:spcAft>
                <a:spcPts val="0"/>
              </a:spcAft>
              <a:defRPr/>
            </a:pPr>
            <a:r>
              <a:rPr lang="en-US" altLang="zh-TW" dirty="0" smtClean="0"/>
              <a:t>Nano100 ADC &amp; DAC</a:t>
            </a:r>
            <a:endParaRPr lang="zh-TW" altLang="en-US" dirty="0" smtClean="0"/>
          </a:p>
        </p:txBody>
      </p:sp>
      <p:sp>
        <p:nvSpPr>
          <p:cNvPr id="3075" name="Subtitle 3"/>
          <p:cNvSpPr>
            <a:spLocks noGrp="1"/>
          </p:cNvSpPr>
          <p:nvPr>
            <p:ph type="subTitle" idx="1"/>
          </p:nvPr>
        </p:nvSpPr>
        <p:spPr>
          <a:xfrm>
            <a:off x="1371600" y="4868863"/>
            <a:ext cx="6400800" cy="576262"/>
          </a:xfrm>
        </p:spPr>
        <p:txBody>
          <a:bodyPr/>
          <a:lstStyle/>
          <a:p>
            <a:r>
              <a:rPr lang="en-US" altLang="zh-TW" smtClean="0">
                <a:cs typeface="Arial" charset="0"/>
              </a:rPr>
              <a:t>NuMicro@nuvoton.com</a:t>
            </a:r>
          </a:p>
          <a:p>
            <a:endParaRPr lang="zh-TW" altLang="en-US" smtClean="0">
              <a:cs typeface="Arial" charset="0"/>
            </a:endParaRPr>
          </a:p>
        </p:txBody>
      </p:sp>
      <p:sp>
        <p:nvSpPr>
          <p:cNvPr id="7" name="Date Placeholder 6"/>
          <p:cNvSpPr>
            <a:spLocks noGrp="1"/>
          </p:cNvSpPr>
          <p:nvPr>
            <p:ph type="dt" sz="quarter" idx="10"/>
          </p:nvPr>
        </p:nvSpPr>
        <p:spPr/>
        <p:txBody>
          <a:bodyPr/>
          <a:lstStyle/>
          <a:p>
            <a:pPr>
              <a:defRPr/>
            </a:pPr>
            <a:endParaRPr lang="zh-TW"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1313" y="1628775"/>
            <a:ext cx="4995862" cy="418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9" name="Title 1"/>
          <p:cNvSpPr>
            <a:spLocks noGrp="1"/>
          </p:cNvSpPr>
          <p:nvPr>
            <p:ph type="title"/>
          </p:nvPr>
        </p:nvSpPr>
        <p:spPr/>
        <p:txBody>
          <a:bodyPr/>
          <a:lstStyle/>
          <a:p>
            <a:pPr eaLnBrk="1" hangingPunct="1"/>
            <a:r>
              <a:rPr lang="en-US" altLang="zh-TW" smtClean="0"/>
              <a:t>ADC &amp; DAC </a:t>
            </a:r>
            <a:r>
              <a:rPr lang="zh-CN" altLang="en-US" smtClean="0"/>
              <a:t>方块图</a:t>
            </a:r>
            <a:endParaRPr lang="zh-TW" altLang="en-US" smtClean="0"/>
          </a:p>
        </p:txBody>
      </p:sp>
      <p:sp>
        <p:nvSpPr>
          <p:cNvPr id="4100" name="Content Placeholder 2"/>
          <p:cNvSpPr>
            <a:spLocks noGrp="1"/>
          </p:cNvSpPr>
          <p:nvPr>
            <p:ph idx="1"/>
          </p:nvPr>
        </p:nvSpPr>
        <p:spPr/>
        <p:txBody>
          <a:bodyPr/>
          <a:lstStyle/>
          <a:p>
            <a:pPr eaLnBrk="1" hangingPunct="1"/>
            <a:r>
              <a:rPr lang="en-US" altLang="zh-TW" smtClean="0">
                <a:cs typeface="Arial" charset="0"/>
              </a:rPr>
              <a:t>12-bit SAR ADC</a:t>
            </a:r>
          </a:p>
          <a:p>
            <a:pPr eaLnBrk="1" hangingPunct="1"/>
            <a:r>
              <a:rPr lang="en-US" altLang="zh-TW" smtClean="0">
                <a:cs typeface="Arial" charset="0"/>
              </a:rPr>
              <a:t>2 </a:t>
            </a:r>
            <a:r>
              <a:rPr lang="zh-CN" altLang="en-US" smtClean="0">
                <a:cs typeface="Arial" charset="0"/>
              </a:rPr>
              <a:t>组</a:t>
            </a:r>
            <a:r>
              <a:rPr lang="en-US" altLang="zh-TW" smtClean="0">
                <a:cs typeface="Arial" charset="0"/>
              </a:rPr>
              <a:t>12-bit DACs</a:t>
            </a:r>
          </a:p>
          <a:p>
            <a:pPr eaLnBrk="1" hangingPunct="1"/>
            <a:r>
              <a:rPr lang="en-US" altLang="zh-TW" smtClean="0">
                <a:cs typeface="Arial" charset="0"/>
              </a:rPr>
              <a:t>AVDD = VDD</a:t>
            </a:r>
          </a:p>
          <a:p>
            <a:pPr eaLnBrk="1" hangingPunct="1"/>
            <a:r>
              <a:rPr lang="en-US" altLang="zh-TW" smtClean="0">
                <a:cs typeface="Arial" charset="0"/>
              </a:rPr>
              <a:t>AVref = 1.8v ~ AVDD</a:t>
            </a:r>
          </a:p>
          <a:p>
            <a:pPr lvl="1" eaLnBrk="1" hangingPunct="1">
              <a:buFont typeface="Arial" charset="0"/>
              <a:buChar char="•"/>
            </a:pPr>
            <a:r>
              <a:rPr lang="en-US" altLang="zh-TW" smtClean="0">
                <a:cs typeface="Arial" charset="0"/>
              </a:rPr>
              <a:t>AVDD</a:t>
            </a:r>
          </a:p>
          <a:p>
            <a:pPr lvl="1" eaLnBrk="1" hangingPunct="1">
              <a:buFont typeface="Arial" charset="0"/>
              <a:buChar char="•"/>
            </a:pPr>
            <a:r>
              <a:rPr lang="en-US" altLang="zh-TW" smtClean="0">
                <a:cs typeface="Arial" charset="0"/>
              </a:rPr>
              <a:t>Int_VREF (1.8v or 2.5v)</a:t>
            </a:r>
          </a:p>
          <a:p>
            <a:pPr lvl="1" eaLnBrk="1" hangingPunct="1">
              <a:buFont typeface="Arial" charset="0"/>
              <a:buChar char="•"/>
            </a:pPr>
            <a:r>
              <a:rPr lang="en-US" altLang="zh-TW" smtClean="0">
                <a:cs typeface="Arial" charset="0"/>
              </a:rPr>
              <a:t>Ext_VREF</a:t>
            </a:r>
          </a:p>
          <a:p>
            <a:pPr eaLnBrk="1" hangingPunct="1"/>
            <a:endParaRPr lang="en-US" altLang="zh-TW" smtClean="0">
              <a:cs typeface="Arial" charset="0"/>
            </a:endParaRPr>
          </a:p>
          <a:p>
            <a:pPr eaLnBrk="1" hangingPunct="1"/>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87C1F87E-F62B-47DC-9932-8B764A6D5B3D}" type="slidenum">
              <a:rPr lang="zh-TW" altLang="en-US"/>
              <a:pPr>
                <a:defRPr/>
              </a:pPr>
              <a:t>1</a:t>
            </a:fld>
            <a:endParaRPr lang="zh-TW"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zh-CN" altLang="en-US" smtClean="0"/>
              <a:t>特性</a:t>
            </a:r>
            <a:endParaRPr lang="zh-TW" altLang="en-US" smtClean="0"/>
          </a:p>
        </p:txBody>
      </p:sp>
      <p:sp>
        <p:nvSpPr>
          <p:cNvPr id="5123" name="Content Placeholder 2"/>
          <p:cNvSpPr>
            <a:spLocks noGrp="1"/>
          </p:cNvSpPr>
          <p:nvPr>
            <p:ph idx="1"/>
          </p:nvPr>
        </p:nvSpPr>
        <p:spPr/>
        <p:txBody>
          <a:bodyPr/>
          <a:lstStyle/>
          <a:p>
            <a:pPr eaLnBrk="1" hangingPunct="1"/>
            <a:r>
              <a:rPr lang="en-US" altLang="zh-TW" smtClean="0">
                <a:cs typeface="Arial" charset="0"/>
              </a:rPr>
              <a:t>12-bit SAR ADC</a:t>
            </a:r>
          </a:p>
          <a:p>
            <a:pPr eaLnBrk="1" hangingPunct="1"/>
            <a:r>
              <a:rPr lang="zh-CN" altLang="en-US" smtClean="0">
                <a:cs typeface="Arial" charset="0"/>
              </a:rPr>
              <a:t>解析度</a:t>
            </a:r>
            <a:r>
              <a:rPr lang="en-US" altLang="zh-TW" smtClean="0">
                <a:cs typeface="Arial" charset="0"/>
              </a:rPr>
              <a:t> 12, 10, 8 </a:t>
            </a:r>
            <a:r>
              <a:rPr lang="zh-CN" altLang="en-US" smtClean="0">
                <a:cs typeface="Arial" charset="0"/>
              </a:rPr>
              <a:t>和</a:t>
            </a:r>
            <a:r>
              <a:rPr lang="en-US" altLang="zh-TW" smtClean="0">
                <a:cs typeface="Arial" charset="0"/>
              </a:rPr>
              <a:t>6 bits </a:t>
            </a:r>
            <a:r>
              <a:rPr lang="zh-CN" altLang="en-US" smtClean="0">
                <a:cs typeface="Arial" charset="0"/>
              </a:rPr>
              <a:t>可选</a:t>
            </a:r>
            <a:endParaRPr lang="en-US" altLang="zh-TW" smtClean="0">
              <a:cs typeface="Arial" charset="0"/>
            </a:endParaRPr>
          </a:p>
          <a:p>
            <a:pPr eaLnBrk="1" hangingPunct="1"/>
            <a:r>
              <a:rPr lang="zh-CN" altLang="en-US" smtClean="0">
                <a:cs typeface="Arial" charset="0"/>
              </a:rPr>
              <a:t>最高</a:t>
            </a:r>
            <a:r>
              <a:rPr lang="en-US" altLang="zh-TW" smtClean="0">
                <a:cs typeface="Arial" charset="0"/>
              </a:rPr>
              <a:t>2MHz </a:t>
            </a:r>
            <a:r>
              <a:rPr lang="zh-CN" altLang="en-US" smtClean="0">
                <a:cs typeface="Arial" charset="0"/>
              </a:rPr>
              <a:t>转换速度</a:t>
            </a:r>
            <a:r>
              <a:rPr lang="en-US" altLang="zh-TW" smtClean="0">
                <a:cs typeface="Arial" charset="0"/>
              </a:rPr>
              <a:t>@ 42MHz</a:t>
            </a:r>
          </a:p>
          <a:p>
            <a:pPr eaLnBrk="1" hangingPunct="1"/>
            <a:r>
              <a:rPr lang="zh-CN" altLang="en-US" smtClean="0">
                <a:cs typeface="Arial" charset="0"/>
              </a:rPr>
              <a:t>最多</a:t>
            </a:r>
            <a:r>
              <a:rPr lang="en-US" altLang="zh-TW" smtClean="0">
                <a:cs typeface="Arial" charset="0"/>
              </a:rPr>
              <a:t> 12 </a:t>
            </a:r>
            <a:r>
              <a:rPr lang="zh-CN" altLang="en-US" smtClean="0">
                <a:cs typeface="Arial" charset="0"/>
              </a:rPr>
              <a:t>个外部模拟输入通道</a:t>
            </a:r>
            <a:endParaRPr lang="en-US" altLang="zh-TW" smtClean="0">
              <a:cs typeface="Arial" charset="0"/>
            </a:endParaRPr>
          </a:p>
          <a:p>
            <a:pPr eaLnBrk="1" hangingPunct="1"/>
            <a:r>
              <a:rPr lang="en-US" altLang="zh-TW" smtClean="0">
                <a:cs typeface="Arial" charset="0"/>
              </a:rPr>
              <a:t>6 </a:t>
            </a:r>
            <a:r>
              <a:rPr lang="zh-CN" altLang="en-US" smtClean="0">
                <a:cs typeface="Arial" charset="0"/>
              </a:rPr>
              <a:t>个内部模拟输入</a:t>
            </a:r>
            <a:endParaRPr lang="en-US" altLang="zh-TW" smtClean="0">
              <a:cs typeface="Arial" charset="0"/>
            </a:endParaRPr>
          </a:p>
          <a:p>
            <a:pPr lvl="1" eaLnBrk="1" hangingPunct="1">
              <a:buFont typeface="Arial" charset="0"/>
              <a:buChar char="•"/>
            </a:pPr>
            <a:r>
              <a:rPr lang="en-US" altLang="zh-TW" smtClean="0">
                <a:cs typeface="Arial" charset="0"/>
              </a:rPr>
              <a:t>2 DAC </a:t>
            </a:r>
            <a:r>
              <a:rPr lang="zh-CN" altLang="en-US" smtClean="0">
                <a:cs typeface="Arial" charset="0"/>
              </a:rPr>
              <a:t>通道</a:t>
            </a:r>
            <a:endParaRPr lang="en-US" altLang="zh-TW" smtClean="0">
              <a:cs typeface="Arial" charset="0"/>
            </a:endParaRPr>
          </a:p>
          <a:p>
            <a:pPr lvl="1" eaLnBrk="1" hangingPunct="1">
              <a:buFont typeface="Arial" charset="0"/>
              <a:buChar char="•"/>
            </a:pPr>
            <a:r>
              <a:rPr lang="en-US" altLang="zh-TW" smtClean="0">
                <a:cs typeface="Arial" charset="0"/>
              </a:rPr>
              <a:t>AVDD </a:t>
            </a:r>
            <a:r>
              <a:rPr lang="zh-CN" altLang="en-US" smtClean="0">
                <a:cs typeface="Arial" charset="0"/>
              </a:rPr>
              <a:t>和</a:t>
            </a:r>
            <a:r>
              <a:rPr lang="en-US" altLang="zh-TW" smtClean="0">
                <a:cs typeface="Arial" charset="0"/>
              </a:rPr>
              <a:t>AVSS</a:t>
            </a:r>
          </a:p>
          <a:p>
            <a:pPr lvl="1" eaLnBrk="1" hangingPunct="1">
              <a:buFont typeface="Arial" charset="0"/>
              <a:buChar char="•"/>
            </a:pPr>
            <a:r>
              <a:rPr lang="en-US" altLang="zh-TW" smtClean="0">
                <a:cs typeface="Arial" charset="0"/>
              </a:rPr>
              <a:t>Internal Vref</a:t>
            </a:r>
          </a:p>
          <a:p>
            <a:pPr lvl="1" eaLnBrk="1" hangingPunct="1">
              <a:buFont typeface="Arial" charset="0"/>
              <a:buChar char="•"/>
            </a:pPr>
            <a:r>
              <a:rPr lang="zh-CN" altLang="en-US" smtClean="0">
                <a:cs typeface="Arial" charset="0"/>
              </a:rPr>
              <a:t>温度传感器</a:t>
            </a:r>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4F2E6259-CCFE-47C3-91ED-863C7FAF3A96}" type="slidenum">
              <a:rPr lang="zh-TW" altLang="en-US"/>
              <a:pPr>
                <a:defRPr/>
              </a:pPr>
              <a:t>2</a:t>
            </a:fld>
            <a:endParaRPr lang="zh-TW"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r>
              <a:rPr lang="zh-CN" altLang="en-US" smtClean="0"/>
              <a:t>特性</a:t>
            </a:r>
            <a:endParaRPr lang="zh-TW" altLang="en-US" smtClean="0"/>
          </a:p>
        </p:txBody>
      </p:sp>
      <p:sp>
        <p:nvSpPr>
          <p:cNvPr id="6147" name="Content Placeholder 2"/>
          <p:cNvSpPr>
            <a:spLocks noGrp="1"/>
          </p:cNvSpPr>
          <p:nvPr>
            <p:ph idx="1"/>
          </p:nvPr>
        </p:nvSpPr>
        <p:spPr/>
        <p:txBody>
          <a:bodyPr/>
          <a:lstStyle/>
          <a:p>
            <a:pPr eaLnBrk="1" hangingPunct="1"/>
            <a:r>
              <a:rPr lang="en-US" altLang="zh-CN" smtClean="0">
                <a:cs typeface="Arial" charset="0"/>
              </a:rPr>
              <a:t>3</a:t>
            </a:r>
            <a:r>
              <a:rPr lang="zh-CN" altLang="en-US" smtClean="0">
                <a:cs typeface="Arial" charset="0"/>
              </a:rPr>
              <a:t>种操作模式</a:t>
            </a:r>
            <a:endParaRPr lang="en-US" altLang="zh-TW" smtClean="0">
              <a:cs typeface="Arial" charset="0"/>
            </a:endParaRPr>
          </a:p>
          <a:p>
            <a:pPr lvl="1">
              <a:buFont typeface="Arial" charset="0"/>
              <a:buChar char="•"/>
            </a:pPr>
            <a:r>
              <a:rPr lang="zh-CN" altLang="en-US" smtClean="0">
                <a:cs typeface="Arial" charset="0"/>
              </a:rPr>
              <a:t>单通道</a:t>
            </a:r>
            <a:endParaRPr lang="en-US" altLang="zh-TW" smtClean="0">
              <a:cs typeface="Arial" charset="0"/>
            </a:endParaRPr>
          </a:p>
          <a:p>
            <a:pPr lvl="1">
              <a:buFont typeface="Arial" charset="0"/>
              <a:buChar char="•"/>
            </a:pPr>
            <a:r>
              <a:rPr lang="zh-CN" altLang="en-US" smtClean="0">
                <a:cs typeface="Arial" charset="0"/>
              </a:rPr>
              <a:t>单次循环</a:t>
            </a:r>
            <a:endParaRPr lang="en-US" altLang="zh-TW" smtClean="0">
              <a:cs typeface="Arial" charset="0"/>
            </a:endParaRPr>
          </a:p>
          <a:p>
            <a:pPr lvl="1">
              <a:buFont typeface="Arial" charset="0"/>
              <a:buChar char="•"/>
            </a:pPr>
            <a:r>
              <a:rPr lang="zh-CN" altLang="en-US" smtClean="0">
                <a:cs typeface="Arial" charset="0"/>
              </a:rPr>
              <a:t>连续循环</a:t>
            </a:r>
            <a:endParaRPr lang="en-US" altLang="zh-TW" smtClean="0">
              <a:cs typeface="Arial" charset="0"/>
            </a:endParaRPr>
          </a:p>
          <a:p>
            <a:pPr eaLnBrk="1" hangingPunct="1"/>
            <a:r>
              <a:rPr lang="en-US" altLang="zh-CN" smtClean="0">
                <a:cs typeface="Arial" charset="0"/>
              </a:rPr>
              <a:t>2</a:t>
            </a:r>
            <a:r>
              <a:rPr lang="zh-CN" altLang="en-US" smtClean="0">
                <a:cs typeface="Arial" charset="0"/>
              </a:rPr>
              <a:t>种输入模式</a:t>
            </a:r>
            <a:r>
              <a:rPr lang="en-US" altLang="zh-TW" smtClean="0">
                <a:cs typeface="Arial" charset="0"/>
              </a:rPr>
              <a:t>:</a:t>
            </a:r>
          </a:p>
          <a:p>
            <a:pPr lvl="1" eaLnBrk="1" hangingPunct="1">
              <a:buFont typeface="Arial" charset="0"/>
              <a:buChar char="•"/>
            </a:pPr>
            <a:r>
              <a:rPr lang="zh-CN" altLang="en-US" smtClean="0">
                <a:cs typeface="Arial" charset="0"/>
              </a:rPr>
              <a:t>单端</a:t>
            </a:r>
            <a:r>
              <a:rPr lang="en-US" altLang="zh-TW" smtClean="0">
                <a:cs typeface="Arial" charset="0"/>
              </a:rPr>
              <a:t> </a:t>
            </a:r>
          </a:p>
          <a:p>
            <a:pPr lvl="1" eaLnBrk="1" hangingPunct="1">
              <a:buFont typeface="Arial" charset="0"/>
              <a:buChar char="•"/>
            </a:pPr>
            <a:r>
              <a:rPr lang="zh-CN" altLang="en-US" smtClean="0">
                <a:cs typeface="Arial" charset="0"/>
              </a:rPr>
              <a:t>差分</a:t>
            </a:r>
            <a:endParaRPr lang="en-US" altLang="zh-TW" smtClean="0">
              <a:cs typeface="Arial" charset="0"/>
            </a:endParaRPr>
          </a:p>
          <a:p>
            <a:pPr eaLnBrk="1" hangingPunct="1"/>
            <a:r>
              <a:rPr lang="zh-CN" altLang="en-US" smtClean="0">
                <a:cs typeface="Arial" charset="0"/>
              </a:rPr>
              <a:t>触发方法</a:t>
            </a:r>
            <a:endParaRPr lang="en-US" altLang="zh-TW" smtClean="0">
              <a:cs typeface="Arial" charset="0"/>
            </a:endParaRPr>
          </a:p>
          <a:p>
            <a:pPr lvl="1" eaLnBrk="1" hangingPunct="1">
              <a:buFont typeface="Arial" charset="0"/>
              <a:buChar char="•"/>
            </a:pPr>
            <a:r>
              <a:rPr lang="zh-CN" altLang="en-US" smtClean="0">
                <a:cs typeface="Arial" charset="0"/>
              </a:rPr>
              <a:t>软件</a:t>
            </a:r>
            <a:r>
              <a:rPr lang="en-US" altLang="zh-TW" smtClean="0">
                <a:cs typeface="Arial" charset="0"/>
              </a:rPr>
              <a:t> </a:t>
            </a:r>
          </a:p>
          <a:p>
            <a:pPr lvl="1" eaLnBrk="1" hangingPunct="1">
              <a:buFont typeface="Arial" charset="0"/>
              <a:buChar char="•"/>
            </a:pPr>
            <a:r>
              <a:rPr lang="zh-CN" altLang="en-US" smtClean="0">
                <a:cs typeface="Arial" charset="0"/>
              </a:rPr>
              <a:t>外部触发</a:t>
            </a:r>
            <a:r>
              <a:rPr lang="en-US" altLang="zh-TW" smtClean="0">
                <a:cs typeface="Arial" charset="0"/>
              </a:rPr>
              <a:t>(GPB8)</a:t>
            </a:r>
          </a:p>
          <a:p>
            <a:pPr lvl="1" eaLnBrk="1" hangingPunct="1">
              <a:buFont typeface="Arial" charset="0"/>
              <a:buChar char="•"/>
            </a:pPr>
            <a:r>
              <a:rPr lang="zh-CN" altLang="en-US" smtClean="0">
                <a:cs typeface="Arial" charset="0"/>
              </a:rPr>
              <a:t>带</a:t>
            </a:r>
            <a:r>
              <a:rPr lang="en-US" altLang="zh-CN" smtClean="0">
                <a:cs typeface="Arial" charset="0"/>
              </a:rPr>
              <a:t>PDMA</a:t>
            </a:r>
            <a:r>
              <a:rPr lang="zh-CN" altLang="en-US" smtClean="0">
                <a:cs typeface="Arial" charset="0"/>
              </a:rPr>
              <a:t>的定时器事件</a:t>
            </a:r>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C914C311-C8DD-4FE9-BE96-8B19C0753090}" type="slidenum">
              <a:rPr lang="zh-TW" altLang="en-US"/>
              <a:pPr>
                <a:defRPr/>
              </a:pPr>
              <a:t>3</a:t>
            </a:fld>
            <a:endParaRPr lang="zh-TW"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zh-CN" altLang="en-US" smtClean="0"/>
              <a:t>特性</a:t>
            </a:r>
            <a:endParaRPr lang="zh-TW" altLang="en-US" smtClean="0"/>
          </a:p>
        </p:txBody>
      </p:sp>
      <p:sp>
        <p:nvSpPr>
          <p:cNvPr id="7171" name="Content Placeholder 2"/>
          <p:cNvSpPr>
            <a:spLocks noGrp="1"/>
          </p:cNvSpPr>
          <p:nvPr>
            <p:ph idx="1"/>
          </p:nvPr>
        </p:nvSpPr>
        <p:spPr/>
        <p:txBody>
          <a:bodyPr/>
          <a:lstStyle/>
          <a:p>
            <a:pPr eaLnBrk="1" hangingPunct="1"/>
            <a:r>
              <a:rPr lang="zh-CN" altLang="en-US" smtClean="0">
                <a:cs typeface="Arial" charset="0"/>
              </a:rPr>
              <a:t>支持</a:t>
            </a:r>
            <a:r>
              <a:rPr lang="en-US" altLang="zh-CN" smtClean="0">
                <a:cs typeface="Arial" charset="0"/>
              </a:rPr>
              <a:t>2</a:t>
            </a:r>
            <a:r>
              <a:rPr lang="zh-CN" altLang="en-US" smtClean="0">
                <a:cs typeface="Arial" charset="0"/>
              </a:rPr>
              <a:t>种</a:t>
            </a:r>
            <a:r>
              <a:rPr lang="en-US" altLang="zh-TW" smtClean="0">
                <a:cs typeface="Arial" charset="0"/>
              </a:rPr>
              <a:t>power down </a:t>
            </a:r>
            <a:r>
              <a:rPr lang="zh-CN" altLang="en-US" smtClean="0">
                <a:cs typeface="Arial" charset="0"/>
              </a:rPr>
              <a:t>模式</a:t>
            </a:r>
            <a:endParaRPr lang="en-US" altLang="zh-TW" smtClean="0">
              <a:cs typeface="Arial" charset="0"/>
            </a:endParaRPr>
          </a:p>
          <a:p>
            <a:pPr eaLnBrk="1" hangingPunct="1"/>
            <a:r>
              <a:rPr lang="zh-CN" altLang="en-US" smtClean="0">
                <a:cs typeface="Arial" charset="0"/>
              </a:rPr>
              <a:t>支持</a:t>
            </a:r>
            <a:r>
              <a:rPr lang="en-US" altLang="zh-CN" smtClean="0">
                <a:cs typeface="Arial" charset="0"/>
              </a:rPr>
              <a:t>2</a:t>
            </a:r>
            <a:r>
              <a:rPr lang="zh-CN" altLang="en-US" smtClean="0">
                <a:cs typeface="Arial" charset="0"/>
              </a:rPr>
              <a:t>个定时器</a:t>
            </a:r>
            <a:endParaRPr lang="en-US" altLang="zh-TW" smtClean="0">
              <a:cs typeface="Arial" charset="0"/>
            </a:endParaRPr>
          </a:p>
          <a:p>
            <a:pPr eaLnBrk="1" hangingPunct="1"/>
            <a:r>
              <a:rPr lang="zh-CN" altLang="en-US" smtClean="0">
                <a:cs typeface="Arial" charset="0"/>
              </a:rPr>
              <a:t>支持采样时间可调</a:t>
            </a:r>
            <a:endParaRPr lang="en-US" altLang="zh-TW" smtClean="0">
              <a:cs typeface="Arial" charset="0"/>
            </a:endParaRPr>
          </a:p>
          <a:p>
            <a:pPr eaLnBrk="1" hangingPunct="1"/>
            <a:r>
              <a:rPr lang="zh-CN" altLang="en-US" smtClean="0">
                <a:cs typeface="Arial" charset="0"/>
              </a:rPr>
              <a:t>支持校正功能</a:t>
            </a:r>
            <a:endParaRPr lang="en-US" altLang="zh-TW" smtClean="0">
              <a:cs typeface="Arial" charset="0"/>
            </a:endParaRPr>
          </a:p>
          <a:p>
            <a:pPr eaLnBrk="1" hangingPunct="1"/>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9E1D6600-7DA9-4646-A91A-D78354BCAA70}" type="slidenum">
              <a:rPr lang="zh-TW" altLang="en-US"/>
              <a:pPr>
                <a:defRPr/>
              </a:pPr>
              <a:t>4</a:t>
            </a:fld>
            <a:endParaRPr lang="zh-TW"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hangingPunct="1"/>
            <a:r>
              <a:rPr lang="zh-CN" altLang="en-US" smtClean="0"/>
              <a:t>时钟源</a:t>
            </a:r>
            <a:endParaRPr lang="zh-TW" altLang="en-US" smtClean="0"/>
          </a:p>
        </p:txBody>
      </p:sp>
      <p:sp>
        <p:nvSpPr>
          <p:cNvPr id="4" name="Slide Number Placeholder 3"/>
          <p:cNvSpPr>
            <a:spLocks noGrp="1"/>
          </p:cNvSpPr>
          <p:nvPr>
            <p:ph type="sldNum" sz="quarter" idx="11"/>
          </p:nvPr>
        </p:nvSpPr>
        <p:spPr/>
        <p:txBody>
          <a:bodyPr/>
          <a:lstStyle/>
          <a:p>
            <a:pPr>
              <a:defRPr/>
            </a:pPr>
            <a:fld id="{FDA8AF0A-ED4B-4533-AE76-46CCE0E7D0EB}" type="slidenum">
              <a:rPr lang="zh-TW" altLang="en-US"/>
              <a:pPr>
                <a:defRPr/>
              </a:pPr>
              <a:t>5</a:t>
            </a:fld>
            <a:endParaRPr lang="zh-TW" altLang="en-US"/>
          </a:p>
        </p:txBody>
      </p:sp>
      <p:sp>
        <p:nvSpPr>
          <p:cNvPr id="8196" name="Rectangle 7"/>
          <p:cNvSpPr>
            <a:spLocks noChangeArrowheads="1"/>
          </p:cNvSpPr>
          <p:nvPr/>
        </p:nvSpPr>
        <p:spPr bwMode="auto">
          <a:xfrm>
            <a:off x="750888" y="4797425"/>
            <a:ext cx="8169275" cy="1635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marL="342900" indent="-342900">
              <a:spcBef>
                <a:spcPct val="20000"/>
              </a:spcBef>
              <a:buSzPct val="75000"/>
              <a:buFont typeface="Arial" charset="0"/>
              <a:buBlip>
                <a:blip r:embed="rId4"/>
              </a:buBlip>
            </a:pPr>
            <a:r>
              <a:rPr lang="zh-CN" altLang="en-US" sz="2000">
                <a:solidFill>
                  <a:srgbClr val="333399"/>
                </a:solidFill>
                <a:latin typeface="Arial Rounded MT Bold" pitchFamily="34" charset="0"/>
                <a:ea typeface="Arial Unicode MS" pitchFamily="34" charset="-122"/>
                <a:cs typeface="Arial Unicode MS" pitchFamily="34" charset="-122"/>
              </a:rPr>
              <a:t>最大</a:t>
            </a:r>
            <a:r>
              <a:rPr lang="en-US" altLang="zh-TW" sz="2000">
                <a:solidFill>
                  <a:srgbClr val="333399"/>
                </a:solidFill>
                <a:latin typeface="Arial Rounded MT Bold" pitchFamily="34" charset="0"/>
                <a:ea typeface="Arial Unicode MS" pitchFamily="34" charset="-122"/>
                <a:cs typeface="Arial Unicode MS" pitchFamily="34" charset="-122"/>
              </a:rPr>
              <a:t>ADC </a:t>
            </a:r>
            <a:r>
              <a:rPr lang="zh-CN" altLang="en-US" sz="2000">
                <a:solidFill>
                  <a:srgbClr val="333399"/>
                </a:solidFill>
                <a:latin typeface="Arial Rounded MT Bold" pitchFamily="34" charset="0"/>
                <a:ea typeface="Arial Unicode MS" pitchFamily="34" charset="-122"/>
                <a:cs typeface="Arial Unicode MS" pitchFamily="34" charset="-122"/>
              </a:rPr>
              <a:t>时钟频率</a:t>
            </a:r>
            <a:r>
              <a:rPr lang="en-US" altLang="zh-TW" sz="2000">
                <a:solidFill>
                  <a:srgbClr val="333399"/>
                </a:solidFill>
                <a:latin typeface="Arial Rounded MT Bold" pitchFamily="34" charset="0"/>
                <a:ea typeface="Arial Unicode MS" pitchFamily="34" charset="-122"/>
                <a:cs typeface="Arial Unicode MS" pitchFamily="34" charset="-122"/>
              </a:rPr>
              <a:t> </a:t>
            </a:r>
            <a:r>
              <a:rPr lang="en-US" altLang="zh-TW" sz="2000">
                <a:solidFill>
                  <a:srgbClr val="4343FF"/>
                </a:solidFill>
                <a:latin typeface="Arial Rounded MT Bold" pitchFamily="34" charset="0"/>
                <a:ea typeface="Arial Unicode MS" pitchFamily="34" charset="-122"/>
                <a:cs typeface="Arial Unicode MS" pitchFamily="34" charset="-122"/>
              </a:rPr>
              <a:t>42MHz</a:t>
            </a:r>
          </a:p>
          <a:p>
            <a:pPr marL="342900" indent="-342900">
              <a:spcBef>
                <a:spcPct val="20000"/>
              </a:spcBef>
              <a:buSzPct val="75000"/>
              <a:buFont typeface="Arial" charset="0"/>
              <a:buBlip>
                <a:blip r:embed="rId4"/>
              </a:buBlip>
            </a:pPr>
            <a:r>
              <a:rPr lang="en-US" altLang="zh-TW" sz="2000">
                <a:solidFill>
                  <a:srgbClr val="333399"/>
                </a:solidFill>
                <a:latin typeface="Arial Rounded MT Bold" pitchFamily="34" charset="0"/>
                <a:ea typeface="Arial Unicode MS" pitchFamily="34" charset="-122"/>
                <a:cs typeface="Arial Unicode MS" pitchFamily="34" charset="-122"/>
              </a:rPr>
              <a:t>ADC </a:t>
            </a:r>
            <a:r>
              <a:rPr lang="zh-CN" altLang="en-US" sz="2000">
                <a:solidFill>
                  <a:srgbClr val="333399"/>
                </a:solidFill>
                <a:latin typeface="Arial Rounded MT Bold" pitchFamily="34" charset="0"/>
                <a:ea typeface="Arial Unicode MS" pitchFamily="34" charset="-122"/>
                <a:cs typeface="Arial Unicode MS" pitchFamily="34" charset="-122"/>
              </a:rPr>
              <a:t>时钟频率</a:t>
            </a:r>
            <a:r>
              <a:rPr lang="en-US" altLang="zh-TW" sz="2000">
                <a:solidFill>
                  <a:srgbClr val="333399"/>
                </a:solidFill>
                <a:latin typeface="Arial Rounded MT Bold" pitchFamily="34" charset="0"/>
                <a:ea typeface="Arial Unicode MS" pitchFamily="34" charset="-122"/>
                <a:cs typeface="Arial Unicode MS" pitchFamily="34" charset="-122"/>
              </a:rPr>
              <a:t>= </a:t>
            </a:r>
            <a:br>
              <a:rPr lang="en-US" altLang="zh-TW" sz="2000">
                <a:solidFill>
                  <a:srgbClr val="333399"/>
                </a:solidFill>
                <a:latin typeface="Arial Rounded MT Bold" pitchFamily="34" charset="0"/>
                <a:ea typeface="Arial Unicode MS" pitchFamily="34" charset="-122"/>
                <a:cs typeface="Arial Unicode MS" pitchFamily="34" charset="-122"/>
              </a:rPr>
            </a:br>
            <a:r>
              <a:rPr lang="en-US" altLang="zh-TW" sz="2000">
                <a:solidFill>
                  <a:srgbClr val="FF0066"/>
                </a:solidFill>
                <a:latin typeface="Arial Rounded MT Bold" pitchFamily="34" charset="0"/>
                <a:ea typeface="Arial Unicode MS" pitchFamily="34" charset="-122"/>
                <a:cs typeface="Arial Unicode MS" pitchFamily="34" charset="-122"/>
              </a:rPr>
              <a:t>(ADC clock source frequency) / (ADC_N+1); </a:t>
            </a:r>
          </a:p>
          <a:p>
            <a:pPr marL="742950" lvl="1" indent="-285750">
              <a:spcBef>
                <a:spcPct val="20000"/>
              </a:spcBef>
              <a:buFont typeface="Arial" charset="0"/>
              <a:buNone/>
            </a:pPr>
            <a:r>
              <a:rPr lang="en-US" altLang="zh-TW">
                <a:solidFill>
                  <a:srgbClr val="FF0066"/>
                </a:solidFill>
                <a:latin typeface="Arial Rounded MT Bold" pitchFamily="34" charset="0"/>
                <a:ea typeface="Arial Unicode MS" pitchFamily="34" charset="-122"/>
                <a:cs typeface="Arial Unicode MS" pitchFamily="34" charset="-122"/>
              </a:rPr>
              <a:t>ADC_N is an 8-bit pre-scaler</a:t>
            </a:r>
            <a:endParaRPr lang="en-US" altLang="zh-TW" sz="1600">
              <a:solidFill>
                <a:srgbClr val="333399"/>
              </a:solidFill>
              <a:latin typeface="Arial Rounded MT Bold" pitchFamily="34" charset="0"/>
              <a:ea typeface="Arial Unicode MS" pitchFamily="34" charset="-122"/>
              <a:cs typeface="Arial Unicode MS" pitchFamily="34" charset="-122"/>
            </a:endParaRPr>
          </a:p>
        </p:txBody>
      </p:sp>
      <p:sp>
        <p:nvSpPr>
          <p:cNvPr id="8197"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graphicFrame>
        <p:nvGraphicFramePr>
          <p:cNvPr id="8198" name="Object 4"/>
          <p:cNvGraphicFramePr>
            <a:graphicFrameLocks noChangeAspect="1"/>
          </p:cNvGraphicFramePr>
          <p:nvPr/>
        </p:nvGraphicFramePr>
        <p:xfrm>
          <a:off x="750888" y="1341438"/>
          <a:ext cx="7713662" cy="3024187"/>
        </p:xfrm>
        <a:graphic>
          <a:graphicData uri="http://schemas.openxmlformats.org/presentationml/2006/ole">
            <mc:AlternateContent xmlns:mc="http://schemas.openxmlformats.org/markup-compatibility/2006">
              <mc:Choice xmlns:v="urn:schemas-microsoft-com:vml" Requires="v">
                <p:oleObj spid="_x0000_s8199" r:id="rId5" imgW="4714690" imgH="2050685" progId="Visio.Drawing.11">
                  <p:embed/>
                </p:oleObj>
              </mc:Choice>
              <mc:Fallback>
                <p:oleObj r:id="rId5" imgW="4714690" imgH="2050685" progId="Visio.Drawing.11">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0888" y="1341438"/>
                        <a:ext cx="7713662"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altLang="zh-TW" smtClean="0"/>
              <a:t>ADC </a:t>
            </a:r>
            <a:r>
              <a:rPr lang="zh-CN" altLang="en-US" smtClean="0"/>
              <a:t>方块图</a:t>
            </a:r>
            <a:endParaRPr lang="en-US" altLang="zh-TW" smtClean="0"/>
          </a:p>
        </p:txBody>
      </p:sp>
      <p:sp>
        <p:nvSpPr>
          <p:cNvPr id="20" name="Slide Number Placeholder 5"/>
          <p:cNvSpPr>
            <a:spLocks noGrp="1"/>
          </p:cNvSpPr>
          <p:nvPr>
            <p:ph type="sldNum" sz="quarter" idx="11"/>
          </p:nvPr>
        </p:nvSpPr>
        <p:spPr/>
        <p:txBody>
          <a:bodyPr/>
          <a:lstStyle/>
          <a:p>
            <a:pPr>
              <a:defRPr/>
            </a:pPr>
            <a:fld id="{2C786CFE-E815-4E5A-AE1A-B8E9D4F48F8E}" type="slidenum">
              <a:rPr lang="en-US" altLang="zh-TW"/>
              <a:pPr>
                <a:defRPr/>
              </a:pPr>
              <a:t>6</a:t>
            </a:fld>
            <a:endParaRPr lang="en-US" altLang="zh-TW"/>
          </a:p>
        </p:txBody>
      </p:sp>
      <p:graphicFrame>
        <p:nvGraphicFramePr>
          <p:cNvPr id="9220" name="Object 2"/>
          <p:cNvGraphicFramePr>
            <a:graphicFrameLocks noChangeAspect="1"/>
          </p:cNvGraphicFramePr>
          <p:nvPr/>
        </p:nvGraphicFramePr>
        <p:xfrm>
          <a:off x="628650" y="1320800"/>
          <a:ext cx="7358063" cy="5229225"/>
        </p:xfrm>
        <a:graphic>
          <a:graphicData uri="http://schemas.openxmlformats.org/presentationml/2006/ole">
            <mc:AlternateContent xmlns:mc="http://schemas.openxmlformats.org/markup-compatibility/2006">
              <mc:Choice xmlns:v="urn:schemas-microsoft-com:vml" Requires="v">
                <p:oleObj spid="_x0000_s9238" r:id="rId5" imgW="9934622" imgH="7054714" progId="Visio.Drawing.11">
                  <p:embed/>
                </p:oleObj>
              </mc:Choice>
              <mc:Fallback>
                <p:oleObj r:id="rId5" imgW="9934622" imgH="7054714" progId="Visio.Drawing.11">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8650" y="1320800"/>
                        <a:ext cx="7358063" cy="522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21" name="AutoShape 7"/>
          <p:cNvSpPr>
            <a:spLocks noChangeArrowheads="1"/>
          </p:cNvSpPr>
          <p:nvPr/>
        </p:nvSpPr>
        <p:spPr bwMode="auto">
          <a:xfrm>
            <a:off x="6732588" y="1255713"/>
            <a:ext cx="1801812" cy="298450"/>
          </a:xfrm>
          <a:prstGeom prst="wedgeRoundRectCallout">
            <a:avLst>
              <a:gd name="adj1" fmla="val -71852"/>
              <a:gd name="adj2" fmla="val 139301"/>
              <a:gd name="adj3" fmla="val 16667"/>
            </a:avLst>
          </a:prstGeom>
          <a:solidFill>
            <a:srgbClr val="00008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200">
                <a:solidFill>
                  <a:schemeClr val="bg1"/>
                </a:solidFill>
              </a:rPr>
              <a:t>5. </a:t>
            </a:r>
            <a:r>
              <a:rPr lang="zh-CN" altLang="en-US" sz="1200">
                <a:solidFill>
                  <a:schemeClr val="bg1"/>
                </a:solidFill>
              </a:rPr>
              <a:t>转换结果</a:t>
            </a:r>
            <a:endParaRPr lang="en-US" altLang="zh-TW" sz="1200">
              <a:solidFill>
                <a:schemeClr val="bg1"/>
              </a:solidFill>
            </a:endParaRPr>
          </a:p>
        </p:txBody>
      </p:sp>
      <p:sp>
        <p:nvSpPr>
          <p:cNvPr id="9222" name="Rectangle 17"/>
          <p:cNvSpPr>
            <a:spLocks noChangeArrowheads="1"/>
          </p:cNvSpPr>
          <p:nvPr/>
        </p:nvSpPr>
        <p:spPr bwMode="auto">
          <a:xfrm>
            <a:off x="0" y="-2444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9223" name="AutoShape 18"/>
          <p:cNvSpPr>
            <a:spLocks noChangeArrowheads="1"/>
          </p:cNvSpPr>
          <p:nvPr/>
        </p:nvSpPr>
        <p:spPr bwMode="auto">
          <a:xfrm>
            <a:off x="4246563" y="1157288"/>
            <a:ext cx="1801812" cy="495300"/>
          </a:xfrm>
          <a:prstGeom prst="wedgeRoundRectCallout">
            <a:avLst>
              <a:gd name="adj1" fmla="val -32477"/>
              <a:gd name="adj2" fmla="val 78847"/>
              <a:gd name="adj3" fmla="val 16667"/>
            </a:avLst>
          </a:prstGeom>
          <a:solidFill>
            <a:srgbClr val="00008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200">
                <a:solidFill>
                  <a:schemeClr val="bg1"/>
                </a:solidFill>
              </a:rPr>
              <a:t>3.</a:t>
            </a:r>
            <a:r>
              <a:rPr lang="zh-CN" altLang="en-US" sz="1200">
                <a:solidFill>
                  <a:schemeClr val="bg1"/>
                </a:solidFill>
              </a:rPr>
              <a:t>配置</a:t>
            </a:r>
            <a:r>
              <a:rPr lang="en-US" altLang="zh-TW" sz="1200">
                <a:solidFill>
                  <a:schemeClr val="bg1"/>
                </a:solidFill>
              </a:rPr>
              <a:t>ADC</a:t>
            </a:r>
            <a:r>
              <a:rPr lang="zh-CN" altLang="en-US" sz="1200">
                <a:solidFill>
                  <a:schemeClr val="bg1"/>
                </a:solidFill>
              </a:rPr>
              <a:t>控制寄存器</a:t>
            </a:r>
            <a:endParaRPr lang="en-US" altLang="zh-TW" sz="1200">
              <a:solidFill>
                <a:schemeClr val="bg1"/>
              </a:solidFill>
            </a:endParaRPr>
          </a:p>
        </p:txBody>
      </p:sp>
      <p:sp>
        <p:nvSpPr>
          <p:cNvPr id="9224" name="AutoShape 19"/>
          <p:cNvSpPr>
            <a:spLocks noChangeArrowheads="1"/>
          </p:cNvSpPr>
          <p:nvPr/>
        </p:nvSpPr>
        <p:spPr bwMode="auto">
          <a:xfrm>
            <a:off x="1622425" y="5129213"/>
            <a:ext cx="1519238" cy="263525"/>
          </a:xfrm>
          <a:prstGeom prst="wedgeRoundRectCallout">
            <a:avLst>
              <a:gd name="adj1" fmla="val 47986"/>
              <a:gd name="adj2" fmla="val 153009"/>
              <a:gd name="adj3" fmla="val 16667"/>
            </a:avLst>
          </a:prstGeom>
          <a:solidFill>
            <a:srgbClr val="00008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200">
                <a:solidFill>
                  <a:schemeClr val="bg1"/>
                </a:solidFill>
              </a:rPr>
              <a:t>2. </a:t>
            </a:r>
            <a:r>
              <a:rPr lang="zh-CN" altLang="en-US" sz="1200">
                <a:solidFill>
                  <a:schemeClr val="bg1"/>
                </a:solidFill>
              </a:rPr>
              <a:t>选择通道</a:t>
            </a:r>
            <a:endParaRPr lang="en-US" altLang="zh-TW" sz="1200">
              <a:solidFill>
                <a:schemeClr val="bg1"/>
              </a:solidFill>
            </a:endParaRPr>
          </a:p>
        </p:txBody>
      </p:sp>
      <p:sp>
        <p:nvSpPr>
          <p:cNvPr id="9225" name="Rectangle 21"/>
          <p:cNvSpPr>
            <a:spLocks noChangeArrowheads="1"/>
          </p:cNvSpPr>
          <p:nvPr/>
        </p:nvSpPr>
        <p:spPr bwMode="auto">
          <a:xfrm>
            <a:off x="0" y="765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9226" name="AutoShape 22"/>
          <p:cNvSpPr>
            <a:spLocks noChangeArrowheads="1"/>
          </p:cNvSpPr>
          <p:nvPr/>
        </p:nvSpPr>
        <p:spPr bwMode="auto">
          <a:xfrm>
            <a:off x="450850" y="1652588"/>
            <a:ext cx="2019300" cy="892175"/>
          </a:xfrm>
          <a:prstGeom prst="wedgeRoundRectCallout">
            <a:avLst>
              <a:gd name="adj1" fmla="val 44810"/>
              <a:gd name="adj2" fmla="val 78292"/>
              <a:gd name="adj3" fmla="val 16667"/>
            </a:avLst>
          </a:prstGeom>
          <a:solidFill>
            <a:srgbClr val="00008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200">
                <a:solidFill>
                  <a:schemeClr val="bg1"/>
                </a:solidFill>
              </a:rPr>
              <a:t>4. </a:t>
            </a:r>
            <a:r>
              <a:rPr lang="zh-CN" altLang="en-US" sz="1200">
                <a:solidFill>
                  <a:schemeClr val="bg1"/>
                </a:solidFill>
              </a:rPr>
              <a:t>触发</a:t>
            </a:r>
            <a:r>
              <a:rPr lang="en-US" altLang="zh-TW" sz="1200">
                <a:solidFill>
                  <a:schemeClr val="bg1"/>
                </a:solidFill>
              </a:rPr>
              <a:t> ADC </a:t>
            </a:r>
            <a:r>
              <a:rPr lang="zh-CN" altLang="en-US" sz="1200">
                <a:solidFill>
                  <a:schemeClr val="bg1"/>
                </a:solidFill>
              </a:rPr>
              <a:t>：</a:t>
            </a:r>
            <a:endParaRPr lang="en-US" altLang="zh-TW" sz="1200">
              <a:solidFill>
                <a:schemeClr val="bg1"/>
              </a:solidFill>
            </a:endParaRPr>
          </a:p>
          <a:p>
            <a:r>
              <a:rPr lang="en-US" altLang="zh-TW" sz="1200">
                <a:solidFill>
                  <a:schemeClr val="bg1"/>
                </a:solidFill>
              </a:rPr>
              <a:t>   Software Trigger</a:t>
            </a:r>
          </a:p>
          <a:p>
            <a:r>
              <a:rPr lang="en-US" altLang="zh-TW" sz="1200">
                <a:solidFill>
                  <a:schemeClr val="bg1"/>
                </a:solidFill>
              </a:rPr>
              <a:t>   Timer Trigger</a:t>
            </a:r>
          </a:p>
          <a:p>
            <a:r>
              <a:rPr lang="en-US" altLang="zh-TW" sz="1200">
                <a:solidFill>
                  <a:schemeClr val="bg1"/>
                </a:solidFill>
              </a:rPr>
              <a:t>   External Trigger Pin (GPB8)</a:t>
            </a:r>
          </a:p>
        </p:txBody>
      </p:sp>
      <p:sp>
        <p:nvSpPr>
          <p:cNvPr id="9227" name="AutoShape 23"/>
          <p:cNvSpPr>
            <a:spLocks noChangeArrowheads="1"/>
          </p:cNvSpPr>
          <p:nvPr/>
        </p:nvSpPr>
        <p:spPr bwMode="auto">
          <a:xfrm>
            <a:off x="2470150" y="4306888"/>
            <a:ext cx="1387475" cy="528637"/>
          </a:xfrm>
          <a:prstGeom prst="wedgeRoundRectCallout">
            <a:avLst>
              <a:gd name="adj1" fmla="val 66750"/>
              <a:gd name="adj2" fmla="val 20741"/>
              <a:gd name="adj3" fmla="val 16667"/>
            </a:avLst>
          </a:prstGeom>
          <a:solidFill>
            <a:srgbClr val="00008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200">
                <a:solidFill>
                  <a:schemeClr val="bg1"/>
                </a:solidFill>
              </a:rPr>
              <a:t>1. </a:t>
            </a:r>
            <a:r>
              <a:rPr lang="zh-CN" altLang="en-US" sz="1200">
                <a:solidFill>
                  <a:schemeClr val="bg1"/>
                </a:solidFill>
              </a:rPr>
              <a:t>选择参考电压</a:t>
            </a:r>
            <a:endParaRPr lang="en-US" altLang="zh-TW" sz="1200">
              <a:solidFill>
                <a:schemeClr val="bg1"/>
              </a:solidFill>
            </a:endParaRPr>
          </a:p>
        </p:txBody>
      </p:sp>
      <p:sp>
        <p:nvSpPr>
          <p:cNvPr id="9228" name="AutoShape 24"/>
          <p:cNvSpPr>
            <a:spLocks noChangeArrowheads="1"/>
          </p:cNvSpPr>
          <p:nvPr/>
        </p:nvSpPr>
        <p:spPr bwMode="auto">
          <a:xfrm>
            <a:off x="7618413" y="2097088"/>
            <a:ext cx="1254125" cy="450850"/>
          </a:xfrm>
          <a:prstGeom prst="wedgeRoundRectCallout">
            <a:avLst>
              <a:gd name="adj1" fmla="val -32153"/>
              <a:gd name="adj2" fmla="val 157394"/>
              <a:gd name="adj3" fmla="val 16667"/>
            </a:avLst>
          </a:prstGeom>
          <a:solidFill>
            <a:srgbClr val="00008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200">
                <a:solidFill>
                  <a:schemeClr val="bg1"/>
                </a:solidFill>
              </a:rPr>
              <a:t>6. ADC PDMA Request</a:t>
            </a:r>
          </a:p>
        </p:txBody>
      </p:sp>
      <p:sp>
        <p:nvSpPr>
          <p:cNvPr id="9229" name="AutoShape 25"/>
          <p:cNvSpPr>
            <a:spLocks noChangeArrowheads="1"/>
          </p:cNvSpPr>
          <p:nvPr/>
        </p:nvSpPr>
        <p:spPr bwMode="auto">
          <a:xfrm>
            <a:off x="7469188" y="3705225"/>
            <a:ext cx="1254125" cy="450850"/>
          </a:xfrm>
          <a:prstGeom prst="wedgeRoundRectCallout">
            <a:avLst>
              <a:gd name="adj1" fmla="val -51139"/>
              <a:gd name="adj2" fmla="val -122889"/>
              <a:gd name="adj3" fmla="val 16667"/>
            </a:avLst>
          </a:prstGeom>
          <a:solidFill>
            <a:srgbClr val="00008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200">
                <a:solidFill>
                  <a:schemeClr val="bg1"/>
                </a:solidFill>
              </a:rPr>
              <a:t>5. ADC </a:t>
            </a:r>
            <a:r>
              <a:rPr lang="zh-CN" altLang="en-US" sz="1200">
                <a:solidFill>
                  <a:schemeClr val="bg1"/>
                </a:solidFill>
              </a:rPr>
              <a:t>中断发生</a:t>
            </a:r>
            <a:endParaRPr lang="en-US" altLang="zh-TW" sz="1200">
              <a:solidFill>
                <a:schemeClr val="bg1"/>
              </a:solidFill>
            </a:endParaRPr>
          </a:p>
        </p:txBody>
      </p:sp>
      <p:sp>
        <p:nvSpPr>
          <p:cNvPr id="319516" name="Rectangle 28"/>
          <p:cNvSpPr>
            <a:spLocks noChangeArrowheads="1"/>
          </p:cNvSpPr>
          <p:nvPr/>
        </p:nvSpPr>
        <p:spPr bwMode="auto">
          <a:xfrm>
            <a:off x="3902075" y="1798638"/>
            <a:ext cx="1184275" cy="1046162"/>
          </a:xfrm>
          <a:prstGeom prst="rect">
            <a:avLst/>
          </a:prstGeom>
          <a:noFill/>
          <a:ln w="19050" algn="ctr">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19518" name="Rectangle 30"/>
          <p:cNvSpPr>
            <a:spLocks noChangeArrowheads="1"/>
          </p:cNvSpPr>
          <p:nvPr/>
        </p:nvSpPr>
        <p:spPr bwMode="auto">
          <a:xfrm>
            <a:off x="5487988" y="1825625"/>
            <a:ext cx="1820862" cy="1019175"/>
          </a:xfrm>
          <a:prstGeom prst="rect">
            <a:avLst/>
          </a:prstGeom>
          <a:noFill/>
          <a:ln w="19050" algn="ctr">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19519" name="Rectangle 31"/>
          <p:cNvSpPr>
            <a:spLocks noChangeArrowheads="1"/>
          </p:cNvSpPr>
          <p:nvPr/>
        </p:nvSpPr>
        <p:spPr bwMode="auto">
          <a:xfrm>
            <a:off x="7208838" y="3014663"/>
            <a:ext cx="647700" cy="157162"/>
          </a:xfrm>
          <a:prstGeom prst="rect">
            <a:avLst/>
          </a:prstGeom>
          <a:noFill/>
          <a:ln w="19050" algn="ctr">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19520" name="Rectangle 32"/>
          <p:cNvSpPr>
            <a:spLocks noChangeArrowheads="1"/>
          </p:cNvSpPr>
          <p:nvPr/>
        </p:nvSpPr>
        <p:spPr bwMode="auto">
          <a:xfrm>
            <a:off x="7208838" y="3171825"/>
            <a:ext cx="647700" cy="225425"/>
          </a:xfrm>
          <a:prstGeom prst="rect">
            <a:avLst/>
          </a:prstGeom>
          <a:noFill/>
          <a:ln w="19050" algn="ctr">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19521" name="Rectangle 33"/>
          <p:cNvSpPr>
            <a:spLocks noChangeArrowheads="1"/>
          </p:cNvSpPr>
          <p:nvPr/>
        </p:nvSpPr>
        <p:spPr bwMode="auto">
          <a:xfrm>
            <a:off x="3106738" y="4997450"/>
            <a:ext cx="976312" cy="1239838"/>
          </a:xfrm>
          <a:prstGeom prst="rect">
            <a:avLst/>
          </a:prstGeom>
          <a:noFill/>
          <a:ln w="19050" algn="ctr">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19522" name="Rectangle 34"/>
          <p:cNvSpPr>
            <a:spLocks noChangeArrowheads="1"/>
          </p:cNvSpPr>
          <p:nvPr/>
        </p:nvSpPr>
        <p:spPr bwMode="auto">
          <a:xfrm>
            <a:off x="4083050" y="4144963"/>
            <a:ext cx="1065213" cy="852487"/>
          </a:xfrm>
          <a:prstGeom prst="rect">
            <a:avLst/>
          </a:prstGeom>
          <a:noFill/>
          <a:ln w="19050" algn="ctr">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19523" name="Rectangle 35"/>
          <p:cNvSpPr>
            <a:spLocks noChangeArrowheads="1"/>
          </p:cNvSpPr>
          <p:nvPr/>
        </p:nvSpPr>
        <p:spPr bwMode="auto">
          <a:xfrm>
            <a:off x="611188" y="2794000"/>
            <a:ext cx="3290887" cy="1350963"/>
          </a:xfrm>
          <a:prstGeom prst="rect">
            <a:avLst/>
          </a:prstGeom>
          <a:noFill/>
          <a:ln w="19050" algn="ctr">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923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Tree>
    <p:custDataLst>
      <p:tags r:id="rId2"/>
    </p:custDataLst>
  </p:cSld>
  <p:clrMapOvr>
    <a:masterClrMapping/>
  </p:clrMapOvr>
  <p:transition advTm="72503"/>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9522"/>
                                        </p:tgtEl>
                                        <p:attrNameLst>
                                          <p:attrName>style.visibility</p:attrName>
                                        </p:attrNameLst>
                                      </p:cBhvr>
                                      <p:to>
                                        <p:strVal val="visible"/>
                                      </p:to>
                                    </p:set>
                                    <p:animEffect transition="in" filter="blinds(horizontal)">
                                      <p:cBhvr>
                                        <p:cTn id="7" dur="500"/>
                                        <p:tgtEl>
                                          <p:spTgt spid="3195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19522"/>
                                        </p:tgtEl>
                                      </p:cBhvr>
                                    </p:animEffect>
                                    <p:set>
                                      <p:cBhvr>
                                        <p:cTn id="12" dur="1" fill="hold">
                                          <p:stCondLst>
                                            <p:cond delay="499"/>
                                          </p:stCondLst>
                                        </p:cTn>
                                        <p:tgtEl>
                                          <p:spTgt spid="319522"/>
                                        </p:tgtEl>
                                        <p:attrNameLst>
                                          <p:attrName>style.visibility</p:attrName>
                                        </p:attrNameLst>
                                      </p:cBhvr>
                                      <p:to>
                                        <p:strVal val="hidden"/>
                                      </p:to>
                                    </p:set>
                                  </p:childTnLst>
                                </p:cTn>
                              </p:par>
                              <p:par>
                                <p:cTn id="13" presetID="3" presetClass="entr" presetSubtype="10" fill="hold" grpId="0" nodeType="withEffect">
                                  <p:stCondLst>
                                    <p:cond delay="0"/>
                                  </p:stCondLst>
                                  <p:childTnLst>
                                    <p:set>
                                      <p:cBhvr>
                                        <p:cTn id="14" dur="1" fill="hold">
                                          <p:stCondLst>
                                            <p:cond delay="0"/>
                                          </p:stCondLst>
                                        </p:cTn>
                                        <p:tgtEl>
                                          <p:spTgt spid="319521"/>
                                        </p:tgtEl>
                                        <p:attrNameLst>
                                          <p:attrName>style.visibility</p:attrName>
                                        </p:attrNameLst>
                                      </p:cBhvr>
                                      <p:to>
                                        <p:strVal val="visible"/>
                                      </p:to>
                                    </p:set>
                                    <p:animEffect transition="in" filter="blinds(horizontal)">
                                      <p:cBhvr>
                                        <p:cTn id="15" dur="500"/>
                                        <p:tgtEl>
                                          <p:spTgt spid="31952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xit" presetSubtype="10" fill="hold" grpId="1" nodeType="clickEffect">
                                  <p:stCondLst>
                                    <p:cond delay="0"/>
                                  </p:stCondLst>
                                  <p:childTnLst>
                                    <p:animEffect transition="out" filter="blinds(horizontal)">
                                      <p:cBhvr>
                                        <p:cTn id="19" dur="500"/>
                                        <p:tgtEl>
                                          <p:spTgt spid="319521"/>
                                        </p:tgtEl>
                                      </p:cBhvr>
                                    </p:animEffect>
                                    <p:set>
                                      <p:cBhvr>
                                        <p:cTn id="20" dur="1" fill="hold">
                                          <p:stCondLst>
                                            <p:cond delay="499"/>
                                          </p:stCondLst>
                                        </p:cTn>
                                        <p:tgtEl>
                                          <p:spTgt spid="319521"/>
                                        </p:tgtEl>
                                        <p:attrNameLst>
                                          <p:attrName>style.visibility</p:attrName>
                                        </p:attrNameLst>
                                      </p:cBhvr>
                                      <p:to>
                                        <p:strVal val="hidden"/>
                                      </p:to>
                                    </p:set>
                                  </p:childTnLst>
                                </p:cTn>
                              </p:par>
                              <p:par>
                                <p:cTn id="21" presetID="3" presetClass="entr" presetSubtype="10" fill="hold" grpId="0" nodeType="withEffect">
                                  <p:stCondLst>
                                    <p:cond delay="0"/>
                                  </p:stCondLst>
                                  <p:childTnLst>
                                    <p:set>
                                      <p:cBhvr>
                                        <p:cTn id="22" dur="1" fill="hold">
                                          <p:stCondLst>
                                            <p:cond delay="0"/>
                                          </p:stCondLst>
                                        </p:cTn>
                                        <p:tgtEl>
                                          <p:spTgt spid="319516"/>
                                        </p:tgtEl>
                                        <p:attrNameLst>
                                          <p:attrName>style.visibility</p:attrName>
                                        </p:attrNameLst>
                                      </p:cBhvr>
                                      <p:to>
                                        <p:strVal val="visible"/>
                                      </p:to>
                                    </p:set>
                                    <p:animEffect transition="in" filter="blinds(horizontal)">
                                      <p:cBhvr>
                                        <p:cTn id="23" dur="500"/>
                                        <p:tgtEl>
                                          <p:spTgt spid="319516"/>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xit" presetSubtype="10" fill="hold" grpId="1" nodeType="clickEffect">
                                  <p:stCondLst>
                                    <p:cond delay="0"/>
                                  </p:stCondLst>
                                  <p:childTnLst>
                                    <p:animEffect transition="out" filter="blinds(horizontal)">
                                      <p:cBhvr>
                                        <p:cTn id="27" dur="500"/>
                                        <p:tgtEl>
                                          <p:spTgt spid="319516"/>
                                        </p:tgtEl>
                                      </p:cBhvr>
                                    </p:animEffect>
                                    <p:set>
                                      <p:cBhvr>
                                        <p:cTn id="28" dur="1" fill="hold">
                                          <p:stCondLst>
                                            <p:cond delay="499"/>
                                          </p:stCondLst>
                                        </p:cTn>
                                        <p:tgtEl>
                                          <p:spTgt spid="319516"/>
                                        </p:tgtEl>
                                        <p:attrNameLst>
                                          <p:attrName>style.visibility</p:attrName>
                                        </p:attrNameLst>
                                      </p:cBhvr>
                                      <p:to>
                                        <p:strVal val="hidden"/>
                                      </p:to>
                                    </p:set>
                                  </p:childTnLst>
                                </p:cTn>
                              </p:par>
                              <p:par>
                                <p:cTn id="29" presetID="3" presetClass="entr" presetSubtype="10" fill="hold" grpId="0" nodeType="withEffect">
                                  <p:stCondLst>
                                    <p:cond delay="0"/>
                                  </p:stCondLst>
                                  <p:childTnLst>
                                    <p:set>
                                      <p:cBhvr>
                                        <p:cTn id="30" dur="1" fill="hold">
                                          <p:stCondLst>
                                            <p:cond delay="0"/>
                                          </p:stCondLst>
                                        </p:cTn>
                                        <p:tgtEl>
                                          <p:spTgt spid="319523"/>
                                        </p:tgtEl>
                                        <p:attrNameLst>
                                          <p:attrName>style.visibility</p:attrName>
                                        </p:attrNameLst>
                                      </p:cBhvr>
                                      <p:to>
                                        <p:strVal val="visible"/>
                                      </p:to>
                                    </p:set>
                                    <p:animEffect transition="in" filter="blinds(horizontal)">
                                      <p:cBhvr>
                                        <p:cTn id="31" dur="500"/>
                                        <p:tgtEl>
                                          <p:spTgt spid="31952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xit" presetSubtype="10" fill="hold" grpId="1" nodeType="clickEffect">
                                  <p:stCondLst>
                                    <p:cond delay="0"/>
                                  </p:stCondLst>
                                  <p:childTnLst>
                                    <p:animEffect transition="out" filter="blinds(horizontal)">
                                      <p:cBhvr>
                                        <p:cTn id="35" dur="500"/>
                                        <p:tgtEl>
                                          <p:spTgt spid="319523"/>
                                        </p:tgtEl>
                                      </p:cBhvr>
                                    </p:animEffect>
                                    <p:set>
                                      <p:cBhvr>
                                        <p:cTn id="36" dur="1" fill="hold">
                                          <p:stCondLst>
                                            <p:cond delay="499"/>
                                          </p:stCondLst>
                                        </p:cTn>
                                        <p:tgtEl>
                                          <p:spTgt spid="319523"/>
                                        </p:tgtEl>
                                        <p:attrNameLst>
                                          <p:attrName>style.visibility</p:attrName>
                                        </p:attrNameLst>
                                      </p:cBhvr>
                                      <p:to>
                                        <p:strVal val="hidden"/>
                                      </p:to>
                                    </p:set>
                                  </p:childTnLst>
                                </p:cTn>
                              </p:par>
                              <p:par>
                                <p:cTn id="37" presetID="3" presetClass="entr" presetSubtype="10" fill="hold" grpId="0" nodeType="withEffect">
                                  <p:stCondLst>
                                    <p:cond delay="0"/>
                                  </p:stCondLst>
                                  <p:childTnLst>
                                    <p:set>
                                      <p:cBhvr>
                                        <p:cTn id="38" dur="1" fill="hold">
                                          <p:stCondLst>
                                            <p:cond delay="0"/>
                                          </p:stCondLst>
                                        </p:cTn>
                                        <p:tgtEl>
                                          <p:spTgt spid="319520"/>
                                        </p:tgtEl>
                                        <p:attrNameLst>
                                          <p:attrName>style.visibility</p:attrName>
                                        </p:attrNameLst>
                                      </p:cBhvr>
                                      <p:to>
                                        <p:strVal val="visible"/>
                                      </p:to>
                                    </p:set>
                                    <p:animEffect transition="in" filter="blinds(horizontal)">
                                      <p:cBhvr>
                                        <p:cTn id="39" dur="500"/>
                                        <p:tgtEl>
                                          <p:spTgt spid="319520"/>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319518"/>
                                        </p:tgtEl>
                                        <p:attrNameLst>
                                          <p:attrName>style.visibility</p:attrName>
                                        </p:attrNameLst>
                                      </p:cBhvr>
                                      <p:to>
                                        <p:strVal val="visible"/>
                                      </p:to>
                                    </p:set>
                                    <p:animEffect transition="in" filter="blinds(horizontal)">
                                      <p:cBhvr>
                                        <p:cTn id="42" dur="500"/>
                                        <p:tgtEl>
                                          <p:spTgt spid="3195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xit" presetSubtype="10" fill="hold" grpId="1" nodeType="clickEffect">
                                  <p:stCondLst>
                                    <p:cond delay="0"/>
                                  </p:stCondLst>
                                  <p:childTnLst>
                                    <p:animEffect transition="out" filter="blinds(horizontal)">
                                      <p:cBhvr>
                                        <p:cTn id="46" dur="500"/>
                                        <p:tgtEl>
                                          <p:spTgt spid="319520"/>
                                        </p:tgtEl>
                                      </p:cBhvr>
                                    </p:animEffect>
                                    <p:set>
                                      <p:cBhvr>
                                        <p:cTn id="47" dur="1" fill="hold">
                                          <p:stCondLst>
                                            <p:cond delay="499"/>
                                          </p:stCondLst>
                                        </p:cTn>
                                        <p:tgtEl>
                                          <p:spTgt spid="319520"/>
                                        </p:tgtEl>
                                        <p:attrNameLst>
                                          <p:attrName>style.visibility</p:attrName>
                                        </p:attrNameLst>
                                      </p:cBhvr>
                                      <p:to>
                                        <p:strVal val="hidden"/>
                                      </p:to>
                                    </p:set>
                                  </p:childTnLst>
                                </p:cTn>
                              </p:par>
                              <p:par>
                                <p:cTn id="48" presetID="3" presetClass="exit" presetSubtype="10" fill="hold" grpId="1" nodeType="withEffect">
                                  <p:stCondLst>
                                    <p:cond delay="0"/>
                                  </p:stCondLst>
                                  <p:childTnLst>
                                    <p:animEffect transition="out" filter="blinds(horizontal)">
                                      <p:cBhvr>
                                        <p:cTn id="49" dur="500"/>
                                        <p:tgtEl>
                                          <p:spTgt spid="319518"/>
                                        </p:tgtEl>
                                      </p:cBhvr>
                                    </p:animEffect>
                                    <p:set>
                                      <p:cBhvr>
                                        <p:cTn id="50" dur="1" fill="hold">
                                          <p:stCondLst>
                                            <p:cond delay="499"/>
                                          </p:stCondLst>
                                        </p:cTn>
                                        <p:tgtEl>
                                          <p:spTgt spid="319518"/>
                                        </p:tgtEl>
                                        <p:attrNameLst>
                                          <p:attrName>style.visibility</p:attrName>
                                        </p:attrNameLst>
                                      </p:cBhvr>
                                      <p:to>
                                        <p:strVal val="hidden"/>
                                      </p:to>
                                    </p:set>
                                  </p:childTnLst>
                                </p:cTn>
                              </p:par>
                              <p:par>
                                <p:cTn id="51" presetID="3" presetClass="entr" presetSubtype="10" fill="hold" grpId="0" nodeType="withEffect">
                                  <p:stCondLst>
                                    <p:cond delay="0"/>
                                  </p:stCondLst>
                                  <p:childTnLst>
                                    <p:set>
                                      <p:cBhvr>
                                        <p:cTn id="52" dur="1" fill="hold">
                                          <p:stCondLst>
                                            <p:cond delay="0"/>
                                          </p:stCondLst>
                                        </p:cTn>
                                        <p:tgtEl>
                                          <p:spTgt spid="319519"/>
                                        </p:tgtEl>
                                        <p:attrNameLst>
                                          <p:attrName>style.visibility</p:attrName>
                                        </p:attrNameLst>
                                      </p:cBhvr>
                                      <p:to>
                                        <p:strVal val="visible"/>
                                      </p:to>
                                    </p:set>
                                    <p:animEffect transition="in" filter="blinds(horizontal)">
                                      <p:cBhvr>
                                        <p:cTn id="53" dur="500"/>
                                        <p:tgtEl>
                                          <p:spTgt spid="3195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516" grpId="0" animBg="1"/>
      <p:bldP spid="319516" grpId="1" animBg="1"/>
      <p:bldP spid="319518" grpId="0" animBg="1"/>
      <p:bldP spid="319518" grpId="1" animBg="1"/>
      <p:bldP spid="319519" grpId="0" animBg="1"/>
      <p:bldP spid="319520" grpId="0" animBg="1"/>
      <p:bldP spid="319520" grpId="1" animBg="1"/>
      <p:bldP spid="319521" grpId="0" animBg="1"/>
      <p:bldP spid="319521" grpId="1" animBg="1"/>
      <p:bldP spid="319522" grpId="0" animBg="1"/>
      <p:bldP spid="319522" grpId="1" animBg="1"/>
      <p:bldP spid="319523" grpId="0" animBg="1"/>
      <p:bldP spid="31952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zh-CN" altLang="en-US" smtClean="0"/>
              <a:t>参考电压</a:t>
            </a:r>
            <a:endParaRPr lang="en-US" altLang="zh-TW" smtClean="0"/>
          </a:p>
        </p:txBody>
      </p:sp>
      <p:sp>
        <p:nvSpPr>
          <p:cNvPr id="8195" name="Rectangle 3"/>
          <p:cNvSpPr>
            <a:spLocks noGrp="1" noChangeArrowheads="1"/>
          </p:cNvSpPr>
          <p:nvPr>
            <p:ph idx="1"/>
          </p:nvPr>
        </p:nvSpPr>
        <p:spPr/>
        <p:txBody>
          <a:bodyPr/>
          <a:lstStyle/>
          <a:p>
            <a:pPr>
              <a:lnSpc>
                <a:spcPct val="90000"/>
              </a:lnSpc>
              <a:buFont typeface="Arial" pitchFamily="34" charset="0"/>
              <a:buChar char="•"/>
              <a:defRPr/>
            </a:pPr>
            <a:r>
              <a:rPr lang="en-US" altLang="zh-CN" dirty="0" smtClean="0"/>
              <a:t>3</a:t>
            </a:r>
            <a:r>
              <a:rPr lang="zh-CN" altLang="en-US" dirty="0" smtClean="0"/>
              <a:t>种参考电压可选</a:t>
            </a:r>
            <a:r>
              <a:rPr lang="en-US" altLang="zh-TW" dirty="0" smtClean="0"/>
              <a:t>:</a:t>
            </a:r>
          </a:p>
          <a:p>
            <a:pPr lvl="1">
              <a:lnSpc>
                <a:spcPct val="90000"/>
              </a:lnSpc>
              <a:defRPr/>
            </a:pPr>
            <a:r>
              <a:rPr lang="en-US" altLang="zh-TW" sz="1800" dirty="0" smtClean="0"/>
              <a:t>AVDD</a:t>
            </a:r>
          </a:p>
          <a:p>
            <a:pPr lvl="1">
              <a:lnSpc>
                <a:spcPct val="90000"/>
              </a:lnSpc>
              <a:defRPr/>
            </a:pPr>
            <a:r>
              <a:rPr lang="en-US" altLang="zh-TW" sz="1800" dirty="0" smtClean="0"/>
              <a:t>Internal </a:t>
            </a:r>
            <a:r>
              <a:rPr lang="en-US" altLang="zh-TW" sz="1800" dirty="0" err="1" smtClean="0"/>
              <a:t>Vref</a:t>
            </a:r>
            <a:r>
              <a:rPr lang="en-US" altLang="zh-TW" sz="1800" dirty="0" smtClean="0"/>
              <a:t> </a:t>
            </a:r>
          </a:p>
          <a:p>
            <a:pPr lvl="1">
              <a:lnSpc>
                <a:spcPct val="90000"/>
              </a:lnSpc>
              <a:defRPr/>
            </a:pPr>
            <a:r>
              <a:rPr lang="en-US" altLang="zh-TW" sz="1800" dirty="0" smtClean="0"/>
              <a:t>External </a:t>
            </a:r>
            <a:r>
              <a:rPr lang="en-US" altLang="zh-TW" sz="1800" dirty="0" err="1" smtClean="0"/>
              <a:t>Vref</a:t>
            </a:r>
            <a:endParaRPr lang="en-US" altLang="zh-TW" sz="1800" dirty="0" smtClean="0"/>
          </a:p>
          <a:p>
            <a:pPr marL="0" indent="0">
              <a:lnSpc>
                <a:spcPct val="90000"/>
              </a:lnSpc>
              <a:buFont typeface="Arial" pitchFamily="34" charset="0"/>
              <a:buNone/>
              <a:defRPr/>
            </a:pPr>
            <a:endParaRPr lang="en-US" altLang="zh-TW" sz="2000" dirty="0" smtClean="0"/>
          </a:p>
        </p:txBody>
      </p:sp>
      <p:sp>
        <p:nvSpPr>
          <p:cNvPr id="30" name="Slide Number Placeholder 5"/>
          <p:cNvSpPr>
            <a:spLocks noGrp="1"/>
          </p:cNvSpPr>
          <p:nvPr>
            <p:ph type="sldNum" sz="quarter" idx="11"/>
          </p:nvPr>
        </p:nvSpPr>
        <p:spPr/>
        <p:txBody>
          <a:bodyPr/>
          <a:lstStyle/>
          <a:p>
            <a:pPr>
              <a:defRPr/>
            </a:pPr>
            <a:fld id="{71420464-36B2-4ACA-9C21-3B7BA98ADB61}" type="slidenum">
              <a:rPr lang="en-US" altLang="zh-TW"/>
              <a:pPr>
                <a:defRPr/>
              </a:pPr>
              <a:t>7</a:t>
            </a:fld>
            <a:endParaRPr lang="en-US" altLang="zh-TW"/>
          </a:p>
        </p:txBody>
      </p:sp>
      <p:pic>
        <p:nvPicPr>
          <p:cNvPr id="8218" name="Picture 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5475" y="3284538"/>
            <a:ext cx="5040313" cy="301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20" name="Picture 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7375" y="3284538"/>
            <a:ext cx="5175250" cy="3097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19" name="Picture 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1500" y="3294063"/>
            <a:ext cx="5205413" cy="309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advTm="2467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animEffect transition="in" filter="fade">
                                      <p:cBhvr>
                                        <p:cTn id="7" dur="500"/>
                                        <p:tgtEl>
                                          <p:spTgt spid="8195">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218"/>
                                        </p:tgtEl>
                                        <p:attrNameLst>
                                          <p:attrName>style.visibility</p:attrName>
                                        </p:attrNameLst>
                                      </p:cBhvr>
                                      <p:to>
                                        <p:strVal val="visible"/>
                                      </p:to>
                                    </p:set>
                                    <p:animEffect transition="in" filter="fade">
                                      <p:cBhvr>
                                        <p:cTn id="10" dur="500"/>
                                        <p:tgtEl>
                                          <p:spTgt spid="821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animEffect transition="in" filter="fade">
                                      <p:cBhvr>
                                        <p:cTn id="15" dur="500"/>
                                        <p:tgtEl>
                                          <p:spTgt spid="8195">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220"/>
                                        </p:tgtEl>
                                        <p:attrNameLst>
                                          <p:attrName>style.visibility</p:attrName>
                                        </p:attrNameLst>
                                      </p:cBhvr>
                                      <p:to>
                                        <p:strVal val="visible"/>
                                      </p:to>
                                    </p:set>
                                    <p:animEffect transition="in" filter="fade">
                                      <p:cBhvr>
                                        <p:cTn id="18" dur="500"/>
                                        <p:tgtEl>
                                          <p:spTgt spid="822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8195">
                                            <p:txEl>
                                              <p:pRg st="3" end="3"/>
                                            </p:txEl>
                                          </p:spTgt>
                                        </p:tgtEl>
                                        <p:attrNameLst>
                                          <p:attrName>style.visibility</p:attrName>
                                        </p:attrNameLst>
                                      </p:cBhvr>
                                      <p:to>
                                        <p:strVal val="visible"/>
                                      </p:to>
                                    </p:set>
                                    <p:animEffect transition="in" filter="fade">
                                      <p:cBhvr>
                                        <p:cTn id="23" dur="500"/>
                                        <p:tgtEl>
                                          <p:spTgt spid="8195">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8219"/>
                                        </p:tgtEl>
                                        <p:attrNameLst>
                                          <p:attrName>style.visibility</p:attrName>
                                        </p:attrNameLst>
                                      </p:cBhvr>
                                      <p:to>
                                        <p:strVal val="visible"/>
                                      </p:to>
                                    </p:set>
                                    <p:animEffect transition="in" filter="fade">
                                      <p:cBhvr>
                                        <p:cTn id="26" dur="500"/>
                                        <p:tgtEl>
                                          <p:spTgt spid="8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zh-TW" smtClean="0"/>
              <a:t>ADC </a:t>
            </a:r>
            <a:r>
              <a:rPr lang="zh-CN" altLang="en-US" smtClean="0"/>
              <a:t>输入通道设定</a:t>
            </a:r>
            <a:endParaRPr lang="en-US" altLang="zh-TW" smtClean="0"/>
          </a:p>
        </p:txBody>
      </p:sp>
      <p:sp>
        <p:nvSpPr>
          <p:cNvPr id="11267" name="Rectangle 3"/>
          <p:cNvSpPr>
            <a:spLocks noGrp="1" noChangeArrowheads="1"/>
          </p:cNvSpPr>
          <p:nvPr>
            <p:ph idx="1"/>
          </p:nvPr>
        </p:nvSpPr>
        <p:spPr/>
        <p:txBody>
          <a:bodyPr/>
          <a:lstStyle/>
          <a:p>
            <a:pPr>
              <a:lnSpc>
                <a:spcPct val="90000"/>
              </a:lnSpc>
            </a:pPr>
            <a:r>
              <a:rPr lang="en-US" altLang="zh-TW" sz="2000" smtClean="0">
                <a:cs typeface="Arial" charset="0"/>
              </a:rPr>
              <a:t>ADC </a:t>
            </a:r>
            <a:r>
              <a:rPr lang="zh-CN" altLang="en-US" sz="2000" smtClean="0">
                <a:cs typeface="Arial" charset="0"/>
              </a:rPr>
              <a:t>输入脚和</a:t>
            </a:r>
            <a:r>
              <a:rPr lang="en-US" altLang="zh-TW" sz="2000" smtClean="0">
                <a:cs typeface="Arial" charset="0"/>
              </a:rPr>
              <a:t>PA0~PA7 </a:t>
            </a:r>
            <a:r>
              <a:rPr lang="zh-CN" altLang="en-US" sz="2000" smtClean="0">
                <a:cs typeface="Arial" charset="0"/>
              </a:rPr>
              <a:t>以及</a:t>
            </a:r>
            <a:r>
              <a:rPr lang="en-US" altLang="zh-TW" sz="2000" smtClean="0">
                <a:cs typeface="Arial" charset="0"/>
              </a:rPr>
              <a:t>PD0~PD3</a:t>
            </a:r>
            <a:r>
              <a:rPr lang="zh-CN" altLang="en-US" sz="2000" smtClean="0">
                <a:cs typeface="Arial" charset="0"/>
              </a:rPr>
              <a:t>共享</a:t>
            </a:r>
            <a:endParaRPr lang="en-US" altLang="zh-TW" sz="2000" smtClean="0">
              <a:cs typeface="Arial" charset="0"/>
            </a:endParaRPr>
          </a:p>
          <a:p>
            <a:pPr>
              <a:lnSpc>
                <a:spcPct val="90000"/>
              </a:lnSpc>
            </a:pPr>
            <a:r>
              <a:rPr lang="en-US" altLang="zh-TW" sz="2000" smtClean="0">
                <a:cs typeface="Arial" charset="0"/>
              </a:rPr>
              <a:t>ADC </a:t>
            </a:r>
            <a:r>
              <a:rPr lang="zh-CN" altLang="en-US" sz="2000" smtClean="0">
                <a:cs typeface="Arial" charset="0"/>
              </a:rPr>
              <a:t>输入脚必须关闭</a:t>
            </a:r>
            <a:r>
              <a:rPr lang="en-US" altLang="zh-TW" sz="2000" smtClean="0">
                <a:solidFill>
                  <a:srgbClr val="FF0066"/>
                </a:solidFill>
                <a:cs typeface="Arial" charset="0"/>
              </a:rPr>
              <a:t>digital input</a:t>
            </a:r>
          </a:p>
          <a:p>
            <a:pPr>
              <a:lnSpc>
                <a:spcPct val="90000"/>
              </a:lnSpc>
            </a:pPr>
            <a:r>
              <a:rPr lang="zh-CN" altLang="en-US" sz="2000" smtClean="0">
                <a:cs typeface="Arial" charset="0"/>
              </a:rPr>
              <a:t>单端输入模式</a:t>
            </a:r>
            <a:endParaRPr lang="en-US" altLang="zh-TW" sz="2000" smtClean="0">
              <a:cs typeface="Arial" charset="0"/>
            </a:endParaRPr>
          </a:p>
          <a:p>
            <a:pPr lvl="1">
              <a:lnSpc>
                <a:spcPct val="90000"/>
              </a:lnSpc>
              <a:buFont typeface="Arial" charset="0"/>
              <a:buChar char="•"/>
            </a:pPr>
            <a:r>
              <a:rPr lang="zh-CN" altLang="en-US" sz="1800" smtClean="0">
                <a:cs typeface="Arial" charset="0"/>
              </a:rPr>
              <a:t>通道</a:t>
            </a:r>
            <a:r>
              <a:rPr lang="en-US" altLang="zh-TW" sz="1800" smtClean="0">
                <a:cs typeface="Arial" charset="0"/>
              </a:rPr>
              <a:t>0 ~ </a:t>
            </a:r>
            <a:r>
              <a:rPr lang="zh-CN" altLang="en-US" sz="1800" smtClean="0">
                <a:cs typeface="Arial" charset="0"/>
              </a:rPr>
              <a:t>通道</a:t>
            </a:r>
            <a:r>
              <a:rPr lang="en-US" altLang="zh-TW" sz="1800" smtClean="0">
                <a:cs typeface="Arial" charset="0"/>
              </a:rPr>
              <a:t>7 </a:t>
            </a:r>
            <a:r>
              <a:rPr lang="zh-CN" altLang="en-US" sz="1800" smtClean="0">
                <a:cs typeface="Arial" charset="0"/>
              </a:rPr>
              <a:t>和</a:t>
            </a:r>
            <a:r>
              <a:rPr lang="en-US" altLang="zh-TW" sz="1800" smtClean="0">
                <a:cs typeface="Arial" charset="0"/>
              </a:rPr>
              <a:t>PA0~PA7</a:t>
            </a:r>
            <a:r>
              <a:rPr lang="zh-CN" altLang="en-US" sz="1800" smtClean="0">
                <a:cs typeface="Arial" charset="0"/>
              </a:rPr>
              <a:t>共享</a:t>
            </a:r>
            <a:endParaRPr lang="en-US" altLang="zh-TW" sz="1800" smtClean="0">
              <a:cs typeface="Arial" charset="0"/>
            </a:endParaRPr>
          </a:p>
          <a:p>
            <a:pPr lvl="1">
              <a:lnSpc>
                <a:spcPct val="90000"/>
              </a:lnSpc>
              <a:buFont typeface="Arial" charset="0"/>
              <a:buChar char="•"/>
            </a:pPr>
            <a:r>
              <a:rPr lang="zh-CN" altLang="en-US" sz="1800" smtClean="0">
                <a:cs typeface="Arial" charset="0"/>
              </a:rPr>
              <a:t>通道</a:t>
            </a:r>
            <a:r>
              <a:rPr lang="en-US" altLang="zh-TW" sz="1800" smtClean="0">
                <a:cs typeface="Arial" charset="0"/>
              </a:rPr>
              <a:t>8 ~ </a:t>
            </a:r>
            <a:r>
              <a:rPr lang="zh-CN" altLang="en-US" sz="1800" smtClean="0">
                <a:cs typeface="Arial" charset="0"/>
              </a:rPr>
              <a:t>通道</a:t>
            </a:r>
            <a:r>
              <a:rPr lang="en-US" altLang="zh-TW" sz="1800" smtClean="0">
                <a:cs typeface="Arial" charset="0"/>
              </a:rPr>
              <a:t>11 </a:t>
            </a:r>
            <a:r>
              <a:rPr lang="zh-CN" altLang="en-US" sz="1800" smtClean="0">
                <a:cs typeface="Arial" charset="0"/>
              </a:rPr>
              <a:t>和</a:t>
            </a:r>
            <a:r>
              <a:rPr lang="en-US" altLang="zh-TW" sz="1800" smtClean="0">
                <a:cs typeface="Arial" charset="0"/>
              </a:rPr>
              <a:t>PD0~PD3</a:t>
            </a:r>
            <a:r>
              <a:rPr lang="zh-CN" altLang="en-US" sz="1800" smtClean="0">
                <a:cs typeface="Arial" charset="0"/>
              </a:rPr>
              <a:t>共享</a:t>
            </a:r>
            <a:endParaRPr lang="en-US" altLang="zh-TW" sz="1800" smtClean="0">
              <a:cs typeface="Arial" charset="0"/>
            </a:endParaRPr>
          </a:p>
          <a:p>
            <a:pPr>
              <a:lnSpc>
                <a:spcPct val="90000"/>
              </a:lnSpc>
            </a:pPr>
            <a:r>
              <a:rPr lang="zh-CN" altLang="en-US" sz="2000" smtClean="0">
                <a:cs typeface="Arial" charset="0"/>
              </a:rPr>
              <a:t>差分输入模式</a:t>
            </a:r>
            <a:endParaRPr lang="en-US" altLang="zh-TW" sz="2000" smtClean="0">
              <a:cs typeface="Arial" charset="0"/>
            </a:endParaRPr>
          </a:p>
          <a:p>
            <a:pPr lvl="1">
              <a:lnSpc>
                <a:spcPct val="90000"/>
              </a:lnSpc>
              <a:buFont typeface="Arial" charset="0"/>
              <a:buChar char="•"/>
            </a:pPr>
            <a:r>
              <a:rPr lang="zh-CN" altLang="en-US" sz="1800" smtClean="0">
                <a:cs typeface="Arial" charset="0"/>
              </a:rPr>
              <a:t>通道</a:t>
            </a:r>
            <a:r>
              <a:rPr lang="en-US" altLang="zh-TW" sz="1800" smtClean="0">
                <a:cs typeface="Arial" charset="0"/>
              </a:rPr>
              <a:t>0 ~</a:t>
            </a:r>
            <a:r>
              <a:rPr lang="zh-CN" altLang="en-US" sz="1800" smtClean="0">
                <a:cs typeface="Arial" charset="0"/>
              </a:rPr>
              <a:t>通道</a:t>
            </a:r>
            <a:r>
              <a:rPr lang="en-US" altLang="zh-TW" sz="1800" smtClean="0">
                <a:cs typeface="Arial" charset="0"/>
              </a:rPr>
              <a:t>5</a:t>
            </a:r>
          </a:p>
          <a:p>
            <a:pPr lvl="1">
              <a:lnSpc>
                <a:spcPct val="90000"/>
              </a:lnSpc>
              <a:buFont typeface="Arial" charset="0"/>
              <a:buChar char="•"/>
            </a:pPr>
            <a:r>
              <a:rPr lang="zh-CN" altLang="en-US" sz="1800" smtClean="0">
                <a:cs typeface="Arial" charset="0"/>
              </a:rPr>
              <a:t>差分输入每个通道使用两个输入脚</a:t>
            </a:r>
            <a:endParaRPr lang="en-US" altLang="zh-TW" sz="1800" smtClean="0">
              <a:cs typeface="Arial" charset="0"/>
            </a:endParaRPr>
          </a:p>
          <a:p>
            <a:pPr>
              <a:lnSpc>
                <a:spcPct val="90000"/>
              </a:lnSpc>
            </a:pPr>
            <a:endParaRPr lang="en-US" altLang="zh-TW" sz="2000" smtClean="0">
              <a:cs typeface="Arial" charset="0"/>
            </a:endParaRPr>
          </a:p>
        </p:txBody>
      </p:sp>
      <p:sp>
        <p:nvSpPr>
          <p:cNvPr id="30" name="Slide Number Placeholder 5"/>
          <p:cNvSpPr>
            <a:spLocks noGrp="1"/>
          </p:cNvSpPr>
          <p:nvPr>
            <p:ph type="sldNum" sz="quarter" idx="11"/>
          </p:nvPr>
        </p:nvSpPr>
        <p:spPr/>
        <p:txBody>
          <a:bodyPr/>
          <a:lstStyle/>
          <a:p>
            <a:pPr>
              <a:defRPr/>
            </a:pPr>
            <a:fld id="{26DDD434-1CF5-42FD-B147-717982DD2F21}" type="slidenum">
              <a:rPr lang="en-US" altLang="zh-TW"/>
              <a:pPr>
                <a:defRPr/>
              </a:pPr>
              <a:t>8</a:t>
            </a:fld>
            <a:endParaRPr lang="en-US" altLang="zh-TW"/>
          </a:p>
        </p:txBody>
      </p:sp>
      <p:graphicFrame>
        <p:nvGraphicFramePr>
          <p:cNvPr id="369900" name="Group 236"/>
          <p:cNvGraphicFramePr>
            <a:graphicFrameLocks noGrp="1"/>
          </p:cNvGraphicFramePr>
          <p:nvPr/>
        </p:nvGraphicFramePr>
        <p:xfrm>
          <a:off x="1331913" y="4508500"/>
          <a:ext cx="6859587" cy="1668463"/>
        </p:xfrm>
        <a:graphic>
          <a:graphicData uri="http://schemas.openxmlformats.org/drawingml/2006/table">
            <a:tbl>
              <a:tblPr/>
              <a:tblGrid>
                <a:gridCol w="3825593"/>
                <a:gridCol w="1508900"/>
                <a:gridCol w="1525094"/>
              </a:tblGrid>
              <a:tr h="479517">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dirty="0" smtClean="0">
                          <a:ln>
                            <a:noFill/>
                          </a:ln>
                          <a:solidFill>
                            <a:srgbClr val="333399"/>
                          </a:solidFill>
                          <a:effectLst/>
                          <a:latin typeface="Arial Rounded MT Bold" pitchFamily="34" charset="0"/>
                          <a:ea typeface="新細明體" pitchFamily="18" charset="-120"/>
                          <a:cs typeface="Arial Unicode MS" pitchFamily="34" charset="-120"/>
                        </a:rPr>
                        <a:t>Differential input paired channel</a:t>
                      </a:r>
                    </a:p>
                  </a:txBody>
                  <a:tcPr marL="91448" marR="91448"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smtClean="0">
                          <a:ln>
                            <a:noFill/>
                          </a:ln>
                          <a:solidFill>
                            <a:srgbClr val="333399"/>
                          </a:solidFill>
                          <a:effectLst/>
                          <a:latin typeface="Arial Rounded MT Bold" pitchFamily="34" charset="0"/>
                          <a:ea typeface="新細明體" pitchFamily="18" charset="-120"/>
                          <a:cs typeface="Arial Unicode MS" pitchFamily="34" charset="-120"/>
                        </a:rPr>
                        <a:t>Single-end input channel</a:t>
                      </a:r>
                    </a:p>
                  </a:txBody>
                  <a:tcPr marL="91448" marR="91448"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TW" altLang="en-US"/>
                    </a:p>
                  </a:txBody>
                  <a:tcPr/>
                </a:tc>
              </a:tr>
              <a:tr h="396315">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smtClean="0">
                          <a:ln>
                            <a:noFill/>
                          </a:ln>
                          <a:solidFill>
                            <a:srgbClr val="333399"/>
                          </a:solidFill>
                          <a:effectLst/>
                          <a:latin typeface="Arial Rounded MT Bold" pitchFamily="34" charset="0"/>
                          <a:ea typeface="新細明體" pitchFamily="18" charset="-120"/>
                          <a:cs typeface="Arial Unicode MS" pitchFamily="34" charset="-120"/>
                        </a:rPr>
                        <a:t>0</a:t>
                      </a:r>
                    </a:p>
                  </a:txBody>
                  <a:tcPr marL="91448" marR="91448"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smtClean="0">
                          <a:ln>
                            <a:noFill/>
                          </a:ln>
                          <a:solidFill>
                            <a:srgbClr val="333399"/>
                          </a:solidFill>
                          <a:effectLst/>
                          <a:latin typeface="Arial Rounded MT Bold" pitchFamily="34" charset="0"/>
                          <a:ea typeface="新細明體" pitchFamily="18" charset="-120"/>
                          <a:cs typeface="Arial Unicode MS" pitchFamily="34" charset="-120"/>
                        </a:rPr>
                        <a:t>0</a:t>
                      </a:r>
                    </a:p>
                  </a:txBody>
                  <a:tcPr marL="91448" marR="91448"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smtClean="0">
                          <a:ln>
                            <a:noFill/>
                          </a:ln>
                          <a:solidFill>
                            <a:srgbClr val="333399"/>
                          </a:solidFill>
                          <a:effectLst/>
                          <a:latin typeface="Arial Rounded MT Bold" pitchFamily="34" charset="0"/>
                          <a:ea typeface="新細明體" pitchFamily="18" charset="-120"/>
                          <a:cs typeface="Arial Unicode MS" pitchFamily="34" charset="-120"/>
                        </a:rPr>
                        <a:t>1</a:t>
                      </a:r>
                    </a:p>
                  </a:txBody>
                  <a:tcPr marL="91448" marR="91448"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315">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dirty="0" smtClean="0">
                          <a:ln>
                            <a:noFill/>
                          </a:ln>
                          <a:solidFill>
                            <a:srgbClr val="333399"/>
                          </a:solidFill>
                          <a:effectLst/>
                          <a:latin typeface="Arial Rounded MT Bold" pitchFamily="34" charset="0"/>
                          <a:ea typeface="新細明體" pitchFamily="18" charset="-120"/>
                          <a:cs typeface="Arial Unicode MS" pitchFamily="34" charset="-120"/>
                        </a:rPr>
                        <a:t>:</a:t>
                      </a:r>
                    </a:p>
                  </a:txBody>
                  <a:tcPr marL="91448" marR="91448"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dirty="0" smtClean="0">
                          <a:ln>
                            <a:noFill/>
                          </a:ln>
                          <a:solidFill>
                            <a:srgbClr val="333399"/>
                          </a:solidFill>
                          <a:effectLst/>
                          <a:latin typeface="Arial Rounded MT Bold" pitchFamily="34" charset="0"/>
                          <a:ea typeface="新細明體" pitchFamily="18" charset="-120"/>
                          <a:cs typeface="Arial Unicode MS" pitchFamily="34" charset="-120"/>
                        </a:rPr>
                        <a:t>:</a:t>
                      </a:r>
                    </a:p>
                  </a:txBody>
                  <a:tcPr marL="91448" marR="91448"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dirty="0" smtClean="0">
                          <a:ln>
                            <a:noFill/>
                          </a:ln>
                          <a:solidFill>
                            <a:srgbClr val="333399"/>
                          </a:solidFill>
                          <a:effectLst/>
                          <a:latin typeface="Arial Rounded MT Bold" pitchFamily="34" charset="0"/>
                          <a:ea typeface="新細明體" pitchFamily="18" charset="-120"/>
                          <a:cs typeface="Arial Unicode MS" pitchFamily="34" charset="-120"/>
                        </a:rPr>
                        <a:t>:</a:t>
                      </a:r>
                    </a:p>
                  </a:txBody>
                  <a:tcPr marL="91448" marR="91448"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315">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dirty="0" smtClean="0">
                          <a:ln>
                            <a:noFill/>
                          </a:ln>
                          <a:solidFill>
                            <a:srgbClr val="333399"/>
                          </a:solidFill>
                          <a:effectLst/>
                          <a:latin typeface="Arial Rounded MT Bold" pitchFamily="34" charset="0"/>
                          <a:ea typeface="新細明體" pitchFamily="18" charset="-120"/>
                          <a:cs typeface="Arial Unicode MS" pitchFamily="34" charset="-120"/>
                        </a:rPr>
                        <a:t>5</a:t>
                      </a:r>
                    </a:p>
                  </a:txBody>
                  <a:tcPr marL="91448" marR="91448"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dirty="0" smtClean="0">
                          <a:ln>
                            <a:noFill/>
                          </a:ln>
                          <a:solidFill>
                            <a:srgbClr val="333399"/>
                          </a:solidFill>
                          <a:effectLst/>
                          <a:latin typeface="Arial Rounded MT Bold" pitchFamily="34" charset="0"/>
                          <a:ea typeface="新細明體" pitchFamily="18" charset="-120"/>
                          <a:cs typeface="Arial Unicode MS" pitchFamily="34" charset="-120"/>
                        </a:rPr>
                        <a:t>10</a:t>
                      </a:r>
                    </a:p>
                  </a:txBody>
                  <a:tcPr marL="91448" marR="91448"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2000" b="0" i="0" u="none" strike="noStrike" cap="none" normalizeH="0" baseline="0" dirty="0" smtClean="0">
                          <a:ln>
                            <a:noFill/>
                          </a:ln>
                          <a:solidFill>
                            <a:srgbClr val="333399"/>
                          </a:solidFill>
                          <a:effectLst/>
                          <a:latin typeface="Arial Rounded MT Bold" pitchFamily="34" charset="0"/>
                          <a:ea typeface="新細明體" pitchFamily="18" charset="-120"/>
                          <a:cs typeface="Arial Unicode MS" pitchFamily="34" charset="-120"/>
                        </a:rPr>
                        <a:t>11</a:t>
                      </a:r>
                    </a:p>
                  </a:txBody>
                  <a:tcPr marL="91448" marR="91448"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advTm="24676"/>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zh-CN" altLang="en-US" smtClean="0"/>
              <a:t>触发</a:t>
            </a:r>
            <a:r>
              <a:rPr lang="en-US" altLang="zh-TW" smtClean="0"/>
              <a:t> ADC </a:t>
            </a:r>
            <a:r>
              <a:rPr lang="zh-CN" altLang="en-US" smtClean="0"/>
              <a:t>转换</a:t>
            </a:r>
            <a:endParaRPr lang="zh-TW" altLang="en-US" smtClean="0"/>
          </a:p>
        </p:txBody>
      </p:sp>
      <p:sp>
        <p:nvSpPr>
          <p:cNvPr id="8" name="Content Placeholder 2"/>
          <p:cNvSpPr>
            <a:spLocks noGrp="1"/>
          </p:cNvSpPr>
          <p:nvPr>
            <p:ph idx="1"/>
          </p:nvPr>
        </p:nvSpPr>
        <p:spPr/>
        <p:txBody>
          <a:bodyPr/>
          <a:lstStyle/>
          <a:p>
            <a:pPr eaLnBrk="1" hangingPunct="1"/>
            <a:r>
              <a:rPr lang="zh-CN" altLang="en-US" smtClean="0">
                <a:cs typeface="Arial" charset="0"/>
              </a:rPr>
              <a:t>软件触发</a:t>
            </a:r>
            <a:endParaRPr lang="en-US" altLang="zh-TW" smtClean="0">
              <a:cs typeface="Arial" charset="0"/>
            </a:endParaRPr>
          </a:p>
          <a:p>
            <a:pPr eaLnBrk="1" hangingPunct="1"/>
            <a:r>
              <a:rPr lang="zh-CN" altLang="en-US" smtClean="0">
                <a:cs typeface="Arial" charset="0"/>
              </a:rPr>
              <a:t>外部事件触发</a:t>
            </a:r>
            <a:r>
              <a:rPr lang="en-US" altLang="zh-TW" smtClean="0">
                <a:cs typeface="Arial" charset="0"/>
              </a:rPr>
              <a:t>(GPB8)</a:t>
            </a:r>
          </a:p>
          <a:p>
            <a:pPr eaLnBrk="1" hangingPunct="1"/>
            <a:r>
              <a:rPr lang="zh-CN" altLang="en-US" smtClean="0">
                <a:cs typeface="Arial" charset="0"/>
              </a:rPr>
              <a:t>带</a:t>
            </a:r>
            <a:r>
              <a:rPr lang="en-US" altLang="zh-CN" smtClean="0">
                <a:cs typeface="Arial" charset="0"/>
              </a:rPr>
              <a:t>PDMA</a:t>
            </a:r>
            <a:r>
              <a:rPr lang="zh-CN" altLang="en-US" smtClean="0">
                <a:cs typeface="Arial" charset="0"/>
              </a:rPr>
              <a:t>的定时器触发</a:t>
            </a:r>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8106CCD4-DEF6-41CA-82F9-4B998F6E212D}" type="slidenum">
              <a:rPr lang="zh-TW" altLang="en-US"/>
              <a:pPr>
                <a:defRPr/>
              </a:pPr>
              <a:t>9</a:t>
            </a:fld>
            <a:endParaRPr lang="zh-TW" altLang="en-US"/>
          </a:p>
        </p:txBody>
      </p:sp>
      <p:pic>
        <p:nvPicPr>
          <p:cNvPr id="1229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750" y="2744788"/>
            <a:ext cx="8480425" cy="3348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5233988" y="2813050"/>
            <a:ext cx="792162" cy="2968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0" name="Rectangle 9"/>
          <p:cNvSpPr/>
          <p:nvPr/>
        </p:nvSpPr>
        <p:spPr>
          <a:xfrm>
            <a:off x="5233988" y="3114675"/>
            <a:ext cx="792162" cy="2968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1" name="Rectangle 10"/>
          <p:cNvSpPr/>
          <p:nvPr/>
        </p:nvSpPr>
        <p:spPr>
          <a:xfrm>
            <a:off x="3736975" y="5559425"/>
            <a:ext cx="944563" cy="2968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2" name="Rectangle 11"/>
          <p:cNvSpPr/>
          <p:nvPr/>
        </p:nvSpPr>
        <p:spPr>
          <a:xfrm>
            <a:off x="412750" y="3262313"/>
            <a:ext cx="1927225" cy="21113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3" name="Rectangle 12"/>
          <p:cNvSpPr/>
          <p:nvPr/>
        </p:nvSpPr>
        <p:spPr>
          <a:xfrm>
            <a:off x="3317875" y="4638675"/>
            <a:ext cx="892175" cy="28733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4" name="Rectangle 13"/>
          <p:cNvSpPr/>
          <p:nvPr/>
        </p:nvSpPr>
        <p:spPr>
          <a:xfrm>
            <a:off x="8258175" y="4235450"/>
            <a:ext cx="576263" cy="2095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fade">
                                      <p:cBhvr>
                                        <p:cTn id="22" dur="500"/>
                                        <p:tgtEl>
                                          <p:spTgt spid="8">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par>
                                <p:cTn id="28" presetID="10" presetClass="exit" presetSubtype="0" fill="hold" grpId="2" nodeType="withEffect">
                                  <p:stCondLst>
                                    <p:cond delay="0"/>
                                  </p:stCondLst>
                                  <p:childTnLst>
                                    <p:animEffect transition="out" filter="fade">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0"/>
                                        </p:tgtEl>
                                      </p:cBhvr>
                                    </p:animEffect>
                                    <p:set>
                                      <p:cBhvr>
                                        <p:cTn id="33" dur="1" fill="hold">
                                          <p:stCondLst>
                                            <p:cond delay="499"/>
                                          </p:stCondLst>
                                        </p:cTn>
                                        <p:tgtEl>
                                          <p:spTgt spid="10"/>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4"/>
                                        </p:tgtEl>
                                      </p:cBhvr>
                                    </p:animEffect>
                                    <p:set>
                                      <p:cBhvr>
                                        <p:cTn id="36" dur="1" fill="hold">
                                          <p:stCondLst>
                                            <p:cond delay="499"/>
                                          </p:stCondLst>
                                        </p:cTn>
                                        <p:tgtEl>
                                          <p:spTgt spid="14"/>
                                        </p:tgtEl>
                                        <p:attrNameLst>
                                          <p:attrName>style.visibility</p:attrName>
                                        </p:attrNameLst>
                                      </p:cBhvr>
                                      <p:to>
                                        <p:strVal val="hidden"/>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3"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grpId="4"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nodeType="clickEffect">
                                  <p:stCondLst>
                                    <p:cond delay="0"/>
                                  </p:stCondLst>
                                  <p:childTnLst>
                                    <p:set>
                                      <p:cBhvr>
                                        <p:cTn id="55" dur="1" fill="hold">
                                          <p:stCondLst>
                                            <p:cond delay="0"/>
                                          </p:stCondLst>
                                        </p:cTn>
                                        <p:tgtEl>
                                          <p:spTgt spid="8">
                                            <p:txEl>
                                              <p:pRg st="2" end="2"/>
                                            </p:txEl>
                                          </p:spTgt>
                                        </p:tgtEl>
                                        <p:attrNameLst>
                                          <p:attrName>style.visibility</p:attrName>
                                        </p:attrNameLst>
                                      </p:cBhvr>
                                      <p:to>
                                        <p:strVal val="visible"/>
                                      </p:to>
                                    </p:set>
                                    <p:animEffect transition="in" filter="fade">
                                      <p:cBhvr>
                                        <p:cTn id="56" dur="500"/>
                                        <p:tgtEl>
                                          <p:spTgt spid="8">
                                            <p:txEl>
                                              <p:pRg st="2" end="2"/>
                                            </p:txEl>
                                          </p:spTgt>
                                        </p:tgtEl>
                                      </p:cBhvr>
                                    </p:animEffect>
                                  </p:childTnLst>
                                </p:cTn>
                              </p:par>
                              <p:par>
                                <p:cTn id="57" presetID="10" presetClass="exit" presetSubtype="0" fill="hold" grpId="1" nodeType="withEffect">
                                  <p:stCondLst>
                                    <p:cond delay="0"/>
                                  </p:stCondLst>
                                  <p:childTnLst>
                                    <p:animEffect transition="out" filter="fade">
                                      <p:cBhvr>
                                        <p:cTn id="58" dur="500"/>
                                        <p:tgtEl>
                                          <p:spTgt spid="9"/>
                                        </p:tgtEl>
                                      </p:cBhvr>
                                    </p:animEffect>
                                    <p:set>
                                      <p:cBhvr>
                                        <p:cTn id="59" dur="1" fill="hold">
                                          <p:stCondLst>
                                            <p:cond delay="499"/>
                                          </p:stCondLst>
                                        </p:cTn>
                                        <p:tgtEl>
                                          <p:spTgt spid="9"/>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11"/>
                                        </p:tgtEl>
                                      </p:cBhvr>
                                    </p:animEffect>
                                    <p:set>
                                      <p:cBhvr>
                                        <p:cTn id="62" dur="1" fill="hold">
                                          <p:stCondLst>
                                            <p:cond delay="499"/>
                                          </p:stCondLst>
                                        </p:cTn>
                                        <p:tgtEl>
                                          <p:spTgt spid="11"/>
                                        </p:tgtEl>
                                        <p:attrNameLst>
                                          <p:attrName>style.visibility</p:attrName>
                                        </p:attrNameLst>
                                      </p:cBhvr>
                                      <p:to>
                                        <p:strVal val="hidden"/>
                                      </p:to>
                                    </p:set>
                                  </p:childTnLst>
                                </p:cTn>
                              </p:par>
                              <p:par>
                                <p:cTn id="63" presetID="10" presetClass="exit" presetSubtype="0" fill="hold" grpId="2" nodeType="withEffect">
                                  <p:stCondLst>
                                    <p:cond delay="0"/>
                                  </p:stCondLst>
                                  <p:childTnLst>
                                    <p:animEffect transition="out" filter="fade">
                                      <p:cBhvr>
                                        <p:cTn id="64" dur="500"/>
                                        <p:tgtEl>
                                          <p:spTgt spid="14"/>
                                        </p:tgtEl>
                                      </p:cBhvr>
                                    </p:animEffect>
                                    <p:set>
                                      <p:cBhvr>
                                        <p:cTn id="65" dur="1" fill="hold">
                                          <p:stCondLst>
                                            <p:cond delay="499"/>
                                          </p:stCondLst>
                                        </p:cTn>
                                        <p:tgtEl>
                                          <p:spTgt spid="14"/>
                                        </p:tgtEl>
                                        <p:attrNameLst>
                                          <p:attrName>style.visibility</p:attrName>
                                        </p:attrNameLst>
                                      </p:cBhvr>
                                      <p:to>
                                        <p:strVal val="hidden"/>
                                      </p:to>
                                    </p:set>
                                  </p:child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500"/>
                                        <p:tgtEl>
                                          <p:spTgt spid="12"/>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500"/>
                                        <p:tgtEl>
                                          <p:spTgt spid="13"/>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10" presetClass="entr" presetSubtype="0" fill="hold" grpId="3" nodeType="click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1" grpId="0" animBg="1"/>
      <p:bldP spid="11" grpId="1" animBg="1"/>
      <p:bldP spid="12" grpId="0" animBg="1"/>
      <p:bldP spid="13" grpId="0" animBg="1"/>
      <p:bldP spid="14" grpId="0" animBg="1"/>
      <p:bldP spid="14" grpId="1" animBg="1"/>
      <p:bldP spid="14" grpId="2" animBg="1"/>
      <p:bldP spid="14" grpId="3" animBg="1"/>
      <p:bldP spid="14" grpId="4"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zh-CN" altLang="en-US" smtClean="0">
                <a:cs typeface="Arial" charset="0"/>
              </a:rPr>
              <a:t>单通道模式</a:t>
            </a:r>
            <a:endParaRPr lang="zh-TW" altLang="en-US" smtClean="0">
              <a:ea typeface="宋体" pitchFamily="2" charset="-122"/>
              <a:cs typeface="Arial" charset="0"/>
            </a:endParaRPr>
          </a:p>
        </p:txBody>
      </p:sp>
      <p:sp>
        <p:nvSpPr>
          <p:cNvPr id="13315" name="Content Placeholder 2"/>
          <p:cNvSpPr>
            <a:spLocks noGrp="1"/>
          </p:cNvSpPr>
          <p:nvPr>
            <p:ph idx="1"/>
          </p:nvPr>
        </p:nvSpPr>
        <p:spPr/>
        <p:txBody>
          <a:bodyPr/>
          <a:lstStyle/>
          <a:p>
            <a:pPr lvl="1" eaLnBrk="1" hangingPunct="1">
              <a:buFont typeface="Arial" charset="0"/>
              <a:buChar char="•"/>
            </a:pPr>
            <a:r>
              <a:rPr lang="en-US" altLang="zh-TW" smtClean="0">
                <a:cs typeface="Arial" charset="0"/>
              </a:rPr>
              <a:t>A/D  </a:t>
            </a:r>
            <a:r>
              <a:rPr lang="zh-CN" altLang="en-US" smtClean="0">
                <a:cs typeface="Arial" charset="0"/>
              </a:rPr>
              <a:t>转换只在指定的通道执行一次</a:t>
            </a:r>
            <a:r>
              <a:rPr lang="en-US" altLang="zh-TW" smtClean="0">
                <a:cs typeface="Arial" charset="0"/>
              </a:rPr>
              <a:t>.</a:t>
            </a:r>
          </a:p>
          <a:p>
            <a:pPr lvl="1" eaLnBrk="1" hangingPunct="1">
              <a:buFont typeface="Arial" charset="0"/>
              <a:buChar char="•"/>
            </a:pPr>
            <a:r>
              <a:rPr lang="zh-CN" altLang="en-US" smtClean="0">
                <a:cs typeface="Arial" charset="0"/>
              </a:rPr>
              <a:t>单通道模式下，如果软件在寄存器</a:t>
            </a:r>
            <a:r>
              <a:rPr lang="en-US" altLang="zh-TW" smtClean="0">
                <a:cs typeface="Arial" charset="0"/>
              </a:rPr>
              <a:t>ADCHER[17:0]</a:t>
            </a:r>
            <a:r>
              <a:rPr lang="zh-CN" altLang="en-US" smtClean="0">
                <a:cs typeface="Arial" charset="0"/>
              </a:rPr>
              <a:t>中使能多于一个通道，最低的通道号被转换，其它使能的通道被</a:t>
            </a:r>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854EAD6D-180C-4FAA-944A-2E9E326BBC28}" type="slidenum">
              <a:rPr lang="zh-TW" altLang="en-US"/>
              <a:pPr>
                <a:defRPr/>
              </a:pPr>
              <a:t>10</a:t>
            </a:fld>
            <a:endParaRPr lang="zh-TW" altLang="en-US"/>
          </a:p>
        </p:txBody>
      </p:sp>
      <p:pic>
        <p:nvPicPr>
          <p:cNvPr id="1331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3094038"/>
            <a:ext cx="5256213" cy="279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5897563"/>
            <a:ext cx="3838575"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2771775" y="5891213"/>
            <a:ext cx="3838575" cy="2413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Rectangle 7"/>
          <p:cNvSpPr/>
          <p:nvPr/>
        </p:nvSpPr>
        <p:spPr>
          <a:xfrm>
            <a:off x="2382838" y="3987800"/>
            <a:ext cx="503237" cy="2413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AutoShape 18"/>
          <p:cNvSpPr>
            <a:spLocks noChangeArrowheads="1"/>
          </p:cNvSpPr>
          <p:nvPr/>
        </p:nvSpPr>
        <p:spPr bwMode="auto">
          <a:xfrm>
            <a:off x="4324350" y="4083050"/>
            <a:ext cx="963613" cy="290513"/>
          </a:xfrm>
          <a:prstGeom prst="wedgeRectCallout">
            <a:avLst>
              <a:gd name="adj1" fmla="val -55204"/>
              <a:gd name="adj2" fmla="val 110889"/>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400">
                <a:solidFill>
                  <a:srgbClr val="FF0000"/>
                </a:solidFill>
              </a:rPr>
              <a:t>Channel0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zh-CN" altLang="en-US" smtClean="0"/>
              <a:t>单次循环模式</a:t>
            </a:r>
            <a:endParaRPr lang="zh-TW" altLang="en-US" smtClean="0"/>
          </a:p>
        </p:txBody>
      </p:sp>
      <p:sp>
        <p:nvSpPr>
          <p:cNvPr id="4" name="Slide Number Placeholder 3"/>
          <p:cNvSpPr>
            <a:spLocks noGrp="1"/>
          </p:cNvSpPr>
          <p:nvPr>
            <p:ph type="sldNum" sz="quarter" idx="11"/>
          </p:nvPr>
        </p:nvSpPr>
        <p:spPr/>
        <p:txBody>
          <a:bodyPr/>
          <a:lstStyle/>
          <a:p>
            <a:pPr>
              <a:defRPr/>
            </a:pPr>
            <a:fld id="{6296FDF2-C39A-46DB-94E5-B1BE946DF627}" type="slidenum">
              <a:rPr lang="zh-TW" altLang="en-US"/>
              <a:pPr>
                <a:defRPr/>
              </a:pPr>
              <a:t>11</a:t>
            </a:fld>
            <a:endParaRPr lang="zh-TW" altLang="en-US"/>
          </a:p>
        </p:txBody>
      </p:sp>
      <p:pic>
        <p:nvPicPr>
          <p:cNvPr id="143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825" y="1485900"/>
            <a:ext cx="7385050"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AutoShape 18"/>
          <p:cNvSpPr>
            <a:spLocks noChangeArrowheads="1"/>
          </p:cNvSpPr>
          <p:nvPr/>
        </p:nvSpPr>
        <p:spPr bwMode="auto">
          <a:xfrm>
            <a:off x="2541588" y="1851025"/>
            <a:ext cx="963612" cy="290513"/>
          </a:xfrm>
          <a:prstGeom prst="wedgeRectCallout">
            <a:avLst>
              <a:gd name="adj1" fmla="val -26583"/>
              <a:gd name="adj2" fmla="val 160852"/>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400">
                <a:solidFill>
                  <a:srgbClr val="FF0000"/>
                </a:solidFill>
              </a:rPr>
              <a:t>Channel0</a:t>
            </a:r>
          </a:p>
        </p:txBody>
      </p:sp>
      <p:sp>
        <p:nvSpPr>
          <p:cNvPr id="11" name="AutoShape 19"/>
          <p:cNvSpPr>
            <a:spLocks noChangeArrowheads="1"/>
          </p:cNvSpPr>
          <p:nvPr/>
        </p:nvSpPr>
        <p:spPr bwMode="auto">
          <a:xfrm>
            <a:off x="3814763" y="1841500"/>
            <a:ext cx="963612" cy="290513"/>
          </a:xfrm>
          <a:prstGeom prst="wedgeRectCallout">
            <a:avLst>
              <a:gd name="adj1" fmla="val -23639"/>
              <a:gd name="adj2" fmla="val 167407"/>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400">
                <a:solidFill>
                  <a:srgbClr val="FF0000"/>
                </a:solidFill>
              </a:rPr>
              <a:t>Channel2</a:t>
            </a:r>
          </a:p>
        </p:txBody>
      </p:sp>
      <p:sp>
        <p:nvSpPr>
          <p:cNvPr id="12" name="AutoShape 22"/>
          <p:cNvSpPr>
            <a:spLocks noChangeArrowheads="1"/>
          </p:cNvSpPr>
          <p:nvPr/>
        </p:nvSpPr>
        <p:spPr bwMode="auto">
          <a:xfrm>
            <a:off x="5119688" y="1841500"/>
            <a:ext cx="963612" cy="290513"/>
          </a:xfrm>
          <a:prstGeom prst="wedgeRectCallout">
            <a:avLst>
              <a:gd name="adj1" fmla="val -30699"/>
              <a:gd name="adj2" fmla="val 143986"/>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400">
                <a:solidFill>
                  <a:srgbClr val="FF0000"/>
                </a:solidFill>
              </a:rPr>
              <a:t>Channel3</a:t>
            </a:r>
          </a:p>
        </p:txBody>
      </p:sp>
      <p:sp>
        <p:nvSpPr>
          <p:cNvPr id="13" name="AutoShape 23"/>
          <p:cNvSpPr>
            <a:spLocks noChangeArrowheads="1"/>
          </p:cNvSpPr>
          <p:nvPr/>
        </p:nvSpPr>
        <p:spPr bwMode="auto">
          <a:xfrm>
            <a:off x="6413500" y="1831975"/>
            <a:ext cx="963613" cy="290513"/>
          </a:xfrm>
          <a:prstGeom prst="wedgeRectCallout">
            <a:avLst>
              <a:gd name="adj1" fmla="val -25074"/>
              <a:gd name="adj2" fmla="val 152810"/>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400">
                <a:solidFill>
                  <a:srgbClr val="FF0000"/>
                </a:solidFill>
              </a:rPr>
              <a:t>Channel7</a:t>
            </a:r>
          </a:p>
        </p:txBody>
      </p:sp>
      <p:sp>
        <p:nvSpPr>
          <p:cNvPr id="15" name="Rectangle 14"/>
          <p:cNvSpPr/>
          <p:nvPr/>
        </p:nvSpPr>
        <p:spPr>
          <a:xfrm>
            <a:off x="1571625" y="1825625"/>
            <a:ext cx="652463" cy="2968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6" name="Rectangle 15"/>
          <p:cNvSpPr/>
          <p:nvPr/>
        </p:nvSpPr>
        <p:spPr>
          <a:xfrm>
            <a:off x="1611313" y="5994400"/>
            <a:ext cx="6561137" cy="2968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zh-CN" altLang="en-US" smtClean="0"/>
              <a:t>连续循环模式</a:t>
            </a:r>
            <a:endParaRPr lang="zh-TW" altLang="en-US" smtClean="0"/>
          </a:p>
        </p:txBody>
      </p:sp>
      <p:sp>
        <p:nvSpPr>
          <p:cNvPr id="4" name="Slide Number Placeholder 3"/>
          <p:cNvSpPr>
            <a:spLocks noGrp="1"/>
          </p:cNvSpPr>
          <p:nvPr>
            <p:ph type="sldNum" sz="quarter" idx="11"/>
          </p:nvPr>
        </p:nvSpPr>
        <p:spPr/>
        <p:txBody>
          <a:bodyPr/>
          <a:lstStyle/>
          <a:p>
            <a:pPr>
              <a:defRPr/>
            </a:pPr>
            <a:fld id="{40B89E08-4937-49F5-AED1-249FCEF6C4FE}" type="slidenum">
              <a:rPr lang="zh-TW" altLang="en-US"/>
              <a:pPr>
                <a:defRPr/>
              </a:pPr>
              <a:t>12</a:t>
            </a:fld>
            <a:endParaRPr lang="zh-TW" altLang="en-US"/>
          </a:p>
        </p:txBody>
      </p:sp>
      <p:pic>
        <p:nvPicPr>
          <p:cNvPr id="1536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377950"/>
            <a:ext cx="7540625" cy="457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735138" y="5643563"/>
            <a:ext cx="6559550" cy="2952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Rectangle 7"/>
          <p:cNvSpPr/>
          <p:nvPr/>
        </p:nvSpPr>
        <p:spPr>
          <a:xfrm>
            <a:off x="1216025" y="1665288"/>
            <a:ext cx="474663" cy="29686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3" name="Rectangle 12"/>
          <p:cNvSpPr/>
          <p:nvPr/>
        </p:nvSpPr>
        <p:spPr>
          <a:xfrm>
            <a:off x="5681663" y="1784350"/>
            <a:ext cx="1584325" cy="2968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4" name="AutoShape 18"/>
          <p:cNvSpPr>
            <a:spLocks noChangeArrowheads="1"/>
          </p:cNvSpPr>
          <p:nvPr/>
        </p:nvSpPr>
        <p:spPr bwMode="auto">
          <a:xfrm>
            <a:off x="2060575" y="1704975"/>
            <a:ext cx="963613" cy="290513"/>
          </a:xfrm>
          <a:prstGeom prst="wedgeRectCallout">
            <a:avLst>
              <a:gd name="adj1" fmla="val -26583"/>
              <a:gd name="adj2" fmla="val 160852"/>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400">
                <a:solidFill>
                  <a:srgbClr val="FF0000"/>
                </a:solidFill>
              </a:rPr>
              <a:t>Channel0</a:t>
            </a:r>
          </a:p>
        </p:txBody>
      </p:sp>
      <p:sp>
        <p:nvSpPr>
          <p:cNvPr id="15" name="AutoShape 18"/>
          <p:cNvSpPr>
            <a:spLocks noChangeArrowheads="1"/>
          </p:cNvSpPr>
          <p:nvPr/>
        </p:nvSpPr>
        <p:spPr bwMode="auto">
          <a:xfrm>
            <a:off x="4464050" y="1704975"/>
            <a:ext cx="963613" cy="290513"/>
          </a:xfrm>
          <a:prstGeom prst="wedgeRectCallout">
            <a:avLst>
              <a:gd name="adj1" fmla="val -26583"/>
              <a:gd name="adj2" fmla="val 160852"/>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sz="1400">
                <a:solidFill>
                  <a:srgbClr val="FF0000"/>
                </a:solidFill>
              </a:rPr>
              <a:t>Channel0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3" grpId="0" animBg="1"/>
      <p:bldP spid="14"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US" altLang="zh-TW" smtClean="0"/>
              <a:t>Power Down </a:t>
            </a:r>
            <a:r>
              <a:rPr lang="zh-CN" altLang="en-US" smtClean="0"/>
              <a:t>模式</a:t>
            </a:r>
            <a:endParaRPr lang="zh-TW" altLang="en-US" smtClean="0"/>
          </a:p>
        </p:txBody>
      </p:sp>
      <p:sp>
        <p:nvSpPr>
          <p:cNvPr id="14339" name="Content Placeholder 2"/>
          <p:cNvSpPr>
            <a:spLocks noGrp="1"/>
          </p:cNvSpPr>
          <p:nvPr>
            <p:ph idx="1"/>
          </p:nvPr>
        </p:nvSpPr>
        <p:spPr/>
        <p:txBody>
          <a:bodyPr/>
          <a:lstStyle/>
          <a:p>
            <a:pPr eaLnBrk="1" hangingPunct="1">
              <a:defRPr/>
            </a:pPr>
            <a:r>
              <a:rPr lang="zh-CN" altLang="en-US" dirty="0" smtClean="0">
                <a:cs typeface="Arial" charset="0"/>
              </a:rPr>
              <a:t>支持</a:t>
            </a:r>
            <a:r>
              <a:rPr lang="en-US" altLang="zh-CN" dirty="0" smtClean="0">
                <a:cs typeface="Arial" charset="0"/>
              </a:rPr>
              <a:t>2</a:t>
            </a:r>
            <a:r>
              <a:rPr lang="zh-CN" altLang="en-US" dirty="0" smtClean="0">
                <a:cs typeface="Arial" charset="0"/>
              </a:rPr>
              <a:t>中省电模式</a:t>
            </a:r>
            <a:r>
              <a:rPr lang="en-US" altLang="zh-TW" dirty="0" smtClean="0">
                <a:cs typeface="Arial" charset="0"/>
              </a:rPr>
              <a:t>(ADC_CR_ADEN = 0)</a:t>
            </a:r>
          </a:p>
          <a:p>
            <a:pPr lvl="1" eaLnBrk="1" hangingPunct="1">
              <a:buFont typeface="Arial" charset="0"/>
              <a:buChar char="•"/>
              <a:defRPr/>
            </a:pPr>
            <a:r>
              <a:rPr lang="en-US" altLang="zh-TW" dirty="0" smtClean="0">
                <a:cs typeface="Arial" charset="0"/>
              </a:rPr>
              <a:t>Power down (~50uS @ 3.3v)</a:t>
            </a:r>
          </a:p>
          <a:p>
            <a:pPr lvl="1" eaLnBrk="1" hangingPunct="1">
              <a:buFont typeface="Arial" charset="0"/>
              <a:buChar char="•"/>
              <a:defRPr/>
            </a:pPr>
            <a:r>
              <a:rPr lang="en-US" altLang="zh-TW" dirty="0" smtClean="0">
                <a:cs typeface="Arial" charset="0"/>
              </a:rPr>
              <a:t>Standby (~10uS @ </a:t>
            </a:r>
            <a:r>
              <a:rPr lang="en-US" altLang="zh-TW" dirty="0">
                <a:cs typeface="Arial" charset="0"/>
              </a:rPr>
              <a:t>3.3v)</a:t>
            </a:r>
          </a:p>
          <a:p>
            <a:pPr lvl="1" eaLnBrk="1" hangingPunct="1">
              <a:buFont typeface="Arial" charset="0"/>
              <a:buChar char="•"/>
              <a:defRPr/>
            </a:pPr>
            <a:endParaRPr lang="en-US" altLang="zh-TW" dirty="0" smtClean="0">
              <a:cs typeface="Arial" charset="0"/>
            </a:endParaRPr>
          </a:p>
          <a:p>
            <a:pPr lvl="1" eaLnBrk="1" hangingPunct="1">
              <a:buFont typeface="Arial" charset="0"/>
              <a:buChar char="•"/>
              <a:defRPr/>
            </a:pPr>
            <a:endParaRPr lang="en-US" altLang="zh-TW" dirty="0" smtClean="0">
              <a:cs typeface="Arial" charset="0"/>
            </a:endParaRPr>
          </a:p>
          <a:p>
            <a:pPr marL="457200" lvl="1" indent="0" eaLnBrk="1" hangingPunct="1">
              <a:buFont typeface="Arial" pitchFamily="34" charset="0"/>
              <a:buNone/>
              <a:defRPr/>
            </a:pPr>
            <a:endParaRPr lang="en-US" altLang="zh-TW" dirty="0" smtClean="0">
              <a:cs typeface="Arial" charset="0"/>
            </a:endParaRPr>
          </a:p>
          <a:p>
            <a:pPr eaLnBrk="1" hangingPunct="1">
              <a:defRPr/>
            </a:pPr>
            <a:r>
              <a:rPr lang="zh-CN" altLang="en-US" dirty="0" smtClean="0">
                <a:cs typeface="Arial" charset="0"/>
              </a:rPr>
              <a:t>系统复位之后等待</a:t>
            </a:r>
            <a:r>
              <a:rPr lang="en-US" altLang="zh-TW" dirty="0" smtClean="0">
                <a:cs typeface="Arial" charset="0"/>
              </a:rPr>
              <a:t> INITRDY </a:t>
            </a:r>
            <a:r>
              <a:rPr lang="en-US" altLang="zh-CN" dirty="0" smtClean="0">
                <a:cs typeface="Arial" charset="0"/>
              </a:rPr>
              <a:t>= 1</a:t>
            </a:r>
            <a:endParaRPr lang="en-US" altLang="zh-TW" dirty="0" smtClean="0">
              <a:cs typeface="Arial" charset="0"/>
            </a:endParaRPr>
          </a:p>
          <a:p>
            <a:pPr eaLnBrk="1" hangingPunct="1">
              <a:defRPr/>
            </a:pPr>
            <a:r>
              <a:rPr lang="en-US" altLang="zh-TW" dirty="0" smtClean="0">
                <a:cs typeface="Arial" charset="0"/>
              </a:rPr>
              <a:t>ADC</a:t>
            </a:r>
            <a:r>
              <a:rPr lang="zh-CN" altLang="en-US" dirty="0" smtClean="0">
                <a:cs typeface="Arial" charset="0"/>
              </a:rPr>
              <a:t>上电之后等待</a:t>
            </a:r>
            <a:r>
              <a:rPr lang="en-US" altLang="zh-TW" dirty="0" smtClean="0">
                <a:cs typeface="Arial" charset="0"/>
              </a:rPr>
              <a:t> PWUPRDY </a:t>
            </a:r>
            <a:r>
              <a:rPr lang="en-US" altLang="zh-CN" dirty="0" smtClean="0">
                <a:cs typeface="Arial" charset="0"/>
              </a:rPr>
              <a:t>= </a:t>
            </a:r>
            <a:r>
              <a:rPr lang="en-US" altLang="zh-TW" dirty="0" smtClean="0">
                <a:cs typeface="Arial" charset="0"/>
              </a:rPr>
              <a:t>1</a:t>
            </a:r>
          </a:p>
        </p:txBody>
      </p:sp>
      <p:sp>
        <p:nvSpPr>
          <p:cNvPr id="4" name="Slide Number Placeholder 3"/>
          <p:cNvSpPr>
            <a:spLocks noGrp="1"/>
          </p:cNvSpPr>
          <p:nvPr>
            <p:ph type="sldNum" sz="quarter" idx="11"/>
          </p:nvPr>
        </p:nvSpPr>
        <p:spPr/>
        <p:txBody>
          <a:bodyPr/>
          <a:lstStyle/>
          <a:p>
            <a:pPr>
              <a:defRPr/>
            </a:pPr>
            <a:fld id="{E99FFA88-F918-4CD7-BCEA-18B2F093E3FE}" type="slidenum">
              <a:rPr lang="zh-TW" altLang="en-US"/>
              <a:pPr>
                <a:defRPr/>
              </a:pPr>
              <a:t>13</a:t>
            </a:fld>
            <a:endParaRPr lang="zh-TW" altLang="en-US"/>
          </a:p>
        </p:txBody>
      </p:sp>
      <p:sp>
        <p:nvSpPr>
          <p:cNvPr id="6" name="Isosceles Triangle 5"/>
          <p:cNvSpPr/>
          <p:nvPr/>
        </p:nvSpPr>
        <p:spPr>
          <a:xfrm>
            <a:off x="5867400" y="1797050"/>
            <a:ext cx="863600" cy="1728788"/>
          </a:xfrm>
          <a:prstGeom prst="triangl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
        <p:nvSpPr>
          <p:cNvPr id="10" name="Isosceles Triangle 9"/>
          <p:cNvSpPr/>
          <p:nvPr/>
        </p:nvSpPr>
        <p:spPr>
          <a:xfrm rot="10800000">
            <a:off x="6599238" y="1797050"/>
            <a:ext cx="863600" cy="1728788"/>
          </a:xfrm>
          <a:prstGeom prst="triangle">
            <a:avLst/>
          </a:prstGeom>
          <a:gradFill flip="none" rotWithShape="1">
            <a:gsLst>
              <a:gs pos="0">
                <a:schemeClr val="accent2">
                  <a:lumMod val="20000"/>
                  <a:lumOff val="80000"/>
                  <a:shade val="30000"/>
                  <a:satMod val="115000"/>
                </a:schemeClr>
              </a:gs>
              <a:gs pos="50000">
                <a:schemeClr val="accent2">
                  <a:lumMod val="20000"/>
                  <a:lumOff val="80000"/>
                  <a:shade val="67500"/>
                  <a:satMod val="115000"/>
                </a:schemeClr>
              </a:gs>
              <a:gs pos="100000">
                <a:schemeClr val="accent2">
                  <a:lumMod val="20000"/>
                  <a:lumOff val="80000"/>
                  <a:shade val="100000"/>
                  <a:satMod val="115000"/>
                </a:schemeClr>
              </a:gs>
            </a:gsLst>
            <a:lin ang="5400000" scaled="1"/>
            <a:tileRect/>
          </a:gra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6391" name="TextBox 10"/>
          <p:cNvSpPr txBox="1">
            <a:spLocks noChangeArrowheads="1"/>
          </p:cNvSpPr>
          <p:nvPr/>
        </p:nvSpPr>
        <p:spPr bwMode="auto">
          <a:xfrm>
            <a:off x="6443663" y="1427163"/>
            <a:ext cx="1512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r>
              <a:rPr lang="en-US" altLang="zh-TW">
                <a:solidFill>
                  <a:schemeClr val="accent2"/>
                </a:solidFill>
              </a:rPr>
              <a:t>Stable time</a:t>
            </a:r>
            <a:endParaRPr lang="zh-TW" altLang="en-US">
              <a:solidFill>
                <a:schemeClr val="accent2"/>
              </a:solidFill>
            </a:endParaRPr>
          </a:p>
        </p:txBody>
      </p:sp>
      <p:sp>
        <p:nvSpPr>
          <p:cNvPr id="16392" name="TextBox 13"/>
          <p:cNvSpPr txBox="1">
            <a:spLocks noChangeArrowheads="1"/>
          </p:cNvSpPr>
          <p:nvPr/>
        </p:nvSpPr>
        <p:spPr bwMode="auto">
          <a:xfrm>
            <a:off x="5260975" y="3670300"/>
            <a:ext cx="2076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r>
              <a:rPr lang="en-US" altLang="zh-TW">
                <a:solidFill>
                  <a:schemeClr val="tx2"/>
                </a:solidFill>
              </a:rPr>
              <a:t>Power consumption</a:t>
            </a:r>
            <a:endParaRPr lang="zh-TW" altLang="en-US">
              <a:solidFill>
                <a:schemeClr val="tx2"/>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r>
              <a:rPr lang="zh-CN" altLang="en-US" smtClean="0"/>
              <a:t>校正</a:t>
            </a:r>
            <a:endParaRPr lang="zh-TW" altLang="en-US" smtClean="0"/>
          </a:p>
        </p:txBody>
      </p:sp>
      <p:sp>
        <p:nvSpPr>
          <p:cNvPr id="17411" name="Content Placeholder 2"/>
          <p:cNvSpPr>
            <a:spLocks noGrp="1"/>
          </p:cNvSpPr>
          <p:nvPr>
            <p:ph idx="1"/>
          </p:nvPr>
        </p:nvSpPr>
        <p:spPr/>
        <p:txBody>
          <a:bodyPr/>
          <a:lstStyle/>
          <a:p>
            <a:pPr eaLnBrk="1" hangingPunct="1"/>
            <a:r>
              <a:rPr lang="zh-CN" altLang="en-US" smtClean="0">
                <a:cs typeface="Arial" charset="0"/>
              </a:rPr>
              <a:t>支持</a:t>
            </a:r>
            <a:r>
              <a:rPr lang="en-US" altLang="zh-CN" smtClean="0">
                <a:cs typeface="Arial" charset="0"/>
              </a:rPr>
              <a:t>2</a:t>
            </a:r>
            <a:r>
              <a:rPr lang="zh-CN" altLang="en-US" smtClean="0">
                <a:cs typeface="Arial" charset="0"/>
              </a:rPr>
              <a:t>种校正模式</a:t>
            </a:r>
            <a:endParaRPr lang="en-US" altLang="zh-TW" smtClean="0">
              <a:cs typeface="Arial" charset="0"/>
            </a:endParaRPr>
          </a:p>
          <a:p>
            <a:pPr lvl="1" eaLnBrk="1" hangingPunct="1">
              <a:buFont typeface="Arial" charset="0"/>
              <a:buChar char="•"/>
            </a:pPr>
            <a:r>
              <a:rPr lang="en-US" altLang="zh-TW" smtClean="0">
                <a:cs typeface="Arial" charset="0"/>
              </a:rPr>
              <a:t>Use built-in calibration block (81 ADC clocks)</a:t>
            </a:r>
          </a:p>
          <a:p>
            <a:pPr lvl="1" eaLnBrk="1" hangingPunct="1">
              <a:buFont typeface="Arial" charset="0"/>
              <a:buChar char="•"/>
            </a:pPr>
            <a:r>
              <a:rPr lang="en-US" altLang="zh-TW" smtClean="0">
                <a:cs typeface="Arial" charset="0"/>
              </a:rPr>
              <a:t>Manually load calibration word (1 ADC clocks)</a:t>
            </a:r>
          </a:p>
          <a:p>
            <a:pPr eaLnBrk="1" hangingPunct="1"/>
            <a:r>
              <a:rPr lang="zh-CN" altLang="en-US" smtClean="0">
                <a:cs typeface="Arial" charset="0"/>
              </a:rPr>
              <a:t>支持</a:t>
            </a:r>
            <a:r>
              <a:rPr lang="en-US" altLang="zh-CN" smtClean="0">
                <a:cs typeface="Arial" charset="0"/>
              </a:rPr>
              <a:t>ADC</a:t>
            </a:r>
            <a:r>
              <a:rPr lang="zh-CN" altLang="en-US" smtClean="0">
                <a:cs typeface="Arial" charset="0"/>
              </a:rPr>
              <a:t>上电之后自动校正</a:t>
            </a:r>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D152F820-2BCE-4AF7-9455-C01C6A39E29A}" type="slidenum">
              <a:rPr lang="zh-TW" altLang="en-US"/>
              <a:pPr>
                <a:defRPr/>
              </a:pPr>
              <a:t>14</a:t>
            </a:fld>
            <a:endParaRPr lang="zh-TW" alt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zh-CN" altLang="en-US" smtClean="0"/>
              <a:t>采样时间</a:t>
            </a:r>
            <a:endParaRPr lang="zh-TW" altLang="en-US" smtClean="0"/>
          </a:p>
        </p:txBody>
      </p:sp>
      <p:sp>
        <p:nvSpPr>
          <p:cNvPr id="16387" name="Content Placeholder 2"/>
          <p:cNvSpPr>
            <a:spLocks noGrp="1"/>
          </p:cNvSpPr>
          <p:nvPr>
            <p:ph idx="1"/>
          </p:nvPr>
        </p:nvSpPr>
        <p:spPr/>
        <p:txBody>
          <a:bodyPr/>
          <a:lstStyle/>
          <a:p>
            <a:pPr eaLnBrk="1" hangingPunct="1">
              <a:defRPr/>
            </a:pPr>
            <a:r>
              <a:rPr lang="zh-CN" altLang="en-US" dirty="0" smtClean="0">
                <a:cs typeface="Arial" charset="0"/>
              </a:rPr>
              <a:t>额外的采样时间和保持时间</a:t>
            </a:r>
            <a:r>
              <a:rPr lang="en-US" altLang="zh-TW" dirty="0" smtClean="0">
                <a:cs typeface="Arial" charset="0"/>
              </a:rPr>
              <a:t>(0~1024)</a:t>
            </a:r>
          </a:p>
          <a:p>
            <a:pPr lvl="1" eaLnBrk="1" hangingPunct="1">
              <a:buFont typeface="Arial" charset="0"/>
              <a:buChar char="•"/>
              <a:defRPr/>
            </a:pPr>
            <a:r>
              <a:rPr lang="zh-CN" altLang="en-US" dirty="0" smtClean="0">
                <a:cs typeface="Arial" charset="0"/>
              </a:rPr>
              <a:t>所有外部通道可以单独配置采样时间</a:t>
            </a:r>
            <a:endParaRPr lang="en-US" altLang="zh-TW" dirty="0" smtClean="0">
              <a:cs typeface="Arial" charset="0"/>
            </a:endParaRPr>
          </a:p>
          <a:p>
            <a:pPr lvl="1" eaLnBrk="1" hangingPunct="1">
              <a:buFont typeface="Arial" charset="0"/>
              <a:buChar char="•"/>
              <a:defRPr/>
            </a:pPr>
            <a:r>
              <a:rPr lang="zh-CN" altLang="en-US" dirty="0" smtClean="0">
                <a:cs typeface="Arial" charset="0"/>
              </a:rPr>
              <a:t>内部通道</a:t>
            </a:r>
            <a:r>
              <a:rPr lang="en-US" altLang="zh-TW" dirty="0" smtClean="0">
                <a:cs typeface="Arial" charset="0"/>
              </a:rPr>
              <a:t>(</a:t>
            </a:r>
            <a:r>
              <a:rPr lang="zh-CN" altLang="en-US" dirty="0" smtClean="0">
                <a:cs typeface="Arial" charset="0"/>
              </a:rPr>
              <a:t>包括两个</a:t>
            </a:r>
            <a:r>
              <a:rPr lang="en-US" altLang="zh-TW" dirty="0" smtClean="0">
                <a:cs typeface="Arial" charset="0"/>
              </a:rPr>
              <a:t>DAC channels) </a:t>
            </a:r>
            <a:r>
              <a:rPr lang="zh-CN" altLang="en-US" dirty="0" smtClean="0">
                <a:cs typeface="Arial" charset="0"/>
              </a:rPr>
              <a:t>共享同一个采样配置时间</a:t>
            </a:r>
            <a:endParaRPr lang="en-US" altLang="zh-TW" dirty="0" smtClean="0">
              <a:cs typeface="Arial" charset="0"/>
            </a:endParaRPr>
          </a:p>
          <a:p>
            <a:pPr eaLnBrk="1" hangingPunct="1">
              <a:defRPr/>
            </a:pPr>
            <a:r>
              <a:rPr lang="en-US" altLang="zh-CN" dirty="0" smtClean="0">
                <a:cs typeface="Arial" charset="0"/>
              </a:rPr>
              <a:t>2</a:t>
            </a:r>
            <a:r>
              <a:rPr lang="zh-CN" altLang="en-US" dirty="0" smtClean="0">
                <a:cs typeface="Arial" charset="0"/>
              </a:rPr>
              <a:t>种类型的输入通道</a:t>
            </a:r>
            <a:endParaRPr lang="en-US" altLang="zh-TW" dirty="0" smtClean="0">
              <a:cs typeface="Arial" charset="0"/>
            </a:endParaRPr>
          </a:p>
          <a:p>
            <a:pPr lvl="1" eaLnBrk="1" hangingPunct="1">
              <a:buFont typeface="Arial" charset="0"/>
              <a:buChar char="•"/>
              <a:defRPr/>
            </a:pPr>
            <a:r>
              <a:rPr lang="zh-CN" altLang="en-US" dirty="0" smtClean="0">
                <a:cs typeface="Arial" charset="0"/>
              </a:rPr>
              <a:t>通道</a:t>
            </a:r>
            <a:r>
              <a:rPr lang="en-US" altLang="zh-TW" dirty="0" smtClean="0">
                <a:cs typeface="Arial" charset="0"/>
              </a:rPr>
              <a:t>0 </a:t>
            </a:r>
            <a:r>
              <a:rPr lang="en-US" altLang="zh-TW" dirty="0">
                <a:cs typeface="Arial" charset="0"/>
              </a:rPr>
              <a:t>~ 5 are fast input channels</a:t>
            </a:r>
          </a:p>
          <a:p>
            <a:pPr lvl="1" eaLnBrk="1" hangingPunct="1">
              <a:buFont typeface="Arial" charset="0"/>
              <a:buChar char="•"/>
              <a:defRPr/>
            </a:pPr>
            <a:r>
              <a:rPr lang="zh-CN" altLang="en-US" dirty="0" smtClean="0">
                <a:cs typeface="Arial" charset="0"/>
              </a:rPr>
              <a:t>通道</a:t>
            </a:r>
            <a:r>
              <a:rPr lang="en-US" altLang="zh-TW" dirty="0" smtClean="0">
                <a:cs typeface="Arial" charset="0"/>
              </a:rPr>
              <a:t>6 </a:t>
            </a:r>
            <a:r>
              <a:rPr lang="en-US" altLang="zh-TW" dirty="0">
                <a:cs typeface="Arial" charset="0"/>
              </a:rPr>
              <a:t>~ 17 are slow input channels</a:t>
            </a:r>
          </a:p>
          <a:p>
            <a:pPr marL="457200" lvl="1" indent="0" eaLnBrk="1" hangingPunct="1">
              <a:buFont typeface="Arial" pitchFamily="34" charset="0"/>
              <a:buNone/>
              <a:defRPr/>
            </a:pPr>
            <a:endParaRPr lang="en-US" altLang="zh-TW" dirty="0" smtClean="0">
              <a:cs typeface="Arial" charset="0"/>
            </a:endParaRPr>
          </a:p>
        </p:txBody>
      </p:sp>
      <p:sp>
        <p:nvSpPr>
          <p:cNvPr id="4" name="Slide Number Placeholder 3"/>
          <p:cNvSpPr>
            <a:spLocks noGrp="1"/>
          </p:cNvSpPr>
          <p:nvPr>
            <p:ph type="sldNum" sz="quarter" idx="11"/>
          </p:nvPr>
        </p:nvSpPr>
        <p:spPr/>
        <p:txBody>
          <a:bodyPr/>
          <a:lstStyle/>
          <a:p>
            <a:pPr>
              <a:defRPr/>
            </a:pPr>
            <a:fld id="{9D104115-AEB0-472E-943B-DFFCB9DB5AD8}" type="slidenum">
              <a:rPr lang="zh-TW" altLang="en-US"/>
              <a:pPr>
                <a:defRPr/>
              </a:pPr>
              <a:t>15</a:t>
            </a:fld>
            <a:endParaRPr lang="zh-TW"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zh-CN" altLang="en-US" smtClean="0"/>
              <a:t>采样时间</a:t>
            </a:r>
            <a:endParaRPr lang="zh-TW" altLang="en-US" smtClean="0"/>
          </a:p>
        </p:txBody>
      </p:sp>
      <p:sp>
        <p:nvSpPr>
          <p:cNvPr id="4" name="Slide Number Placeholder 3"/>
          <p:cNvSpPr>
            <a:spLocks noGrp="1"/>
          </p:cNvSpPr>
          <p:nvPr>
            <p:ph type="sldNum" sz="quarter" idx="11"/>
          </p:nvPr>
        </p:nvSpPr>
        <p:spPr/>
        <p:txBody>
          <a:bodyPr/>
          <a:lstStyle/>
          <a:p>
            <a:pPr>
              <a:defRPr/>
            </a:pPr>
            <a:fld id="{BFDED43F-6518-46DF-ADDE-B7CA4098356B}" type="slidenum">
              <a:rPr lang="zh-TW" altLang="en-US"/>
              <a:pPr>
                <a:defRPr/>
              </a:pPr>
              <a:t>16</a:t>
            </a:fld>
            <a:endParaRPr lang="zh-TW" altLang="en-US"/>
          </a:p>
        </p:txBody>
      </p:sp>
      <p:pic>
        <p:nvPicPr>
          <p:cNvPr id="1946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420813"/>
            <a:ext cx="6619875" cy="409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1" name="TextBox 4"/>
          <p:cNvSpPr txBox="1">
            <a:spLocks noChangeArrowheads="1"/>
          </p:cNvSpPr>
          <p:nvPr/>
        </p:nvSpPr>
        <p:spPr bwMode="auto">
          <a:xfrm>
            <a:off x="1835150" y="5661025"/>
            <a:ext cx="5545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r>
              <a:rPr lang="en-US" altLang="zh-TW"/>
              <a:t>Typical condition AVDD=3.3V CLK=42MHz</a:t>
            </a:r>
            <a:endParaRPr lang="zh-TW" altLang="en-US"/>
          </a:p>
        </p:txBody>
      </p:sp>
      <p:graphicFrame>
        <p:nvGraphicFramePr>
          <p:cNvPr id="2" name="Table 1"/>
          <p:cNvGraphicFramePr>
            <a:graphicFrameLocks noGrp="1"/>
          </p:cNvGraphicFramePr>
          <p:nvPr/>
        </p:nvGraphicFramePr>
        <p:xfrm>
          <a:off x="7092950" y="1820863"/>
          <a:ext cx="1550988" cy="3297237"/>
        </p:xfrm>
        <a:graphic>
          <a:graphicData uri="http://schemas.openxmlformats.org/drawingml/2006/table">
            <a:tbl>
              <a:tblPr firstRow="1" firstCol="1" bandRow="1">
                <a:tableStyleId>{5C22544A-7EE6-4342-B048-85BDC9FD1C3A}</a:tableStyleId>
              </a:tblPr>
              <a:tblGrid>
                <a:gridCol w="864801"/>
                <a:gridCol w="686187"/>
              </a:tblGrid>
              <a:tr h="288089">
                <a:tc>
                  <a:txBody>
                    <a:bodyPr/>
                    <a:lstStyle/>
                    <a:p>
                      <a:pPr algn="just" hangingPunct="0">
                        <a:spcBef>
                          <a:spcPts val="240"/>
                        </a:spcBef>
                        <a:spcAft>
                          <a:spcPts val="600"/>
                        </a:spcAft>
                      </a:pPr>
                      <a:r>
                        <a:rPr lang="en-US" sz="1200" dirty="0" err="1" smtClean="0">
                          <a:effectLst/>
                        </a:rPr>
                        <a:t>chxsmpcnt</a:t>
                      </a:r>
                      <a:endParaRPr lang="zh-TW" sz="1200" dirty="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000">
                          <a:effectLst/>
                        </a:rPr>
                        <a:t>ADC clock</a:t>
                      </a:r>
                      <a:endParaRPr lang="zh-TW" sz="1200">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dirty="0">
                          <a:effectLst/>
                        </a:rPr>
                        <a:t>0</a:t>
                      </a:r>
                      <a:endParaRPr lang="zh-TW" sz="1200" dirty="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0</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1</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1</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2</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2</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3</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4</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4</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8</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5</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16</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6</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32</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7</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64</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8</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a:solidFill>
                            <a:srgbClr val="FF0000"/>
                          </a:solidFill>
                          <a:effectLst/>
                        </a:rPr>
                        <a:t>128</a:t>
                      </a:r>
                      <a:endParaRPr lang="zh-TW" sz="120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9</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dirty="0">
                          <a:solidFill>
                            <a:srgbClr val="FF0000"/>
                          </a:solidFill>
                          <a:effectLst/>
                        </a:rPr>
                        <a:t>256</a:t>
                      </a:r>
                      <a:endParaRPr lang="zh-TW" sz="1200" dirty="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10</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sz="1200" dirty="0">
                          <a:solidFill>
                            <a:srgbClr val="FF0000"/>
                          </a:solidFill>
                          <a:effectLst/>
                        </a:rPr>
                        <a:t>512</a:t>
                      </a:r>
                      <a:endParaRPr lang="zh-TW" sz="1200" dirty="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11</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altLang="zh-TW" sz="1200" dirty="0" smtClean="0">
                          <a:solidFill>
                            <a:srgbClr val="FF0000"/>
                          </a:solidFill>
                          <a:effectLst/>
                        </a:rPr>
                        <a:t>1024</a:t>
                      </a:r>
                      <a:endParaRPr lang="zh-TW" sz="1200" dirty="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12</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altLang="zh-TW" sz="1200" dirty="0" smtClean="0">
                          <a:solidFill>
                            <a:srgbClr val="FF0000"/>
                          </a:solidFill>
                          <a:effectLst/>
                        </a:rPr>
                        <a:t>1024</a:t>
                      </a:r>
                      <a:endParaRPr lang="zh-TW" sz="1200" dirty="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13</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altLang="zh-TW" sz="1200" dirty="0" smtClean="0">
                          <a:solidFill>
                            <a:srgbClr val="FF0000"/>
                          </a:solidFill>
                          <a:effectLst/>
                        </a:rPr>
                        <a:t>1024</a:t>
                      </a:r>
                      <a:endParaRPr lang="zh-TW" sz="1200" dirty="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14</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altLang="zh-TW" sz="1200" dirty="0" smtClean="0">
                          <a:solidFill>
                            <a:srgbClr val="FF0000"/>
                          </a:solidFill>
                          <a:effectLst/>
                        </a:rPr>
                        <a:t>1024</a:t>
                      </a:r>
                      <a:endParaRPr lang="zh-TW" sz="1200" dirty="0">
                        <a:solidFill>
                          <a:srgbClr val="FF0000"/>
                        </a:solidFill>
                        <a:effectLst/>
                        <a:latin typeface="Arial"/>
                        <a:ea typeface="新細明體"/>
                        <a:cs typeface="Times New Roman"/>
                      </a:endParaRPr>
                    </a:p>
                  </a:txBody>
                  <a:tcPr marL="68636" marR="68636" marT="0" marB="0"/>
                </a:tc>
              </a:tr>
              <a:tr h="188072">
                <a:tc>
                  <a:txBody>
                    <a:bodyPr/>
                    <a:lstStyle/>
                    <a:p>
                      <a:pPr algn="just" hangingPunct="0">
                        <a:spcBef>
                          <a:spcPts val="240"/>
                        </a:spcBef>
                        <a:spcAft>
                          <a:spcPts val="600"/>
                        </a:spcAft>
                      </a:pPr>
                      <a:r>
                        <a:rPr lang="en-US" sz="1200">
                          <a:effectLst/>
                        </a:rPr>
                        <a:t>15</a:t>
                      </a:r>
                      <a:endParaRPr lang="zh-TW" sz="1200">
                        <a:effectLst/>
                        <a:latin typeface="Arial"/>
                        <a:ea typeface="新細明體"/>
                        <a:cs typeface="Times New Roman"/>
                      </a:endParaRPr>
                    </a:p>
                  </a:txBody>
                  <a:tcPr marL="68636" marR="68636" marT="0" marB="0"/>
                </a:tc>
                <a:tc>
                  <a:txBody>
                    <a:bodyPr/>
                    <a:lstStyle/>
                    <a:p>
                      <a:pPr algn="just" hangingPunct="0">
                        <a:spcBef>
                          <a:spcPts val="240"/>
                        </a:spcBef>
                        <a:spcAft>
                          <a:spcPts val="600"/>
                        </a:spcAft>
                      </a:pPr>
                      <a:r>
                        <a:rPr lang="en-US" altLang="zh-TW" sz="1200" dirty="0" smtClean="0">
                          <a:solidFill>
                            <a:srgbClr val="FF0000"/>
                          </a:solidFill>
                          <a:effectLst/>
                        </a:rPr>
                        <a:t>1024</a:t>
                      </a:r>
                      <a:endParaRPr lang="zh-TW" sz="1200" dirty="0">
                        <a:solidFill>
                          <a:srgbClr val="FF0000"/>
                        </a:solidFill>
                        <a:effectLst/>
                        <a:latin typeface="Arial"/>
                        <a:ea typeface="新細明體"/>
                        <a:cs typeface="Times New Roman"/>
                      </a:endParaRPr>
                    </a:p>
                  </a:txBody>
                  <a:tcPr marL="68636" marR="68636" marT="0" marB="0"/>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zh-CN" altLang="en-US" smtClean="0"/>
              <a:t>数字比较器</a:t>
            </a:r>
            <a:endParaRPr lang="en-US" altLang="zh-TW" smtClean="0"/>
          </a:p>
        </p:txBody>
      </p:sp>
      <p:sp>
        <p:nvSpPr>
          <p:cNvPr id="20483" name="Rectangle 3"/>
          <p:cNvSpPr>
            <a:spLocks noGrp="1" noChangeArrowheads="1"/>
          </p:cNvSpPr>
          <p:nvPr>
            <p:ph idx="1"/>
          </p:nvPr>
        </p:nvSpPr>
        <p:spPr/>
        <p:txBody>
          <a:bodyPr/>
          <a:lstStyle/>
          <a:p>
            <a:pPr>
              <a:lnSpc>
                <a:spcPct val="80000"/>
              </a:lnSpc>
            </a:pPr>
            <a:r>
              <a:rPr lang="en-US" altLang="zh-TW" sz="2400" smtClean="0">
                <a:cs typeface="Arial" charset="0"/>
              </a:rPr>
              <a:t>2 </a:t>
            </a:r>
            <a:r>
              <a:rPr lang="zh-CN" altLang="en-US" sz="2400" smtClean="0">
                <a:cs typeface="Arial" charset="0"/>
              </a:rPr>
              <a:t>个数字比较器</a:t>
            </a:r>
            <a:r>
              <a:rPr lang="en-US" altLang="zh-TW" sz="2400" smtClean="0">
                <a:cs typeface="Arial" charset="0"/>
              </a:rPr>
              <a:t>. </a:t>
            </a:r>
          </a:p>
          <a:p>
            <a:pPr>
              <a:lnSpc>
                <a:spcPct val="80000"/>
              </a:lnSpc>
            </a:pPr>
            <a:r>
              <a:rPr lang="zh-CN" altLang="en-US" sz="2400" smtClean="0">
                <a:cs typeface="Arial" charset="0"/>
              </a:rPr>
              <a:t>某个</a:t>
            </a:r>
            <a:r>
              <a:rPr lang="en-US" altLang="zh-CN" sz="2400" smtClean="0">
                <a:cs typeface="Arial" charset="0"/>
              </a:rPr>
              <a:t>ADC</a:t>
            </a:r>
            <a:r>
              <a:rPr lang="zh-CN" altLang="en-US" sz="2400" smtClean="0">
                <a:cs typeface="Arial" charset="0"/>
              </a:rPr>
              <a:t>通道的转换结果可以和用户指定的比较条件</a:t>
            </a:r>
            <a:r>
              <a:rPr lang="en-US" altLang="zh-TW" sz="2400" smtClean="0">
                <a:cs typeface="Arial" charset="0"/>
              </a:rPr>
              <a:t>CMPD(ADCCMPRx[27:16])</a:t>
            </a:r>
            <a:r>
              <a:rPr lang="zh-CN" altLang="en-US" sz="2400" smtClean="0">
                <a:cs typeface="Arial" charset="0"/>
              </a:rPr>
              <a:t>比较</a:t>
            </a:r>
            <a:endParaRPr lang="en-US" altLang="zh-TW" sz="2400" smtClean="0">
              <a:cs typeface="Arial" charset="0"/>
            </a:endParaRPr>
          </a:p>
          <a:p>
            <a:pPr>
              <a:lnSpc>
                <a:spcPct val="80000"/>
              </a:lnSpc>
            </a:pPr>
            <a:r>
              <a:rPr lang="zh-CN" altLang="en-US" sz="2400" smtClean="0">
                <a:cs typeface="Arial" charset="0"/>
              </a:rPr>
              <a:t>指定通道的转换完成之后，比较行为将自动开始</a:t>
            </a:r>
            <a:r>
              <a:rPr lang="en-US" altLang="zh-TW" sz="2400" smtClean="0">
                <a:cs typeface="Arial" charset="0"/>
              </a:rPr>
              <a:t>. </a:t>
            </a:r>
          </a:p>
          <a:p>
            <a:pPr>
              <a:lnSpc>
                <a:spcPct val="80000"/>
              </a:lnSpc>
            </a:pPr>
            <a:endParaRPr lang="en-US" altLang="zh-TW" sz="1800" smtClean="0">
              <a:cs typeface="Arial" charset="0"/>
            </a:endParaRPr>
          </a:p>
        </p:txBody>
      </p:sp>
      <p:sp>
        <p:nvSpPr>
          <p:cNvPr id="8" name="Slide Number Placeholder 5"/>
          <p:cNvSpPr>
            <a:spLocks noGrp="1"/>
          </p:cNvSpPr>
          <p:nvPr>
            <p:ph type="sldNum" sz="quarter" idx="11"/>
          </p:nvPr>
        </p:nvSpPr>
        <p:spPr/>
        <p:txBody>
          <a:bodyPr/>
          <a:lstStyle/>
          <a:p>
            <a:pPr>
              <a:defRPr/>
            </a:pPr>
            <a:fld id="{7276E69D-8563-40D1-8BAF-6EC6206E44B7}" type="slidenum">
              <a:rPr lang="en-US" altLang="zh-TW"/>
              <a:pPr>
                <a:defRPr/>
              </a:pPr>
              <a:t>17</a:t>
            </a:fld>
            <a:endParaRPr lang="en-US" altLang="zh-TW"/>
          </a:p>
        </p:txBody>
      </p:sp>
      <p:sp>
        <p:nvSpPr>
          <p:cNvPr id="20485" name="Rectangle 5"/>
          <p:cNvSpPr>
            <a:spLocks noChangeArrowheads="1"/>
          </p:cNvSpPr>
          <p:nvPr/>
        </p:nvSpPr>
        <p:spPr bwMode="auto">
          <a:xfrm>
            <a:off x="0" y="2540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20486" name="Rectangle 7"/>
          <p:cNvSpPr>
            <a:spLocks noChangeArrowheads="1"/>
          </p:cNvSpPr>
          <p:nvPr/>
        </p:nvSpPr>
        <p:spPr bwMode="auto">
          <a:xfrm>
            <a:off x="0" y="24733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2048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graphicFrame>
        <p:nvGraphicFramePr>
          <p:cNvPr id="20488" name="Object 2"/>
          <p:cNvGraphicFramePr>
            <a:graphicFrameLocks noChangeAspect="1"/>
          </p:cNvGraphicFramePr>
          <p:nvPr/>
        </p:nvGraphicFramePr>
        <p:xfrm>
          <a:off x="1116013" y="2924175"/>
          <a:ext cx="7208837" cy="3240088"/>
        </p:xfrm>
        <a:graphic>
          <a:graphicData uri="http://schemas.openxmlformats.org/presentationml/2006/ole">
            <mc:AlternateContent xmlns:mc="http://schemas.openxmlformats.org/markup-compatibility/2006">
              <mc:Choice xmlns:v="urn:schemas-microsoft-com:vml" Requires="v">
                <p:oleObj spid="_x0000_s20489" r:id="rId4" imgW="7054744" imgH="2914743" progId="Visio.Drawing.11">
                  <p:embed/>
                </p:oleObj>
              </mc:Choice>
              <mc:Fallback>
                <p:oleObj r:id="rId4" imgW="7054744" imgH="2914743" progId="Visio.Drawing.11">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2924175"/>
                        <a:ext cx="7208837"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advTm="14436"/>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marL="762000" indent="-762000"/>
            <a:r>
              <a:rPr lang="en-US" altLang="zh-TW" smtClean="0"/>
              <a:t>ADC </a:t>
            </a:r>
            <a:r>
              <a:rPr lang="zh-CN" altLang="en-US" smtClean="0"/>
              <a:t>中断</a:t>
            </a:r>
            <a:endParaRPr lang="en-US" altLang="zh-TW" smtClean="0"/>
          </a:p>
        </p:txBody>
      </p:sp>
      <p:sp>
        <p:nvSpPr>
          <p:cNvPr id="21507" name="Rectangle 3"/>
          <p:cNvSpPr>
            <a:spLocks noGrp="1" noChangeArrowheads="1"/>
          </p:cNvSpPr>
          <p:nvPr>
            <p:ph idx="1"/>
          </p:nvPr>
        </p:nvSpPr>
        <p:spPr/>
        <p:txBody>
          <a:bodyPr/>
          <a:lstStyle/>
          <a:p>
            <a:r>
              <a:rPr lang="en-US" altLang="zh-CN" sz="2400" smtClean="0">
                <a:cs typeface="Arial" charset="0"/>
              </a:rPr>
              <a:t>3</a:t>
            </a:r>
            <a:r>
              <a:rPr lang="zh-CN" altLang="en-US" sz="2400" smtClean="0">
                <a:cs typeface="Arial" charset="0"/>
              </a:rPr>
              <a:t>种中断源</a:t>
            </a:r>
            <a:endParaRPr lang="en-US" altLang="zh-TW" sz="2400" smtClean="0">
              <a:cs typeface="Arial" charset="0"/>
            </a:endParaRPr>
          </a:p>
          <a:p>
            <a:pPr lvl="1">
              <a:buFont typeface="Arial" charset="0"/>
              <a:buChar char="•"/>
            </a:pPr>
            <a:r>
              <a:rPr lang="en-US" altLang="zh-TW" sz="2000" smtClean="0">
                <a:cs typeface="Arial" charset="0"/>
              </a:rPr>
              <a:t>ADF: ADC </a:t>
            </a:r>
            <a:r>
              <a:rPr lang="zh-CN" altLang="en-US" sz="2000" smtClean="0">
                <a:cs typeface="Arial" charset="0"/>
              </a:rPr>
              <a:t>转换完成</a:t>
            </a:r>
            <a:endParaRPr lang="en-US" altLang="zh-TW" sz="2000" smtClean="0">
              <a:cs typeface="Arial" charset="0"/>
            </a:endParaRPr>
          </a:p>
          <a:p>
            <a:pPr lvl="1">
              <a:buFont typeface="Arial" charset="0"/>
              <a:buChar char="•"/>
            </a:pPr>
            <a:r>
              <a:rPr lang="en-US" altLang="zh-TW" sz="2000" smtClean="0">
                <a:cs typeface="Arial" charset="0"/>
              </a:rPr>
              <a:t>CMPF0: ADC </a:t>
            </a:r>
            <a:r>
              <a:rPr lang="zh-CN" altLang="en-US" sz="2000" smtClean="0">
                <a:cs typeface="Arial" charset="0"/>
              </a:rPr>
              <a:t>比较器</a:t>
            </a:r>
            <a:r>
              <a:rPr lang="en-US" altLang="zh-TW" sz="2000" smtClean="0">
                <a:cs typeface="Arial" charset="0"/>
              </a:rPr>
              <a:t>0</a:t>
            </a:r>
            <a:r>
              <a:rPr lang="zh-CN" altLang="en-US" sz="2000" smtClean="0">
                <a:cs typeface="Arial" charset="0"/>
              </a:rPr>
              <a:t>比较条件满足</a:t>
            </a:r>
            <a:endParaRPr lang="en-US" altLang="zh-TW" sz="2000" smtClean="0">
              <a:cs typeface="Arial" charset="0"/>
            </a:endParaRPr>
          </a:p>
          <a:p>
            <a:pPr lvl="1">
              <a:buFont typeface="Arial" charset="0"/>
              <a:buChar char="•"/>
            </a:pPr>
            <a:r>
              <a:rPr lang="en-US" altLang="zh-TW" sz="2000" smtClean="0">
                <a:cs typeface="Arial" charset="0"/>
              </a:rPr>
              <a:t>CMPF1: ADC </a:t>
            </a:r>
            <a:r>
              <a:rPr lang="zh-CN" altLang="en-US" sz="2000" smtClean="0">
                <a:cs typeface="Arial" charset="0"/>
              </a:rPr>
              <a:t>比较器</a:t>
            </a:r>
            <a:r>
              <a:rPr lang="en-US" altLang="zh-CN" sz="2000" smtClean="0">
                <a:cs typeface="Arial" charset="0"/>
              </a:rPr>
              <a:t>1</a:t>
            </a:r>
            <a:r>
              <a:rPr lang="zh-CN" altLang="en-US" sz="2000" smtClean="0">
                <a:cs typeface="Arial" charset="0"/>
              </a:rPr>
              <a:t>比较条件满足</a:t>
            </a:r>
            <a:endParaRPr lang="en-US" altLang="zh-TW" sz="2000" smtClean="0">
              <a:cs typeface="Arial" charset="0"/>
            </a:endParaRPr>
          </a:p>
          <a:p>
            <a:endParaRPr lang="da-DK" altLang="zh-TW" sz="2400" smtClean="0">
              <a:cs typeface="Arial" charset="0"/>
            </a:endParaRPr>
          </a:p>
          <a:p>
            <a:endParaRPr lang="en-US" altLang="zh-TW" sz="2400" smtClean="0">
              <a:cs typeface="Arial" charset="0"/>
            </a:endParaRPr>
          </a:p>
        </p:txBody>
      </p:sp>
      <p:sp>
        <p:nvSpPr>
          <p:cNvPr id="10" name="Slide Number Placeholder 5"/>
          <p:cNvSpPr>
            <a:spLocks noGrp="1"/>
          </p:cNvSpPr>
          <p:nvPr>
            <p:ph type="sldNum" sz="quarter" idx="11"/>
          </p:nvPr>
        </p:nvSpPr>
        <p:spPr/>
        <p:txBody>
          <a:bodyPr/>
          <a:lstStyle/>
          <a:p>
            <a:pPr>
              <a:defRPr/>
            </a:pPr>
            <a:fld id="{D34B2897-304E-404E-8AAD-DCC9A5464223}" type="slidenum">
              <a:rPr lang="en-US" altLang="zh-TW"/>
              <a:pPr>
                <a:defRPr/>
              </a:pPr>
              <a:t>18</a:t>
            </a:fld>
            <a:endParaRPr lang="en-US" altLang="zh-TW"/>
          </a:p>
        </p:txBody>
      </p:sp>
      <p:sp>
        <p:nvSpPr>
          <p:cNvPr id="21509" name="Rectangle 5"/>
          <p:cNvSpPr>
            <a:spLocks noChangeArrowheads="1"/>
          </p:cNvSpPr>
          <p:nvPr/>
        </p:nvSpPr>
        <p:spPr bwMode="auto">
          <a:xfrm>
            <a:off x="0" y="26098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graphicFrame>
        <p:nvGraphicFramePr>
          <p:cNvPr id="21510" name="Object 4"/>
          <p:cNvGraphicFramePr>
            <a:graphicFrameLocks noChangeAspect="1"/>
          </p:cNvGraphicFramePr>
          <p:nvPr/>
        </p:nvGraphicFramePr>
        <p:xfrm>
          <a:off x="1619250" y="3284538"/>
          <a:ext cx="6502400" cy="2814637"/>
        </p:xfrm>
        <a:graphic>
          <a:graphicData uri="http://schemas.openxmlformats.org/presentationml/2006/ole">
            <mc:AlternateContent xmlns:mc="http://schemas.openxmlformats.org/markup-compatibility/2006">
              <mc:Choice xmlns:v="urn:schemas-microsoft-com:vml" Requires="v">
                <p:oleObj spid="_x0000_s21511" name="Visio" r:id="rId4" imgW="3790997" imgH="1645287" progId="Visio.Drawing.11">
                  <p:embed/>
                </p:oleObj>
              </mc:Choice>
              <mc:Fallback>
                <p:oleObj name="Visio" r:id="rId4" imgW="3790997" imgH="1645287" progId="Visio.Drawing.11">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9250" y="3284538"/>
                        <a:ext cx="6502400" cy="281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advTm="24453"/>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zh-CN" altLang="en-US" smtClean="0"/>
              <a:t>代码</a:t>
            </a:r>
            <a:endParaRPr lang="zh-TW" altLang="en-US" smtClean="0"/>
          </a:p>
        </p:txBody>
      </p:sp>
      <p:sp>
        <p:nvSpPr>
          <p:cNvPr id="22531" name="Content Placeholder 2"/>
          <p:cNvSpPr>
            <a:spLocks noGrp="1"/>
          </p:cNvSpPr>
          <p:nvPr>
            <p:ph idx="1"/>
          </p:nvPr>
        </p:nvSpPr>
        <p:spPr>
          <a:xfrm>
            <a:off x="457200" y="1052513"/>
            <a:ext cx="8229600" cy="5113337"/>
          </a:xfrm>
          <a:solidFill>
            <a:srgbClr val="FFFF99"/>
          </a:solidFill>
        </p:spPr>
        <p:txBody>
          <a:bodyPr/>
          <a:lstStyle/>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uint16_t u16data;</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uint8_t gu8AdcIntFlag = 0;</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void ADC_IRQHandler ()</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ADC-&gt;SR = 0x01;</a:t>
            </a:r>
            <a:r>
              <a:rPr lang="en-US" altLang="zh-TW" sz="1300" i="1" smtClean="0">
                <a:solidFill>
                  <a:srgbClr val="006600"/>
                </a:solidFill>
                <a:latin typeface="Arial" charset="0"/>
                <a:ea typeface="Arial Unicode MS" pitchFamily="34" charset="-122"/>
                <a:cs typeface="Arial Unicode MS" pitchFamily="34" charset="-122"/>
              </a:rPr>
              <a:t>//Clear ADC flag</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gu8AdcIntFlag = 1 ;</a:t>
            </a:r>
            <a:r>
              <a:rPr lang="en-US" altLang="zh-TW" sz="1300" i="1" smtClean="0">
                <a:solidFill>
                  <a:srgbClr val="006600"/>
                </a:solidFill>
                <a:latin typeface="Arial" charset="0"/>
                <a:ea typeface="Arial Unicode MS" pitchFamily="34" charset="-122"/>
                <a:cs typeface="Arial Unicode MS" pitchFamily="34" charset="-122"/>
              </a:rPr>
              <a:t>//Set software flag</a:t>
            </a:r>
            <a:endParaRPr kumimoji="1" lang="en-US" altLang="zh-TW" sz="13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int main(void)</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a:t>
            </a:r>
            <a:r>
              <a:rPr lang="fr-FR" altLang="zh-TW" sz="1300" i="1" smtClean="0">
                <a:solidFill>
                  <a:srgbClr val="006600"/>
                </a:solidFill>
                <a:latin typeface="Arial" charset="0"/>
                <a:ea typeface="Arial Unicode MS" pitchFamily="34" charset="-122"/>
                <a:cs typeface="Arial Unicode MS" pitchFamily="34" charset="-122"/>
              </a:rPr>
              <a:t>/* Set GPA0 for ADC0 */</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GPIOA-&gt;OFFD |= GPIO_OFFD_OFFD_0;//Disable digital input path</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GCR-&gt;PA_L_MFP = (GCR-&gt;PA_L_MFP &amp; ~PA0_MFP_MASK)|PA0_MFP_ADC_CH0;</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a:t>
            </a:r>
            <a:r>
              <a:rPr lang="fr-FR" altLang="zh-TW" sz="1300" i="1" smtClean="0">
                <a:solidFill>
                  <a:srgbClr val="006600"/>
                </a:solidFill>
                <a:latin typeface="Arial" charset="0"/>
                <a:ea typeface="Arial Unicode MS" pitchFamily="34" charset="-122"/>
                <a:cs typeface="Arial Unicode MS" pitchFamily="34" charset="-122"/>
              </a:rPr>
              <a:t>/* Set Single end, Single mode and AVDD for reference voltage */</a:t>
            </a:r>
            <a:endParaRPr kumimoji="1" lang="en-US" altLang="zh-TW" sz="13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ADC_Init(ADC_CR_SINGLE_END, ADC_CR_ADMD_SINGEL,0x01, ADC_CR_REFSEL_AVDD);</a:t>
            </a: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ADC_EnableInt() ;</a:t>
            </a:r>
            <a:r>
              <a:rPr lang="en-US" altLang="zh-TW" sz="1300" i="1" smtClean="0">
                <a:solidFill>
                  <a:srgbClr val="006600"/>
                </a:solidFill>
                <a:latin typeface="Arial" charset="0"/>
                <a:ea typeface="Arial Unicode MS" pitchFamily="34" charset="-122"/>
                <a:cs typeface="Arial Unicode MS" pitchFamily="34" charset="-122"/>
              </a:rPr>
              <a:t>//Enable ADC interrupt</a:t>
            </a:r>
            <a:endParaRPr kumimoji="1" lang="en-US" altLang="zh-TW" sz="13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ADC_POWER_ON;</a:t>
            </a:r>
            <a:r>
              <a:rPr lang="en-US" altLang="zh-TW" sz="1300" i="1" smtClean="0">
                <a:solidFill>
                  <a:srgbClr val="006600"/>
                </a:solidFill>
                <a:latin typeface="Arial" charset="0"/>
                <a:ea typeface="Arial Unicode MS" pitchFamily="34" charset="-122"/>
                <a:cs typeface="Arial Unicode MS" pitchFamily="34" charset="-122"/>
              </a:rPr>
              <a:t>//Turn on ADC power</a:t>
            </a:r>
            <a:endParaRPr kumimoji="1" lang="en-US" altLang="zh-TW" sz="13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ADC_START_CONV ;</a:t>
            </a:r>
            <a:r>
              <a:rPr lang="en-US" altLang="zh-TW" sz="1300" i="1" smtClean="0">
                <a:solidFill>
                  <a:srgbClr val="006600"/>
                </a:solidFill>
                <a:latin typeface="Arial" charset="0"/>
                <a:ea typeface="Arial Unicode MS" pitchFamily="34" charset="-122"/>
                <a:cs typeface="Arial Unicode MS" pitchFamily="34" charset="-122"/>
              </a:rPr>
              <a:t>//Start conversion </a:t>
            </a:r>
            <a:endParaRPr kumimoji="1" lang="en-US" altLang="zh-TW" sz="13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while(gu8AdcIntFlag==0) ;</a:t>
            </a:r>
            <a:r>
              <a:rPr lang="en-US" altLang="zh-TW" sz="1300" i="1" smtClean="0">
                <a:solidFill>
                  <a:srgbClr val="006600"/>
                </a:solidFill>
                <a:latin typeface="Arial" charset="0"/>
                <a:ea typeface="Arial Unicode MS" pitchFamily="34" charset="-122"/>
                <a:cs typeface="Arial Unicode MS" pitchFamily="34" charset="-122"/>
              </a:rPr>
              <a:t>// Wait for setting software flag</a:t>
            </a:r>
            <a:endParaRPr kumimoji="1" lang="en-US" altLang="zh-TW" sz="13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ADC_DisableInt() ;</a:t>
            </a:r>
            <a:r>
              <a:rPr lang="en-US" altLang="zh-TW" sz="1300" i="1" smtClean="0">
                <a:solidFill>
                  <a:srgbClr val="006600"/>
                </a:solidFill>
                <a:latin typeface="Arial" charset="0"/>
                <a:ea typeface="Arial Unicode MS" pitchFamily="34" charset="-122"/>
                <a:cs typeface="Arial Unicode MS" pitchFamily="34" charset="-122"/>
              </a:rPr>
              <a:t>//Disable ADC interrupt</a:t>
            </a:r>
            <a:endParaRPr kumimoji="1" lang="en-US" altLang="zh-TW" sz="13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  u16data = ADC_GetConversionData(0) ;</a:t>
            </a:r>
            <a:r>
              <a:rPr lang="en-US" altLang="zh-TW" sz="1300" i="1" smtClean="0">
                <a:solidFill>
                  <a:srgbClr val="006600"/>
                </a:solidFill>
                <a:latin typeface="Arial" charset="0"/>
                <a:ea typeface="Arial Unicode MS" pitchFamily="34" charset="-122"/>
                <a:cs typeface="Arial Unicode MS" pitchFamily="34" charset="-122"/>
              </a:rPr>
              <a:t>//Get ADC result</a:t>
            </a:r>
            <a:endParaRPr kumimoji="1" lang="en-US" altLang="zh-TW" sz="13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300" smtClean="0">
                <a:latin typeface="Lucida Console" pitchFamily="49" charset="0"/>
                <a:ea typeface="Arial Unicode MS" pitchFamily="34" charset="-122"/>
                <a:cs typeface="Arial Unicode MS" pitchFamily="34" charset="-122"/>
              </a:rPr>
              <a:t>}</a:t>
            </a:r>
          </a:p>
          <a:p>
            <a:pPr marL="0" indent="0">
              <a:buFont typeface="Arial" charset="0"/>
              <a:buNone/>
            </a:pPr>
            <a:endParaRPr lang="en-US" altLang="zh-TW" sz="1400" smtClean="0">
              <a:latin typeface="Courier New" pitchFamily="49" charset="0"/>
              <a:cs typeface="Courier New" pitchFamily="49" charset="0"/>
            </a:endParaRPr>
          </a:p>
        </p:txBody>
      </p:sp>
      <p:sp>
        <p:nvSpPr>
          <p:cNvPr id="4" name="Slide Number Placeholder 3"/>
          <p:cNvSpPr>
            <a:spLocks noGrp="1"/>
          </p:cNvSpPr>
          <p:nvPr>
            <p:ph type="sldNum" sz="quarter" idx="11"/>
          </p:nvPr>
        </p:nvSpPr>
        <p:spPr/>
        <p:txBody>
          <a:bodyPr/>
          <a:lstStyle/>
          <a:p>
            <a:pPr>
              <a:defRPr/>
            </a:pPr>
            <a:fld id="{EAD3E1CD-E8F5-467D-8B0A-F2EF78D767B3}" type="slidenum">
              <a:rPr lang="zh-TW" altLang="en-US" smtClean="0"/>
              <a:pPr>
                <a:defRPr/>
              </a:pPr>
              <a:t>19</a:t>
            </a:fld>
            <a:endParaRPr lang="zh-TW" alt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altLang="zh-TW" smtClean="0"/>
              <a:t>DAC</a:t>
            </a:r>
            <a:r>
              <a:rPr lang="zh-CN" altLang="en-US" smtClean="0"/>
              <a:t>特性</a:t>
            </a:r>
            <a:endParaRPr lang="zh-TW" altLang="en-US" smtClean="0"/>
          </a:p>
        </p:txBody>
      </p:sp>
      <p:sp>
        <p:nvSpPr>
          <p:cNvPr id="23555" name="Content Placeholder 2"/>
          <p:cNvSpPr>
            <a:spLocks noGrp="1"/>
          </p:cNvSpPr>
          <p:nvPr>
            <p:ph idx="1"/>
          </p:nvPr>
        </p:nvSpPr>
        <p:spPr/>
        <p:txBody>
          <a:bodyPr/>
          <a:lstStyle/>
          <a:p>
            <a:pPr eaLnBrk="1" hangingPunct="1"/>
            <a:r>
              <a:rPr lang="zh-CN" altLang="en-US" smtClean="0">
                <a:cs typeface="Arial" charset="0"/>
              </a:rPr>
              <a:t>支持</a:t>
            </a:r>
            <a:r>
              <a:rPr lang="en-US" altLang="zh-CN" smtClean="0">
                <a:cs typeface="Arial" charset="0"/>
              </a:rPr>
              <a:t>2</a:t>
            </a:r>
            <a:r>
              <a:rPr lang="zh-CN" altLang="en-US" smtClean="0">
                <a:cs typeface="Arial" charset="0"/>
              </a:rPr>
              <a:t>个</a:t>
            </a:r>
            <a:r>
              <a:rPr lang="en-US" altLang="zh-TW" smtClean="0">
                <a:cs typeface="Arial" charset="0"/>
              </a:rPr>
              <a:t>12-bit DAC</a:t>
            </a:r>
            <a:r>
              <a:rPr lang="zh-CN" altLang="en-US" smtClean="0">
                <a:cs typeface="Arial" charset="0"/>
              </a:rPr>
              <a:t>通道</a:t>
            </a:r>
            <a:endParaRPr lang="en-US" altLang="zh-TW" smtClean="0">
              <a:cs typeface="Arial" charset="0"/>
            </a:endParaRPr>
          </a:p>
          <a:p>
            <a:pPr eaLnBrk="1" hangingPunct="1"/>
            <a:r>
              <a:rPr lang="zh-CN" altLang="en-US" smtClean="0">
                <a:cs typeface="Arial" charset="0"/>
              </a:rPr>
              <a:t>支持组模式</a:t>
            </a:r>
            <a:r>
              <a:rPr lang="en-US" altLang="zh-TW" smtClean="0">
                <a:cs typeface="Arial" charset="0"/>
              </a:rPr>
              <a:t> (</a:t>
            </a:r>
            <a:r>
              <a:rPr lang="zh-CN" altLang="en-US" smtClean="0">
                <a:cs typeface="Arial" charset="0"/>
              </a:rPr>
              <a:t>同步更新</a:t>
            </a:r>
            <a:r>
              <a:rPr lang="en-US" altLang="zh-TW" smtClean="0">
                <a:cs typeface="Arial" charset="0"/>
              </a:rPr>
              <a:t>)</a:t>
            </a:r>
          </a:p>
          <a:p>
            <a:pPr eaLnBrk="1" hangingPunct="1"/>
            <a:r>
              <a:rPr lang="zh-CN" altLang="en-US" smtClean="0">
                <a:cs typeface="Arial" charset="0"/>
              </a:rPr>
              <a:t>触发</a:t>
            </a:r>
            <a:endParaRPr lang="en-US" altLang="zh-TW" smtClean="0">
              <a:cs typeface="Arial" charset="0"/>
            </a:endParaRPr>
          </a:p>
          <a:p>
            <a:pPr lvl="1" eaLnBrk="1" hangingPunct="1">
              <a:buFont typeface="Arial" charset="0"/>
              <a:buChar char="•"/>
            </a:pPr>
            <a:r>
              <a:rPr lang="zh-CN" altLang="en-US" smtClean="0">
                <a:cs typeface="Arial" charset="0"/>
              </a:rPr>
              <a:t>软件</a:t>
            </a:r>
            <a:endParaRPr lang="en-US" altLang="zh-TW" smtClean="0">
              <a:cs typeface="Arial" charset="0"/>
            </a:endParaRPr>
          </a:p>
          <a:p>
            <a:pPr lvl="1" eaLnBrk="1" hangingPunct="1">
              <a:buFont typeface="Arial" charset="0"/>
              <a:buChar char="•"/>
            </a:pPr>
            <a:r>
              <a:rPr lang="zh-CN" altLang="en-US" smtClean="0">
                <a:cs typeface="Arial" charset="0"/>
              </a:rPr>
              <a:t>定时器</a:t>
            </a:r>
            <a:endParaRPr lang="en-US" altLang="zh-TW" smtClean="0">
              <a:cs typeface="Arial" charset="0"/>
            </a:endParaRPr>
          </a:p>
          <a:p>
            <a:pPr lvl="1" eaLnBrk="1" hangingPunct="1">
              <a:buFont typeface="Arial" charset="0"/>
              <a:buChar char="•"/>
            </a:pPr>
            <a:r>
              <a:rPr lang="en-US" altLang="zh-TW" smtClean="0">
                <a:cs typeface="Arial" charset="0"/>
              </a:rPr>
              <a:t>PDMA </a:t>
            </a:r>
          </a:p>
          <a:p>
            <a:pPr eaLnBrk="1" hangingPunct="1"/>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9C3CBD6F-0300-4883-9CDB-F81C09A35A2E}" type="slidenum">
              <a:rPr lang="zh-TW" altLang="en-US"/>
              <a:pPr>
                <a:defRPr/>
              </a:pPr>
              <a:t>20</a:t>
            </a:fld>
            <a:endParaRPr lang="zh-TW"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zh-CN" altLang="en-US" smtClean="0"/>
              <a:t>时序</a:t>
            </a:r>
            <a:endParaRPr lang="zh-TW" altLang="en-US" smtClean="0"/>
          </a:p>
        </p:txBody>
      </p:sp>
      <p:sp>
        <p:nvSpPr>
          <p:cNvPr id="24579" name="Content Placeholder 2"/>
          <p:cNvSpPr>
            <a:spLocks noGrp="1"/>
          </p:cNvSpPr>
          <p:nvPr>
            <p:ph idx="1"/>
          </p:nvPr>
        </p:nvSpPr>
        <p:spPr/>
        <p:txBody>
          <a:bodyPr/>
          <a:lstStyle/>
          <a:p>
            <a:pPr eaLnBrk="1" hangingPunct="1"/>
            <a:r>
              <a:rPr lang="zh-CN" altLang="en-US" smtClean="0">
                <a:cs typeface="Arial" charset="0"/>
              </a:rPr>
              <a:t>上电稳定事件</a:t>
            </a:r>
            <a:r>
              <a:rPr lang="en-US" altLang="zh-TW" smtClean="0">
                <a:cs typeface="Arial" charset="0"/>
              </a:rPr>
              <a:t>: 6 us</a:t>
            </a:r>
          </a:p>
          <a:p>
            <a:pPr lvl="1" eaLnBrk="1" hangingPunct="1">
              <a:buFont typeface="Arial" charset="0"/>
              <a:buChar char="•"/>
            </a:pPr>
            <a:r>
              <a:rPr lang="en-US" altLang="zh-TW" smtClean="0">
                <a:cs typeface="Arial" charset="0"/>
              </a:rPr>
              <a:t>DACPWONSTBCNT (14 bit) </a:t>
            </a:r>
          </a:p>
          <a:p>
            <a:pPr eaLnBrk="1" hangingPunct="1"/>
            <a:r>
              <a:rPr lang="zh-CN" altLang="en-US" smtClean="0">
                <a:cs typeface="Arial" charset="0"/>
              </a:rPr>
              <a:t>转换完成时间</a:t>
            </a:r>
            <a:r>
              <a:rPr lang="en-US" altLang="zh-TW" smtClean="0">
                <a:cs typeface="Arial" charset="0"/>
              </a:rPr>
              <a:t>: 2 us (500k sample/sec)</a:t>
            </a:r>
          </a:p>
          <a:p>
            <a:pPr lvl="1" eaLnBrk="1" hangingPunct="1">
              <a:buFont typeface="Arial" charset="0"/>
              <a:buChar char="•"/>
            </a:pPr>
            <a:r>
              <a:rPr lang="en-US" altLang="zh-TW" smtClean="0">
                <a:cs typeface="Arial" charset="0"/>
              </a:rPr>
              <a:t>WAITDACCONV (8 bit)</a:t>
            </a:r>
          </a:p>
        </p:txBody>
      </p:sp>
      <p:sp>
        <p:nvSpPr>
          <p:cNvPr id="4" name="Slide Number Placeholder 3"/>
          <p:cNvSpPr>
            <a:spLocks noGrp="1"/>
          </p:cNvSpPr>
          <p:nvPr>
            <p:ph type="sldNum" sz="quarter" idx="11"/>
          </p:nvPr>
        </p:nvSpPr>
        <p:spPr/>
        <p:txBody>
          <a:bodyPr/>
          <a:lstStyle/>
          <a:p>
            <a:pPr>
              <a:defRPr/>
            </a:pPr>
            <a:fld id="{383A2254-AAE1-488F-B747-005625F8D418}" type="slidenum">
              <a:rPr lang="zh-TW" altLang="en-US"/>
              <a:pPr>
                <a:defRPr/>
              </a:pPr>
              <a:t>21</a:t>
            </a:fld>
            <a:endParaRPr lang="zh-TW" altLang="en-US"/>
          </a:p>
        </p:txBody>
      </p:sp>
      <p:pic>
        <p:nvPicPr>
          <p:cNvPr id="2458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3141663"/>
            <a:ext cx="718185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altLang="zh-TW" smtClean="0"/>
              <a:t>DAC </a:t>
            </a:r>
            <a:r>
              <a:rPr lang="zh-CN" altLang="en-US" smtClean="0"/>
              <a:t>触发模式</a:t>
            </a:r>
            <a:endParaRPr lang="zh-TW" altLang="en-US" smtClean="0"/>
          </a:p>
        </p:txBody>
      </p:sp>
      <p:sp>
        <p:nvSpPr>
          <p:cNvPr id="25603" name="Content Placeholder 2"/>
          <p:cNvSpPr>
            <a:spLocks noGrp="1"/>
          </p:cNvSpPr>
          <p:nvPr>
            <p:ph idx="1"/>
          </p:nvPr>
        </p:nvSpPr>
        <p:spPr/>
        <p:txBody>
          <a:bodyPr/>
          <a:lstStyle/>
          <a:p>
            <a:pPr eaLnBrk="1" hangingPunct="1"/>
            <a:r>
              <a:rPr lang="zh-CN" altLang="en-US" smtClean="0">
                <a:cs typeface="Arial" charset="0"/>
              </a:rPr>
              <a:t>软件触发</a:t>
            </a:r>
            <a:endParaRPr lang="en-US" altLang="zh-TW" smtClean="0">
              <a:cs typeface="Arial" charset="0"/>
            </a:endParaRPr>
          </a:p>
          <a:p>
            <a:pPr lvl="1" eaLnBrk="1" hangingPunct="1">
              <a:buFont typeface="Arial" charset="0"/>
              <a:buChar char="•"/>
            </a:pPr>
            <a:r>
              <a:rPr lang="zh-CN" altLang="en-US" smtClean="0">
                <a:cs typeface="Arial" charset="0"/>
              </a:rPr>
              <a:t>写</a:t>
            </a:r>
            <a:r>
              <a:rPr lang="en-US" altLang="zh-TW" smtClean="0">
                <a:cs typeface="Arial" charset="0"/>
              </a:rPr>
              <a:t>DACx_DATA </a:t>
            </a:r>
            <a:r>
              <a:rPr lang="zh-CN" altLang="en-US" smtClean="0">
                <a:cs typeface="Arial" charset="0"/>
              </a:rPr>
              <a:t>寄存器</a:t>
            </a:r>
            <a:endParaRPr lang="en-US" altLang="zh-TW" smtClean="0">
              <a:cs typeface="Arial" charset="0"/>
            </a:endParaRPr>
          </a:p>
          <a:p>
            <a:pPr eaLnBrk="1" hangingPunct="1"/>
            <a:r>
              <a:rPr lang="en-US" altLang="zh-TW" smtClean="0">
                <a:cs typeface="Arial" charset="0"/>
              </a:rPr>
              <a:t>PDMA </a:t>
            </a:r>
            <a:r>
              <a:rPr lang="zh-CN" altLang="en-US" smtClean="0">
                <a:cs typeface="Arial" charset="0"/>
              </a:rPr>
              <a:t>触发</a:t>
            </a:r>
            <a:endParaRPr lang="en-US" altLang="zh-TW" smtClean="0">
              <a:cs typeface="Arial" charset="0"/>
            </a:endParaRPr>
          </a:p>
          <a:p>
            <a:pPr lvl="1" eaLnBrk="1" hangingPunct="1">
              <a:buFont typeface="Arial" charset="0"/>
              <a:buChar char="•"/>
            </a:pPr>
            <a:r>
              <a:rPr lang="en-US" altLang="zh-TW" smtClean="0">
                <a:cs typeface="Arial" charset="0"/>
              </a:rPr>
              <a:t>Delay time : (WAITDACCONV+1)/PCLK</a:t>
            </a:r>
          </a:p>
          <a:p>
            <a:pPr eaLnBrk="1" hangingPunct="1"/>
            <a:r>
              <a:rPr lang="zh-CN" altLang="en-US" smtClean="0">
                <a:cs typeface="Arial" charset="0"/>
              </a:rPr>
              <a:t>定时器触发</a:t>
            </a:r>
            <a:endParaRPr lang="en-US" altLang="zh-TW" smtClean="0">
              <a:cs typeface="Arial" charset="0"/>
            </a:endParaRPr>
          </a:p>
          <a:p>
            <a:pPr lvl="1" eaLnBrk="1" hangingPunct="1">
              <a:buFont typeface="Arial" charset="0"/>
              <a:buChar char="•"/>
            </a:pPr>
            <a:r>
              <a:rPr lang="zh-CN" altLang="en-US" smtClean="0">
                <a:cs typeface="Arial" charset="0"/>
              </a:rPr>
              <a:t>超时事件或者捕获事件</a:t>
            </a:r>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022D0503-E407-4574-AB12-F13DD312BE8D}" type="slidenum">
              <a:rPr lang="zh-TW" altLang="en-US"/>
              <a:pPr>
                <a:defRPr/>
              </a:pPr>
              <a:t>22</a:t>
            </a:fld>
            <a:endParaRPr lang="zh-TW"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altLang="zh-TW" smtClean="0"/>
              <a:t>DAC </a:t>
            </a:r>
            <a:r>
              <a:rPr lang="zh-CN" altLang="en-US" smtClean="0"/>
              <a:t>输出波形</a:t>
            </a:r>
            <a:endParaRPr lang="zh-TW" altLang="en-US" smtClean="0"/>
          </a:p>
        </p:txBody>
      </p:sp>
      <p:sp>
        <p:nvSpPr>
          <p:cNvPr id="4" name="Slide Number Placeholder 3"/>
          <p:cNvSpPr>
            <a:spLocks noGrp="1"/>
          </p:cNvSpPr>
          <p:nvPr>
            <p:ph type="sldNum" sz="quarter" idx="11"/>
          </p:nvPr>
        </p:nvSpPr>
        <p:spPr/>
        <p:txBody>
          <a:bodyPr/>
          <a:lstStyle/>
          <a:p>
            <a:pPr>
              <a:defRPr/>
            </a:pPr>
            <a:fld id="{D6175C19-BD8A-4B9B-8167-BD99076B0391}" type="slidenum">
              <a:rPr lang="zh-TW" altLang="en-US" smtClean="0"/>
              <a:pPr>
                <a:defRPr/>
              </a:pPr>
              <a:t>23</a:t>
            </a:fld>
            <a:endParaRPr lang="zh-TW" altLang="en-US" dirty="0"/>
          </a:p>
        </p:txBody>
      </p:sp>
      <p:cxnSp>
        <p:nvCxnSpPr>
          <p:cNvPr id="8" name="Straight Arrow Connector 7"/>
          <p:cNvCxnSpPr/>
          <p:nvPr/>
        </p:nvCxnSpPr>
        <p:spPr>
          <a:xfrm flipV="1">
            <a:off x="1042988" y="2843213"/>
            <a:ext cx="0" cy="14398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042988" y="4283075"/>
            <a:ext cx="3530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5148263" y="2868613"/>
            <a:ext cx="0" cy="14398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5148263" y="4308475"/>
            <a:ext cx="35274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42988" y="3563938"/>
            <a:ext cx="720725" cy="7191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6" name="Rectangle 15"/>
          <p:cNvSpPr/>
          <p:nvPr/>
        </p:nvSpPr>
        <p:spPr>
          <a:xfrm>
            <a:off x="1763713" y="2843213"/>
            <a:ext cx="358775" cy="14398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7" name="Rectangle 16"/>
          <p:cNvSpPr/>
          <p:nvPr/>
        </p:nvSpPr>
        <p:spPr>
          <a:xfrm>
            <a:off x="2122488" y="3275013"/>
            <a:ext cx="1225550" cy="10080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8" name="Rectangle 17"/>
          <p:cNvSpPr/>
          <p:nvPr/>
        </p:nvSpPr>
        <p:spPr>
          <a:xfrm>
            <a:off x="3348038" y="3635375"/>
            <a:ext cx="431800"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9" name="Rectangle 18"/>
          <p:cNvSpPr/>
          <p:nvPr/>
        </p:nvSpPr>
        <p:spPr>
          <a:xfrm>
            <a:off x="3779838" y="3779838"/>
            <a:ext cx="577850" cy="5032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0" name="Rectangle 19"/>
          <p:cNvSpPr/>
          <p:nvPr/>
        </p:nvSpPr>
        <p:spPr>
          <a:xfrm>
            <a:off x="5148263" y="4060825"/>
            <a:ext cx="360362" cy="2476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1" name="Rectangle 20"/>
          <p:cNvSpPr/>
          <p:nvPr/>
        </p:nvSpPr>
        <p:spPr>
          <a:xfrm>
            <a:off x="5508625" y="3806825"/>
            <a:ext cx="358775" cy="5064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2" name="Rectangle 21"/>
          <p:cNvSpPr/>
          <p:nvPr/>
        </p:nvSpPr>
        <p:spPr>
          <a:xfrm>
            <a:off x="5867400" y="3651250"/>
            <a:ext cx="360363" cy="6572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3" name="Rectangle 22"/>
          <p:cNvSpPr/>
          <p:nvPr/>
        </p:nvSpPr>
        <p:spPr>
          <a:xfrm>
            <a:off x="6227763" y="3506788"/>
            <a:ext cx="360362" cy="8016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4" name="Rectangle 23"/>
          <p:cNvSpPr/>
          <p:nvPr/>
        </p:nvSpPr>
        <p:spPr>
          <a:xfrm>
            <a:off x="6588125" y="3394075"/>
            <a:ext cx="360363"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5" name="Rectangle 24"/>
          <p:cNvSpPr/>
          <p:nvPr/>
        </p:nvSpPr>
        <p:spPr>
          <a:xfrm>
            <a:off x="6948488" y="3506788"/>
            <a:ext cx="360362" cy="8016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6" name="Rectangle 25"/>
          <p:cNvSpPr/>
          <p:nvPr/>
        </p:nvSpPr>
        <p:spPr>
          <a:xfrm>
            <a:off x="7308850" y="3651250"/>
            <a:ext cx="358775" cy="6572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7" name="Rectangle 26"/>
          <p:cNvSpPr/>
          <p:nvPr/>
        </p:nvSpPr>
        <p:spPr>
          <a:xfrm>
            <a:off x="7667625" y="3806825"/>
            <a:ext cx="360363" cy="5064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8" name="Rectangle 27"/>
          <p:cNvSpPr/>
          <p:nvPr/>
        </p:nvSpPr>
        <p:spPr>
          <a:xfrm>
            <a:off x="8027988" y="4060825"/>
            <a:ext cx="360362" cy="2524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6646" name="TextBox 4"/>
          <p:cNvSpPr txBox="1">
            <a:spLocks noChangeArrowheads="1"/>
          </p:cNvSpPr>
          <p:nvPr/>
        </p:nvSpPr>
        <p:spPr bwMode="auto">
          <a:xfrm>
            <a:off x="1042988" y="4283075"/>
            <a:ext cx="1730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r>
              <a:rPr lang="en-US" altLang="zh-TW"/>
              <a:t>Software Trigger</a:t>
            </a:r>
            <a:endParaRPr lang="zh-TW" altLang="en-US"/>
          </a:p>
        </p:txBody>
      </p:sp>
      <p:sp>
        <p:nvSpPr>
          <p:cNvPr id="26647" name="TextBox 33"/>
          <p:cNvSpPr txBox="1">
            <a:spLocks noChangeArrowheads="1"/>
          </p:cNvSpPr>
          <p:nvPr/>
        </p:nvSpPr>
        <p:spPr bwMode="auto">
          <a:xfrm>
            <a:off x="5148263" y="4335463"/>
            <a:ext cx="2339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r>
              <a:rPr lang="en-US" altLang="zh-TW"/>
              <a:t>Timer/PDMA Trigger</a:t>
            </a:r>
            <a:endParaRPr lang="zh-TW"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lang="zh-CN" altLang="en-US" smtClean="0"/>
              <a:t>组模式</a:t>
            </a:r>
            <a:endParaRPr lang="zh-TW" altLang="en-US" smtClean="0"/>
          </a:p>
        </p:txBody>
      </p:sp>
      <p:sp>
        <p:nvSpPr>
          <p:cNvPr id="27651" name="Content Placeholder 2"/>
          <p:cNvSpPr>
            <a:spLocks noGrp="1"/>
          </p:cNvSpPr>
          <p:nvPr>
            <p:ph idx="1"/>
          </p:nvPr>
        </p:nvSpPr>
        <p:spPr/>
        <p:txBody>
          <a:bodyPr/>
          <a:lstStyle/>
          <a:p>
            <a:pPr eaLnBrk="1" hangingPunct="1"/>
            <a:r>
              <a:rPr lang="en-US" altLang="zh-TW" smtClean="0">
                <a:cs typeface="Arial" charset="0"/>
              </a:rPr>
              <a:t>2 </a:t>
            </a:r>
            <a:r>
              <a:rPr lang="zh-CN" altLang="en-US" smtClean="0">
                <a:cs typeface="Arial" charset="0"/>
              </a:rPr>
              <a:t>个</a:t>
            </a:r>
            <a:r>
              <a:rPr lang="en-US" altLang="zh-TW" smtClean="0">
                <a:cs typeface="Arial" charset="0"/>
              </a:rPr>
              <a:t>DAC</a:t>
            </a:r>
            <a:r>
              <a:rPr lang="zh-CN" altLang="en-US" smtClean="0">
                <a:cs typeface="Arial" charset="0"/>
              </a:rPr>
              <a:t>通道同步更新</a:t>
            </a:r>
            <a:r>
              <a:rPr lang="zh-TW" altLang="en-US" smtClean="0">
                <a:cs typeface="Arial" charset="0"/>
              </a:rPr>
              <a:t> </a:t>
            </a:r>
            <a:endParaRPr lang="en-US" altLang="zh-TW" smtClean="0">
              <a:cs typeface="Arial" charset="0"/>
            </a:endParaRPr>
          </a:p>
          <a:p>
            <a:pPr eaLnBrk="1" hangingPunct="1"/>
            <a:r>
              <a:rPr lang="en-US" altLang="zh-TW" smtClean="0">
                <a:cs typeface="Arial" charset="0"/>
              </a:rPr>
              <a:t>Channel 0 </a:t>
            </a:r>
            <a:r>
              <a:rPr lang="zh-CN" altLang="en-US" smtClean="0">
                <a:cs typeface="Arial" charset="0"/>
              </a:rPr>
              <a:t>决定触发模式</a:t>
            </a:r>
            <a:endParaRPr lang="en-US" altLang="zh-TW" smtClean="0">
              <a:cs typeface="Arial" charset="0"/>
            </a:endParaRPr>
          </a:p>
          <a:p>
            <a:pPr eaLnBrk="1" hangingPunct="1"/>
            <a:r>
              <a:rPr lang="zh-CN" altLang="en-US" smtClean="0">
                <a:solidFill>
                  <a:srgbClr val="FF0000"/>
                </a:solidFill>
                <a:cs typeface="Arial" charset="0"/>
              </a:rPr>
              <a:t>如果数据更新没有使用</a:t>
            </a:r>
            <a:r>
              <a:rPr lang="en-US" altLang="zh-TW" smtClean="0">
                <a:solidFill>
                  <a:srgbClr val="FF0000"/>
                </a:solidFill>
                <a:cs typeface="Arial" charset="0"/>
              </a:rPr>
              <a:t>PDMA, </a:t>
            </a:r>
            <a:r>
              <a:rPr lang="zh-CN" altLang="en-US" smtClean="0">
                <a:solidFill>
                  <a:srgbClr val="FF0000"/>
                </a:solidFill>
                <a:cs typeface="Arial" charset="0"/>
              </a:rPr>
              <a:t>在下一个转换开始之前，软件必须更新两个</a:t>
            </a:r>
            <a:r>
              <a:rPr lang="en-US" altLang="zh-TW" smtClean="0">
                <a:solidFill>
                  <a:srgbClr val="FF0000"/>
                </a:solidFill>
                <a:cs typeface="Arial" charset="0"/>
              </a:rPr>
              <a:t> DACx_DAT </a:t>
            </a:r>
            <a:r>
              <a:rPr lang="zh-CN" altLang="en-US" smtClean="0">
                <a:solidFill>
                  <a:srgbClr val="FF0000"/>
                </a:solidFill>
                <a:cs typeface="Arial" charset="0"/>
              </a:rPr>
              <a:t>寄存器</a:t>
            </a:r>
            <a:endParaRPr lang="en-US" altLang="zh-TW" smtClean="0">
              <a:solidFill>
                <a:srgbClr val="FF0000"/>
              </a:solidFill>
              <a:cs typeface="Arial" charset="0"/>
            </a:endParaRPr>
          </a:p>
        </p:txBody>
      </p:sp>
      <p:sp>
        <p:nvSpPr>
          <p:cNvPr id="4" name="Slide Number Placeholder 3"/>
          <p:cNvSpPr>
            <a:spLocks noGrp="1"/>
          </p:cNvSpPr>
          <p:nvPr>
            <p:ph type="sldNum" sz="quarter" idx="11"/>
          </p:nvPr>
        </p:nvSpPr>
        <p:spPr/>
        <p:txBody>
          <a:bodyPr/>
          <a:lstStyle/>
          <a:p>
            <a:pPr>
              <a:defRPr/>
            </a:pPr>
            <a:fld id="{134E8353-2A25-48CA-B73D-F108B5899DCC}" type="slidenum">
              <a:rPr lang="zh-TW" altLang="en-US"/>
              <a:pPr>
                <a:defRPr/>
              </a:pPr>
              <a:t>24</a:t>
            </a:fld>
            <a:endParaRPr lang="zh-TW"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zh-CN" altLang="en-US" smtClean="0"/>
              <a:t>中断</a:t>
            </a:r>
            <a:endParaRPr lang="zh-TW" altLang="en-US" smtClean="0"/>
          </a:p>
        </p:txBody>
      </p:sp>
      <p:sp>
        <p:nvSpPr>
          <p:cNvPr id="4" name="Slide Number Placeholder 3"/>
          <p:cNvSpPr>
            <a:spLocks noGrp="1"/>
          </p:cNvSpPr>
          <p:nvPr>
            <p:ph type="sldNum" sz="quarter" idx="11"/>
          </p:nvPr>
        </p:nvSpPr>
        <p:spPr/>
        <p:txBody>
          <a:bodyPr/>
          <a:lstStyle/>
          <a:p>
            <a:pPr>
              <a:defRPr/>
            </a:pPr>
            <a:fld id="{8A44F4AF-47B3-42B3-8734-67CDBDC4DE35}" type="slidenum">
              <a:rPr lang="zh-TW" altLang="en-US"/>
              <a:pPr>
                <a:defRPr/>
              </a:pPr>
              <a:t>25</a:t>
            </a:fld>
            <a:endParaRPr lang="zh-TW" altLang="en-US"/>
          </a:p>
        </p:txBody>
      </p:sp>
      <p:sp>
        <p:nvSpPr>
          <p:cNvPr id="2867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graphicFrame>
        <p:nvGraphicFramePr>
          <p:cNvPr id="28677" name="Object 2"/>
          <p:cNvGraphicFramePr>
            <a:graphicFrameLocks noChangeAspect="1"/>
          </p:cNvGraphicFramePr>
          <p:nvPr/>
        </p:nvGraphicFramePr>
        <p:xfrm>
          <a:off x="1331913" y="1700213"/>
          <a:ext cx="6229350" cy="3889375"/>
        </p:xfrm>
        <a:graphic>
          <a:graphicData uri="http://schemas.openxmlformats.org/presentationml/2006/ole">
            <mc:AlternateContent xmlns:mc="http://schemas.openxmlformats.org/markup-compatibility/2006">
              <mc:Choice xmlns:v="urn:schemas-microsoft-com:vml" Requires="v">
                <p:oleObj spid="_x0000_s28678" r:id="rId3" imgW="3686915" imgH="2302803" progId="Visio.Drawing.11">
                  <p:embed/>
                </p:oleObj>
              </mc:Choice>
              <mc:Fallback>
                <p:oleObj r:id="rId3" imgW="3686915" imgH="2302803" progId="Visio.Drawing.11">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913" y="1700213"/>
                        <a:ext cx="6229350"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zh-CN" altLang="en-US" smtClean="0"/>
              <a:t>代码</a:t>
            </a:r>
            <a:endParaRPr lang="zh-TW" altLang="en-US" smtClean="0"/>
          </a:p>
        </p:txBody>
      </p:sp>
      <p:sp>
        <p:nvSpPr>
          <p:cNvPr id="4" name="Slide Number Placeholder 3"/>
          <p:cNvSpPr>
            <a:spLocks noGrp="1"/>
          </p:cNvSpPr>
          <p:nvPr>
            <p:ph type="sldNum" sz="quarter" idx="11"/>
          </p:nvPr>
        </p:nvSpPr>
        <p:spPr/>
        <p:txBody>
          <a:bodyPr/>
          <a:lstStyle/>
          <a:p>
            <a:pPr>
              <a:defRPr/>
            </a:pPr>
            <a:fld id="{539EDCC7-C418-4617-A584-D373E93B9F4D}" type="slidenum">
              <a:rPr lang="zh-TW" altLang="en-US" smtClean="0"/>
              <a:pPr>
                <a:defRPr/>
              </a:pPr>
              <a:t>26</a:t>
            </a:fld>
            <a:endParaRPr lang="zh-TW" altLang="en-US" dirty="0"/>
          </a:p>
        </p:txBody>
      </p:sp>
      <p:sp>
        <p:nvSpPr>
          <p:cNvPr id="29700" name="Content Placeholder 2"/>
          <p:cNvSpPr>
            <a:spLocks noGrp="1"/>
          </p:cNvSpPr>
          <p:nvPr>
            <p:ph idx="4294967295"/>
          </p:nvPr>
        </p:nvSpPr>
        <p:spPr>
          <a:xfrm>
            <a:off x="590550" y="1052513"/>
            <a:ext cx="8229600" cy="5256212"/>
          </a:xfrm>
          <a:solidFill>
            <a:srgbClr val="FFFF99"/>
          </a:solidFill>
        </p:spPr>
        <p:txBody>
          <a:bodyPr/>
          <a:lstStyle/>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void DAC_IRQHandler(void)</a:t>
            </a: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a:t>
            </a: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  if(DAC-&gt;STS0 &amp; DAC_STS_IFG) {</a:t>
            </a: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    DAC-&gt;DATA0++;</a:t>
            </a:r>
            <a:r>
              <a:rPr lang="fr-FR" altLang="zh-TW" sz="1100" i="1" smtClean="0">
                <a:solidFill>
                  <a:srgbClr val="006600"/>
                </a:solidFill>
                <a:latin typeface="Arial" charset="0"/>
                <a:ea typeface="Arial Unicode MS" pitchFamily="34" charset="-122"/>
                <a:cs typeface="Arial Unicode MS" pitchFamily="34" charset="-122"/>
              </a:rPr>
              <a:t> //Increase value of output data</a:t>
            </a:r>
            <a:endParaRPr kumimoji="1" lang="fr-FR"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    DAC_CLEAR_CH0_INTERRUPT;</a:t>
            </a:r>
            <a:r>
              <a:rPr lang="fr-FR" altLang="zh-TW" sz="1100" i="1" smtClean="0">
                <a:solidFill>
                  <a:srgbClr val="006600"/>
                </a:solidFill>
                <a:latin typeface="Arial" charset="0"/>
                <a:ea typeface="Arial Unicode MS" pitchFamily="34" charset="-122"/>
                <a:cs typeface="Arial Unicode MS" pitchFamily="34" charset="-122"/>
              </a:rPr>
              <a:t> //Clear DAC interrupt</a:t>
            </a:r>
            <a:endParaRPr kumimoji="1" lang="fr-FR"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  }</a:t>
            </a: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a:t>
            </a: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const uint8_t us = ((PCLK) / 1000000);</a:t>
            </a: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int32_t main (void)</a:t>
            </a:r>
            <a:endParaRPr kumimoji="1" lang="zh-TW"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fr-FR" altLang="zh-TW" sz="1100" smtClean="0">
                <a:latin typeface="Lucida Console" pitchFamily="49" charset="0"/>
                <a:ea typeface="Arial Unicode MS" pitchFamily="34" charset="-122"/>
                <a:cs typeface="Arial Unicode MS" pitchFamily="34" charset="-122"/>
              </a:rPr>
              <a:t>{</a:t>
            </a:r>
            <a:r>
              <a:rPr kumimoji="1" lang="en-US" altLang="zh-TW" sz="1100" smtClean="0">
                <a:latin typeface="Lucida Console" pitchFamily="49" charset="0"/>
                <a:ea typeface="Arial Unicode MS" pitchFamily="34" charset="-122"/>
                <a:cs typeface="Arial Unicode MS" pitchFamily="34" charset="-122"/>
              </a:rPr>
              <a:t>                  </a:t>
            </a: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uint16_t i;</a:t>
            </a:r>
          </a:p>
          <a:p>
            <a:pPr marL="0" indent="0">
              <a:buFont typeface="Arial" charset="0"/>
              <a:buNone/>
            </a:pP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GCR-&gt;PC_L_MFP = (GCR-&gt;PC_L_MFP &amp; ~PC6_MFP_MASK) | PC6_MFP_DA_OUT0;</a:t>
            </a:r>
            <a:r>
              <a:rPr lang="fr-FR" altLang="zh-TW" sz="1100" i="1" smtClean="0">
                <a:solidFill>
                  <a:srgbClr val="006600"/>
                </a:solidFill>
                <a:latin typeface="Arial" charset="0"/>
                <a:ea typeface="Arial Unicode MS" pitchFamily="34" charset="-122"/>
                <a:cs typeface="Arial Unicode MS" pitchFamily="34" charset="-122"/>
              </a:rPr>
              <a:t> // Set GPC6 for DAC0 </a:t>
            </a: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TIMER_Init(TIMER0, 11, 1000, TIMER_CTL_MODESEL_PERIODIC);</a:t>
            </a:r>
            <a:r>
              <a:rPr lang="en-US" altLang="zh-TW" sz="1100" i="1" smtClean="0">
                <a:solidFill>
                  <a:srgbClr val="006600"/>
                </a:solidFill>
                <a:latin typeface="Arial" charset="0"/>
                <a:ea typeface="Arial Unicode MS" pitchFamily="34" charset="-122"/>
                <a:cs typeface="Arial Unicode MS" pitchFamily="34" charset="-122"/>
              </a:rPr>
              <a:t>//Set periodic mode and 1000 tick/second</a:t>
            </a:r>
          </a:p>
          <a:p>
            <a:pPr marL="0" indent="0">
              <a:buFont typeface="Arial" charset="0"/>
              <a:buNone/>
            </a:pPr>
            <a:r>
              <a:rPr lang="en-US" altLang="zh-TW" sz="1100" i="1" smtClean="0">
                <a:solidFill>
                  <a:srgbClr val="006600"/>
                </a:solidFill>
                <a:latin typeface="Arial" charset="0"/>
                <a:ea typeface="Arial Unicode MS" pitchFamily="34" charset="-122"/>
                <a:cs typeface="Arial Unicode MS" pitchFamily="34" charset="-122"/>
              </a:rPr>
              <a:t>     </a:t>
            </a:r>
            <a:r>
              <a:rPr lang="fr-FR" altLang="zh-TW" sz="1100" i="1" smtClean="0">
                <a:solidFill>
                  <a:srgbClr val="006600"/>
                </a:solidFill>
                <a:latin typeface="Arial" charset="0"/>
                <a:ea typeface="Arial Unicode MS" pitchFamily="34" charset="-122"/>
                <a:cs typeface="Arial Unicode MS" pitchFamily="34" charset="-122"/>
              </a:rPr>
              <a:t>/* Enable triggger event for DAC.*/</a:t>
            </a:r>
            <a:endParaRPr lang="en-US" altLang="zh-TW" sz="1100" i="1" smtClean="0">
              <a:solidFill>
                <a:srgbClr val="006600"/>
              </a:solidFill>
              <a:latin typeface="Arial"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TIMER_ConfigTriggerEvent(TIMER0, TIMER_CTL_DACTEEN, TIMER_CTL_TIMEOUTTRGEN);</a:t>
            </a:r>
            <a:r>
              <a:rPr lang="fr-FR" altLang="zh-TW" sz="1100" i="1" smtClean="0">
                <a:solidFill>
                  <a:srgbClr val="006600"/>
                </a:solidFill>
                <a:latin typeface="Arial" charset="0"/>
                <a:ea typeface="Arial Unicode MS" pitchFamily="34" charset="-122"/>
                <a:cs typeface="Arial Unicode MS" pitchFamily="34" charset="-122"/>
              </a:rPr>
              <a:t> </a:t>
            </a: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DAC_Init();</a:t>
            </a:r>
            <a:r>
              <a:rPr lang="fr-FR" altLang="zh-TW" sz="1100" i="1" smtClean="0">
                <a:solidFill>
                  <a:srgbClr val="006600"/>
                </a:solidFill>
                <a:latin typeface="Arial" charset="0"/>
                <a:ea typeface="Arial Unicode MS" pitchFamily="34" charset="-122"/>
                <a:cs typeface="Arial Unicode MS" pitchFamily="34" charset="-122"/>
              </a:rPr>
              <a:t> //Initiate DAC</a:t>
            </a: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DAC_SetRefVol(DAC_COMCTL_REFSEL_AVDD);</a:t>
            </a:r>
            <a:r>
              <a:rPr lang="fr-FR" altLang="zh-TW" sz="1100" i="1" smtClean="0">
                <a:solidFill>
                  <a:srgbClr val="006600"/>
                </a:solidFill>
                <a:latin typeface="Arial" charset="0"/>
                <a:ea typeface="Arial Unicode MS" pitchFamily="34" charset="-122"/>
                <a:cs typeface="Arial Unicode MS" pitchFamily="34" charset="-122"/>
              </a:rPr>
              <a:t> //Set AVDD for reference voltage</a:t>
            </a: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DAC_SetDelayTime(0, us * 6, us * 2);</a:t>
            </a:r>
            <a:r>
              <a:rPr lang="fr-FR" altLang="zh-TW" sz="1100" i="1" smtClean="0">
                <a:solidFill>
                  <a:srgbClr val="006600"/>
                </a:solidFill>
                <a:latin typeface="Arial" charset="0"/>
                <a:ea typeface="Arial Unicode MS" pitchFamily="34" charset="-122"/>
                <a:cs typeface="Arial Unicode MS" pitchFamily="34" charset="-122"/>
              </a:rPr>
              <a:t> //Initiate delay time</a:t>
            </a: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DAC_SetLoadSel(0, DAC_CTL_LSEL_TIMER0_CH0);</a:t>
            </a:r>
            <a:r>
              <a:rPr lang="fr-FR" altLang="zh-TW" sz="1100" i="1" smtClean="0">
                <a:solidFill>
                  <a:srgbClr val="006600"/>
                </a:solidFill>
                <a:latin typeface="Arial" charset="0"/>
                <a:ea typeface="Arial Unicode MS" pitchFamily="34" charset="-122"/>
                <a:cs typeface="Arial Unicode MS" pitchFamily="34" charset="-122"/>
              </a:rPr>
              <a:t> //Set trigger source from timer 0</a:t>
            </a:r>
            <a:r>
              <a:rPr kumimoji="1" lang="en-US" altLang="zh-TW" sz="1100" smtClean="0">
                <a:latin typeface="Lucida Console" pitchFamily="49" charset="0"/>
                <a:ea typeface="Arial Unicode MS" pitchFamily="34" charset="-122"/>
                <a:cs typeface="Arial Unicode MS" pitchFamily="34" charset="-122"/>
              </a:rPr>
              <a:t> 		</a:t>
            </a:r>
            <a:endParaRPr kumimoji="1" lang="zh-TW"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DAC_CH0_POWER_ON;</a:t>
            </a:r>
            <a:r>
              <a:rPr lang="fr-FR" altLang="zh-TW" sz="1100" i="1" smtClean="0">
                <a:solidFill>
                  <a:srgbClr val="006600"/>
                </a:solidFill>
                <a:latin typeface="Arial" charset="0"/>
                <a:ea typeface="Arial Unicode MS" pitchFamily="34" charset="-122"/>
                <a:cs typeface="Arial Unicode MS" pitchFamily="34" charset="-122"/>
              </a:rPr>
              <a:t> //Turn on DAC power</a:t>
            </a: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while(DAC_GetState(0) != DAC_IDLE);</a:t>
            </a:r>
            <a:r>
              <a:rPr lang="fr-FR" altLang="zh-TW" sz="1100" i="1" smtClean="0">
                <a:solidFill>
                  <a:srgbClr val="006600"/>
                </a:solidFill>
                <a:latin typeface="Arial" charset="0"/>
                <a:ea typeface="Arial Unicode MS" pitchFamily="34" charset="-122"/>
                <a:cs typeface="Arial Unicode MS" pitchFamily="34" charset="-122"/>
              </a:rPr>
              <a:t> // Wait for power stable</a:t>
            </a: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DAC_EnableInterrupt(0);</a:t>
            </a:r>
            <a:r>
              <a:rPr lang="fr-FR" altLang="zh-TW" sz="1100" i="1" smtClean="0">
                <a:solidFill>
                  <a:srgbClr val="006600"/>
                </a:solidFill>
                <a:latin typeface="Arial" charset="0"/>
                <a:ea typeface="Arial Unicode MS" pitchFamily="34" charset="-122"/>
                <a:cs typeface="Arial Unicode MS" pitchFamily="34" charset="-122"/>
              </a:rPr>
              <a:t> //Enable interrupt</a:t>
            </a:r>
            <a:endParaRPr kumimoji="1" lang="en-US" altLang="zh-TW" sz="1100" smtClean="0">
              <a:latin typeface="Lucida Console" pitchFamily="49" charset="0"/>
              <a:ea typeface="Arial Unicode MS" pitchFamily="34" charset="-122"/>
              <a:cs typeface="Arial Unicode MS" pitchFamily="34" charset="-122"/>
            </a:endParaRP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while(1);	</a:t>
            </a:r>
          </a:p>
          <a:p>
            <a:pPr marL="0" indent="0">
              <a:buFont typeface="Arial" charset="0"/>
              <a:buNone/>
            </a:pPr>
            <a:r>
              <a:rPr kumimoji="1" lang="en-US" altLang="zh-TW" sz="1100" smtClean="0">
                <a:latin typeface="Lucida Console" pitchFamily="49" charset="0"/>
                <a:ea typeface="Arial Unicode MS" pitchFamily="34" charset="-122"/>
                <a:cs typeface="Arial Unicode MS" pitchFamily="34" charset="-122"/>
              </a:rPr>
              <a:t>} </a:t>
            </a:r>
            <a:endParaRPr kumimoji="1" lang="zh-TW" altLang="zh-TW" sz="1100" smtClean="0">
              <a:latin typeface="Lucida Console" pitchFamily="49" charset="0"/>
              <a:ea typeface="Arial Unicode MS" pitchFamily="34" charset="-122"/>
              <a:cs typeface="Arial Unicode MS" pitchFamily="34"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US" altLang="zh-TW" smtClean="0"/>
              <a:t>Q &amp; A</a:t>
            </a:r>
            <a:endParaRPr lang="zh-TW" altLang="en-US" smtClean="0"/>
          </a:p>
        </p:txBody>
      </p:sp>
      <p:sp>
        <p:nvSpPr>
          <p:cNvPr id="30723" name="Content Placeholder 2"/>
          <p:cNvSpPr>
            <a:spLocks noGrp="1"/>
          </p:cNvSpPr>
          <p:nvPr>
            <p:ph idx="1"/>
          </p:nvPr>
        </p:nvSpPr>
        <p:spPr/>
        <p:txBody>
          <a:bodyPr/>
          <a:lstStyle/>
          <a:p>
            <a:pPr eaLnBrk="1" hangingPunct="1"/>
            <a:endParaRPr lang="en-US" altLang="zh-TW" smtClean="0">
              <a:cs typeface="Arial" charset="0"/>
            </a:endParaRPr>
          </a:p>
        </p:txBody>
      </p:sp>
      <p:sp>
        <p:nvSpPr>
          <p:cNvPr id="4" name="Slide Number Placeholder 3"/>
          <p:cNvSpPr>
            <a:spLocks noGrp="1"/>
          </p:cNvSpPr>
          <p:nvPr>
            <p:ph type="sldNum" sz="quarter" idx="11"/>
          </p:nvPr>
        </p:nvSpPr>
        <p:spPr/>
        <p:txBody>
          <a:bodyPr/>
          <a:lstStyle/>
          <a:p>
            <a:pPr>
              <a:defRPr/>
            </a:pPr>
            <a:fld id="{D18B34AD-5CDE-4430-9A66-08F2857870F4}" type="slidenum">
              <a:rPr lang="zh-TW" altLang="en-US"/>
              <a:pPr>
                <a:defRPr/>
              </a:pPr>
              <a:t>27</a:t>
            </a:fld>
            <a:endParaRPr lang="zh-TW" altLang="en-US"/>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1|12.3|1|6.6|0.4|6.4|0.8|7.3|1.1|9.2|1.1|4.3|0.5"/>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27B72A579B9B74C8B60CD9DA12CE965" ma:contentTypeVersion="0" ma:contentTypeDescription="Create a new document." ma:contentTypeScope="" ma:versionID="7bfc160474e469b017f2f82ca208a82d">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1F41721-8BA7-426A-8F1E-0C7B8587C63C}">
  <ds:schemaRefs>
    <ds:schemaRef ds:uri="http://schemas.microsoft.com/sharepoint/v3/contenttype/forms"/>
  </ds:schemaRefs>
</ds:datastoreItem>
</file>

<file path=customXml/itemProps2.xml><?xml version="1.0" encoding="utf-8"?>
<ds:datastoreItem xmlns:ds="http://schemas.openxmlformats.org/officeDocument/2006/customXml" ds:itemID="{C4439154-81CD-4E1E-A26E-08A94ECF54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047C3062-F816-4659-87CE-D3A0A71D62CC}">
  <ds:schemaRefs>
    <ds:schemaRef ds:uri="http://schemas.microsoft.com/office/2006/documentManagement/types"/>
    <ds:schemaRef ds:uri="http://purl.org/dc/dcmitype/"/>
    <ds:schemaRef ds:uri="http://purl.org/dc/terms/"/>
    <ds:schemaRef ds:uri="http://schemas.openxmlformats.org/package/2006/metadata/core-properties"/>
    <ds:schemaRef ds:uri="http://schemas.microsoft.com/office/2006/metadata/properties"/>
    <ds:schemaRef ds:uri="http://purl.org/dc/elements/1.1/"/>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2646</TotalTime>
  <Words>1515</Words>
  <Application>Microsoft Office PowerPoint</Application>
  <PresentationFormat>On-screen Show (4:3)</PresentationFormat>
  <Paragraphs>290</Paragraphs>
  <Slides>28</Slides>
  <Notes>7</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28</vt:i4>
      </vt:variant>
    </vt:vector>
  </HeadingPairs>
  <TitlesOfParts>
    <vt:vector size="40" baseType="lpstr">
      <vt:lpstr>Calibri</vt:lpstr>
      <vt:lpstr>新細明體</vt:lpstr>
      <vt:lpstr>Arial</vt:lpstr>
      <vt:lpstr>宋体</vt:lpstr>
      <vt:lpstr>Arial Rounded MT Bold</vt:lpstr>
      <vt:lpstr>Arial Unicode MS</vt:lpstr>
      <vt:lpstr>Times New Roman</vt:lpstr>
      <vt:lpstr>Lucida Console</vt:lpstr>
      <vt:lpstr>Courier New</vt:lpstr>
      <vt:lpstr>1_Office Theme</vt:lpstr>
      <vt:lpstr>Visio.Drawing.11</vt:lpstr>
      <vt:lpstr>Microsoft Visio Drawing</vt:lpstr>
      <vt:lpstr>Nano100 ADC &amp; DAC</vt:lpstr>
      <vt:lpstr>ADC &amp; DAC 方块图</vt:lpstr>
      <vt:lpstr>特性</vt:lpstr>
      <vt:lpstr>特性</vt:lpstr>
      <vt:lpstr>特性</vt:lpstr>
      <vt:lpstr>时钟源</vt:lpstr>
      <vt:lpstr>ADC 方块图</vt:lpstr>
      <vt:lpstr>参考电压</vt:lpstr>
      <vt:lpstr>ADC 输入通道设定</vt:lpstr>
      <vt:lpstr>触发 ADC 转换</vt:lpstr>
      <vt:lpstr>单通道模式</vt:lpstr>
      <vt:lpstr>单次循环模式</vt:lpstr>
      <vt:lpstr>连续循环模式</vt:lpstr>
      <vt:lpstr>Power Down 模式</vt:lpstr>
      <vt:lpstr>校正</vt:lpstr>
      <vt:lpstr>采样时间</vt:lpstr>
      <vt:lpstr>采样时间</vt:lpstr>
      <vt:lpstr>数字比较器</vt:lpstr>
      <vt:lpstr>ADC 中断</vt:lpstr>
      <vt:lpstr>代码</vt:lpstr>
      <vt:lpstr>DAC特性</vt:lpstr>
      <vt:lpstr>时序</vt:lpstr>
      <vt:lpstr>DAC 触发模式</vt:lpstr>
      <vt:lpstr>DAC 输出波形</vt:lpstr>
      <vt:lpstr>组模式</vt:lpstr>
      <vt:lpstr>中断</vt:lpstr>
      <vt:lpstr>代码</vt:lpstr>
      <vt:lpstr>Q &amp; A</vt:lpstr>
    </vt:vector>
  </TitlesOfParts>
  <Company>nuvoton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AD10 YHChang8</dc:creator>
  <cp:lastModifiedBy>CA10 DZWANG</cp:lastModifiedBy>
  <cp:revision>118</cp:revision>
  <dcterms:created xsi:type="dcterms:W3CDTF">2012-03-21T02:57:47Z</dcterms:created>
  <dcterms:modified xsi:type="dcterms:W3CDTF">2013-04-23T02:07:36Z</dcterms:modified>
</cp:coreProperties>
</file>