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aveSubsetFonts="1">
  <p:sldMasterIdLst>
    <p:sldMasterId id="2147483794" r:id="rId1"/>
  </p:sldMasterIdLst>
  <p:notesMasterIdLst>
    <p:notesMasterId r:id="rId15"/>
  </p:notesMasterIdLst>
  <p:sldIdLst>
    <p:sldId id="261" r:id="rId2"/>
    <p:sldId id="262" r:id="rId3"/>
    <p:sldId id="283" r:id="rId4"/>
    <p:sldId id="288" r:id="rId5"/>
    <p:sldId id="289" r:id="rId6"/>
    <p:sldId id="290" r:id="rId7"/>
    <p:sldId id="275" r:id="rId8"/>
    <p:sldId id="269" r:id="rId9"/>
    <p:sldId id="268" r:id="rId10"/>
    <p:sldId id="284" r:id="rId11"/>
    <p:sldId id="291" r:id="rId12"/>
    <p:sldId id="292" r:id="rId13"/>
    <p:sldId id="293" r:id="rId14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000"/>
    <a:srgbClr val="0000FF"/>
    <a:srgbClr val="4D4D4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9062" autoAdjust="0"/>
    <p:restoredTop sz="94608" autoAdjust="0"/>
  </p:normalViewPr>
  <p:slideViewPr>
    <p:cSldViewPr>
      <p:cViewPr>
        <p:scale>
          <a:sx n="70" d="100"/>
          <a:sy n="70" d="100"/>
        </p:scale>
        <p:origin x="-1650" y="-204"/>
      </p:cViewPr>
      <p:guideLst>
        <p:guide orient="horz" pos="981"/>
        <p:guide pos="521"/>
        <p:guide pos="528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536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51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noProof="0" smtClean="0"/>
              <a:t>按一下以編輯母片</a:t>
            </a:r>
          </a:p>
          <a:p>
            <a:pPr lvl="1"/>
            <a:r>
              <a:rPr lang="zh-TW" altLang="en-US" noProof="0" smtClean="0"/>
              <a:t>第二層</a:t>
            </a:r>
          </a:p>
          <a:p>
            <a:pPr lvl="2"/>
            <a:r>
              <a:rPr lang="zh-TW" altLang="en-US" noProof="0" smtClean="0"/>
              <a:t>第三層</a:t>
            </a:r>
          </a:p>
          <a:p>
            <a:pPr lvl="3"/>
            <a:r>
              <a:rPr lang="zh-TW" altLang="en-US" noProof="0" smtClean="0"/>
              <a:t>第四層</a:t>
            </a:r>
          </a:p>
          <a:p>
            <a:pPr lvl="4"/>
            <a:r>
              <a:rPr lang="zh-TW" altLang="en-US" noProof="0" smtClean="0"/>
              <a:t>第五層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14F171FC-747D-409E-B670-A0B3FC7EEEDE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4535138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fld id="{FDCA0A8A-68F6-4DF6-9DD0-FD76D719221A}" type="slidenum">
              <a:rPr lang="en-US" altLang="zh-TW" sz="1200" smtClean="0"/>
              <a:pPr/>
              <a:t>0</a:t>
            </a:fld>
            <a:endParaRPr lang="en-US" altLang="zh-TW" sz="1200" smtClean="0"/>
          </a:p>
        </p:txBody>
      </p:sp>
      <p:sp>
        <p:nvSpPr>
          <p:cNvPr id="163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zh-TW" alt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4744"/>
            <a:ext cx="7772400" cy="1296144"/>
          </a:xfrm>
        </p:spPr>
        <p:txBody>
          <a:bodyPr>
            <a:normAutofit/>
          </a:bodyPr>
          <a:lstStyle>
            <a:lvl1pPr algn="ctr">
              <a:defRPr sz="4000">
                <a:solidFill>
                  <a:srgbClr val="E61C0E"/>
                </a:solidFill>
                <a:latin typeface="+mn-lt"/>
                <a:ea typeface="+mn-ea"/>
                <a:cs typeface="Arial" pitchFamily="34" charset="0"/>
              </a:defRPr>
            </a:lvl1pPr>
          </a:lstStyle>
          <a:p>
            <a:r>
              <a:rPr lang="en-US" altLang="zh-TW" dirty="0" smtClean="0"/>
              <a:t>Click to edit Master title style</a:t>
            </a:r>
            <a:endParaRPr lang="zh-TW" alt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869160"/>
            <a:ext cx="6400800" cy="576064"/>
          </a:xfrm>
        </p:spPr>
        <p:txBody>
          <a:bodyPr>
            <a:normAutofit/>
          </a:bodyPr>
          <a:lstStyle>
            <a:lvl1pPr marL="0" indent="0" algn="ctr">
              <a:buNone/>
              <a:defRPr sz="3000">
                <a:solidFill>
                  <a:srgbClr val="002060"/>
                </a:solidFill>
                <a:latin typeface="+mn-lt"/>
                <a:ea typeface="+mn-ea"/>
                <a:cs typeface="Arial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altLang="zh-TW" smtClean="0"/>
              <a:t>Click to edit Master subtitle style</a:t>
            </a:r>
            <a:endParaRPr lang="en-US" altLang="zh-TW" dirty="0" smtClean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>
          <a:xfrm>
            <a:off x="7164388" y="6356350"/>
            <a:ext cx="1916112" cy="365125"/>
          </a:xfrm>
        </p:spPr>
        <p:txBody>
          <a:bodyPr/>
          <a:lstStyle>
            <a:lvl1pPr algn="ctr">
              <a:defRPr b="1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</a:lstStyle>
          <a:p>
            <a:pPr>
              <a:defRPr/>
            </a:pPr>
            <a:fld id="{2D1F5411-A12C-48D6-8F35-CD39E02D0AEF}" type="datetime1">
              <a:rPr lang="zh-TW" altLang="en-US" smtClean="0">
                <a:solidFill>
                  <a:prstClr val="black">
                    <a:lumMod val="95000"/>
                    <a:lumOff val="5000"/>
                  </a:prstClr>
                </a:solidFill>
              </a:rPr>
              <a:t>2013/3/5</a:t>
            </a:fld>
            <a:endParaRPr lang="zh-TW" altLang="en-US" dirty="0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</a:lstStyle>
          <a:p>
            <a:pPr>
              <a:defRPr/>
            </a:pPr>
            <a:fld id="{5573B17D-D831-4C27-BAB2-FB4148C50FA3}" type="slidenum">
              <a:rPr lang="zh-TW" altLang="en-US">
                <a:solidFill>
                  <a:prstClr val="black">
                    <a:lumMod val="95000"/>
                    <a:lumOff val="5000"/>
                  </a:prstClr>
                </a:solidFill>
              </a:rPr>
              <a:pPr>
                <a:defRPr/>
              </a:pPr>
              <a:t>‹#›</a:t>
            </a:fld>
            <a:endParaRPr lang="zh-TW" altLang="en-US" dirty="0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11004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Click to edit Master title style</a:t>
            </a:r>
            <a:endParaRPr lang="zh-TW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2pPr marL="742950" indent="-285750">
              <a:spcBef>
                <a:spcPts val="1000"/>
              </a:spcBef>
              <a:buFont typeface="Arial" pitchFamily="34" charset="0"/>
              <a:buChar char="•"/>
              <a:defRPr/>
            </a:lvl2pPr>
            <a:lvl3pPr>
              <a:spcBef>
                <a:spcPts val="1000"/>
              </a:spcBef>
              <a:defRPr/>
            </a:lvl3pPr>
            <a:lvl4pPr marL="1714500" indent="-342900">
              <a:spcBef>
                <a:spcPts val="1000"/>
              </a:spcBef>
              <a:buFont typeface="Calibri" pitchFamily="34" charset="0"/>
              <a:buChar char="»"/>
              <a:defRPr/>
            </a:lvl4pPr>
            <a:lvl5pPr marL="2057400" indent="-228600">
              <a:spcBef>
                <a:spcPts val="1000"/>
              </a:spcBef>
              <a:buFont typeface="Arial" pitchFamily="34" charset="0"/>
              <a:buChar char="»"/>
              <a:defRPr/>
            </a:lvl5pPr>
          </a:lstStyle>
          <a:p>
            <a:pPr lvl="0"/>
            <a:r>
              <a:rPr lang="en-US" altLang="zh-TW" dirty="0" smtClean="0"/>
              <a:t>Click to edit Master text styles</a:t>
            </a:r>
          </a:p>
          <a:p>
            <a:pPr lvl="1"/>
            <a:r>
              <a:rPr lang="en-US" altLang="zh-TW" dirty="0" smtClean="0"/>
              <a:t>Second level</a:t>
            </a:r>
          </a:p>
          <a:p>
            <a:pPr lvl="2"/>
            <a:r>
              <a:rPr lang="en-US" altLang="zh-TW" dirty="0" smtClean="0"/>
              <a:t>Third level</a:t>
            </a:r>
          </a:p>
          <a:p>
            <a:pPr lvl="3"/>
            <a:r>
              <a:rPr lang="en-US" altLang="zh-TW" dirty="0" smtClean="0"/>
              <a:t>Fourth level</a:t>
            </a:r>
          </a:p>
          <a:p>
            <a:pPr lvl="4"/>
            <a:r>
              <a:rPr lang="en-US" altLang="zh-TW" dirty="0" smtClean="0"/>
              <a:t>Fifth level</a:t>
            </a:r>
            <a:endParaRPr lang="zh-TW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1E8416-169C-453E-800C-AEEF386297EA}" type="datetime1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t>2013/3/5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720EE6-FC55-461E-844D-2D6FE5054813}" type="slidenum">
              <a:rPr lang="zh-TW" altLang="en-US">
                <a:solidFill>
                  <a:prstClr val="white">
                    <a:lumMod val="50000"/>
                  </a:prstClr>
                </a:solidFill>
              </a:rPr>
              <a:pPr>
                <a:defRPr/>
              </a:pPr>
              <a:t>‹#›</a:t>
            </a:fld>
            <a:endParaRPr lang="zh-TW" altLang="en-US" dirty="0">
              <a:solidFill>
                <a:prstClr val="white">
                  <a:lumMod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26765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2982218"/>
            <a:ext cx="8496944" cy="893564"/>
          </a:xfrm>
        </p:spPr>
        <p:txBody>
          <a:bodyPr/>
          <a:lstStyle/>
          <a:p>
            <a:r>
              <a:rPr lang="en-US" altLang="zh-TW" smtClean="0"/>
              <a:t>Click to edit Master title style</a:t>
            </a:r>
            <a:endParaRPr lang="zh-TW" alt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3F2E0E-5300-46BF-AC9F-2DABEED7D35E}" type="datetime1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t>2013/3/5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FB2967-C51B-483A-AC84-AC0018993A00}" type="slidenum">
              <a:rPr lang="zh-TW" altLang="en-US">
                <a:solidFill>
                  <a:prstClr val="white">
                    <a:lumMod val="50000"/>
                  </a:prstClr>
                </a:solidFill>
              </a:rPr>
              <a:pPr>
                <a:defRPr/>
              </a:pPr>
              <a:t>‹#›</a:t>
            </a:fld>
            <a:endParaRPr lang="zh-TW" altLang="en-US" dirty="0">
              <a:solidFill>
                <a:prstClr val="white">
                  <a:lumMod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29760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Click to edit Master title style</a:t>
            </a:r>
            <a:endParaRPr lang="zh-TW" alt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B35237-E7AC-475C-B0D4-D57EED8296EB}" type="datetime1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t>2013/3/5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3A110C-9FFF-45CA-932C-8DBA2E8C9AF8}" type="slidenum">
              <a:rPr lang="zh-TW" altLang="en-US">
                <a:solidFill>
                  <a:prstClr val="white">
                    <a:lumMod val="50000"/>
                  </a:prstClr>
                </a:solidFill>
              </a:rPr>
              <a:pPr>
                <a:defRPr/>
              </a:pPr>
              <a:t>‹#›</a:t>
            </a:fld>
            <a:endParaRPr lang="zh-TW" altLang="en-US" dirty="0">
              <a:solidFill>
                <a:prstClr val="white">
                  <a:lumMod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19823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1"/>
          <p:cNvPicPr>
            <a:picLocks noChangeAspect="1" noChangeArrowheads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27" name="Title Placeholder 1"/>
          <p:cNvSpPr>
            <a:spLocks noGrp="1"/>
          </p:cNvSpPr>
          <p:nvPr>
            <p:ph type="title"/>
          </p:nvPr>
        </p:nvSpPr>
        <p:spPr bwMode="auto">
          <a:xfrm>
            <a:off x="323850" y="15875"/>
            <a:ext cx="8496300" cy="89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TW" smtClean="0"/>
              <a:t>Click to edit Master title style</a:t>
            </a:r>
            <a:endParaRPr lang="zh-TW" altLang="en-US" smtClean="0"/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323850" y="981075"/>
            <a:ext cx="8496300" cy="532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zh-TW" alt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23850" y="63817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 eaLnBrk="1" hangingPunct="1">
              <a:defRPr/>
            </a:pPr>
            <a:fld id="{201E5223-D510-403A-97F1-20BE24E367AC}" type="datetime1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t>2013/3/5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662363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</a:defRPr>
            </a:lvl1pPr>
          </a:lstStyle>
          <a:p>
            <a:pPr eaLnBrk="1" hangingPunct="1">
              <a:defRPr/>
            </a:pPr>
            <a:fld id="{D6C86AE7-4324-4F49-BC98-B376134FE360}" type="slidenum">
              <a:rPr lang="zh-TW" altLang="en-US">
                <a:solidFill>
                  <a:prstClr val="white">
                    <a:lumMod val="50000"/>
                  </a:prstClr>
                </a:solidFill>
              </a:rPr>
              <a:pPr eaLnBrk="1" hangingPunct="1">
                <a:defRPr/>
              </a:pPr>
              <a:t>‹#›</a:t>
            </a:fld>
            <a:endParaRPr lang="zh-TW" altLang="en-US" dirty="0">
              <a:solidFill>
                <a:prstClr val="white">
                  <a:lumMod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30272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5" r:id="rId1"/>
    <p:sldLayoutId id="2147483796" r:id="rId2"/>
    <p:sldLayoutId id="2147483797" r:id="rId3"/>
    <p:sldLayoutId id="2147483798" r:id="rId4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600" b="1" kern="1200">
          <a:solidFill>
            <a:srgbClr val="D00600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D00600"/>
          </a:solidFill>
          <a:latin typeface="Calibri" pitchFamily="34" charset="0"/>
          <a:ea typeface="新細明體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D00600"/>
          </a:solidFill>
          <a:latin typeface="Calibri" pitchFamily="34" charset="0"/>
          <a:ea typeface="新細明體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D00600"/>
          </a:solidFill>
          <a:latin typeface="Calibri" pitchFamily="34" charset="0"/>
          <a:ea typeface="新細明體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D00600"/>
          </a:solidFill>
          <a:latin typeface="Calibri" pitchFamily="34" charset="0"/>
          <a:ea typeface="新細明體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sz="3600" b="1">
          <a:solidFill>
            <a:srgbClr val="D00600"/>
          </a:solidFill>
          <a:latin typeface="Calibri" pitchFamily="34" charset="0"/>
          <a:ea typeface="新細明體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sz="3600" b="1">
          <a:solidFill>
            <a:srgbClr val="D00600"/>
          </a:solidFill>
          <a:latin typeface="Calibri" pitchFamily="34" charset="0"/>
          <a:ea typeface="新細明體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sz="3600" b="1">
          <a:solidFill>
            <a:srgbClr val="D00600"/>
          </a:solidFill>
          <a:latin typeface="Calibri" pitchFamily="34" charset="0"/>
          <a:ea typeface="新細明體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sz="3600" b="1">
          <a:solidFill>
            <a:srgbClr val="D00600"/>
          </a:solidFill>
          <a:latin typeface="Calibri" pitchFamily="34" charset="0"/>
          <a:ea typeface="新細明體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rgbClr val="D00600"/>
        </a:buClr>
        <a:buFont typeface="Arial" charset="0"/>
        <a:buChar char="•"/>
        <a:defRPr sz="2800" b="1" kern="1200">
          <a:solidFill>
            <a:schemeClr val="tx1"/>
          </a:solidFill>
          <a:latin typeface="+mn-lt"/>
          <a:ea typeface="+mn-ea"/>
          <a:cs typeface="Arial" pitchFamily="34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rgbClr val="D00600"/>
        </a:buClr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Arial" pitchFamily="34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rgbClr val="D00600"/>
        </a:buClr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Arial" pitchFamily="34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rgbClr val="D00600"/>
        </a:buClr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Arial" pitchFamily="34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rgbClr val="D00600"/>
        </a:buClr>
        <a:buFont typeface="Arial" charset="0"/>
        <a:buChar char="»"/>
        <a:defRPr sz="2400" kern="1200">
          <a:solidFill>
            <a:schemeClr val="tx1"/>
          </a:solidFill>
          <a:latin typeface="+mn-lt"/>
          <a:ea typeface="+mn-ea"/>
          <a:cs typeface="Arial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2" name="Rectangle 4"/>
          <p:cNvSpPr>
            <a:spLocks noGrp="1" noChangeArrowheads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US" altLang="zh-TW" dirty="0" err="1"/>
              <a:t>NuMicro</a:t>
            </a:r>
            <a:r>
              <a:rPr lang="en-US" altLang="zh-TW" dirty="0"/>
              <a:t> Nano</a:t>
            </a:r>
            <a:br>
              <a:rPr lang="en-US" altLang="zh-TW" dirty="0"/>
            </a:br>
            <a:r>
              <a:rPr lang="en-US" altLang="zh-TW" dirty="0"/>
              <a:t>DMA</a:t>
            </a:r>
            <a:endParaRPr lang="zh-TW" alt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D1F5411-A12C-48D6-8F35-CD39E02D0AEF}" type="datetime1">
              <a:rPr lang="zh-TW" altLang="en-US" smtClean="0">
                <a:solidFill>
                  <a:prstClr val="black">
                    <a:lumMod val="95000"/>
                    <a:lumOff val="5000"/>
                  </a:prstClr>
                </a:solidFill>
              </a:rPr>
              <a:t>2013/3/5</a:t>
            </a:fld>
            <a:endParaRPr lang="zh-TW" altLang="en-US" dirty="0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sp>
        <p:nvSpPr>
          <p:cNvPr id="6" name="Subtitle 2"/>
          <p:cNvSpPr>
            <a:spLocks noGrp="1"/>
          </p:cNvSpPr>
          <p:nvPr>
            <p:ph type="subTitle" idx="1"/>
          </p:nvPr>
        </p:nvSpPr>
        <p:spPr>
          <a:xfrm>
            <a:off x="1371600" y="4868863"/>
            <a:ext cx="6400800" cy="576262"/>
          </a:xfrm>
        </p:spPr>
        <p:txBody>
          <a:bodyPr/>
          <a:lstStyle/>
          <a:p>
            <a:r>
              <a:rPr lang="en-US" altLang="zh-TW" dirty="0" smtClean="0">
                <a:cs typeface="Arial" charset="0"/>
              </a:rPr>
              <a:t>NuMicro@nuvoton.com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Grp="1" noChangeArrowheads="1"/>
          </p:cNvSpPr>
          <p:nvPr>
            <p:ph type="title"/>
          </p:nvPr>
        </p:nvSpPr>
        <p:spPr bwMode="auto"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0" marR="0" lvl="0" indent="0" defTabSz="914400" eaLnBrk="1" latinLnBrk="0" hangingPunct="1">
              <a:lnSpc>
                <a:spcPct val="100000"/>
              </a:lnSpc>
              <a:buClrTx/>
              <a:buSzTx/>
              <a:buFontTx/>
              <a:buNone/>
              <a:tabLst/>
              <a:defRPr/>
            </a:pPr>
            <a:r>
              <a:rPr kumimoji="1" lang="zh-CN" altLang="en-US" dirty="0">
                <a:solidFill>
                  <a:srgbClr val="800000"/>
                </a:solidFill>
              </a:rPr>
              <a:t>内容</a:t>
            </a:r>
            <a:endParaRPr kumimoji="1" lang="en-US" altLang="zh-TW" dirty="0">
              <a:solidFill>
                <a:srgbClr val="800000"/>
              </a:solidFill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dirty="0" smtClean="0"/>
              <a:t>特性</a:t>
            </a:r>
            <a:endParaRPr lang="fr-FR" altLang="zh-TW" dirty="0" smtClean="0"/>
          </a:p>
          <a:p>
            <a:r>
              <a:rPr lang="zh-CN" altLang="en-US" dirty="0" smtClean="0"/>
              <a:t>方块图</a:t>
            </a:r>
            <a:endParaRPr lang="fr-FR" altLang="zh-TW" dirty="0" smtClean="0"/>
          </a:p>
          <a:p>
            <a:r>
              <a:rPr lang="fr-FR" altLang="zh-TW" dirty="0" smtClean="0"/>
              <a:t>PDMA </a:t>
            </a:r>
            <a:r>
              <a:rPr lang="zh-CN" altLang="en-US" dirty="0" smtClean="0"/>
              <a:t>功能描述</a:t>
            </a:r>
            <a:endParaRPr lang="fr-FR" altLang="zh-TW" dirty="0" smtClean="0"/>
          </a:p>
          <a:p>
            <a:r>
              <a:rPr lang="fr-FR" altLang="zh-TW" dirty="0" smtClean="0"/>
              <a:t>VDMA </a:t>
            </a:r>
            <a:r>
              <a:rPr lang="zh-CN" altLang="en-US" dirty="0" smtClean="0"/>
              <a:t>功能描述</a:t>
            </a:r>
            <a:endParaRPr lang="fr-FR" altLang="zh-TW" dirty="0" smtClean="0"/>
          </a:p>
          <a:p>
            <a:r>
              <a:rPr lang="fr-FR" altLang="zh-TW" dirty="0" smtClean="0"/>
              <a:t>CRC </a:t>
            </a:r>
            <a:r>
              <a:rPr lang="zh-CN" altLang="en-US" dirty="0" smtClean="0"/>
              <a:t>功能描述</a:t>
            </a:r>
            <a:endParaRPr lang="fr-FR" altLang="zh-TW" dirty="0" smtClean="0"/>
          </a:p>
          <a:p>
            <a:r>
              <a:rPr lang="zh-CN" altLang="en-US" dirty="0" smtClean="0"/>
              <a:t>代码</a:t>
            </a:r>
            <a:endParaRPr lang="fr-FR" altLang="zh-TW" dirty="0" smtClean="0"/>
          </a:p>
          <a:p>
            <a:endParaRPr lang="zh-TW" alt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74720EE6-FC55-461E-844D-2D6FE5054813}" type="slidenum">
              <a:rPr lang="zh-TW" altLang="en-US" smtClean="0">
                <a:solidFill>
                  <a:prstClr val="white">
                    <a:lumMod val="50000"/>
                  </a:prstClr>
                </a:solidFill>
              </a:rPr>
              <a:pPr>
                <a:defRPr/>
              </a:pPr>
              <a:t>1</a:t>
            </a:fld>
            <a:endParaRPr lang="zh-TW" altLang="en-US" dirty="0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特性</a:t>
            </a:r>
            <a:r>
              <a:rPr lang="en-US" altLang="zh-TW" dirty="0" smtClean="0"/>
              <a:t>(VDMA)</a:t>
            </a:r>
            <a:endParaRPr lang="zh-TW" alt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dirty="0" smtClean="0"/>
              <a:t>只支持</a:t>
            </a:r>
            <a:r>
              <a:rPr lang="en-US" altLang="zh-CN" dirty="0" smtClean="0"/>
              <a:t>SRAM</a:t>
            </a:r>
            <a:r>
              <a:rPr lang="zh-CN" altLang="en-US" dirty="0" smtClean="0"/>
              <a:t>到</a:t>
            </a:r>
            <a:r>
              <a:rPr lang="en-US" altLang="zh-CN" dirty="0" smtClean="0"/>
              <a:t>SRAM</a:t>
            </a:r>
            <a:r>
              <a:rPr lang="en-US" altLang="zh-TW" dirty="0" smtClean="0"/>
              <a:t> </a:t>
            </a:r>
            <a:r>
              <a:rPr lang="zh-CN" altLang="en-US" dirty="0"/>
              <a:t>传输</a:t>
            </a:r>
            <a:r>
              <a:rPr lang="en-US" altLang="zh-TW" dirty="0" smtClean="0"/>
              <a:t>.</a:t>
            </a:r>
          </a:p>
          <a:p>
            <a:r>
              <a:rPr lang="zh-CN" altLang="en-US" dirty="0" smtClean="0"/>
              <a:t>带步幅</a:t>
            </a:r>
            <a:r>
              <a:rPr lang="en-US" altLang="zh-CN" dirty="0" smtClean="0"/>
              <a:t>(</a:t>
            </a:r>
            <a:r>
              <a:rPr lang="en-US" altLang="zh-TW" dirty="0"/>
              <a:t>stride</a:t>
            </a:r>
            <a:r>
              <a:rPr lang="en-US" altLang="zh-CN" dirty="0" smtClean="0"/>
              <a:t>)</a:t>
            </a:r>
            <a:r>
              <a:rPr lang="zh-CN" altLang="en-US" dirty="0" smtClean="0"/>
              <a:t>的块传输</a:t>
            </a:r>
            <a:r>
              <a:rPr lang="en-US" altLang="zh-TW" dirty="0" smtClean="0"/>
              <a:t>.</a:t>
            </a:r>
          </a:p>
          <a:p>
            <a:r>
              <a:rPr lang="zh-CN" altLang="en-US" dirty="0" smtClean="0"/>
              <a:t>两个字缓冲</a:t>
            </a:r>
            <a:r>
              <a:rPr lang="en-US" altLang="zh-TW" dirty="0" smtClean="0"/>
              <a:t>. (Channel 0)</a:t>
            </a:r>
          </a:p>
          <a:p>
            <a:r>
              <a:rPr lang="en-US" altLang="zh-TW" dirty="0" smtClean="0"/>
              <a:t>Word/Half-word/Byte </a:t>
            </a:r>
            <a:r>
              <a:rPr lang="zh-CN" altLang="en-US" dirty="0" smtClean="0"/>
              <a:t>地址对齐</a:t>
            </a:r>
            <a:endParaRPr lang="en-US" altLang="zh-TW" dirty="0" smtClean="0"/>
          </a:p>
          <a:p>
            <a:r>
              <a:rPr lang="zh-CN" altLang="en-US" dirty="0" smtClean="0"/>
              <a:t>源和目标地址支持两种地址变化</a:t>
            </a:r>
            <a:r>
              <a:rPr lang="en-US" altLang="zh-TW" dirty="0" smtClean="0"/>
              <a:t>. </a:t>
            </a:r>
          </a:p>
          <a:p>
            <a:pPr lvl="1"/>
            <a:r>
              <a:rPr lang="zh-CN" altLang="en-US" dirty="0" smtClean="0"/>
              <a:t>增加</a:t>
            </a:r>
            <a:endParaRPr lang="en-US" altLang="zh-TW" dirty="0" smtClean="0"/>
          </a:p>
          <a:p>
            <a:pPr lvl="1"/>
            <a:r>
              <a:rPr lang="zh-CN" altLang="en-US" dirty="0" smtClean="0"/>
              <a:t>递减</a:t>
            </a:r>
            <a:endParaRPr lang="en-US" altLang="zh-TW" dirty="0" smtClean="0"/>
          </a:p>
          <a:p>
            <a:endParaRPr lang="zh-TW" altLang="en-US" dirty="0"/>
          </a:p>
        </p:txBody>
      </p:sp>
      <p:sp>
        <p:nvSpPr>
          <p:cNvPr id="9" name="Slide Number Placeholder 1"/>
          <p:cNvSpPr>
            <a:spLocks noGrp="1"/>
          </p:cNvSpPr>
          <p:nvPr>
            <p:ph type="sldNum" sz="quarter" idx="11"/>
          </p:nvPr>
        </p:nvSpPr>
        <p:spPr>
          <a:xfrm>
            <a:off x="3662363" y="6356350"/>
            <a:ext cx="2133600" cy="365125"/>
          </a:xfrm>
        </p:spPr>
        <p:txBody>
          <a:bodyPr/>
          <a:lstStyle/>
          <a:p>
            <a:pPr>
              <a:defRPr/>
            </a:pPr>
            <a:fld id="{74720EE6-FC55-461E-844D-2D6FE5054813}" type="slidenum">
              <a:rPr lang="zh-TW" altLang="en-US" smtClean="0">
                <a:solidFill>
                  <a:prstClr val="white">
                    <a:lumMod val="50000"/>
                  </a:prstClr>
                </a:solidFill>
              </a:rPr>
              <a:pPr>
                <a:defRPr/>
              </a:pPr>
              <a:t>2</a:t>
            </a:fld>
            <a:endParaRPr lang="zh-TW" altLang="en-US" dirty="0">
              <a:solidFill>
                <a:prstClr val="white">
                  <a:lumMod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74880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特性</a:t>
            </a:r>
            <a:r>
              <a:rPr lang="en-US" altLang="zh-TW" dirty="0" smtClean="0"/>
              <a:t>(PDMA)</a:t>
            </a:r>
            <a:endParaRPr lang="en-US" altLang="zh-TW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/>
            <a:r>
              <a:rPr lang="zh-CN" altLang="en-US" dirty="0" smtClean="0">
                <a:ea typeface="Arial Unicode MS" pitchFamily="34" charset="-120"/>
              </a:rPr>
              <a:t>最多</a:t>
            </a:r>
            <a:r>
              <a:rPr lang="en-US" altLang="zh-CN" dirty="0" smtClean="0">
                <a:ea typeface="Arial Unicode MS" pitchFamily="34" charset="-120"/>
              </a:rPr>
              <a:t>6</a:t>
            </a:r>
            <a:r>
              <a:rPr lang="zh-CN" altLang="en-US" dirty="0" smtClean="0">
                <a:ea typeface="Arial Unicode MS" pitchFamily="34" charset="-120"/>
              </a:rPr>
              <a:t>个</a:t>
            </a:r>
            <a:r>
              <a:rPr lang="en-US" altLang="zh-TW" dirty="0" smtClean="0">
                <a:ea typeface="Arial Unicode MS" pitchFamily="34" charset="-120"/>
              </a:rPr>
              <a:t>PDMA </a:t>
            </a:r>
            <a:r>
              <a:rPr lang="zh-CN" altLang="en-US" dirty="0" smtClean="0">
                <a:ea typeface="Arial Unicode MS" pitchFamily="34" charset="-120"/>
              </a:rPr>
              <a:t>通道</a:t>
            </a:r>
            <a:r>
              <a:rPr lang="en-US" altLang="zh-TW" dirty="0" smtClean="0">
                <a:ea typeface="Arial Unicode MS" pitchFamily="34" charset="-120"/>
              </a:rPr>
              <a:t>(Channel 1~ 6)</a:t>
            </a:r>
          </a:p>
          <a:p>
            <a:pPr marL="857250" lvl="1" indent="-457200"/>
            <a:r>
              <a:rPr lang="en-US" altLang="zh-TW" dirty="0" smtClean="0">
                <a:ea typeface="Arial Unicode MS" pitchFamily="34" charset="-120"/>
              </a:rPr>
              <a:t>SRAM</a:t>
            </a:r>
            <a:r>
              <a:rPr lang="zh-CN" altLang="en-US" dirty="0" smtClean="0">
                <a:ea typeface="Arial Unicode MS" pitchFamily="34" charset="-120"/>
              </a:rPr>
              <a:t>到</a:t>
            </a:r>
            <a:r>
              <a:rPr lang="en-US" altLang="zh-CN" dirty="0" smtClean="0">
                <a:ea typeface="Arial Unicode MS" pitchFamily="34" charset="-120"/>
              </a:rPr>
              <a:t>SRAM</a:t>
            </a:r>
            <a:r>
              <a:rPr lang="zh-CN" altLang="en-US" dirty="0" smtClean="0">
                <a:ea typeface="Arial Unicode MS" pitchFamily="34" charset="-120"/>
              </a:rPr>
              <a:t>传输</a:t>
            </a:r>
            <a:r>
              <a:rPr lang="en-US" altLang="zh-TW" dirty="0" smtClean="0">
                <a:ea typeface="Arial Unicode MS" pitchFamily="34" charset="-120"/>
              </a:rPr>
              <a:t>(</a:t>
            </a:r>
            <a:r>
              <a:rPr lang="zh-CN" altLang="en-US" dirty="0" smtClean="0">
                <a:ea typeface="Arial Unicode MS" pitchFamily="34" charset="-120"/>
              </a:rPr>
              <a:t>传输长度必须</a:t>
            </a:r>
            <a:r>
              <a:rPr lang="en-US" altLang="zh-CN" dirty="0" smtClean="0">
                <a:ea typeface="Arial Unicode MS" pitchFamily="34" charset="-120"/>
              </a:rPr>
              <a:t>4</a:t>
            </a:r>
            <a:r>
              <a:rPr lang="zh-CN" altLang="en-US" dirty="0" smtClean="0">
                <a:ea typeface="Arial Unicode MS" pitchFamily="34" charset="-120"/>
              </a:rPr>
              <a:t>对齐</a:t>
            </a:r>
            <a:r>
              <a:rPr lang="en-US" altLang="zh-TW" dirty="0" smtClean="0">
                <a:ea typeface="Arial Unicode MS" pitchFamily="34" charset="-120"/>
              </a:rPr>
              <a:t>)</a:t>
            </a:r>
            <a:endParaRPr lang="en-US" altLang="zh-TW" dirty="0">
              <a:ea typeface="Arial Unicode MS" pitchFamily="34" charset="-120"/>
            </a:endParaRPr>
          </a:p>
          <a:p>
            <a:pPr marL="857250" lvl="1" indent="-457200"/>
            <a:r>
              <a:rPr lang="en-US" altLang="zh-CN" dirty="0" smtClean="0">
                <a:ea typeface="Arial Unicode MS" pitchFamily="34" charset="-120"/>
              </a:rPr>
              <a:t>SRAM</a:t>
            </a:r>
            <a:r>
              <a:rPr lang="zh-CN" altLang="en-US" dirty="0" smtClean="0">
                <a:ea typeface="Arial Unicode MS" pitchFamily="34" charset="-120"/>
              </a:rPr>
              <a:t>到外设传输</a:t>
            </a:r>
            <a:r>
              <a:rPr lang="en-US" altLang="zh-TW" dirty="0" smtClean="0">
                <a:ea typeface="Arial Unicode MS" pitchFamily="34" charset="-120"/>
              </a:rPr>
              <a:t> (</a:t>
            </a:r>
            <a:r>
              <a:rPr lang="zh-CN" altLang="en-US" dirty="0" smtClean="0">
                <a:ea typeface="Arial Unicode MS" pitchFamily="34" charset="-120"/>
              </a:rPr>
              <a:t>传输长度可以</a:t>
            </a:r>
            <a:r>
              <a:rPr lang="en-US" altLang="zh-TW" dirty="0" smtClean="0">
                <a:ea typeface="Arial Unicode MS" pitchFamily="34" charset="-120"/>
              </a:rPr>
              <a:t>Word/Half-word/byte </a:t>
            </a:r>
            <a:r>
              <a:rPr lang="zh-CN" altLang="en-US" dirty="0">
                <a:ea typeface="Arial Unicode MS" pitchFamily="34" charset="-120"/>
              </a:rPr>
              <a:t>对</a:t>
            </a:r>
            <a:r>
              <a:rPr lang="zh-CN" altLang="en-US" dirty="0" smtClean="0">
                <a:ea typeface="Arial Unicode MS" pitchFamily="34" charset="-120"/>
              </a:rPr>
              <a:t>齐</a:t>
            </a:r>
            <a:r>
              <a:rPr lang="en-US" altLang="zh-TW" dirty="0" smtClean="0">
                <a:ea typeface="Arial Unicode MS" pitchFamily="34" charset="-120"/>
              </a:rPr>
              <a:t>)</a:t>
            </a:r>
            <a:endParaRPr lang="en-US" altLang="zh-TW" dirty="0">
              <a:ea typeface="Arial Unicode MS" pitchFamily="34" charset="-120"/>
            </a:endParaRPr>
          </a:p>
          <a:p>
            <a:pPr marL="857250" lvl="1" indent="-457200"/>
            <a:r>
              <a:rPr lang="zh-CN" altLang="en-US" dirty="0" smtClean="0">
                <a:ea typeface="Arial Unicode MS" pitchFamily="34" charset="-120"/>
              </a:rPr>
              <a:t>外设到</a:t>
            </a:r>
            <a:r>
              <a:rPr lang="en-US" altLang="zh-CN" dirty="0" smtClean="0">
                <a:ea typeface="Arial Unicode MS" pitchFamily="34" charset="-120"/>
              </a:rPr>
              <a:t>SRAM</a:t>
            </a:r>
            <a:r>
              <a:rPr lang="en-US" altLang="zh-TW" dirty="0" smtClean="0">
                <a:ea typeface="Arial Unicode MS" pitchFamily="34" charset="-120"/>
              </a:rPr>
              <a:t> </a:t>
            </a:r>
            <a:r>
              <a:rPr lang="zh-CN" altLang="en-US" dirty="0" smtClean="0">
                <a:ea typeface="Arial Unicode MS" pitchFamily="34" charset="-120"/>
              </a:rPr>
              <a:t>传输</a:t>
            </a:r>
            <a:r>
              <a:rPr lang="en-US" altLang="zh-TW" dirty="0" smtClean="0">
                <a:ea typeface="Arial Unicode MS" pitchFamily="34" charset="-120"/>
              </a:rPr>
              <a:t>(</a:t>
            </a:r>
            <a:r>
              <a:rPr lang="zh-CN" altLang="en-US" dirty="0">
                <a:ea typeface="Arial Unicode MS" pitchFamily="34" charset="-120"/>
              </a:rPr>
              <a:t>传输长度可以</a:t>
            </a:r>
            <a:r>
              <a:rPr lang="en-US" altLang="zh-TW" dirty="0" smtClean="0">
                <a:ea typeface="Arial Unicode MS" pitchFamily="34" charset="-120"/>
              </a:rPr>
              <a:t>Word/Half-word/byte </a:t>
            </a:r>
            <a:r>
              <a:rPr lang="zh-CN" altLang="en-US" dirty="0" smtClean="0">
                <a:ea typeface="Arial Unicode MS" pitchFamily="34" charset="-120"/>
              </a:rPr>
              <a:t>对齐</a:t>
            </a:r>
            <a:r>
              <a:rPr lang="en-US" altLang="zh-TW" dirty="0" smtClean="0">
                <a:ea typeface="Arial Unicode MS" pitchFamily="34" charset="-120"/>
              </a:rPr>
              <a:t>)</a:t>
            </a:r>
            <a:endParaRPr lang="en-US" altLang="zh-TW" dirty="0">
              <a:ea typeface="Arial Unicode MS" pitchFamily="34" charset="-120"/>
            </a:endParaRPr>
          </a:p>
          <a:p>
            <a:pPr marL="457200" indent="-457200"/>
            <a:r>
              <a:rPr lang="zh-CN" altLang="en-US" dirty="0" smtClean="0">
                <a:ea typeface="Arial Unicode MS" pitchFamily="34" charset="-120"/>
              </a:rPr>
              <a:t>地址</a:t>
            </a:r>
            <a:r>
              <a:rPr lang="en-US" altLang="zh-CN" dirty="0" smtClean="0">
                <a:ea typeface="Arial Unicode MS" pitchFamily="34" charset="-120"/>
              </a:rPr>
              <a:t>4</a:t>
            </a:r>
            <a:r>
              <a:rPr lang="zh-CN" altLang="en-US" dirty="0" smtClean="0">
                <a:ea typeface="Arial Unicode MS" pitchFamily="34" charset="-120"/>
              </a:rPr>
              <a:t>字节对齐</a:t>
            </a:r>
            <a:r>
              <a:rPr lang="en-US" altLang="zh-TW" dirty="0" smtClean="0">
                <a:ea typeface="Arial Unicode MS" pitchFamily="34" charset="-120"/>
              </a:rPr>
              <a:t>.</a:t>
            </a:r>
          </a:p>
          <a:p>
            <a:pPr marL="457200" indent="-457200"/>
            <a:r>
              <a:rPr lang="zh-CN" altLang="en-US" dirty="0" smtClean="0">
                <a:ea typeface="Arial Unicode MS" pitchFamily="34" charset="-120"/>
              </a:rPr>
              <a:t>一个字缓冲</a:t>
            </a:r>
            <a:r>
              <a:rPr lang="en-US" altLang="zh-TW" dirty="0" smtClean="0">
                <a:ea typeface="Arial Unicode MS" pitchFamily="34" charset="-120"/>
              </a:rPr>
              <a:t>.</a:t>
            </a:r>
          </a:p>
          <a:p>
            <a:pPr marL="457200" indent="-457200"/>
            <a:r>
              <a:rPr lang="en-US" altLang="zh-CN" dirty="0" smtClean="0">
                <a:ea typeface="Arial Unicode MS" pitchFamily="34" charset="-120"/>
              </a:rPr>
              <a:t>3</a:t>
            </a:r>
            <a:r>
              <a:rPr lang="zh-CN" altLang="en-US" dirty="0" smtClean="0">
                <a:ea typeface="Arial Unicode MS" pitchFamily="34" charset="-120"/>
              </a:rPr>
              <a:t>中源和目标地址变化方向</a:t>
            </a:r>
            <a:r>
              <a:rPr lang="en-US" altLang="zh-TW" dirty="0" smtClean="0">
                <a:ea typeface="Arial Unicode MS" pitchFamily="34" charset="-120"/>
              </a:rPr>
              <a:t>. </a:t>
            </a:r>
          </a:p>
          <a:p>
            <a:pPr lvl="1"/>
            <a:r>
              <a:rPr lang="zh-CN" altLang="en-US" dirty="0" smtClean="0">
                <a:ea typeface="Arial Unicode MS" pitchFamily="34" charset="-120"/>
              </a:rPr>
              <a:t>增加</a:t>
            </a:r>
            <a:endParaRPr lang="en-US" altLang="zh-TW" dirty="0">
              <a:ea typeface="Arial Unicode MS" pitchFamily="34" charset="-120"/>
            </a:endParaRPr>
          </a:p>
          <a:p>
            <a:pPr lvl="1"/>
            <a:r>
              <a:rPr lang="zh-CN" altLang="en-US" dirty="0">
                <a:ea typeface="Arial Unicode MS" pitchFamily="34" charset="-120"/>
              </a:rPr>
              <a:t>固定</a:t>
            </a:r>
            <a:endParaRPr lang="en-US" altLang="zh-TW" dirty="0">
              <a:ea typeface="Arial Unicode MS" pitchFamily="34" charset="-120"/>
            </a:endParaRPr>
          </a:p>
          <a:p>
            <a:pPr lvl="1"/>
            <a:r>
              <a:rPr lang="zh-CN" altLang="en-US" dirty="0" smtClean="0">
                <a:ea typeface="Arial Unicode MS" pitchFamily="34" charset="-120"/>
              </a:rPr>
              <a:t>回绕</a:t>
            </a:r>
            <a:endParaRPr lang="en-US" altLang="zh-TW" dirty="0" smtClean="0">
              <a:ea typeface="Arial Unicode MS" pitchFamily="34" charset="-120"/>
            </a:endParaRPr>
          </a:p>
          <a:p>
            <a:endParaRPr lang="zh-TW" alt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74720EE6-FC55-461E-844D-2D6FE5054813}" type="slidenum">
              <a:rPr lang="zh-TW" altLang="en-US" smtClean="0">
                <a:solidFill>
                  <a:prstClr val="white">
                    <a:lumMod val="50000"/>
                  </a:prstClr>
                </a:solidFill>
              </a:rPr>
              <a:pPr>
                <a:defRPr/>
              </a:pPr>
              <a:t>3</a:t>
            </a:fld>
            <a:endParaRPr lang="zh-TW" altLang="en-US" dirty="0">
              <a:solidFill>
                <a:prstClr val="white">
                  <a:lumMod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96629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特性</a:t>
            </a:r>
            <a:r>
              <a:rPr lang="en-US" altLang="zh-TW" dirty="0" smtClean="0"/>
              <a:t> (CRC)</a:t>
            </a:r>
            <a:endParaRPr lang="zh-TW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/>
            <a:r>
              <a:rPr lang="en-US" altLang="zh-CN" dirty="0" smtClean="0">
                <a:ea typeface="Arial Unicode MS" pitchFamily="34" charset="-120"/>
              </a:rPr>
              <a:t>4</a:t>
            </a:r>
            <a:r>
              <a:rPr lang="zh-CN" altLang="en-US" dirty="0" smtClean="0">
                <a:ea typeface="Arial Unicode MS" pitchFamily="34" charset="-120"/>
              </a:rPr>
              <a:t>种常用多项式</a:t>
            </a:r>
            <a:r>
              <a:rPr lang="en-US" altLang="zh-TW" dirty="0" smtClean="0">
                <a:ea typeface="Arial Unicode MS" pitchFamily="34" charset="-120"/>
              </a:rPr>
              <a:t>, CRC-CCITT, CRC-8, CRC-16 </a:t>
            </a:r>
            <a:r>
              <a:rPr lang="zh-CN" altLang="en-US" dirty="0" smtClean="0">
                <a:ea typeface="Arial Unicode MS" pitchFamily="34" charset="-120"/>
              </a:rPr>
              <a:t>和</a:t>
            </a:r>
            <a:r>
              <a:rPr lang="en-US" altLang="zh-TW" dirty="0" smtClean="0">
                <a:ea typeface="Arial Unicode MS" pitchFamily="34" charset="-120"/>
              </a:rPr>
              <a:t>CRC-32.</a:t>
            </a:r>
          </a:p>
          <a:p>
            <a:pPr marL="457200" indent="-457200"/>
            <a:r>
              <a:rPr lang="zh-CN" altLang="en-US" dirty="0" smtClean="0">
                <a:ea typeface="Arial Unicode MS" pitchFamily="34" charset="-120"/>
              </a:rPr>
              <a:t>种子值可以编程</a:t>
            </a:r>
            <a:r>
              <a:rPr lang="en-US" altLang="zh-TW" dirty="0" smtClean="0">
                <a:ea typeface="Arial Unicode MS" pitchFamily="34" charset="-120"/>
              </a:rPr>
              <a:t>.</a:t>
            </a:r>
          </a:p>
          <a:p>
            <a:pPr marL="457200" indent="-457200"/>
            <a:r>
              <a:rPr lang="zh-CN" altLang="en-US" dirty="0" smtClean="0">
                <a:ea typeface="Arial Unicode MS" pitchFamily="34" charset="-120"/>
              </a:rPr>
              <a:t>输入的数据和</a:t>
            </a:r>
            <a:r>
              <a:rPr lang="en-US" altLang="zh-CN" dirty="0" smtClean="0">
                <a:ea typeface="Arial Unicode MS" pitchFamily="34" charset="-120"/>
              </a:rPr>
              <a:t>CRC checksum</a:t>
            </a:r>
            <a:r>
              <a:rPr lang="zh-CN" altLang="en-US" dirty="0" smtClean="0">
                <a:ea typeface="Arial Unicode MS" pitchFamily="34" charset="-120"/>
              </a:rPr>
              <a:t>结果支持反序和</a:t>
            </a:r>
            <a:r>
              <a:rPr lang="en-US" altLang="zh-CN" dirty="0" smtClean="0">
                <a:ea typeface="Arial Unicode MS" pitchFamily="34" charset="-120"/>
              </a:rPr>
              <a:t>1</a:t>
            </a:r>
            <a:r>
              <a:rPr lang="zh-CN" altLang="en-US" dirty="0" smtClean="0">
                <a:ea typeface="Arial Unicode MS" pitchFamily="34" charset="-120"/>
              </a:rPr>
              <a:t>的补码</a:t>
            </a:r>
            <a:r>
              <a:rPr lang="en-US" altLang="zh-TW" dirty="0" smtClean="0">
                <a:ea typeface="Arial Unicode MS" pitchFamily="34" charset="-120"/>
              </a:rPr>
              <a:t>.</a:t>
            </a:r>
          </a:p>
          <a:p>
            <a:pPr marL="457200" indent="-457200"/>
            <a:r>
              <a:rPr lang="zh-CN" altLang="en-US" dirty="0" smtClean="0">
                <a:ea typeface="Arial Unicode MS" pitchFamily="34" charset="-120"/>
              </a:rPr>
              <a:t>支持</a:t>
            </a:r>
            <a:r>
              <a:rPr lang="en-US" altLang="zh-TW" dirty="0" smtClean="0">
                <a:ea typeface="Arial Unicode MS" pitchFamily="34" charset="-120"/>
              </a:rPr>
              <a:t>CPU PIO </a:t>
            </a:r>
            <a:r>
              <a:rPr lang="zh-CN" altLang="en-US" dirty="0" smtClean="0">
                <a:ea typeface="Arial Unicode MS" pitchFamily="34" charset="-120"/>
              </a:rPr>
              <a:t>模式或者</a:t>
            </a:r>
            <a:r>
              <a:rPr lang="en-US" altLang="zh-TW" dirty="0" smtClean="0">
                <a:ea typeface="Arial Unicode MS" pitchFamily="34" charset="-120"/>
              </a:rPr>
              <a:t> DMA </a:t>
            </a:r>
            <a:r>
              <a:rPr lang="zh-CN" altLang="en-US" dirty="0">
                <a:ea typeface="Arial Unicode MS" pitchFamily="34" charset="-120"/>
              </a:rPr>
              <a:t>传</a:t>
            </a:r>
            <a:r>
              <a:rPr lang="zh-CN" altLang="en-US" dirty="0" smtClean="0">
                <a:ea typeface="Arial Unicode MS" pitchFamily="34" charset="-120"/>
              </a:rPr>
              <a:t>输模式</a:t>
            </a:r>
            <a:r>
              <a:rPr lang="en-US" altLang="zh-TW" dirty="0" smtClean="0">
                <a:ea typeface="Arial Unicode MS" pitchFamily="34" charset="-120"/>
              </a:rPr>
              <a:t>.</a:t>
            </a:r>
          </a:p>
          <a:p>
            <a:pPr marL="857250" lvl="1" indent="-457200"/>
            <a:r>
              <a:rPr lang="en-US" altLang="zh-TW" dirty="0">
                <a:ea typeface="Arial Unicode MS" pitchFamily="34" charset="-120"/>
              </a:rPr>
              <a:t>CPU </a:t>
            </a:r>
            <a:r>
              <a:rPr lang="en-US" altLang="zh-TW" dirty="0" smtClean="0">
                <a:ea typeface="Arial Unicode MS" pitchFamily="34" charset="-120"/>
              </a:rPr>
              <a:t>PIO</a:t>
            </a:r>
            <a:r>
              <a:rPr lang="zh-CN" altLang="en-US" dirty="0" smtClean="0">
                <a:ea typeface="Arial Unicode MS" pitchFamily="34" charset="-120"/>
              </a:rPr>
              <a:t>模式下支持</a:t>
            </a:r>
            <a:r>
              <a:rPr lang="en-US" altLang="zh-TW" dirty="0" smtClean="0">
                <a:ea typeface="Arial Unicode MS" pitchFamily="34" charset="-120"/>
              </a:rPr>
              <a:t>8/16/32-bit </a:t>
            </a:r>
            <a:r>
              <a:rPr lang="zh-CN" altLang="en-US" dirty="0" smtClean="0">
                <a:ea typeface="Arial Unicode MS" pitchFamily="34" charset="-120"/>
              </a:rPr>
              <a:t>数据宽度</a:t>
            </a:r>
            <a:r>
              <a:rPr lang="en-US" altLang="zh-TW" dirty="0" smtClean="0">
                <a:ea typeface="Arial Unicode MS" pitchFamily="34" charset="-120"/>
              </a:rPr>
              <a:t>. </a:t>
            </a:r>
            <a:endParaRPr lang="en-US" altLang="zh-TW" dirty="0">
              <a:ea typeface="Arial Unicode MS" pitchFamily="34" charset="-120"/>
            </a:endParaRPr>
          </a:p>
          <a:p>
            <a:pPr marL="857250" lvl="1" indent="-457200"/>
            <a:r>
              <a:rPr lang="en-US" altLang="zh-TW" dirty="0" smtClean="0">
                <a:ea typeface="Arial Unicode MS" pitchFamily="34" charset="-120"/>
              </a:rPr>
              <a:t>DMA</a:t>
            </a:r>
            <a:r>
              <a:rPr lang="zh-CN" altLang="en-US" dirty="0" smtClean="0">
                <a:ea typeface="Arial Unicode MS" pitchFamily="34" charset="-120"/>
              </a:rPr>
              <a:t>模式下支持字节对齐</a:t>
            </a:r>
            <a:r>
              <a:rPr lang="en-US" altLang="zh-TW" dirty="0" smtClean="0">
                <a:ea typeface="Arial Unicode MS" pitchFamily="34" charset="-120"/>
              </a:rPr>
              <a:t>.</a:t>
            </a:r>
            <a:endParaRPr lang="en-US" altLang="zh-TW" dirty="0">
              <a:ea typeface="Arial Unicode MS" pitchFamily="34" charset="-120"/>
            </a:endParaRPr>
          </a:p>
          <a:p>
            <a:endParaRPr lang="zh-TW" alt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74720EE6-FC55-461E-844D-2D6FE5054813}" type="slidenum">
              <a:rPr lang="zh-TW" altLang="en-US" smtClean="0">
                <a:solidFill>
                  <a:prstClr val="white">
                    <a:lumMod val="50000"/>
                  </a:prstClr>
                </a:solidFill>
              </a:rPr>
              <a:pPr>
                <a:defRPr/>
              </a:pPr>
              <a:t>4</a:t>
            </a:fld>
            <a:endParaRPr lang="zh-TW" altLang="en-US" dirty="0">
              <a:solidFill>
                <a:prstClr val="white">
                  <a:lumMod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83224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方块图</a:t>
            </a:r>
            <a:endParaRPr lang="zh-TW" alt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74720EE6-FC55-461E-844D-2D6FE5054813}" type="slidenum">
              <a:rPr lang="zh-TW" altLang="en-US" smtClean="0">
                <a:solidFill>
                  <a:prstClr val="white">
                    <a:lumMod val="50000"/>
                  </a:prstClr>
                </a:solidFill>
              </a:rPr>
              <a:pPr>
                <a:defRPr/>
              </a:pPr>
              <a:t>5</a:t>
            </a:fld>
            <a:endParaRPr lang="zh-TW" altLang="en-US" dirty="0">
              <a:solidFill>
                <a:prstClr val="white">
                  <a:lumMod val="50000"/>
                </a:prstClr>
              </a:solidFill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557338"/>
            <a:ext cx="7123810" cy="4819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11308174"/>
              </p:ext>
            </p:extLst>
          </p:nvPr>
        </p:nvGraphicFramePr>
        <p:xfrm>
          <a:off x="971550" y="1532542"/>
          <a:ext cx="7416800" cy="4848786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7416800"/>
              </a:tblGrid>
              <a:tr h="4848786">
                <a:tc>
                  <a:txBody>
                    <a:bodyPr/>
                    <a:lstStyle/>
                    <a:p>
                      <a:pPr algn="ctr" hangingPunct="0">
                        <a:spcBef>
                          <a:spcPts val="240"/>
                        </a:spcBef>
                        <a:spcAft>
                          <a:spcPts val="600"/>
                        </a:spcAft>
                      </a:pPr>
                      <a:endParaRPr lang="en-US" sz="1000" dirty="0">
                        <a:effectLst/>
                        <a:latin typeface="Arial"/>
                        <a:ea typeface="Arial"/>
                        <a:cs typeface="Arial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8245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19123570"/>
              </p:ext>
            </p:extLst>
          </p:nvPr>
        </p:nvGraphicFramePr>
        <p:xfrm>
          <a:off x="1115616" y="1196752"/>
          <a:ext cx="6913562" cy="504031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56781"/>
                <a:gridCol w="3456781"/>
              </a:tblGrid>
              <a:tr h="720045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dirty="0" smtClean="0">
                          <a:solidFill>
                            <a:schemeClr val="tx1"/>
                          </a:solidFill>
                        </a:rPr>
                        <a:t>VDMA</a:t>
                      </a:r>
                      <a:endParaRPr lang="zh-TW" alt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51" marR="914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dirty="0" smtClean="0">
                          <a:solidFill>
                            <a:schemeClr val="tx1"/>
                          </a:solidFill>
                        </a:rPr>
                        <a:t>PDMA </a:t>
                      </a:r>
                      <a:endParaRPr lang="zh-TW" alt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51" marR="91451" anchor="ctr"/>
                </a:tc>
              </a:tr>
              <a:tr h="720045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dirty="0" smtClean="0">
                          <a:solidFill>
                            <a:schemeClr val="tx1"/>
                          </a:solidFill>
                        </a:rPr>
                        <a:t>Channel 0</a:t>
                      </a:r>
                      <a:endParaRPr lang="zh-TW" alt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51" marR="914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dirty="0" smtClean="0">
                          <a:solidFill>
                            <a:schemeClr val="tx1"/>
                          </a:solidFill>
                        </a:rPr>
                        <a:t>Channel</a:t>
                      </a:r>
                      <a:r>
                        <a:rPr lang="en-US" altLang="zh-TW" sz="1800" baseline="0" dirty="0" smtClean="0">
                          <a:solidFill>
                            <a:schemeClr val="tx1"/>
                          </a:solidFill>
                        </a:rPr>
                        <a:t> 1 ~ 6</a:t>
                      </a:r>
                      <a:endParaRPr lang="zh-TW" alt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51" marR="91451" anchor="ctr"/>
                </a:tc>
              </a:tr>
              <a:tr h="720045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dirty="0" smtClean="0">
                          <a:solidFill>
                            <a:schemeClr val="tx1"/>
                          </a:solidFill>
                        </a:rPr>
                        <a:t>Word</a:t>
                      </a:r>
                      <a:r>
                        <a:rPr lang="en-US" altLang="zh-TW" sz="1800" baseline="0" dirty="0" smtClean="0">
                          <a:solidFill>
                            <a:schemeClr val="tx1"/>
                          </a:solidFill>
                        </a:rPr>
                        <a:t> / half-word / byte</a:t>
                      </a:r>
                    </a:p>
                    <a:p>
                      <a:pPr algn="ctr"/>
                      <a:r>
                        <a:rPr lang="zh-CN" altLang="en-US" sz="1800" dirty="0" smtClean="0">
                          <a:solidFill>
                            <a:schemeClr val="tx1"/>
                          </a:solidFill>
                        </a:rPr>
                        <a:t>地址对齐</a:t>
                      </a:r>
                      <a:endParaRPr lang="zh-TW" alt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51" marR="914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dirty="0" smtClean="0">
                          <a:solidFill>
                            <a:schemeClr val="tx1"/>
                          </a:solidFill>
                        </a:rPr>
                        <a:t>Word </a:t>
                      </a:r>
                    </a:p>
                    <a:p>
                      <a:pPr algn="ctr"/>
                      <a:r>
                        <a:rPr lang="zh-CN" altLang="en-US" sz="1800" dirty="0" smtClean="0">
                          <a:solidFill>
                            <a:schemeClr val="tx1"/>
                          </a:solidFill>
                        </a:rPr>
                        <a:t>地址对齐</a:t>
                      </a:r>
                      <a:endParaRPr lang="zh-TW" alt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51" marR="91451" anchor="ctr"/>
                </a:tc>
              </a:tr>
              <a:tr h="720045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800" dirty="0" smtClean="0">
                          <a:solidFill>
                            <a:schemeClr val="tx1"/>
                          </a:solidFill>
                        </a:rPr>
                        <a:t>增加</a:t>
                      </a:r>
                      <a:r>
                        <a:rPr lang="en-US" altLang="zh-TW" sz="1800" dirty="0" smtClean="0">
                          <a:solidFill>
                            <a:schemeClr val="tx1"/>
                          </a:solidFill>
                        </a:rPr>
                        <a:t>/ </a:t>
                      </a:r>
                      <a:r>
                        <a:rPr lang="zh-CN" altLang="en-US" sz="1800" dirty="0" smtClean="0">
                          <a:solidFill>
                            <a:schemeClr val="tx1"/>
                          </a:solidFill>
                        </a:rPr>
                        <a:t>降低</a:t>
                      </a:r>
                      <a:r>
                        <a:rPr lang="en-US" altLang="zh-TW" sz="180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endParaRPr lang="en-US" altLang="zh-TW" sz="1800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lang="zh-CN" altLang="en-US" sz="1800" dirty="0" smtClean="0">
                          <a:solidFill>
                            <a:schemeClr val="tx1"/>
                          </a:solidFill>
                        </a:rPr>
                        <a:t>地址方向</a:t>
                      </a:r>
                      <a:endParaRPr lang="zh-TW" alt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51" marR="914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800" baseline="0" dirty="0" smtClean="0">
                          <a:solidFill>
                            <a:schemeClr val="tx1"/>
                          </a:solidFill>
                        </a:rPr>
                        <a:t>增加</a:t>
                      </a:r>
                      <a:r>
                        <a:rPr lang="en-US" altLang="zh-TW" sz="1800" baseline="0" dirty="0" smtClean="0">
                          <a:solidFill>
                            <a:schemeClr val="tx1"/>
                          </a:solidFill>
                        </a:rPr>
                        <a:t>/ </a:t>
                      </a:r>
                      <a:r>
                        <a:rPr lang="zh-CN" altLang="en-US" sz="1800" baseline="0" dirty="0" smtClean="0">
                          <a:solidFill>
                            <a:schemeClr val="tx1"/>
                          </a:solidFill>
                        </a:rPr>
                        <a:t>固定</a:t>
                      </a:r>
                      <a:r>
                        <a:rPr lang="en-US" altLang="zh-TW" sz="180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altLang="zh-TW" sz="1800" baseline="0" dirty="0" smtClean="0">
                          <a:solidFill>
                            <a:schemeClr val="tx1"/>
                          </a:solidFill>
                        </a:rPr>
                        <a:t>/ </a:t>
                      </a:r>
                      <a:r>
                        <a:rPr lang="zh-CN" altLang="en-US" sz="1800" baseline="0" dirty="0" smtClean="0">
                          <a:solidFill>
                            <a:schemeClr val="tx1"/>
                          </a:solidFill>
                        </a:rPr>
                        <a:t>回绕</a:t>
                      </a:r>
                      <a:endParaRPr lang="en-US" altLang="zh-TW" sz="1800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lang="zh-CN" altLang="en-US" sz="1800" dirty="0" smtClean="0">
                          <a:solidFill>
                            <a:schemeClr val="tx1"/>
                          </a:solidFill>
                        </a:rPr>
                        <a:t>地址方向</a:t>
                      </a:r>
                      <a:endParaRPr lang="zh-TW" alt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51" marR="91451" anchor="ctr"/>
                </a:tc>
              </a:tr>
              <a:tr h="720045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800" dirty="0" smtClean="0">
                          <a:solidFill>
                            <a:schemeClr val="tx1"/>
                          </a:solidFill>
                        </a:rPr>
                        <a:t>源地址可以是</a:t>
                      </a:r>
                      <a:endParaRPr lang="en-US" altLang="zh-TW" sz="1800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lang="en-US" altLang="zh-TW" sz="1800" dirty="0" smtClean="0">
                          <a:solidFill>
                            <a:srgbClr val="0000FF"/>
                          </a:solidFill>
                        </a:rPr>
                        <a:t>Data</a:t>
                      </a:r>
                      <a:r>
                        <a:rPr lang="en-US" altLang="zh-TW" sz="1800" baseline="0" dirty="0" smtClean="0">
                          <a:solidFill>
                            <a:srgbClr val="0000FF"/>
                          </a:solidFill>
                        </a:rPr>
                        <a:t> flash </a:t>
                      </a:r>
                      <a:r>
                        <a:rPr lang="en-US" altLang="zh-TW" sz="1800" baseline="0" dirty="0" smtClean="0">
                          <a:solidFill>
                            <a:schemeClr val="tx1"/>
                          </a:solidFill>
                        </a:rPr>
                        <a:t>/ SRAM / EBI</a:t>
                      </a:r>
                      <a:endParaRPr lang="zh-TW" alt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51" marR="914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800" dirty="0" smtClean="0">
                          <a:solidFill>
                            <a:schemeClr val="tx1"/>
                          </a:solidFill>
                        </a:rPr>
                        <a:t>源地址可以是</a:t>
                      </a:r>
                      <a:endParaRPr lang="en-US" altLang="zh-TW" sz="1800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lang="en-US" altLang="zh-TW" sz="1800" dirty="0" smtClean="0">
                          <a:solidFill>
                            <a:srgbClr val="0000FF"/>
                          </a:solidFill>
                        </a:rPr>
                        <a:t>Data</a:t>
                      </a:r>
                      <a:r>
                        <a:rPr lang="en-US" altLang="zh-TW" sz="1800" baseline="0" dirty="0" smtClean="0">
                          <a:solidFill>
                            <a:srgbClr val="0000FF"/>
                          </a:solidFill>
                        </a:rPr>
                        <a:t> flash </a:t>
                      </a:r>
                      <a:r>
                        <a:rPr lang="en-US" altLang="zh-TW" sz="1800" baseline="0" dirty="0" smtClean="0">
                          <a:solidFill>
                            <a:schemeClr val="tx1"/>
                          </a:solidFill>
                        </a:rPr>
                        <a:t>/ SRAM / EBI</a:t>
                      </a:r>
                      <a:endParaRPr lang="en-US" altLang="zh-TW" sz="1800" dirty="0" smtClean="0">
                        <a:solidFill>
                          <a:schemeClr val="tx1"/>
                        </a:solidFill>
                      </a:endParaRPr>
                    </a:p>
                  </a:txBody>
                  <a:tcPr marL="91451" marR="91451" anchor="ctr"/>
                </a:tc>
              </a:tr>
              <a:tr h="720045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800" dirty="0" smtClean="0">
                          <a:solidFill>
                            <a:schemeClr val="tx1"/>
                          </a:solidFill>
                        </a:rPr>
                        <a:t>目标地址可以是</a:t>
                      </a:r>
                      <a:endParaRPr lang="en-US" altLang="zh-TW" sz="1800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lang="en-US" altLang="zh-TW" sz="1800" dirty="0" smtClean="0">
                          <a:solidFill>
                            <a:schemeClr val="tx1"/>
                          </a:solidFill>
                        </a:rPr>
                        <a:t>SRAM / EBI</a:t>
                      </a:r>
                      <a:endParaRPr lang="zh-TW" alt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51" marR="914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800" dirty="0" smtClean="0">
                          <a:solidFill>
                            <a:schemeClr val="tx1"/>
                          </a:solidFill>
                        </a:rPr>
                        <a:t>目标地址可以是</a:t>
                      </a:r>
                      <a:endParaRPr lang="en-US" altLang="zh-TW" sz="1800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lang="en-US" altLang="zh-TW" sz="1800" dirty="0" smtClean="0">
                          <a:solidFill>
                            <a:schemeClr val="tx1"/>
                          </a:solidFill>
                        </a:rPr>
                        <a:t>SRAM </a:t>
                      </a:r>
                      <a:r>
                        <a:rPr lang="en-US" altLang="zh-TW" sz="1800" dirty="0" smtClean="0">
                          <a:solidFill>
                            <a:schemeClr val="tx1"/>
                          </a:solidFill>
                        </a:rPr>
                        <a:t>/ EBI</a:t>
                      </a:r>
                      <a:endParaRPr lang="zh-TW" altLang="en-US" sz="1800" dirty="0" smtClean="0">
                        <a:solidFill>
                          <a:schemeClr val="tx1"/>
                        </a:solidFill>
                      </a:endParaRPr>
                    </a:p>
                  </a:txBody>
                  <a:tcPr marL="91451" marR="91451" anchor="ctr"/>
                </a:tc>
              </a:tr>
              <a:tr h="720045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800" dirty="0" smtClean="0">
                          <a:solidFill>
                            <a:schemeClr val="tx1"/>
                          </a:solidFill>
                        </a:rPr>
                        <a:t>带跨度的传输</a:t>
                      </a:r>
                      <a:endParaRPr lang="zh-TW" alt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51" marR="9145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dirty="0" smtClean="0">
                          <a:solidFill>
                            <a:schemeClr val="tx1"/>
                          </a:solidFill>
                        </a:rPr>
                        <a:t>--</a:t>
                      </a:r>
                      <a:endParaRPr lang="zh-TW" alt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51" marR="91451" anchor="ctr"/>
                </a:tc>
              </a:tr>
            </a:tbl>
          </a:graphicData>
        </a:graphic>
      </p:graphicFrame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VDMA </a:t>
            </a:r>
            <a:r>
              <a:rPr lang="en-US" altLang="zh-TW" dirty="0" err="1" smtClean="0"/>
              <a:t>vs</a:t>
            </a:r>
            <a:r>
              <a:rPr lang="en-US" altLang="zh-TW" dirty="0" smtClean="0"/>
              <a:t> PDMA</a:t>
            </a:r>
            <a:endParaRPr lang="zh-TW" alt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D9A8084D-75A7-465C-9098-40076D97EEA8}" type="slidenum">
              <a:rPr lang="en-US" altLang="zh-TW" smtClean="0"/>
              <a:pPr>
                <a:defRPr/>
              </a:pPr>
              <a:t>6</a:t>
            </a:fld>
            <a:endParaRPr lang="en-US" altLang="zh-TW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1770857"/>
            <a:ext cx="2087562" cy="156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2" name="Rectangle 3"/>
          <p:cNvSpPr>
            <a:spLocks noChangeArrowheads="1"/>
          </p:cNvSpPr>
          <p:nvPr/>
        </p:nvSpPr>
        <p:spPr bwMode="auto">
          <a:xfrm>
            <a:off x="4356100" y="1770857"/>
            <a:ext cx="3887788" cy="1944687"/>
          </a:xfrm>
          <a:prstGeom prst="rect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TW" altLang="en-US"/>
          </a:p>
        </p:txBody>
      </p:sp>
      <p:pic>
        <p:nvPicPr>
          <p:cNvPr id="12293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6100" y="1770857"/>
            <a:ext cx="2090738" cy="15668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294" name="TextBox 4"/>
          <p:cNvSpPr txBox="1">
            <a:spLocks noChangeArrowheads="1"/>
          </p:cNvSpPr>
          <p:nvPr/>
        </p:nvSpPr>
        <p:spPr bwMode="auto">
          <a:xfrm>
            <a:off x="1270000" y="1310482"/>
            <a:ext cx="9159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r>
              <a:rPr lang="en-US" altLang="zh-TW" sz="1800"/>
              <a:t>Source</a:t>
            </a:r>
            <a:endParaRPr lang="zh-TW" altLang="en-US" sz="1800"/>
          </a:p>
        </p:txBody>
      </p:sp>
      <p:sp>
        <p:nvSpPr>
          <p:cNvPr id="12295" name="TextBox 7"/>
          <p:cNvSpPr txBox="1">
            <a:spLocks noChangeArrowheads="1"/>
          </p:cNvSpPr>
          <p:nvPr/>
        </p:nvSpPr>
        <p:spPr bwMode="auto">
          <a:xfrm>
            <a:off x="5148263" y="1310482"/>
            <a:ext cx="133826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r>
              <a:rPr lang="en-US" altLang="zh-TW" sz="1800"/>
              <a:t>Destination</a:t>
            </a:r>
            <a:endParaRPr lang="zh-TW" altLang="en-US" sz="1800"/>
          </a:p>
        </p:txBody>
      </p:sp>
      <p:sp>
        <p:nvSpPr>
          <p:cNvPr id="12296" name="Right Brace 6"/>
          <p:cNvSpPr>
            <a:spLocks/>
          </p:cNvSpPr>
          <p:nvPr/>
        </p:nvSpPr>
        <p:spPr bwMode="auto">
          <a:xfrm rot="5400000">
            <a:off x="7219157" y="998538"/>
            <a:ext cx="252412" cy="1797050"/>
          </a:xfrm>
          <a:prstGeom prst="rightBrace">
            <a:avLst>
              <a:gd name="adj1" fmla="val 8339"/>
              <a:gd name="adj2" fmla="val 50000"/>
            </a:avLst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12297" name="TextBox 8"/>
          <p:cNvSpPr txBox="1">
            <a:spLocks noChangeArrowheads="1"/>
          </p:cNvSpPr>
          <p:nvPr/>
        </p:nvSpPr>
        <p:spPr bwMode="auto">
          <a:xfrm>
            <a:off x="6835775" y="2120107"/>
            <a:ext cx="10191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r>
              <a:rPr lang="en-US" altLang="zh-TW" sz="1400"/>
              <a:t>DASTOBL</a:t>
            </a:r>
            <a:endParaRPr lang="zh-TW" altLang="en-US" sz="1400"/>
          </a:p>
        </p:txBody>
      </p:sp>
      <p:sp>
        <p:nvSpPr>
          <p:cNvPr id="12298" name="TextBox 9"/>
          <p:cNvSpPr txBox="1">
            <a:spLocks noChangeArrowheads="1"/>
          </p:cNvSpPr>
          <p:nvPr/>
        </p:nvSpPr>
        <p:spPr bwMode="auto">
          <a:xfrm>
            <a:off x="2349312" y="4101621"/>
            <a:ext cx="4977204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r>
              <a:rPr lang="en-US" altLang="zh-TW" sz="2000" dirty="0">
                <a:solidFill>
                  <a:srgbClr val="0000FF"/>
                </a:solidFill>
              </a:rPr>
              <a:t>V</a:t>
            </a:r>
            <a:r>
              <a:rPr lang="en-US" altLang="zh-TW" sz="2000" dirty="0" smtClean="0">
                <a:solidFill>
                  <a:srgbClr val="0000FF"/>
                </a:solidFill>
              </a:rPr>
              <a:t>DMA_BCR </a:t>
            </a:r>
            <a:r>
              <a:rPr lang="en-US" altLang="zh-TW" sz="2000" dirty="0">
                <a:solidFill>
                  <a:srgbClr val="0000FF"/>
                </a:solidFill>
              </a:rPr>
              <a:t>=&gt; (width * height) * (</a:t>
            </a:r>
            <a:r>
              <a:rPr lang="en-US" altLang="zh-TW" sz="2000" dirty="0" err="1">
                <a:solidFill>
                  <a:srgbClr val="0000FF"/>
                </a:solidFill>
              </a:rPr>
              <a:t>bpp</a:t>
            </a:r>
            <a:r>
              <a:rPr lang="en-US" altLang="zh-TW" sz="2000" dirty="0">
                <a:solidFill>
                  <a:srgbClr val="0000FF"/>
                </a:solidFill>
              </a:rPr>
              <a:t> / 8</a:t>
            </a:r>
            <a:r>
              <a:rPr lang="en-US" altLang="zh-TW" sz="2000" dirty="0" smtClean="0">
                <a:solidFill>
                  <a:srgbClr val="0000FF"/>
                </a:solidFill>
              </a:rPr>
              <a:t>)</a:t>
            </a:r>
          </a:p>
          <a:p>
            <a:r>
              <a:rPr lang="en-US" altLang="zh-TW" sz="2000" dirty="0" smtClean="0">
                <a:solidFill>
                  <a:srgbClr val="0000FF"/>
                </a:solidFill>
              </a:rPr>
              <a:t>STBC =&gt; </a:t>
            </a:r>
            <a:r>
              <a:rPr lang="en-US" altLang="zh-CN" sz="2000" dirty="0" smtClean="0">
                <a:solidFill>
                  <a:srgbClr val="0000FF"/>
                </a:solidFill>
              </a:rPr>
              <a:t>width*</a:t>
            </a:r>
            <a:r>
              <a:rPr lang="en-US" altLang="zh-CN" sz="2000" dirty="0" err="1" smtClean="0">
                <a:solidFill>
                  <a:srgbClr val="0000FF"/>
                </a:solidFill>
              </a:rPr>
              <a:t>bpp</a:t>
            </a:r>
            <a:r>
              <a:rPr lang="en-US" altLang="zh-CN" sz="2000" dirty="0" smtClean="0">
                <a:solidFill>
                  <a:srgbClr val="0000FF"/>
                </a:solidFill>
              </a:rPr>
              <a:t>/8</a:t>
            </a:r>
            <a:endParaRPr lang="en-US" altLang="zh-TW" sz="2000" dirty="0">
              <a:solidFill>
                <a:srgbClr val="0000FF"/>
              </a:solidFill>
            </a:endParaRPr>
          </a:p>
          <a:p>
            <a:r>
              <a:rPr lang="en-US" altLang="zh-TW" sz="2000" dirty="0">
                <a:solidFill>
                  <a:srgbClr val="0000FF"/>
                </a:solidFill>
              </a:rPr>
              <a:t>SASTOBL =&gt; 0</a:t>
            </a:r>
          </a:p>
          <a:p>
            <a:r>
              <a:rPr lang="en-US" altLang="zh-TW" sz="2000" dirty="0">
                <a:solidFill>
                  <a:srgbClr val="0000FF"/>
                </a:solidFill>
              </a:rPr>
              <a:t>DASTOBL =&gt; (X – width) * (</a:t>
            </a:r>
            <a:r>
              <a:rPr lang="en-US" altLang="zh-TW" sz="2000" dirty="0" err="1">
                <a:solidFill>
                  <a:srgbClr val="0000FF"/>
                </a:solidFill>
              </a:rPr>
              <a:t>bpp</a:t>
            </a:r>
            <a:r>
              <a:rPr lang="en-US" altLang="zh-TW" sz="2000" dirty="0">
                <a:solidFill>
                  <a:srgbClr val="0000FF"/>
                </a:solidFill>
              </a:rPr>
              <a:t> / 8)</a:t>
            </a:r>
            <a:endParaRPr lang="zh-TW" altLang="en-US" sz="2000" dirty="0">
              <a:solidFill>
                <a:srgbClr val="0000FF"/>
              </a:solidFill>
            </a:endParaRPr>
          </a:p>
        </p:txBody>
      </p:sp>
      <p:sp>
        <p:nvSpPr>
          <p:cNvPr id="12299" name="Right Brace 10"/>
          <p:cNvSpPr>
            <a:spLocks/>
          </p:cNvSpPr>
          <p:nvPr/>
        </p:nvSpPr>
        <p:spPr bwMode="auto">
          <a:xfrm>
            <a:off x="8243888" y="1770857"/>
            <a:ext cx="325437" cy="1944687"/>
          </a:xfrm>
          <a:prstGeom prst="rightBrace">
            <a:avLst>
              <a:gd name="adj1" fmla="val 8327"/>
              <a:gd name="adj2" fmla="val 50000"/>
            </a:avLst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12300" name="TextBox 11"/>
          <p:cNvSpPr txBox="1">
            <a:spLocks noChangeArrowheads="1"/>
          </p:cNvSpPr>
          <p:nvPr/>
        </p:nvSpPr>
        <p:spPr bwMode="auto">
          <a:xfrm>
            <a:off x="8569325" y="2582069"/>
            <a:ext cx="3048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r>
              <a:rPr lang="en-US" altLang="zh-TW" sz="1400"/>
              <a:t>Y</a:t>
            </a:r>
            <a:endParaRPr lang="zh-TW" altLang="en-US" sz="1400"/>
          </a:p>
        </p:txBody>
      </p:sp>
      <p:sp>
        <p:nvSpPr>
          <p:cNvPr id="12301" name="Right Brace 13"/>
          <p:cNvSpPr>
            <a:spLocks/>
          </p:cNvSpPr>
          <p:nvPr/>
        </p:nvSpPr>
        <p:spPr bwMode="auto">
          <a:xfrm rot="5400000">
            <a:off x="6156325" y="1915319"/>
            <a:ext cx="287338" cy="3887788"/>
          </a:xfrm>
          <a:prstGeom prst="rightBrace">
            <a:avLst>
              <a:gd name="adj1" fmla="val 8331"/>
              <a:gd name="adj2" fmla="val 50000"/>
            </a:avLst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12302" name="TextBox 16"/>
          <p:cNvSpPr txBox="1">
            <a:spLocks noChangeArrowheads="1"/>
          </p:cNvSpPr>
          <p:nvPr/>
        </p:nvSpPr>
        <p:spPr bwMode="auto">
          <a:xfrm>
            <a:off x="6148388" y="4002882"/>
            <a:ext cx="3048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r>
              <a:rPr lang="en-US" altLang="zh-TW" sz="1400"/>
              <a:t>X</a:t>
            </a:r>
            <a:endParaRPr lang="zh-TW" altLang="en-US" sz="1400"/>
          </a:p>
        </p:txBody>
      </p:sp>
      <p:sp>
        <p:nvSpPr>
          <p:cNvPr id="12303" name="Right Brace 14"/>
          <p:cNvSpPr>
            <a:spLocks/>
          </p:cNvSpPr>
          <p:nvPr/>
        </p:nvSpPr>
        <p:spPr bwMode="auto">
          <a:xfrm>
            <a:off x="2771775" y="1770857"/>
            <a:ext cx="215900" cy="1565275"/>
          </a:xfrm>
          <a:prstGeom prst="rightBrace">
            <a:avLst>
              <a:gd name="adj1" fmla="val 8324"/>
              <a:gd name="adj2" fmla="val 50000"/>
            </a:avLst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12304" name="TextBox 18"/>
          <p:cNvSpPr txBox="1">
            <a:spLocks noChangeArrowheads="1"/>
          </p:cNvSpPr>
          <p:nvPr/>
        </p:nvSpPr>
        <p:spPr bwMode="auto">
          <a:xfrm>
            <a:off x="2987675" y="2399507"/>
            <a:ext cx="67151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r>
              <a:rPr lang="en-US" altLang="zh-TW" sz="1400"/>
              <a:t>height</a:t>
            </a:r>
            <a:endParaRPr lang="zh-TW" altLang="en-US" sz="1400"/>
          </a:p>
        </p:txBody>
      </p:sp>
      <p:sp>
        <p:nvSpPr>
          <p:cNvPr id="12305" name="Right Brace 17"/>
          <p:cNvSpPr>
            <a:spLocks/>
          </p:cNvSpPr>
          <p:nvPr/>
        </p:nvSpPr>
        <p:spPr bwMode="auto">
          <a:xfrm rot="5400000">
            <a:off x="1633537" y="2388395"/>
            <a:ext cx="188913" cy="2087562"/>
          </a:xfrm>
          <a:prstGeom prst="rightBrace">
            <a:avLst>
              <a:gd name="adj1" fmla="val 8339"/>
              <a:gd name="adj2" fmla="val 50000"/>
            </a:avLst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12306" name="TextBox 21"/>
          <p:cNvSpPr txBox="1">
            <a:spLocks noChangeArrowheads="1"/>
          </p:cNvSpPr>
          <p:nvPr/>
        </p:nvSpPr>
        <p:spPr bwMode="auto">
          <a:xfrm>
            <a:off x="1392238" y="3545682"/>
            <a:ext cx="6032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r>
              <a:rPr lang="en-US" altLang="zh-TW" sz="1400"/>
              <a:t>width</a:t>
            </a:r>
            <a:endParaRPr lang="zh-TW" altLang="en-US" sz="1400"/>
          </a:p>
        </p:txBody>
      </p:sp>
      <p:sp>
        <p:nvSpPr>
          <p:cNvPr id="20" name="TextBox 6"/>
          <p:cNvSpPr txBox="1">
            <a:spLocks noChangeArrowheads="1"/>
          </p:cNvSpPr>
          <p:nvPr/>
        </p:nvSpPr>
        <p:spPr bwMode="auto">
          <a:xfrm>
            <a:off x="971550" y="5509681"/>
            <a:ext cx="6480770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marL="171450" indent="-171450">
              <a:buFont typeface="Wingdings" pitchFamily="2" charset="2"/>
              <a:buChar char="l"/>
            </a:pPr>
            <a:r>
              <a:rPr lang="en-US" altLang="zh-TW" sz="1200" i="1" dirty="0" smtClean="0">
                <a:solidFill>
                  <a:srgbClr val="0000FF"/>
                </a:solidFill>
              </a:rPr>
              <a:t>VDMA_BCR </a:t>
            </a:r>
            <a:r>
              <a:rPr lang="en-US" altLang="zh-TW" sz="1200" i="1" dirty="0">
                <a:solidFill>
                  <a:srgbClr val="0000FF"/>
                </a:solidFill>
              </a:rPr>
              <a:t>– </a:t>
            </a:r>
            <a:r>
              <a:rPr lang="en-US" altLang="zh-TW" sz="1200" i="1" dirty="0" smtClean="0">
                <a:solidFill>
                  <a:srgbClr val="0000FF"/>
                </a:solidFill>
              </a:rPr>
              <a:t>VDMA</a:t>
            </a:r>
            <a:r>
              <a:rPr lang="zh-CN" altLang="en-US" sz="1200" i="1" u="sng" dirty="0" smtClean="0">
                <a:solidFill>
                  <a:srgbClr val="0000FF"/>
                </a:solidFill>
              </a:rPr>
              <a:t>搬移字节数</a:t>
            </a:r>
            <a:endParaRPr lang="en-US" altLang="zh-TW" sz="1200" i="1" u="sng" dirty="0" smtClean="0">
              <a:solidFill>
                <a:srgbClr val="0000FF"/>
              </a:solidFill>
            </a:endParaRPr>
          </a:p>
          <a:p>
            <a:pPr marL="171450" indent="-171450">
              <a:buFont typeface="Wingdings" pitchFamily="2" charset="2"/>
              <a:buChar char="l"/>
            </a:pPr>
            <a:r>
              <a:rPr lang="en-US" altLang="zh-TW" sz="1200" i="1" dirty="0" smtClean="0">
                <a:solidFill>
                  <a:srgbClr val="0000FF"/>
                </a:solidFill>
              </a:rPr>
              <a:t>STBC – </a:t>
            </a:r>
            <a:r>
              <a:rPr lang="zh-CN" altLang="en-US" sz="1200" i="1" dirty="0" smtClean="0">
                <a:solidFill>
                  <a:srgbClr val="0000FF"/>
                </a:solidFill>
              </a:rPr>
              <a:t>每行字节数</a:t>
            </a:r>
            <a:endParaRPr lang="en-US" altLang="zh-TW" sz="1200" i="1" u="sng" dirty="0" smtClean="0">
              <a:solidFill>
                <a:srgbClr val="0000FF"/>
              </a:solidFill>
            </a:endParaRPr>
          </a:p>
          <a:p>
            <a:pPr marL="171450" indent="-171450">
              <a:buFont typeface="Wingdings" pitchFamily="2" charset="2"/>
              <a:buChar char="l"/>
            </a:pPr>
            <a:r>
              <a:rPr lang="en-US" altLang="zh-TW" sz="1200" i="1" dirty="0" smtClean="0">
                <a:solidFill>
                  <a:srgbClr val="0000FF"/>
                </a:solidFill>
              </a:rPr>
              <a:t>SASTOBL </a:t>
            </a:r>
            <a:r>
              <a:rPr lang="en-US" altLang="zh-TW" sz="1200" i="1" dirty="0">
                <a:solidFill>
                  <a:srgbClr val="0000FF"/>
                </a:solidFill>
              </a:rPr>
              <a:t>– </a:t>
            </a:r>
            <a:r>
              <a:rPr lang="zh-CN" altLang="en-US" sz="1200" i="1" dirty="0" smtClean="0">
                <a:solidFill>
                  <a:srgbClr val="0000FF"/>
                </a:solidFill>
              </a:rPr>
              <a:t>源地址</a:t>
            </a:r>
            <a:r>
              <a:rPr lang="zh-CN" altLang="en-US" sz="1200" i="1" u="sng" dirty="0" smtClean="0">
                <a:solidFill>
                  <a:srgbClr val="0000FF"/>
                </a:solidFill>
              </a:rPr>
              <a:t>每行跨度字节数</a:t>
            </a:r>
            <a:endParaRPr lang="en-US" altLang="zh-TW" sz="1200" i="1" u="sng" dirty="0" smtClean="0">
              <a:solidFill>
                <a:srgbClr val="0000FF"/>
              </a:solidFill>
            </a:endParaRPr>
          </a:p>
          <a:p>
            <a:pPr marL="171450" indent="-171450">
              <a:buFont typeface="Wingdings" pitchFamily="2" charset="2"/>
              <a:buChar char="l"/>
            </a:pPr>
            <a:r>
              <a:rPr lang="en-US" altLang="zh-TW" sz="1200" i="1" dirty="0" smtClean="0">
                <a:solidFill>
                  <a:srgbClr val="0000FF"/>
                </a:solidFill>
              </a:rPr>
              <a:t>DASTOBL </a:t>
            </a:r>
            <a:r>
              <a:rPr lang="en-US" altLang="zh-TW" sz="1200" i="1" dirty="0">
                <a:solidFill>
                  <a:srgbClr val="0000FF"/>
                </a:solidFill>
              </a:rPr>
              <a:t>– </a:t>
            </a:r>
            <a:r>
              <a:rPr lang="zh-CN" altLang="en-US" sz="1200" i="1" dirty="0" smtClean="0">
                <a:solidFill>
                  <a:srgbClr val="0000FF"/>
                </a:solidFill>
              </a:rPr>
              <a:t>目标地址</a:t>
            </a:r>
            <a:r>
              <a:rPr lang="zh-CN" altLang="en-US" sz="1200" i="1" u="sng" dirty="0" smtClean="0">
                <a:solidFill>
                  <a:srgbClr val="0000FF"/>
                </a:solidFill>
              </a:rPr>
              <a:t>每行跨度字节数</a:t>
            </a:r>
            <a:endParaRPr lang="en-US" altLang="zh-TW" sz="1200" i="1" u="sng" dirty="0" smtClean="0">
              <a:solidFill>
                <a:srgbClr val="0000FF"/>
              </a:solidFill>
            </a:endParaRPr>
          </a:p>
          <a:p>
            <a:pPr marL="171450" indent="-171450">
              <a:buFont typeface="Wingdings" pitchFamily="2" charset="2"/>
              <a:buChar char="l"/>
            </a:pPr>
            <a:r>
              <a:rPr lang="en-US" altLang="zh-TW" sz="1200" i="1" dirty="0" err="1">
                <a:solidFill>
                  <a:srgbClr val="0000FF"/>
                </a:solidFill>
              </a:rPr>
              <a:t>b</a:t>
            </a:r>
            <a:r>
              <a:rPr lang="en-US" altLang="zh-TW" sz="1200" i="1" dirty="0" err="1" smtClean="0">
                <a:solidFill>
                  <a:srgbClr val="0000FF"/>
                </a:solidFill>
              </a:rPr>
              <a:t>pp</a:t>
            </a:r>
            <a:r>
              <a:rPr lang="en-US" altLang="zh-TW" sz="1200" i="1" dirty="0" smtClean="0">
                <a:solidFill>
                  <a:srgbClr val="0000FF"/>
                </a:solidFill>
              </a:rPr>
              <a:t> – </a:t>
            </a:r>
            <a:r>
              <a:rPr lang="zh-CN" altLang="en-US" sz="1200" i="1" dirty="0" smtClean="0">
                <a:solidFill>
                  <a:srgbClr val="0000FF"/>
                </a:solidFill>
              </a:rPr>
              <a:t>每个像素</a:t>
            </a:r>
            <a:r>
              <a:rPr lang="en-US" altLang="zh-CN" sz="1200" i="1" dirty="0" smtClean="0">
                <a:solidFill>
                  <a:srgbClr val="0000FF"/>
                </a:solidFill>
              </a:rPr>
              <a:t>bit</a:t>
            </a:r>
            <a:r>
              <a:rPr lang="zh-CN" altLang="en-US" sz="1200" i="1" dirty="0" smtClean="0">
                <a:solidFill>
                  <a:srgbClr val="0000FF"/>
                </a:solidFill>
              </a:rPr>
              <a:t>数</a:t>
            </a:r>
            <a:endParaRPr lang="en-US" altLang="zh-TW" sz="1200" i="1" dirty="0">
              <a:solidFill>
                <a:srgbClr val="0000FF"/>
              </a:solidFill>
            </a:endParaRPr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VDMA Stride Mode (I)</a:t>
            </a:r>
            <a:endParaRPr lang="zh-TW" altLang="en-US" dirty="0"/>
          </a:p>
        </p:txBody>
      </p:sp>
      <p:sp>
        <p:nvSpPr>
          <p:cNvPr id="27" name="Slide Number Placeholder 1"/>
          <p:cNvSpPr txBox="1">
            <a:spLocks/>
          </p:cNvSpPr>
          <p:nvPr/>
        </p:nvSpPr>
        <p:spPr>
          <a:xfrm>
            <a:off x="3662363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algn="ctr" rtl="0" eaLnBrk="0" fontAlgn="auto" hangingPunct="0">
              <a:spcBef>
                <a:spcPts val="0"/>
              </a:spcBef>
              <a:spcAft>
                <a:spcPts val="0"/>
              </a:spcAft>
              <a:defRPr kumimoji="0" sz="1200" kern="120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ＭＳ Ｐゴシック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ＭＳ Ｐゴシック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ＭＳ Ｐゴシック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ＭＳ Ｐゴシック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ＭＳ Ｐゴシック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ＭＳ Ｐゴシック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ＭＳ Ｐゴシック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ＭＳ Ｐゴシック" pitchFamily="34" charset="-128"/>
                <a:cs typeface="+mn-cs"/>
              </a:defRPr>
            </a:lvl9pPr>
          </a:lstStyle>
          <a:p>
            <a:pPr>
              <a:defRPr/>
            </a:pPr>
            <a:fld id="{D9A8084D-75A7-465C-9098-40076D97EEA8}" type="slidenum">
              <a:rPr lang="en-US" altLang="zh-TW" smtClean="0"/>
              <a:pPr>
                <a:defRPr/>
              </a:pPr>
              <a:t>7</a:t>
            </a:fld>
            <a:endParaRPr lang="en-US" altLang="zh-TW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5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1225" y="2205038"/>
            <a:ext cx="2089150" cy="156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6" name="Rectangle 6"/>
          <p:cNvSpPr>
            <a:spLocks noChangeArrowheads="1"/>
          </p:cNvSpPr>
          <p:nvPr/>
        </p:nvSpPr>
        <p:spPr bwMode="auto">
          <a:xfrm>
            <a:off x="4356100" y="2205038"/>
            <a:ext cx="3887788" cy="1944687"/>
          </a:xfrm>
          <a:prstGeom prst="rect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13317" name="TextBox 8"/>
          <p:cNvSpPr txBox="1">
            <a:spLocks noChangeArrowheads="1"/>
          </p:cNvSpPr>
          <p:nvPr/>
        </p:nvSpPr>
        <p:spPr bwMode="auto">
          <a:xfrm>
            <a:off x="2155825" y="1585913"/>
            <a:ext cx="91598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r>
              <a:rPr lang="en-US" altLang="zh-TW" sz="1800"/>
              <a:t>Source</a:t>
            </a:r>
            <a:endParaRPr lang="zh-TW" altLang="en-US" sz="1800"/>
          </a:p>
        </p:txBody>
      </p:sp>
      <p:sp>
        <p:nvSpPr>
          <p:cNvPr id="13318" name="TextBox 9"/>
          <p:cNvSpPr txBox="1">
            <a:spLocks noChangeArrowheads="1"/>
          </p:cNvSpPr>
          <p:nvPr/>
        </p:nvSpPr>
        <p:spPr bwMode="auto">
          <a:xfrm>
            <a:off x="6121400" y="1560513"/>
            <a:ext cx="133826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r>
              <a:rPr lang="en-US" altLang="zh-TW" sz="1800"/>
              <a:t>Destination</a:t>
            </a:r>
            <a:endParaRPr lang="zh-TW" altLang="en-US" sz="1800"/>
          </a:p>
        </p:txBody>
      </p:sp>
      <p:sp>
        <p:nvSpPr>
          <p:cNvPr id="13319" name="Right Brace 10"/>
          <p:cNvSpPr>
            <a:spLocks/>
          </p:cNvSpPr>
          <p:nvPr/>
        </p:nvSpPr>
        <p:spPr bwMode="auto">
          <a:xfrm rot="5400000">
            <a:off x="6753225" y="1035050"/>
            <a:ext cx="303213" cy="2678113"/>
          </a:xfrm>
          <a:prstGeom prst="rightBrace">
            <a:avLst>
              <a:gd name="adj1" fmla="val 8383"/>
              <a:gd name="adj2" fmla="val 50000"/>
            </a:avLst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13320" name="TextBox 11"/>
          <p:cNvSpPr txBox="1">
            <a:spLocks noChangeArrowheads="1"/>
          </p:cNvSpPr>
          <p:nvPr/>
        </p:nvSpPr>
        <p:spPr bwMode="auto">
          <a:xfrm>
            <a:off x="6469063" y="2590800"/>
            <a:ext cx="10191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r>
              <a:rPr lang="en-US" altLang="zh-TW" sz="1400"/>
              <a:t>DASTOBL</a:t>
            </a:r>
            <a:endParaRPr lang="zh-TW" altLang="en-US" sz="1400"/>
          </a:p>
        </p:txBody>
      </p:sp>
      <p:sp>
        <p:nvSpPr>
          <p:cNvPr id="13321" name="TextBox 12"/>
          <p:cNvSpPr txBox="1">
            <a:spLocks noChangeArrowheads="1"/>
          </p:cNvSpPr>
          <p:nvPr/>
        </p:nvSpPr>
        <p:spPr bwMode="auto">
          <a:xfrm>
            <a:off x="2427287" y="4869160"/>
            <a:ext cx="5400675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r>
              <a:rPr lang="en-US" altLang="zh-TW" sz="2000" dirty="0" smtClean="0">
                <a:solidFill>
                  <a:srgbClr val="0000FF"/>
                </a:solidFill>
              </a:rPr>
              <a:t>VDMA_BCR </a:t>
            </a:r>
            <a:r>
              <a:rPr lang="en-US" altLang="zh-TW" sz="2000" dirty="0">
                <a:solidFill>
                  <a:srgbClr val="0000FF"/>
                </a:solidFill>
              </a:rPr>
              <a:t>=&gt; (w’ * h’) * (</a:t>
            </a:r>
            <a:r>
              <a:rPr lang="en-US" altLang="zh-TW" sz="2000" dirty="0" err="1">
                <a:solidFill>
                  <a:srgbClr val="0000FF"/>
                </a:solidFill>
              </a:rPr>
              <a:t>bpp</a:t>
            </a:r>
            <a:r>
              <a:rPr lang="en-US" altLang="zh-TW" sz="2000" dirty="0">
                <a:solidFill>
                  <a:srgbClr val="0000FF"/>
                </a:solidFill>
              </a:rPr>
              <a:t> / 8)</a:t>
            </a:r>
          </a:p>
          <a:p>
            <a:r>
              <a:rPr lang="en-US" altLang="zh-TW" sz="2000" dirty="0" smtClean="0">
                <a:solidFill>
                  <a:srgbClr val="0000FF"/>
                </a:solidFill>
              </a:rPr>
              <a:t>STBC </a:t>
            </a:r>
            <a:r>
              <a:rPr lang="en-US" altLang="zh-TW" sz="2000" dirty="0">
                <a:solidFill>
                  <a:srgbClr val="0000FF"/>
                </a:solidFill>
              </a:rPr>
              <a:t>=&gt; </a:t>
            </a:r>
            <a:r>
              <a:rPr lang="en-US" altLang="zh-TW" sz="2000" dirty="0" smtClean="0">
                <a:solidFill>
                  <a:srgbClr val="0000FF"/>
                </a:solidFill>
              </a:rPr>
              <a:t>w</a:t>
            </a:r>
            <a:r>
              <a:rPr lang="en-US" altLang="zh-TW" sz="2000" dirty="0">
                <a:solidFill>
                  <a:srgbClr val="0000FF"/>
                </a:solidFill>
              </a:rPr>
              <a:t>’ * </a:t>
            </a:r>
            <a:r>
              <a:rPr lang="en-US" altLang="zh-TW" sz="2000" dirty="0" smtClean="0">
                <a:solidFill>
                  <a:srgbClr val="0000FF"/>
                </a:solidFill>
              </a:rPr>
              <a:t>(</a:t>
            </a:r>
            <a:r>
              <a:rPr lang="en-US" altLang="zh-TW" sz="2000" dirty="0" err="1">
                <a:solidFill>
                  <a:srgbClr val="0000FF"/>
                </a:solidFill>
              </a:rPr>
              <a:t>bpp</a:t>
            </a:r>
            <a:r>
              <a:rPr lang="en-US" altLang="zh-TW" sz="2000" dirty="0">
                <a:solidFill>
                  <a:srgbClr val="0000FF"/>
                </a:solidFill>
              </a:rPr>
              <a:t> / 8)</a:t>
            </a:r>
          </a:p>
          <a:p>
            <a:r>
              <a:rPr lang="en-US" altLang="zh-TW" sz="2000" dirty="0">
                <a:solidFill>
                  <a:srgbClr val="0000FF"/>
                </a:solidFill>
              </a:rPr>
              <a:t>SASTOBL =&gt; (width – w’) * (</a:t>
            </a:r>
            <a:r>
              <a:rPr lang="en-US" altLang="zh-TW" sz="2000" dirty="0" err="1">
                <a:solidFill>
                  <a:srgbClr val="0000FF"/>
                </a:solidFill>
              </a:rPr>
              <a:t>bpp</a:t>
            </a:r>
            <a:r>
              <a:rPr lang="en-US" altLang="zh-TW" sz="2000" dirty="0">
                <a:solidFill>
                  <a:srgbClr val="0000FF"/>
                </a:solidFill>
              </a:rPr>
              <a:t> / 8)</a:t>
            </a:r>
          </a:p>
          <a:p>
            <a:r>
              <a:rPr lang="en-US" altLang="zh-TW" sz="2000" dirty="0">
                <a:solidFill>
                  <a:srgbClr val="0000FF"/>
                </a:solidFill>
              </a:rPr>
              <a:t>DASTOBL =&gt; (X – w’) * (</a:t>
            </a:r>
            <a:r>
              <a:rPr lang="en-US" altLang="zh-TW" sz="2000" dirty="0" err="1">
                <a:solidFill>
                  <a:srgbClr val="0000FF"/>
                </a:solidFill>
              </a:rPr>
              <a:t>bpp</a:t>
            </a:r>
            <a:r>
              <a:rPr lang="en-US" altLang="zh-TW" sz="2000" dirty="0">
                <a:solidFill>
                  <a:srgbClr val="0000FF"/>
                </a:solidFill>
              </a:rPr>
              <a:t> / 8)</a:t>
            </a:r>
            <a:endParaRPr lang="zh-TW" altLang="en-US" sz="2000" dirty="0">
              <a:solidFill>
                <a:srgbClr val="0000FF"/>
              </a:solidFill>
            </a:endParaRPr>
          </a:p>
        </p:txBody>
      </p:sp>
      <p:sp>
        <p:nvSpPr>
          <p:cNvPr id="13322" name="Right Brace 13"/>
          <p:cNvSpPr>
            <a:spLocks/>
          </p:cNvSpPr>
          <p:nvPr/>
        </p:nvSpPr>
        <p:spPr bwMode="auto">
          <a:xfrm>
            <a:off x="8243888" y="2205038"/>
            <a:ext cx="325437" cy="1944687"/>
          </a:xfrm>
          <a:prstGeom prst="rightBrace">
            <a:avLst>
              <a:gd name="adj1" fmla="val 8327"/>
              <a:gd name="adj2" fmla="val 50000"/>
            </a:avLst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13323" name="TextBox 14"/>
          <p:cNvSpPr txBox="1">
            <a:spLocks noChangeArrowheads="1"/>
          </p:cNvSpPr>
          <p:nvPr/>
        </p:nvSpPr>
        <p:spPr bwMode="auto">
          <a:xfrm>
            <a:off x="8569325" y="3016250"/>
            <a:ext cx="3048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r>
              <a:rPr lang="en-US" altLang="zh-TW" sz="1400"/>
              <a:t>Y</a:t>
            </a:r>
            <a:endParaRPr lang="zh-TW" altLang="en-US" sz="1400"/>
          </a:p>
        </p:txBody>
      </p:sp>
      <p:sp>
        <p:nvSpPr>
          <p:cNvPr id="13324" name="Right Brace 15"/>
          <p:cNvSpPr>
            <a:spLocks/>
          </p:cNvSpPr>
          <p:nvPr/>
        </p:nvSpPr>
        <p:spPr bwMode="auto">
          <a:xfrm rot="5400000">
            <a:off x="6156325" y="2349500"/>
            <a:ext cx="287338" cy="3887788"/>
          </a:xfrm>
          <a:prstGeom prst="rightBrace">
            <a:avLst>
              <a:gd name="adj1" fmla="val 8331"/>
              <a:gd name="adj2" fmla="val 50000"/>
            </a:avLst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13325" name="TextBox 16"/>
          <p:cNvSpPr txBox="1">
            <a:spLocks noChangeArrowheads="1"/>
          </p:cNvSpPr>
          <p:nvPr/>
        </p:nvSpPr>
        <p:spPr bwMode="auto">
          <a:xfrm>
            <a:off x="6148388" y="4437063"/>
            <a:ext cx="3048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r>
              <a:rPr lang="en-US" altLang="zh-TW" sz="1400"/>
              <a:t>X</a:t>
            </a:r>
            <a:endParaRPr lang="zh-TW" altLang="en-US" sz="1400"/>
          </a:p>
        </p:txBody>
      </p:sp>
      <p:sp>
        <p:nvSpPr>
          <p:cNvPr id="13326" name="Right Brace 17"/>
          <p:cNvSpPr>
            <a:spLocks/>
          </p:cNvSpPr>
          <p:nvPr/>
        </p:nvSpPr>
        <p:spPr bwMode="auto">
          <a:xfrm>
            <a:off x="3000375" y="2205038"/>
            <a:ext cx="214313" cy="1565275"/>
          </a:xfrm>
          <a:prstGeom prst="rightBrace">
            <a:avLst>
              <a:gd name="adj1" fmla="val 8386"/>
              <a:gd name="adj2" fmla="val 50000"/>
            </a:avLst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13327" name="TextBox 18"/>
          <p:cNvSpPr txBox="1">
            <a:spLocks noChangeArrowheads="1"/>
          </p:cNvSpPr>
          <p:nvPr/>
        </p:nvSpPr>
        <p:spPr bwMode="auto">
          <a:xfrm>
            <a:off x="3214688" y="2833688"/>
            <a:ext cx="6731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r>
              <a:rPr lang="en-US" altLang="zh-TW" sz="1400"/>
              <a:t>height</a:t>
            </a:r>
            <a:endParaRPr lang="zh-TW" altLang="en-US" sz="1400"/>
          </a:p>
        </p:txBody>
      </p:sp>
      <p:sp>
        <p:nvSpPr>
          <p:cNvPr id="13328" name="Right Brace 19"/>
          <p:cNvSpPr>
            <a:spLocks/>
          </p:cNvSpPr>
          <p:nvPr/>
        </p:nvSpPr>
        <p:spPr bwMode="auto">
          <a:xfrm rot="5400000">
            <a:off x="1861343" y="2821782"/>
            <a:ext cx="188913" cy="2089150"/>
          </a:xfrm>
          <a:prstGeom prst="rightBrace">
            <a:avLst>
              <a:gd name="adj1" fmla="val 8345"/>
              <a:gd name="adj2" fmla="val 50000"/>
            </a:avLst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13329" name="TextBox 20"/>
          <p:cNvSpPr txBox="1">
            <a:spLocks noChangeArrowheads="1"/>
          </p:cNvSpPr>
          <p:nvPr/>
        </p:nvSpPr>
        <p:spPr bwMode="auto">
          <a:xfrm>
            <a:off x="1619250" y="3979863"/>
            <a:ext cx="6032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r>
              <a:rPr lang="en-US" altLang="zh-TW" sz="1400"/>
              <a:t>width</a:t>
            </a:r>
            <a:endParaRPr lang="zh-TW" altLang="en-US" sz="1400"/>
          </a:p>
        </p:txBody>
      </p:sp>
      <p:sp>
        <p:nvSpPr>
          <p:cNvPr id="13330" name="Right Brace 23"/>
          <p:cNvSpPr>
            <a:spLocks/>
          </p:cNvSpPr>
          <p:nvPr/>
        </p:nvSpPr>
        <p:spPr bwMode="auto">
          <a:xfrm rot="5400000">
            <a:off x="2389982" y="1907381"/>
            <a:ext cx="323850" cy="896937"/>
          </a:xfrm>
          <a:prstGeom prst="rightBrace">
            <a:avLst>
              <a:gd name="adj1" fmla="val 8334"/>
              <a:gd name="adj2" fmla="val 50000"/>
            </a:avLst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13331" name="TextBox 24"/>
          <p:cNvSpPr txBox="1">
            <a:spLocks noChangeArrowheads="1"/>
          </p:cNvSpPr>
          <p:nvPr/>
        </p:nvSpPr>
        <p:spPr bwMode="auto">
          <a:xfrm>
            <a:off x="2109788" y="2525713"/>
            <a:ext cx="10096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r>
              <a:rPr lang="en-US" altLang="zh-TW" sz="1400"/>
              <a:t>SASTOBL</a:t>
            </a:r>
            <a:endParaRPr lang="zh-TW" altLang="en-US" sz="1400"/>
          </a:p>
        </p:txBody>
      </p:sp>
      <p:sp>
        <p:nvSpPr>
          <p:cNvPr id="13332" name="Left Brace 21"/>
          <p:cNvSpPr>
            <a:spLocks/>
          </p:cNvSpPr>
          <p:nvPr/>
        </p:nvSpPr>
        <p:spPr bwMode="auto">
          <a:xfrm>
            <a:off x="695325" y="2205038"/>
            <a:ext cx="215900" cy="1077912"/>
          </a:xfrm>
          <a:prstGeom prst="leftBrace">
            <a:avLst>
              <a:gd name="adj1" fmla="val 8344"/>
              <a:gd name="adj2" fmla="val 50000"/>
            </a:avLst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13333" name="TextBox 27"/>
          <p:cNvSpPr txBox="1">
            <a:spLocks noChangeArrowheads="1"/>
          </p:cNvSpPr>
          <p:nvPr/>
        </p:nvSpPr>
        <p:spPr bwMode="auto">
          <a:xfrm>
            <a:off x="339725" y="2619375"/>
            <a:ext cx="3238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r>
              <a:rPr lang="en-US" altLang="zh-TW" sz="1400"/>
              <a:t>h’</a:t>
            </a:r>
            <a:endParaRPr lang="zh-TW" altLang="en-US" sz="1400"/>
          </a:p>
        </p:txBody>
      </p:sp>
      <p:sp>
        <p:nvSpPr>
          <p:cNvPr id="13334" name="Right Brace 25"/>
          <p:cNvSpPr>
            <a:spLocks/>
          </p:cNvSpPr>
          <p:nvPr/>
        </p:nvSpPr>
        <p:spPr bwMode="auto">
          <a:xfrm rot="-5400000">
            <a:off x="1411288" y="1527175"/>
            <a:ext cx="198437" cy="1198563"/>
          </a:xfrm>
          <a:prstGeom prst="rightBrace">
            <a:avLst>
              <a:gd name="adj1" fmla="val 8277"/>
              <a:gd name="adj2" fmla="val 50000"/>
            </a:avLst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13335" name="TextBox 30"/>
          <p:cNvSpPr txBox="1">
            <a:spLocks noChangeArrowheads="1"/>
          </p:cNvSpPr>
          <p:nvPr/>
        </p:nvSpPr>
        <p:spPr bwMode="auto">
          <a:xfrm>
            <a:off x="1325563" y="1744663"/>
            <a:ext cx="3556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r>
              <a:rPr lang="en-US" altLang="zh-TW" sz="1400"/>
              <a:t>w’</a:t>
            </a:r>
            <a:endParaRPr lang="zh-TW" altLang="en-US" sz="1400"/>
          </a:p>
        </p:txBody>
      </p:sp>
      <p:sp>
        <p:nvSpPr>
          <p:cNvPr id="13336" name="Left Brace 31"/>
          <p:cNvSpPr>
            <a:spLocks/>
          </p:cNvSpPr>
          <p:nvPr/>
        </p:nvSpPr>
        <p:spPr bwMode="auto">
          <a:xfrm>
            <a:off x="4138613" y="2205038"/>
            <a:ext cx="220662" cy="1077912"/>
          </a:xfrm>
          <a:prstGeom prst="leftBrace">
            <a:avLst>
              <a:gd name="adj1" fmla="val 8277"/>
              <a:gd name="adj2" fmla="val 50000"/>
            </a:avLst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13337" name="TextBox 32"/>
          <p:cNvSpPr txBox="1">
            <a:spLocks noChangeArrowheads="1"/>
          </p:cNvSpPr>
          <p:nvPr/>
        </p:nvSpPr>
        <p:spPr bwMode="auto">
          <a:xfrm>
            <a:off x="3784600" y="2619375"/>
            <a:ext cx="3238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r>
              <a:rPr lang="en-US" altLang="zh-TW" sz="1400"/>
              <a:t>h’</a:t>
            </a:r>
            <a:endParaRPr lang="zh-TW" altLang="en-US" sz="1400"/>
          </a:p>
        </p:txBody>
      </p:sp>
      <p:sp>
        <p:nvSpPr>
          <p:cNvPr id="13338" name="Right Brace 35"/>
          <p:cNvSpPr>
            <a:spLocks/>
          </p:cNvSpPr>
          <p:nvPr/>
        </p:nvSpPr>
        <p:spPr bwMode="auto">
          <a:xfrm rot="-5400000">
            <a:off x="4845050" y="1511300"/>
            <a:ext cx="196850" cy="1168400"/>
          </a:xfrm>
          <a:prstGeom prst="rightBrace">
            <a:avLst>
              <a:gd name="adj1" fmla="val 8326"/>
              <a:gd name="adj2" fmla="val 50000"/>
            </a:avLst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13339" name="TextBox 36"/>
          <p:cNvSpPr txBox="1">
            <a:spLocks noChangeArrowheads="1"/>
          </p:cNvSpPr>
          <p:nvPr/>
        </p:nvSpPr>
        <p:spPr bwMode="auto">
          <a:xfrm>
            <a:off x="4773613" y="1714500"/>
            <a:ext cx="35401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r>
              <a:rPr lang="en-US" altLang="zh-TW" sz="1400"/>
              <a:t>w’</a:t>
            </a:r>
            <a:endParaRPr lang="zh-TW" altLang="en-US" sz="1400"/>
          </a:p>
        </p:txBody>
      </p:sp>
      <p:pic>
        <p:nvPicPr>
          <p:cNvPr id="13340" name="Picture 3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6100" y="2225675"/>
            <a:ext cx="1171575" cy="1047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341" name="Rectangle 22"/>
          <p:cNvSpPr>
            <a:spLocks noChangeArrowheads="1"/>
          </p:cNvSpPr>
          <p:nvPr/>
        </p:nvSpPr>
        <p:spPr bwMode="auto">
          <a:xfrm>
            <a:off x="935038" y="2214563"/>
            <a:ext cx="1168400" cy="1068387"/>
          </a:xfrm>
          <a:prstGeom prst="rect">
            <a:avLst/>
          </a:prstGeom>
          <a:noFill/>
          <a:ln w="38100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TW" altLang="en-US"/>
          </a:p>
        </p:txBody>
      </p:sp>
      <p:pic>
        <p:nvPicPr>
          <p:cNvPr id="13342" name="Picture 3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9275" y="2220913"/>
            <a:ext cx="1206500" cy="1103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VDMA Stride Mode (II)</a:t>
            </a:r>
            <a:endParaRPr lang="zh-TW" alt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D9A8084D-75A7-465C-9098-40076D97EEA8}" type="slidenum">
              <a:rPr lang="en-US" altLang="zh-TW" smtClean="0"/>
              <a:pPr>
                <a:defRPr/>
              </a:pPr>
              <a:t>8</a:t>
            </a:fld>
            <a:endParaRPr lang="en-US" altLang="zh-TW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836900"/>
              </p:ext>
            </p:extLst>
          </p:nvPr>
        </p:nvGraphicFramePr>
        <p:xfrm>
          <a:off x="971550" y="1124744"/>
          <a:ext cx="7885112" cy="48239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6234"/>
                <a:gridCol w="1728192"/>
                <a:gridCol w="1800200"/>
                <a:gridCol w="2700486"/>
              </a:tblGrid>
              <a:tr h="964798">
                <a:tc>
                  <a:txBody>
                    <a:bodyPr/>
                    <a:lstStyle/>
                    <a:p>
                      <a:pPr algn="ctr"/>
                      <a:endParaRPr lang="en-US" altLang="zh-TW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lang="en-US" altLang="zh-TW" dirty="0" smtClean="0">
                          <a:solidFill>
                            <a:schemeClr val="tx1"/>
                          </a:solidFill>
                        </a:rPr>
                        <a:t>VDMA</a:t>
                      </a:r>
                      <a:endParaRPr lang="zh-TW" alt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altLang="zh-TW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lang="en-US" altLang="zh-TW" dirty="0" smtClean="0">
                          <a:solidFill>
                            <a:schemeClr val="tx1"/>
                          </a:solidFill>
                        </a:rPr>
                        <a:t>PDMA</a:t>
                      </a:r>
                      <a:endParaRPr lang="zh-TW" alt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altLang="zh-TW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lang="en-US" altLang="zh-TW" dirty="0" smtClean="0">
                          <a:solidFill>
                            <a:schemeClr val="tx1"/>
                          </a:solidFill>
                        </a:rPr>
                        <a:t>CRC</a:t>
                      </a:r>
                      <a:endParaRPr lang="zh-TW" alt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altLang="zh-TW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lang="en-US" altLang="zh-TW" dirty="0" smtClean="0">
                          <a:solidFill>
                            <a:schemeClr val="tx1"/>
                          </a:solidFill>
                        </a:rPr>
                        <a:t>Descriptions</a:t>
                      </a:r>
                      <a:endParaRPr lang="zh-TW" alt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964798">
                <a:tc>
                  <a:txBody>
                    <a:bodyPr/>
                    <a:lstStyle/>
                    <a:p>
                      <a:r>
                        <a:rPr kumimoji="1" lang="en-US" altLang="zh-TW" sz="1600" b="1" i="1" u="none" strike="noStrike" kern="0" cap="none" spc="0" normalizeH="0" baseline="0" dirty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uLnTx/>
                          <a:uFillTx/>
                          <a:latin typeface="Arial Rounded MT Bold"/>
                          <a:ea typeface="+mn-ea"/>
                          <a:cs typeface="+mn-cs"/>
                        </a:rPr>
                        <a:t>TD_IS </a:t>
                      </a:r>
                    </a:p>
                    <a:p>
                      <a:r>
                        <a:rPr kumimoji="1" lang="en-US" altLang="zh-TW" sz="1600" b="0" i="0" u="none" strike="noStrike" kern="0" cap="none" spc="0" normalizeH="0" baseline="0" dirty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uLnTx/>
                          <a:uFillTx/>
                          <a:latin typeface="Arial Rounded MT Bold"/>
                          <a:ea typeface="+mn-ea"/>
                          <a:cs typeface="+mn-cs"/>
                        </a:rPr>
                        <a:t>(</a:t>
                      </a:r>
                      <a:r>
                        <a:rPr kumimoji="1" lang="zh-CN" altLang="en-US" sz="1600" b="0" i="0" u="none" strike="noStrike" kern="0" cap="none" spc="0" normalizeH="0" baseline="0" dirty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uLnTx/>
                          <a:uFillTx/>
                          <a:latin typeface="Arial Rounded MT Bold"/>
                          <a:ea typeface="+mn-ea"/>
                          <a:cs typeface="+mn-cs"/>
                        </a:rPr>
                        <a:t>块传输完成</a:t>
                      </a:r>
                      <a:r>
                        <a:rPr kumimoji="1" lang="en-US" altLang="zh-TW" sz="1600" b="0" i="0" u="none" strike="noStrike" kern="0" cap="none" spc="0" normalizeH="0" baseline="0" dirty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uLnTx/>
                          <a:uFillTx/>
                          <a:latin typeface="Arial Rounded MT Bold"/>
                          <a:ea typeface="+mn-ea"/>
                          <a:cs typeface="+mn-cs"/>
                        </a:rPr>
                        <a:t>)</a:t>
                      </a:r>
                      <a:endParaRPr kumimoji="1" lang="en-US" altLang="zh-TW" sz="1600" b="0" i="0" u="none" strike="noStrike" kern="0" cap="none" spc="0" normalizeH="0" baseline="0" dirty="0" smtClean="0">
                        <a:ln>
                          <a:noFill/>
                        </a:ln>
                        <a:solidFill>
                          <a:srgbClr val="333399"/>
                        </a:solidFill>
                        <a:effectLst/>
                        <a:uLnTx/>
                        <a:uFillTx/>
                        <a:latin typeface="Arial Rounded MT Bold"/>
                        <a:ea typeface="+mn-ea"/>
                        <a:cs typeface="+mn-cs"/>
                      </a:endParaRPr>
                    </a:p>
                    <a:p>
                      <a:endParaRPr kumimoji="1" lang="zh-TW" altLang="en-US" sz="1600" b="1" i="0" u="none" strike="noStrike" kern="0" cap="none" spc="0" normalizeH="0" baseline="0" dirty="0">
                        <a:ln>
                          <a:noFill/>
                        </a:ln>
                        <a:solidFill>
                          <a:srgbClr val="333399"/>
                        </a:solidFill>
                        <a:effectLst/>
                        <a:uLnTx/>
                        <a:uFillTx/>
                        <a:latin typeface="Arial Rounded MT Bold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zh-TW" sz="1600" b="1" i="1" u="none" strike="noStrike" kern="0" cap="none" spc="0" normalizeH="0" baseline="0" dirty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uLnTx/>
                          <a:uFillTx/>
                          <a:latin typeface="Arial Rounded MT Bold"/>
                          <a:ea typeface="+mn-ea"/>
                          <a:cs typeface="+mn-cs"/>
                        </a:rPr>
                        <a:t>TD_IS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zh-TW" sz="1600" b="0" i="0" u="none" strike="noStrike" kern="0" cap="none" spc="0" normalizeH="0" baseline="0" dirty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uLnTx/>
                          <a:uFillTx/>
                          <a:latin typeface="Arial Rounded MT Bold"/>
                          <a:ea typeface="+mn-ea"/>
                          <a:cs typeface="+mn-cs"/>
                        </a:rPr>
                        <a:t>(</a:t>
                      </a:r>
                      <a:r>
                        <a:rPr kumimoji="1" lang="zh-CN" altLang="en-US" sz="1600" b="0" i="0" u="none" strike="noStrike" kern="0" cap="none" spc="0" normalizeH="0" baseline="0" dirty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uLnTx/>
                          <a:uFillTx/>
                          <a:latin typeface="Arial Rounded MT Bold"/>
                          <a:ea typeface="+mn-ea"/>
                          <a:cs typeface="+mn-cs"/>
                        </a:rPr>
                        <a:t>块传输完成</a:t>
                      </a:r>
                      <a:r>
                        <a:rPr kumimoji="1" lang="en-US" altLang="zh-TW" sz="1600" b="0" i="0" u="none" strike="noStrike" kern="0" cap="none" spc="0" normalizeH="0" baseline="0" dirty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uLnTx/>
                          <a:uFillTx/>
                          <a:latin typeface="Arial Rounded MT Bold"/>
                          <a:ea typeface="+mn-ea"/>
                          <a:cs typeface="+mn-cs"/>
                        </a:rPr>
                        <a:t>)</a:t>
                      </a:r>
                      <a:endParaRPr kumimoji="1" lang="en-US" altLang="zh-TW" sz="1600" b="0" i="0" u="none" strike="noStrike" kern="0" cap="none" spc="0" normalizeH="0" baseline="0" dirty="0" smtClean="0">
                        <a:ln>
                          <a:noFill/>
                        </a:ln>
                        <a:solidFill>
                          <a:srgbClr val="333399"/>
                        </a:solidFill>
                        <a:effectLst/>
                        <a:uLnTx/>
                        <a:uFillTx/>
                        <a:latin typeface="Arial Rounded MT Bold"/>
                        <a:ea typeface="+mn-ea"/>
                        <a:cs typeface="+mn-cs"/>
                      </a:endParaRPr>
                    </a:p>
                    <a:p>
                      <a:endParaRPr kumimoji="1" lang="zh-TW" altLang="en-US" sz="1600" b="1" i="0" u="none" strike="noStrike" kern="0" cap="none" spc="0" normalizeH="0" baseline="0" dirty="0">
                        <a:ln>
                          <a:noFill/>
                        </a:ln>
                        <a:solidFill>
                          <a:srgbClr val="333399"/>
                        </a:solidFill>
                        <a:effectLst/>
                        <a:uLnTx/>
                        <a:uFillTx/>
                        <a:latin typeface="Arial Rounded MT Bold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zh-TW" sz="1600" b="1" i="1" u="none" strike="noStrike" kern="0" cap="none" spc="0" normalizeH="0" baseline="0" dirty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uLnTx/>
                          <a:uFillTx/>
                          <a:latin typeface="Arial Rounded MT Bold"/>
                          <a:ea typeface="+mn-ea"/>
                          <a:cs typeface="+mn-cs"/>
                        </a:rPr>
                        <a:t>BLKD_IF</a:t>
                      </a:r>
                      <a:r>
                        <a:rPr kumimoji="1" lang="en-US" altLang="zh-TW" sz="1600" b="1" i="0" u="none" strike="noStrike" kern="0" cap="none" spc="0" normalizeH="0" baseline="0" dirty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uLnTx/>
                          <a:uFillTx/>
                          <a:latin typeface="Arial Rounded MT Bold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r>
                        <a:rPr kumimoji="1" lang="en-US" altLang="zh-TW" sz="1600" b="0" i="0" u="none" strike="noStrike" kern="0" cap="none" spc="0" normalizeH="0" baseline="0" dirty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uLnTx/>
                          <a:uFillTx/>
                          <a:latin typeface="Arial Rounded MT Bold"/>
                          <a:ea typeface="+mn-ea"/>
                          <a:cs typeface="+mn-cs"/>
                        </a:rPr>
                        <a:t>(</a:t>
                      </a:r>
                      <a:r>
                        <a:rPr kumimoji="1" lang="zh-CN" altLang="en-US" sz="1600" b="0" i="0" u="none" strike="noStrike" kern="0" cap="none" spc="0" normalizeH="0" baseline="0" dirty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uLnTx/>
                          <a:uFillTx/>
                          <a:latin typeface="Arial Rounded MT Bold"/>
                          <a:ea typeface="+mn-ea"/>
                          <a:cs typeface="+mn-cs"/>
                        </a:rPr>
                        <a:t>块传输完成</a:t>
                      </a:r>
                      <a:r>
                        <a:rPr kumimoji="1" lang="en-US" altLang="zh-TW" sz="1600" b="0" i="0" u="none" strike="noStrike" kern="0" cap="none" spc="0" normalizeH="0" baseline="0" dirty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uLnTx/>
                          <a:uFillTx/>
                          <a:latin typeface="Arial Rounded MT Bold"/>
                          <a:ea typeface="+mn-ea"/>
                          <a:cs typeface="+mn-cs"/>
                        </a:rPr>
                        <a:t>)</a:t>
                      </a:r>
                      <a:endParaRPr kumimoji="1" lang="en-US" altLang="zh-TW" sz="1600" b="0" i="0" u="none" strike="noStrike" kern="0" cap="none" spc="0" normalizeH="0" baseline="0" dirty="0" smtClean="0">
                        <a:ln>
                          <a:noFill/>
                        </a:ln>
                        <a:solidFill>
                          <a:srgbClr val="333399"/>
                        </a:solidFill>
                        <a:effectLst/>
                        <a:uLnTx/>
                        <a:uFillTx/>
                        <a:latin typeface="Arial Rounded MT Bold"/>
                        <a:ea typeface="+mn-ea"/>
                        <a:cs typeface="+mn-cs"/>
                      </a:endParaRPr>
                    </a:p>
                    <a:p>
                      <a:endParaRPr kumimoji="1" lang="zh-TW" altLang="en-US" sz="1600" b="1" i="0" u="none" strike="noStrike" kern="0" cap="none" spc="0" normalizeH="0" baseline="0" dirty="0">
                        <a:ln>
                          <a:noFill/>
                        </a:ln>
                        <a:solidFill>
                          <a:srgbClr val="333399"/>
                        </a:solidFill>
                        <a:effectLst/>
                        <a:uLnTx/>
                        <a:uFillTx/>
                        <a:latin typeface="Arial Rounded MT Bold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kumimoji="1" lang="zh-CN" altLang="en-US" sz="1600" b="0" i="0" u="none" strike="noStrike" kern="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 Rounded MT Bold"/>
                          <a:ea typeface="+mn-ea"/>
                          <a:cs typeface="+mn-cs"/>
                        </a:rPr>
                        <a:t>所有字节传输完成</a:t>
                      </a:r>
                      <a:r>
                        <a:rPr kumimoji="1" lang="en-US" altLang="zh-TW" sz="1600" b="0" i="0" u="none" strike="noStrike" kern="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 Rounded MT Bold"/>
                          <a:ea typeface="+mn-ea"/>
                          <a:cs typeface="+mn-cs"/>
                        </a:rPr>
                        <a:t>.</a:t>
                      </a:r>
                      <a:endParaRPr kumimoji="1" lang="zh-TW" altLang="en-US" sz="1600" b="0" i="0" u="none" strike="noStrike" kern="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Arial Rounded MT Bold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96479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zh-TW" sz="1600" b="1" i="1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uLnTx/>
                          <a:uFillTx/>
                          <a:latin typeface="Arial Rounded MT Bold"/>
                          <a:ea typeface="+mn-ea"/>
                          <a:cs typeface="+mn-cs"/>
                        </a:rPr>
                        <a:t>TABORT_IS </a:t>
                      </a:r>
                      <a:r>
                        <a:rPr kumimoji="1" lang="en-US" altLang="zh-TW" sz="16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uLnTx/>
                          <a:uFillTx/>
                          <a:latin typeface="Arial Rounded MT Bold"/>
                          <a:ea typeface="+mn-ea"/>
                          <a:cs typeface="+mn-cs"/>
                        </a:rPr>
                        <a:t>(</a:t>
                      </a:r>
                      <a:r>
                        <a:rPr kumimoji="1" lang="zh-CN" altLang="en-US" sz="16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uLnTx/>
                          <a:uFillTx/>
                          <a:latin typeface="Arial Rounded MT Bold"/>
                          <a:ea typeface="+mn-ea"/>
                          <a:cs typeface="+mn-cs"/>
                        </a:rPr>
                        <a:t>读</a:t>
                      </a:r>
                      <a:r>
                        <a:rPr kumimoji="1" lang="en-US" altLang="zh-CN" sz="16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uLnTx/>
                          <a:uFillTx/>
                          <a:latin typeface="Arial Rounded MT Bold"/>
                          <a:ea typeface="+mn-ea"/>
                          <a:cs typeface="+mn-cs"/>
                        </a:rPr>
                        <a:t>/</a:t>
                      </a:r>
                      <a:r>
                        <a:rPr kumimoji="1" lang="zh-CN" altLang="en-US" sz="16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uLnTx/>
                          <a:uFillTx/>
                          <a:latin typeface="Arial Rounded MT Bold"/>
                          <a:ea typeface="+mn-ea"/>
                          <a:cs typeface="+mn-cs"/>
                        </a:rPr>
                        <a:t>写异常终止</a:t>
                      </a:r>
                      <a:r>
                        <a:rPr kumimoji="1" lang="en-US" altLang="zh-TW" sz="16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uLnTx/>
                          <a:uFillTx/>
                          <a:latin typeface="Arial Rounded MT Bold"/>
                          <a:ea typeface="+mn-ea"/>
                          <a:cs typeface="+mn-cs"/>
                        </a:rPr>
                        <a:t>)</a:t>
                      </a:r>
                      <a:endParaRPr kumimoji="1" lang="en-US" altLang="zh-TW" sz="1600" b="0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rgbClr val="333399"/>
                        </a:solidFill>
                        <a:effectLst/>
                        <a:uLnTx/>
                        <a:uFillTx/>
                        <a:latin typeface="Arial Rounded MT Bold"/>
                        <a:ea typeface="+mn-ea"/>
                        <a:cs typeface="+mn-cs"/>
                      </a:endParaRPr>
                    </a:p>
                    <a:p>
                      <a:endParaRPr kumimoji="1" lang="zh-TW" altLang="en-US" sz="1600" b="1" i="0" u="none" strike="noStrike" kern="0" cap="none" spc="0" normalizeH="0" baseline="0" dirty="0">
                        <a:ln>
                          <a:noFill/>
                        </a:ln>
                        <a:solidFill>
                          <a:srgbClr val="333399"/>
                        </a:solidFill>
                        <a:effectLst/>
                        <a:uLnTx/>
                        <a:uFillTx/>
                        <a:latin typeface="Arial Rounded MT Bold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eaLnBrk="1" hangingPunct="1">
                        <a:lnSpc>
                          <a:spcPct val="90000"/>
                        </a:lnSpc>
                      </a:pPr>
                      <a:r>
                        <a:rPr kumimoji="1" lang="en-US" altLang="zh-TW" sz="1600" b="1" i="1" u="none" strike="noStrike" kern="0" cap="none" spc="0" normalizeH="0" baseline="0" dirty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uLnTx/>
                          <a:uFillTx/>
                          <a:latin typeface="Arial Rounded MT Bold"/>
                          <a:ea typeface="+mn-ea"/>
                          <a:cs typeface="+mn-cs"/>
                        </a:rPr>
                        <a:t>TABORT_IS </a:t>
                      </a:r>
                      <a:r>
                        <a:rPr kumimoji="1" lang="en-US" altLang="zh-TW" sz="1600" b="0" i="0" u="none" strike="noStrike" kern="0" cap="none" spc="0" normalizeH="0" baseline="0" dirty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uLnTx/>
                          <a:uFillTx/>
                          <a:latin typeface="Arial Rounded MT Bold"/>
                          <a:ea typeface="+mn-ea"/>
                          <a:cs typeface="+mn-cs"/>
                        </a:rPr>
                        <a:t>(</a:t>
                      </a:r>
                      <a:r>
                        <a:rPr kumimoji="1" lang="zh-CN" altLang="en-US" sz="16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uLnTx/>
                          <a:uFillTx/>
                          <a:latin typeface="Arial Rounded MT Bold"/>
                          <a:ea typeface="+mn-ea"/>
                          <a:cs typeface="+mn-cs"/>
                        </a:rPr>
                        <a:t>读</a:t>
                      </a:r>
                      <a:r>
                        <a:rPr kumimoji="1" lang="en-US" altLang="zh-CN" sz="16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uLnTx/>
                          <a:uFillTx/>
                          <a:latin typeface="Arial Rounded MT Bold"/>
                          <a:ea typeface="+mn-ea"/>
                          <a:cs typeface="+mn-cs"/>
                        </a:rPr>
                        <a:t>/</a:t>
                      </a:r>
                      <a:r>
                        <a:rPr kumimoji="1" lang="zh-CN" altLang="en-US" sz="16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uLnTx/>
                          <a:uFillTx/>
                          <a:latin typeface="Arial Rounded MT Bold"/>
                          <a:ea typeface="+mn-ea"/>
                          <a:cs typeface="+mn-cs"/>
                        </a:rPr>
                        <a:t>写异常终止</a:t>
                      </a:r>
                      <a:r>
                        <a:rPr kumimoji="1" lang="en-US" altLang="zh-TW" sz="1600" b="0" i="0" u="none" strike="noStrike" kern="0" cap="none" spc="0" normalizeH="0" baseline="0" dirty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uLnTx/>
                          <a:uFillTx/>
                          <a:latin typeface="Arial Rounded MT Bold"/>
                          <a:ea typeface="+mn-ea"/>
                          <a:cs typeface="+mn-cs"/>
                        </a:rPr>
                        <a:t>)</a:t>
                      </a:r>
                      <a:endParaRPr kumimoji="1" lang="en-US" altLang="zh-TW" sz="1600" b="0" i="0" u="none" strike="noStrike" kern="0" cap="none" spc="0" normalizeH="0" baseline="0" dirty="0" smtClean="0">
                        <a:ln>
                          <a:noFill/>
                        </a:ln>
                        <a:solidFill>
                          <a:srgbClr val="333399"/>
                        </a:solidFill>
                        <a:effectLst/>
                        <a:uLnTx/>
                        <a:uFillTx/>
                        <a:latin typeface="Arial Rounded MT Bold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zh-TW" sz="1600" b="1" i="1" u="none" strike="noStrike" kern="0" cap="none" spc="0" normalizeH="0" baseline="0" dirty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uLnTx/>
                          <a:uFillTx/>
                          <a:latin typeface="Arial Rounded MT Bold"/>
                          <a:ea typeface="+mn-ea"/>
                          <a:cs typeface="+mn-cs"/>
                        </a:rPr>
                        <a:t>TABORT_IF</a:t>
                      </a:r>
                      <a:r>
                        <a:rPr kumimoji="1" lang="en-US" altLang="zh-TW" sz="1600" b="1" i="0" u="none" strike="noStrike" kern="0" cap="none" spc="0" normalizeH="0" baseline="0" dirty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uLnTx/>
                          <a:uFillTx/>
                          <a:latin typeface="Arial Rounded MT Bold"/>
                          <a:ea typeface="+mn-ea"/>
                          <a:cs typeface="+mn-cs"/>
                        </a:rPr>
                        <a:t> </a:t>
                      </a:r>
                      <a:r>
                        <a:rPr kumimoji="1" lang="en-US" altLang="zh-TW" sz="1600" b="0" i="0" u="none" strike="noStrike" kern="0" cap="none" spc="0" normalizeH="0" baseline="0" dirty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uLnTx/>
                          <a:uFillTx/>
                          <a:latin typeface="Arial Rounded MT Bold"/>
                          <a:ea typeface="+mn-ea"/>
                          <a:cs typeface="+mn-cs"/>
                        </a:rPr>
                        <a:t>(</a:t>
                      </a:r>
                      <a:r>
                        <a:rPr kumimoji="1" lang="zh-CN" altLang="en-US" sz="16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uLnTx/>
                          <a:uFillTx/>
                          <a:latin typeface="Arial Rounded MT Bold"/>
                          <a:ea typeface="+mn-ea"/>
                          <a:cs typeface="+mn-cs"/>
                        </a:rPr>
                        <a:t>读</a:t>
                      </a:r>
                      <a:r>
                        <a:rPr kumimoji="1" lang="en-US" altLang="zh-CN" sz="16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uLnTx/>
                          <a:uFillTx/>
                          <a:latin typeface="Arial Rounded MT Bold"/>
                          <a:ea typeface="+mn-ea"/>
                          <a:cs typeface="+mn-cs"/>
                        </a:rPr>
                        <a:t>/</a:t>
                      </a:r>
                      <a:r>
                        <a:rPr kumimoji="1" lang="zh-CN" altLang="en-US" sz="16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uLnTx/>
                          <a:uFillTx/>
                          <a:latin typeface="Arial Rounded MT Bold"/>
                          <a:ea typeface="+mn-ea"/>
                          <a:cs typeface="+mn-cs"/>
                        </a:rPr>
                        <a:t>写异常终止</a:t>
                      </a:r>
                      <a:r>
                        <a:rPr kumimoji="1" lang="en-US" altLang="zh-TW" sz="1600" b="0" i="0" u="none" strike="noStrike" kern="0" cap="none" spc="0" normalizeH="0" baseline="0" dirty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uLnTx/>
                          <a:uFillTx/>
                          <a:latin typeface="Arial Rounded MT Bold"/>
                          <a:ea typeface="+mn-ea"/>
                          <a:cs typeface="+mn-cs"/>
                        </a:rPr>
                        <a:t>)</a:t>
                      </a:r>
                      <a:endParaRPr kumimoji="1" lang="en-US" altLang="zh-TW" sz="1600" b="0" i="0" u="none" strike="noStrike" kern="0" cap="none" spc="0" normalizeH="0" baseline="0" dirty="0" smtClean="0">
                        <a:ln>
                          <a:noFill/>
                        </a:ln>
                        <a:solidFill>
                          <a:srgbClr val="333399"/>
                        </a:solidFill>
                        <a:effectLst/>
                        <a:uLnTx/>
                        <a:uFillTx/>
                        <a:latin typeface="Arial Rounded MT Bold"/>
                        <a:ea typeface="+mn-ea"/>
                        <a:cs typeface="+mn-cs"/>
                      </a:endParaRPr>
                    </a:p>
                    <a:p>
                      <a:endParaRPr kumimoji="1" lang="zh-TW" altLang="en-US" sz="1600" b="1" i="0" u="none" strike="noStrike" kern="0" cap="none" spc="0" normalizeH="0" baseline="0" dirty="0">
                        <a:ln>
                          <a:noFill/>
                        </a:ln>
                        <a:solidFill>
                          <a:srgbClr val="333399"/>
                        </a:solidFill>
                        <a:effectLst/>
                        <a:uLnTx/>
                        <a:uFillTx/>
                        <a:latin typeface="Arial Rounded MT Bold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kumimoji="1" lang="zh-CN" altLang="en-US" sz="1600" b="0" i="0" u="none" strike="noStrike" kern="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 Rounded MT Bold"/>
                          <a:ea typeface="+mn-ea"/>
                          <a:cs typeface="+mn-cs"/>
                        </a:rPr>
                        <a:t>写</a:t>
                      </a:r>
                      <a:r>
                        <a:rPr kumimoji="1" lang="en-US" altLang="zh-CN" sz="1600" b="0" i="0" u="none" strike="noStrike" kern="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 Rounded MT Bold"/>
                          <a:ea typeface="+mn-ea"/>
                          <a:cs typeface="+mn-cs"/>
                        </a:rPr>
                        <a:t>1</a:t>
                      </a:r>
                      <a:r>
                        <a:rPr kumimoji="1" lang="zh-CN" altLang="en-US" sz="1600" b="0" i="0" u="none" strike="noStrike" kern="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 Rounded MT Bold"/>
                          <a:ea typeface="+mn-ea"/>
                          <a:cs typeface="+mn-cs"/>
                        </a:rPr>
                        <a:t>清除</a:t>
                      </a:r>
                      <a:r>
                        <a:rPr kumimoji="1" lang="en-US" altLang="zh-TW" sz="1600" b="0" i="0" u="none" strike="noStrike" kern="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 Rounded MT Bold"/>
                          <a:ea typeface="+mn-ea"/>
                          <a:cs typeface="+mn-cs"/>
                        </a:rPr>
                        <a:t>.</a:t>
                      </a:r>
                      <a:endParaRPr kumimoji="1" lang="en-US" altLang="zh-TW" sz="1600" b="0" i="0" u="none" strike="noStrike" kern="0" cap="none" spc="0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Arial Rounded MT Bold"/>
                        <a:ea typeface="+mn-ea"/>
                        <a:cs typeface="+mn-cs"/>
                      </a:endParaRPr>
                    </a:p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kumimoji="1" lang="zh-CN" altLang="en-US" sz="1600" b="0" i="0" u="none" strike="noStrike" kern="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 Rounded MT Bold"/>
                          <a:ea typeface="+mn-ea"/>
                          <a:cs typeface="+mn-cs"/>
                        </a:rPr>
                        <a:t>做软件复位，然后重新开始。</a:t>
                      </a:r>
                      <a:endParaRPr kumimoji="1" lang="zh-TW" altLang="en-US" sz="1600" b="0" i="0" u="none" strike="noStrike" kern="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Arial Rounded MT Bold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964798"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zh-TW" sz="1600" b="1" i="1" u="none" strike="noStrike" kern="0" cap="none" spc="0" normalizeH="0" baseline="0" dirty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uLnTx/>
                          <a:uFillTx/>
                          <a:latin typeface="Arial Rounded MT Bold"/>
                          <a:ea typeface="+mn-ea"/>
                          <a:cs typeface="+mn-cs"/>
                        </a:rPr>
                        <a:t>TO_IS</a:t>
                      </a:r>
                      <a:r>
                        <a:rPr kumimoji="1" lang="en-US" altLang="zh-TW" sz="1600" b="1" i="0" u="none" strike="noStrike" kern="0" cap="none" spc="0" normalizeH="0" baseline="0" dirty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uLnTx/>
                          <a:uFillTx/>
                          <a:latin typeface="Arial Rounded MT Bold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r>
                        <a:rPr kumimoji="1" lang="en-US" altLang="zh-TW" sz="1600" b="0" i="0" u="none" strike="noStrike" kern="0" cap="none" spc="0" normalizeH="0" baseline="0" dirty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uLnTx/>
                          <a:uFillTx/>
                          <a:latin typeface="Arial Rounded MT Bold"/>
                          <a:ea typeface="+mn-ea"/>
                          <a:cs typeface="+mn-cs"/>
                        </a:rPr>
                        <a:t>(Time-Out)</a:t>
                      </a:r>
                      <a:endParaRPr kumimoji="1" lang="zh-TW" altLang="en-US" sz="1600" b="0" i="0" u="none" strike="noStrike" kern="0" cap="none" spc="0" normalizeH="0" baseline="0" dirty="0">
                        <a:ln>
                          <a:noFill/>
                        </a:ln>
                        <a:solidFill>
                          <a:srgbClr val="333399"/>
                        </a:solidFill>
                        <a:effectLst/>
                        <a:uLnTx/>
                        <a:uFillTx/>
                        <a:latin typeface="Arial Rounded MT Bold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1" lang="zh-TW" altLang="en-US" sz="1600" b="1" i="0" u="none" strike="noStrike" kern="0" cap="none" spc="0" normalizeH="0" baseline="0" dirty="0">
                        <a:ln>
                          <a:noFill/>
                        </a:ln>
                        <a:solidFill>
                          <a:srgbClr val="333399"/>
                        </a:solidFill>
                        <a:effectLst/>
                        <a:uLnTx/>
                        <a:uFillTx/>
                        <a:latin typeface="Arial Rounded MT Bold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kumimoji="1" lang="zh-CN" altLang="en-US" sz="1600" b="0" i="0" u="none" strike="noStrike" kern="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 Rounded MT Bold"/>
                          <a:ea typeface="+mn-ea"/>
                          <a:cs typeface="+mn-cs"/>
                        </a:rPr>
                        <a:t>等待外设超时，</a:t>
                      </a:r>
                      <a:r>
                        <a:rPr kumimoji="1" lang="en-US" altLang="zh-TW" sz="1600" b="0" i="0" u="none" strike="noStrike" kern="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 Rounded MT Bold"/>
                          <a:ea typeface="+mn-ea"/>
                          <a:cs typeface="+mn-cs"/>
                        </a:rPr>
                        <a:t> </a:t>
                      </a:r>
                      <a:r>
                        <a:rPr kumimoji="1" lang="en-US" altLang="zh-TW" sz="1600" b="0" i="0" u="none" strike="noStrike" kern="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 Rounded MT Bold"/>
                          <a:ea typeface="+mn-ea"/>
                          <a:cs typeface="+mn-cs"/>
                        </a:rPr>
                        <a:t>PDMA_TCR.</a:t>
                      </a:r>
                      <a:endParaRPr kumimoji="1" lang="en-US" altLang="zh-TW" sz="1600" b="0" i="0" u="none" strike="noStrike" kern="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Arial Rounded MT Bold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964798">
                <a:tc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zh-TW" sz="1600" b="1" i="1" u="none" strike="noStrike" kern="0" cap="none" spc="0" normalizeH="0" baseline="0" dirty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uLnTx/>
                          <a:uFillTx/>
                          <a:latin typeface="Arial Rounded MT Bold"/>
                          <a:ea typeface="+mn-ea"/>
                          <a:cs typeface="+mn-cs"/>
                        </a:rPr>
                        <a:t>WRA_BCR_IS</a:t>
                      </a:r>
                      <a:r>
                        <a:rPr kumimoji="1" lang="en-US" altLang="zh-TW" sz="1600" b="1" i="0" u="none" strike="noStrike" kern="0" cap="none" spc="0" normalizeH="0" baseline="0" dirty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uLnTx/>
                          <a:uFillTx/>
                          <a:latin typeface="Arial Rounded MT Bold"/>
                          <a:ea typeface="+mn-ea"/>
                          <a:cs typeface="+mn-cs"/>
                        </a:rPr>
                        <a:t> </a:t>
                      </a:r>
                      <a:r>
                        <a:rPr kumimoji="1" lang="en-US" altLang="zh-TW" sz="1600" b="0" i="0" u="none" strike="noStrike" kern="0" cap="none" spc="0" normalizeH="0" baseline="0" dirty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uLnTx/>
                          <a:uFillTx/>
                          <a:latin typeface="Arial Rounded MT Bold"/>
                          <a:ea typeface="+mn-ea"/>
                          <a:cs typeface="+mn-cs"/>
                        </a:rPr>
                        <a:t>(</a:t>
                      </a:r>
                      <a:r>
                        <a:rPr kumimoji="1" lang="zh-CN" altLang="en-US" sz="1600" b="0" i="0" u="none" strike="noStrike" kern="0" cap="none" spc="0" normalizeH="0" baseline="0" dirty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uLnTx/>
                          <a:uFillTx/>
                          <a:latin typeface="Arial Rounded MT Bold"/>
                          <a:ea typeface="+mn-ea"/>
                          <a:cs typeface="+mn-cs"/>
                        </a:rPr>
                        <a:t>回绕传输字节数</a:t>
                      </a:r>
                      <a:r>
                        <a:rPr kumimoji="1" lang="en-US" altLang="zh-TW" sz="1600" b="0" i="0" u="none" strike="noStrike" kern="0" cap="none" spc="0" normalizeH="0" baseline="0" dirty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uLnTx/>
                          <a:uFillTx/>
                          <a:latin typeface="Arial Rounded MT Bold"/>
                          <a:ea typeface="+mn-ea"/>
                          <a:cs typeface="+mn-cs"/>
                        </a:rPr>
                        <a:t>)</a:t>
                      </a:r>
                      <a:endParaRPr kumimoji="1" lang="en-US" altLang="zh-TW" sz="1600" b="0" i="0" u="none" strike="noStrike" kern="0" cap="none" spc="0" normalizeH="0" baseline="0" dirty="0">
                        <a:ln>
                          <a:noFill/>
                        </a:ln>
                        <a:solidFill>
                          <a:srgbClr val="333399"/>
                        </a:solidFill>
                        <a:effectLst/>
                        <a:uLnTx/>
                        <a:uFillTx/>
                        <a:latin typeface="Arial Rounded MT Bold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1" lang="zh-TW" altLang="en-US" sz="1600" b="1" i="0" u="none" strike="noStrike" kern="0" cap="none" spc="0" normalizeH="0" baseline="0" dirty="0">
                        <a:ln>
                          <a:noFill/>
                        </a:ln>
                        <a:solidFill>
                          <a:srgbClr val="333399"/>
                        </a:solidFill>
                        <a:effectLst/>
                        <a:uLnTx/>
                        <a:uFillTx/>
                        <a:latin typeface="Arial Rounded MT Bold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kumimoji="1" lang="en-US" altLang="zh-TW" sz="1600" b="0" i="0" u="none" strike="noStrike" kern="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 Rounded MT Bold"/>
                          <a:ea typeface="+mn-ea"/>
                          <a:cs typeface="+mn-cs"/>
                        </a:rPr>
                        <a:t>PDMA_CBCR = 0 or </a:t>
                      </a:r>
                    </a:p>
                    <a:p>
                      <a:r>
                        <a:rPr kumimoji="1" lang="en-US" altLang="zh-TW" sz="1600" b="0" i="0" u="none" strike="noStrike" kern="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 Rounded MT Bold"/>
                          <a:ea typeface="+mn-ea"/>
                          <a:cs typeface="+mn-cs"/>
                        </a:rPr>
                        <a:t>½ PDMA_BCR.</a:t>
                      </a:r>
                      <a:endParaRPr kumimoji="1" lang="zh-TW" altLang="en-US" sz="1600" b="0" i="0" u="none" strike="noStrike" kern="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Arial Rounded MT Bold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DMA </a:t>
            </a:r>
            <a:r>
              <a:rPr lang="zh-CN" altLang="en-US" dirty="0" smtClean="0"/>
              <a:t>中断事件</a:t>
            </a:r>
            <a:endParaRPr lang="zh-TW" alt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D9A8084D-75A7-465C-9098-40076D97EEA8}" type="slidenum">
              <a:rPr lang="en-US" altLang="zh-TW" smtClean="0"/>
              <a:pPr>
                <a:defRPr/>
              </a:pPr>
              <a:t>9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16319326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代码</a:t>
            </a:r>
            <a:r>
              <a:rPr lang="en-US" altLang="zh-TW" dirty="0" smtClean="0"/>
              <a:t> (I)</a:t>
            </a:r>
            <a:endParaRPr lang="zh-TW" alt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74720EE6-FC55-461E-844D-2D6FE5054813}" type="slidenum">
              <a:rPr lang="zh-TW" altLang="en-US" smtClean="0">
                <a:solidFill>
                  <a:prstClr val="white">
                    <a:lumMod val="50000"/>
                  </a:prstClr>
                </a:solidFill>
              </a:rPr>
              <a:pPr>
                <a:defRPr/>
              </a:pPr>
              <a:t>10</a:t>
            </a:fld>
            <a:endParaRPr lang="zh-TW" altLang="en-US" dirty="0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457200" y="908050"/>
            <a:ext cx="8229600" cy="5218113"/>
          </a:xfrm>
          <a:prstGeom prst="rect">
            <a:avLst/>
          </a:prstGeom>
          <a:solidFill>
            <a:srgbClr val="FFFF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9pPr>
          </a:lstStyle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r>
              <a:rPr lang="fr-FR" altLang="zh-TW" sz="1200" b="1" dirty="0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int32_t </a:t>
            </a: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PDMA_TEST_LENGTH = 64;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uint8_t </a:t>
            </a:r>
            <a:r>
              <a:rPr lang="fr-FR" altLang="zh-TW" sz="1200" b="1" dirty="0" err="1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SrcArray</a:t>
            </a: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[64];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uint8_t </a:t>
            </a:r>
            <a:r>
              <a:rPr lang="fr-FR" altLang="zh-TW" sz="1200" b="1" dirty="0" err="1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DestArray</a:t>
            </a: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[64];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int32_t </a:t>
            </a:r>
            <a:r>
              <a:rPr lang="fr-FR" altLang="zh-TW" sz="1200" b="1" dirty="0" err="1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IsTestOver</a:t>
            </a: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= 0;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endParaRPr lang="fr-FR" altLang="zh-TW" sz="1200" b="1" dirty="0">
              <a:latin typeface="Lucida Console" pitchFamily="49" charset="0"/>
              <a:ea typeface="Arial Unicode MS" pitchFamily="34" charset="-120"/>
              <a:cs typeface="Arial Unicode MS" pitchFamily="34" charset="-120"/>
            </a:endParaRP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r>
              <a:rPr lang="fr-FR" altLang="zh-TW" sz="1200" b="1" dirty="0" err="1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void</a:t>
            </a: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</a:t>
            </a:r>
            <a:r>
              <a:rPr lang="fr-FR" altLang="zh-TW" sz="1200" b="1" dirty="0" err="1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PDMA_Test</a:t>
            </a: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(</a:t>
            </a:r>
            <a:r>
              <a:rPr lang="fr-FR" altLang="zh-TW" sz="1200" b="1" dirty="0" err="1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void</a:t>
            </a: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)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{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STR_PDMA_T </a:t>
            </a:r>
            <a:r>
              <a:rPr lang="fr-FR" altLang="zh-TW" sz="1200" b="1" dirty="0" err="1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sPDMA</a:t>
            </a: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;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endParaRPr lang="fr-FR" altLang="zh-TW" sz="1200" b="1" dirty="0">
              <a:latin typeface="Lucida Console" pitchFamily="49" charset="0"/>
              <a:ea typeface="Arial Unicode MS" pitchFamily="34" charset="-120"/>
              <a:cs typeface="Arial Unicode MS" pitchFamily="34" charset="-120"/>
            </a:endParaRP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</a:t>
            </a:r>
            <a:r>
              <a:rPr lang="fr-FR" altLang="zh-TW" sz="1200" b="1" dirty="0" err="1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BuildSrcPattern</a:t>
            </a: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((uint32_t)</a:t>
            </a:r>
            <a:r>
              <a:rPr lang="fr-FR" altLang="zh-TW" sz="1200" b="1" dirty="0" err="1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SrcArray</a:t>
            </a: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, PDMA_TEST_LENGTH);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</a:t>
            </a:r>
            <a:r>
              <a:rPr lang="fr-FR" altLang="zh-TW" sz="1200" b="1" dirty="0" err="1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ClearBuf</a:t>
            </a: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((uint32_t)</a:t>
            </a:r>
            <a:r>
              <a:rPr lang="fr-FR" altLang="zh-TW" sz="1200" b="1" dirty="0" err="1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DestArray</a:t>
            </a: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, PDMA_TEST_LENGTH, 0xFF);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  <a:buFont typeface="Arial" charset="0"/>
              <a:buNone/>
            </a:pP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 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  <a:buFont typeface="Arial" charset="0"/>
              <a:buNone/>
            </a:pP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</a:t>
            </a:r>
            <a:r>
              <a:rPr lang="fr-FR" altLang="zh-TW" sz="1200" b="1" i="1" dirty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/* PDMA </a:t>
            </a:r>
            <a:r>
              <a:rPr lang="fr-FR" altLang="zh-TW" sz="1200" b="1" i="1" dirty="0" err="1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Init</a:t>
            </a:r>
            <a:r>
              <a:rPr lang="fr-FR" altLang="zh-TW" sz="1200" b="1" i="1" dirty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 */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  <a:buFont typeface="Arial" charset="0"/>
              <a:buNone/>
            </a:pP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</a:t>
            </a:r>
            <a:r>
              <a:rPr lang="fr-FR" altLang="zh-TW" sz="1200" b="1" dirty="0" err="1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PDMA_Init</a:t>
            </a: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();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  <a:buFont typeface="Arial" charset="0"/>
              <a:buNone/>
            </a:pPr>
            <a:endParaRPr lang="fr-FR" altLang="zh-TW" sz="1200" b="1" dirty="0">
              <a:latin typeface="Lucida Console" pitchFamily="49" charset="0"/>
              <a:ea typeface="Arial Unicode MS" pitchFamily="34" charset="-120"/>
              <a:cs typeface="Arial Unicode MS" pitchFamily="34" charset="-120"/>
            </a:endParaRP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r>
              <a:rPr lang="fr-FR" altLang="zh-TW" sz="1200" b="1" dirty="0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</a:t>
            </a:r>
            <a:r>
              <a:rPr lang="fr-FR" altLang="zh-TW" sz="1200" b="1" i="1" dirty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/* PDMA Setting - </a:t>
            </a:r>
            <a:r>
              <a:rPr lang="fr-FR" altLang="zh-TW" sz="1200" b="1" i="1" dirty="0" err="1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disable</a:t>
            </a:r>
            <a:r>
              <a:rPr lang="fr-FR" altLang="zh-TW" sz="1200" b="1" i="1" dirty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 </a:t>
            </a:r>
            <a:r>
              <a:rPr lang="fr-FR" altLang="zh-TW" sz="1200" b="1" i="1" dirty="0" err="1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channel</a:t>
            </a:r>
            <a:r>
              <a:rPr lang="fr-FR" altLang="zh-TW" sz="1200" b="1" i="1" dirty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 1 service </a:t>
            </a:r>
            <a:r>
              <a:rPr lang="fr-FR" altLang="zh-TW" sz="1200" b="1" i="1" dirty="0" err="1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selection</a:t>
            </a:r>
            <a:r>
              <a:rPr lang="fr-FR" altLang="zh-TW" sz="1200" b="1" i="1" dirty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 */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  <a:buFont typeface="Arial" charset="0"/>
              <a:buNone/>
            </a:pP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PDMA_DISABLE_CH1</a:t>
            </a:r>
            <a:r>
              <a:rPr lang="fr-FR" altLang="zh-TW" sz="1200" b="1" dirty="0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();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  <a:buFont typeface="Arial" charset="0"/>
              <a:buNone/>
            </a:pP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	</a:t>
            </a:r>
            <a:endParaRPr lang="fr-FR" altLang="zh-TW" sz="1200" b="1" dirty="0" smtClean="0">
              <a:latin typeface="Lucida Console" pitchFamily="49" charset="0"/>
              <a:ea typeface="Arial Unicode MS" pitchFamily="34" charset="-120"/>
              <a:cs typeface="Arial Unicode MS" pitchFamily="34" charset="-120"/>
            </a:endParaRP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  <a:buFont typeface="Arial" charset="0"/>
              <a:buNone/>
            </a:pP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</a:t>
            </a:r>
            <a:r>
              <a:rPr lang="fr-FR" altLang="zh-TW" sz="1200" b="1" dirty="0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</a:t>
            </a:r>
            <a:r>
              <a:rPr lang="fr-FR" altLang="zh-TW" sz="1200" b="1" i="1" dirty="0" smtClean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/* </a:t>
            </a:r>
            <a:r>
              <a:rPr lang="fr-FR" altLang="zh-TW" sz="1200" b="1" i="1" dirty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CH1 Setting */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  <a:buFont typeface="Arial" charset="0"/>
              <a:buNone/>
            </a:pPr>
            <a:r>
              <a:rPr lang="fr-FR" altLang="zh-TW" sz="1200" b="1" i="1" dirty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  </a:t>
            </a:r>
            <a:r>
              <a:rPr lang="fr-FR" altLang="zh-TW" sz="1200" b="1" i="1" dirty="0" smtClean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    /* </a:t>
            </a:r>
            <a:r>
              <a:rPr lang="fr-FR" altLang="zh-TW" sz="1200" b="1" i="1" dirty="0" err="1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Enable</a:t>
            </a:r>
            <a:r>
              <a:rPr lang="fr-FR" altLang="zh-TW" sz="1200" b="1" i="1" dirty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 Channel 1 </a:t>
            </a:r>
            <a:r>
              <a:rPr lang="fr-FR" altLang="zh-TW" sz="1200" b="1" i="1" dirty="0" err="1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Clock</a:t>
            </a:r>
            <a:r>
              <a:rPr lang="fr-FR" altLang="zh-TW" sz="1200" b="1" i="1" dirty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 */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  <a:buFont typeface="Arial" charset="0"/>
              <a:buNone/>
            </a:pP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</a:t>
            </a:r>
            <a:r>
              <a:rPr lang="fr-FR" altLang="zh-TW" sz="1200" b="1" dirty="0" err="1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PDMA_EnableChannelClock</a:t>
            </a:r>
            <a:r>
              <a:rPr lang="fr-FR" altLang="zh-TW" sz="1200" b="1" dirty="0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(PDMAGCR_CSR_CLK1</a:t>
            </a: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); 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r>
              <a:rPr lang="fr-FR" altLang="zh-TW" sz="1200" b="1" i="1" dirty="0" smtClean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     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r>
              <a:rPr lang="fr-FR" altLang="zh-TW" sz="1200" b="1" i="1" dirty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 </a:t>
            </a:r>
            <a:r>
              <a:rPr lang="fr-FR" altLang="zh-TW" sz="1200" b="1" i="1" dirty="0" smtClean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     /* </a:t>
            </a:r>
            <a:r>
              <a:rPr lang="fr-FR" altLang="zh-TW" sz="1200" b="1" i="1" dirty="0" err="1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memoey</a:t>
            </a:r>
            <a:r>
              <a:rPr lang="fr-FR" altLang="zh-TW" sz="1200" b="1" i="1" dirty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 to </a:t>
            </a:r>
            <a:r>
              <a:rPr lang="fr-FR" altLang="zh-TW" sz="1200" b="1" i="1" dirty="0" err="1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memory</a:t>
            </a:r>
            <a:r>
              <a:rPr lang="fr-FR" altLang="zh-TW" sz="1200" b="1" i="1" dirty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 test, </a:t>
            </a:r>
            <a:r>
              <a:rPr lang="fr-FR" altLang="zh-TW" sz="1200" b="1" i="1" dirty="0" err="1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transfer</a:t>
            </a:r>
            <a:r>
              <a:rPr lang="fr-FR" altLang="zh-TW" sz="1200" b="1" i="1" dirty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 </a:t>
            </a:r>
            <a:r>
              <a:rPr lang="fr-FR" altLang="zh-TW" sz="1200" b="1" i="1" dirty="0" err="1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width</a:t>
            </a:r>
            <a:r>
              <a:rPr lang="fr-FR" altLang="zh-TW" sz="1200" b="1" i="1" dirty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-&gt; 32-bit */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r>
              <a:rPr lang="fr-FR" altLang="zh-TW" sz="1200" b="1" i="1" dirty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      </a:t>
            </a:r>
            <a:r>
              <a:rPr lang="fr-FR" altLang="zh-TW" sz="1200" b="1" i="1" dirty="0" smtClean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/* </a:t>
            </a:r>
            <a:r>
              <a:rPr lang="fr-FR" altLang="zh-TW" sz="1200" b="1" i="1" dirty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source </a:t>
            </a:r>
            <a:r>
              <a:rPr lang="fr-FR" altLang="zh-TW" sz="1200" b="1" i="1" dirty="0" err="1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address</a:t>
            </a:r>
            <a:r>
              <a:rPr lang="fr-FR" altLang="zh-TW" sz="1200" b="1" i="1" dirty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-&gt; </a:t>
            </a:r>
            <a:r>
              <a:rPr lang="fr-FR" altLang="zh-TW" sz="1200" b="1" i="1" dirty="0" err="1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incremented</a:t>
            </a:r>
            <a:r>
              <a:rPr lang="fr-FR" altLang="zh-TW" sz="1200" b="1" i="1" dirty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, destination </a:t>
            </a:r>
            <a:r>
              <a:rPr lang="fr-FR" altLang="zh-TW" sz="1200" b="1" i="1" dirty="0" err="1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address</a:t>
            </a:r>
            <a:r>
              <a:rPr lang="fr-FR" altLang="zh-TW" sz="1200" b="1" i="1" dirty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 -&gt; </a:t>
            </a:r>
            <a:r>
              <a:rPr lang="fr-FR" altLang="zh-TW" sz="1200" b="1" i="1" dirty="0" err="1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incremented</a:t>
            </a:r>
            <a:r>
              <a:rPr lang="fr-FR" altLang="zh-TW" sz="1200" b="1" i="1" dirty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 */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  <a:buFont typeface="Arial" charset="0"/>
              <a:buNone/>
            </a:pP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</a:t>
            </a:r>
            <a:r>
              <a:rPr lang="fr-FR" altLang="zh-TW" sz="1200" b="1" dirty="0" err="1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sPDMA.SrcAddr</a:t>
            </a:r>
            <a:r>
              <a:rPr lang="fr-FR" altLang="zh-TW" sz="1200" b="1" dirty="0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</a:t>
            </a: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= (uint32_t)</a:t>
            </a:r>
            <a:r>
              <a:rPr lang="fr-FR" altLang="zh-TW" sz="1200" b="1" dirty="0" err="1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SrcArray</a:t>
            </a: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;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  <a:buFont typeface="Arial" charset="0"/>
              <a:buNone/>
            </a:pP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</a:t>
            </a:r>
            <a:r>
              <a:rPr lang="fr-FR" altLang="zh-TW" sz="1200" b="1" dirty="0" err="1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sPDMA.DestAddr</a:t>
            </a:r>
            <a:r>
              <a:rPr lang="fr-FR" altLang="zh-TW" sz="1200" b="1" dirty="0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</a:t>
            </a: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= (uint32_t)</a:t>
            </a:r>
            <a:r>
              <a:rPr lang="fr-FR" altLang="zh-TW" sz="1200" b="1" dirty="0" err="1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DestArray</a:t>
            </a: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;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r>
              <a:rPr lang="fr-FR" altLang="zh-TW" sz="1200" b="1" dirty="0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</a:t>
            </a:r>
            <a:r>
              <a:rPr lang="fr-FR" altLang="zh-TW" sz="1200" b="1" dirty="0" err="1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sPDMA.SrcCtrl</a:t>
            </a:r>
            <a:r>
              <a:rPr lang="fr-FR" altLang="zh-TW" sz="1200" b="1" dirty="0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</a:t>
            </a: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= PDMA_CSR_SAD_INC; 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  <a:buFont typeface="Arial" charset="0"/>
              <a:buNone/>
            </a:pP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</a:t>
            </a:r>
            <a:r>
              <a:rPr lang="fr-FR" altLang="zh-TW" sz="1200" b="1" dirty="0" err="1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sPDMA.DestCtrl</a:t>
            </a: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= PDMA_CSR_DAD_INC;   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  <a:buFont typeface="Arial" charset="0"/>
              <a:buNone/>
            </a:pPr>
            <a:endParaRPr lang="en-US" altLang="zh-TW" sz="1200" b="1" i="1" dirty="0">
              <a:solidFill>
                <a:srgbClr val="006600"/>
              </a:solidFill>
              <a:latin typeface="Arial" charset="0"/>
              <a:ea typeface="Arial Unicode MS" pitchFamily="34" charset="-120"/>
              <a:cs typeface="Arial Unicode MS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7894582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代码</a:t>
            </a:r>
            <a:r>
              <a:rPr lang="en-US" altLang="zh-TW" dirty="0" smtClean="0"/>
              <a:t> (II)</a:t>
            </a:r>
            <a:endParaRPr lang="zh-TW" alt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74720EE6-FC55-461E-844D-2D6FE5054813}" type="slidenum">
              <a:rPr lang="zh-TW" altLang="en-US" smtClean="0">
                <a:solidFill>
                  <a:prstClr val="white">
                    <a:lumMod val="50000"/>
                  </a:prstClr>
                </a:solidFill>
              </a:rPr>
              <a:pPr>
                <a:defRPr/>
              </a:pPr>
              <a:t>11</a:t>
            </a:fld>
            <a:endParaRPr lang="zh-TW" altLang="en-US" dirty="0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457200" y="908050"/>
            <a:ext cx="8229600" cy="5218113"/>
          </a:xfrm>
          <a:prstGeom prst="rect">
            <a:avLst/>
          </a:prstGeom>
          <a:solidFill>
            <a:srgbClr val="FFFF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9pPr>
          </a:lstStyle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r>
              <a:rPr lang="fr-FR" altLang="zh-TW" sz="1200" b="1" dirty="0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</a:t>
            </a:r>
            <a:r>
              <a:rPr lang="fr-FR" altLang="zh-TW" sz="1200" b="1" dirty="0" err="1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sPDMA.TransWidth</a:t>
            </a:r>
            <a:r>
              <a:rPr lang="fr-FR" altLang="zh-TW" sz="1200" b="1" dirty="0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</a:t>
            </a: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= PDMA_CSR_APB_TWS_32BIT;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  <a:buFont typeface="Arial" charset="0"/>
              <a:buNone/>
            </a:pP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</a:t>
            </a:r>
            <a:r>
              <a:rPr lang="fr-FR" altLang="zh-TW" sz="1200" b="1" dirty="0" err="1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sPDMA.Mode</a:t>
            </a:r>
            <a:r>
              <a:rPr lang="fr-FR" altLang="zh-TW" sz="1200" b="1" dirty="0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</a:t>
            </a: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= PDMA_CSR_MEM2MEM;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  <a:buFont typeface="Arial" charset="0"/>
              <a:buNone/>
            </a:pP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</a:t>
            </a:r>
            <a:r>
              <a:rPr lang="fr-FR" altLang="zh-TW" sz="1200" b="1" dirty="0" err="1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sPDMA.ByteCnt</a:t>
            </a:r>
            <a:r>
              <a:rPr lang="fr-FR" altLang="zh-TW" sz="1200" b="1" dirty="0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</a:t>
            </a: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= PDMA_TEST_LENGTH;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  <a:buFont typeface="Arial" charset="0"/>
              <a:buNone/>
            </a:pP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</a:t>
            </a:r>
            <a:r>
              <a:rPr lang="fr-FR" altLang="zh-TW" sz="1200" b="1" dirty="0" err="1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sPDMA.IsTimeOutEnable</a:t>
            </a:r>
            <a:r>
              <a:rPr lang="fr-FR" altLang="zh-TW" sz="1200" b="1" dirty="0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</a:t>
            </a: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= 0;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  <a:buFont typeface="Arial" charset="0"/>
              <a:buNone/>
            </a:pP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</a:t>
            </a:r>
            <a:r>
              <a:rPr lang="fr-FR" altLang="zh-TW" sz="1200" b="1" dirty="0" err="1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PDMA_Open</a:t>
            </a:r>
            <a:r>
              <a:rPr lang="fr-FR" altLang="zh-TW" sz="1200" b="1" dirty="0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(PDMA1</a:t>
            </a: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, &amp;</a:t>
            </a:r>
            <a:r>
              <a:rPr lang="fr-FR" altLang="zh-TW" sz="1200" b="1" dirty="0" err="1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sPDMA</a:t>
            </a: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);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  <a:buFont typeface="Arial" charset="0"/>
              <a:buNone/>
            </a:pPr>
            <a:endParaRPr lang="fr-FR" altLang="zh-TW" sz="1200" b="1" dirty="0">
              <a:latin typeface="Lucida Console" pitchFamily="49" charset="0"/>
              <a:ea typeface="Arial Unicode MS" pitchFamily="34" charset="-120"/>
              <a:cs typeface="Arial Unicode MS" pitchFamily="34" charset="-120"/>
            </a:endParaRP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  <a:buFont typeface="Arial" charset="0"/>
              <a:buNone/>
            </a:pP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</a:t>
            </a:r>
            <a:r>
              <a:rPr lang="fr-FR" altLang="zh-TW" sz="1200" b="1" i="1" dirty="0" smtClean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/* </a:t>
            </a:r>
            <a:r>
              <a:rPr lang="fr-FR" altLang="zh-TW" sz="1200" b="1" i="1" dirty="0" err="1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Enable</a:t>
            </a:r>
            <a:r>
              <a:rPr lang="fr-FR" altLang="zh-TW" sz="1200" b="1" i="1" dirty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 Channel 1 INT - </a:t>
            </a:r>
            <a:r>
              <a:rPr lang="fr-FR" altLang="zh-TW" sz="1200" b="1" i="1" dirty="0" err="1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transfer</a:t>
            </a:r>
            <a:r>
              <a:rPr lang="fr-FR" altLang="zh-TW" sz="1200" b="1" i="1" dirty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 block </a:t>
            </a:r>
            <a:r>
              <a:rPr lang="fr-FR" altLang="zh-TW" sz="1200" b="1" i="1" dirty="0" err="1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done</a:t>
            </a:r>
            <a:r>
              <a:rPr lang="fr-FR" altLang="zh-TW" sz="1200" b="1" i="1" dirty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 */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  <a:buFont typeface="Arial" charset="0"/>
              <a:buNone/>
            </a:pP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</a:t>
            </a:r>
            <a:r>
              <a:rPr lang="fr-FR" altLang="zh-TW" sz="1200" b="1" dirty="0" err="1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PDMA_EnableInt</a:t>
            </a:r>
            <a:r>
              <a:rPr lang="fr-FR" altLang="zh-TW" sz="1200" b="1" dirty="0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(PDMA1</a:t>
            </a: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, PDMA_IER_TD</a:t>
            </a:r>
            <a:r>
              <a:rPr lang="fr-FR" altLang="zh-TW" sz="1200" b="1" dirty="0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);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  <a:buFont typeface="Arial" charset="0"/>
              <a:buNone/>
            </a:pPr>
            <a:endParaRPr lang="fr-FR" altLang="zh-TW" sz="1200" b="1" dirty="0">
              <a:latin typeface="Lucida Console" pitchFamily="49" charset="0"/>
              <a:ea typeface="Arial Unicode MS" pitchFamily="34" charset="-120"/>
              <a:cs typeface="Arial Unicode MS" pitchFamily="34" charset="-120"/>
            </a:endParaRP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  <a:buFont typeface="Arial" charset="0"/>
              <a:buNone/>
            </a:pPr>
            <a:r>
              <a:rPr lang="fr-FR" altLang="zh-TW" sz="1200" b="1" dirty="0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</a:t>
            </a:r>
            <a:r>
              <a:rPr lang="fr-FR" altLang="zh-TW" sz="1200" b="1" i="1" dirty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/* Trigger PDMA Channel 1 */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  <a:buFont typeface="Arial" charset="0"/>
              <a:buNone/>
            </a:pP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</a:t>
            </a:r>
            <a:r>
              <a:rPr lang="fr-FR" altLang="zh-TW" sz="1200" b="1" dirty="0" err="1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PDMA_CHEnableTransfer</a:t>
            </a:r>
            <a:r>
              <a:rPr lang="fr-FR" altLang="zh-TW" sz="1200" b="1" dirty="0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(PDMA1</a:t>
            </a: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);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  <a:buFont typeface="Arial" charset="0"/>
              <a:buNone/>
            </a:pPr>
            <a:endParaRPr lang="fr-FR" altLang="zh-TW" sz="1200" b="1" dirty="0">
              <a:latin typeface="Lucida Console" pitchFamily="49" charset="0"/>
              <a:ea typeface="Arial Unicode MS" pitchFamily="34" charset="-120"/>
              <a:cs typeface="Arial Unicode MS" pitchFamily="34" charset="-120"/>
            </a:endParaRP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  <a:buFont typeface="Arial" charset="0"/>
              <a:buNone/>
            </a:pP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</a:t>
            </a:r>
            <a:r>
              <a:rPr lang="fr-FR" altLang="zh-TW" sz="1200" b="1" i="1" dirty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/* </a:t>
            </a:r>
            <a:r>
              <a:rPr lang="fr-FR" altLang="zh-TW" sz="1200" b="1" i="1" dirty="0" err="1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Wait</a:t>
            </a:r>
            <a:r>
              <a:rPr lang="fr-FR" altLang="zh-TW" sz="1200" b="1" i="1" dirty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 DMA </a:t>
            </a:r>
            <a:r>
              <a:rPr lang="fr-FR" altLang="zh-TW" sz="1200" b="1" i="1" dirty="0" err="1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Interrupt</a:t>
            </a:r>
            <a:r>
              <a:rPr lang="fr-FR" altLang="zh-TW" sz="1200" b="1" i="1" dirty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 */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  <a:buFont typeface="Arial" charset="0"/>
              <a:buNone/>
            </a:pP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</a:t>
            </a:r>
            <a:r>
              <a:rPr lang="fr-FR" altLang="zh-TW" sz="1200" b="1" dirty="0" err="1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while</a:t>
            </a:r>
            <a:r>
              <a:rPr lang="fr-FR" altLang="zh-TW" sz="1200" b="1" dirty="0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(</a:t>
            </a:r>
            <a:r>
              <a:rPr lang="fr-FR" altLang="zh-TW" sz="1200" b="1" dirty="0" err="1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IsTestOver</a:t>
            </a:r>
            <a:r>
              <a:rPr lang="fr-FR" altLang="zh-TW" sz="1200" b="1" dirty="0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</a:t>
            </a: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== FALSE);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  <a:buFont typeface="Arial" charset="0"/>
              <a:buNone/>
            </a:pPr>
            <a:endParaRPr lang="fr-FR" altLang="zh-TW" sz="1200" b="1" dirty="0">
              <a:latin typeface="Lucida Console" pitchFamily="49" charset="0"/>
              <a:ea typeface="Arial Unicode MS" pitchFamily="34" charset="-120"/>
              <a:cs typeface="Arial Unicode MS" pitchFamily="34" charset="-120"/>
            </a:endParaRP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</a:t>
            </a:r>
            <a:r>
              <a:rPr lang="fr-FR" altLang="zh-TW" sz="1200" b="1" i="1" dirty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/* Close PDMA Channel */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  <a:buFont typeface="Arial" charset="0"/>
              <a:buNone/>
            </a:pP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</a:t>
            </a:r>
            <a:r>
              <a:rPr lang="fr-FR" altLang="zh-TW" sz="1200" b="1" dirty="0" err="1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PDMA_Close</a:t>
            </a: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();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  <a:buFont typeface="Arial" charset="0"/>
              <a:buNone/>
            </a:pPr>
            <a:endParaRPr lang="fr-FR" altLang="zh-TW" sz="1200" b="1" dirty="0">
              <a:latin typeface="Lucida Console" pitchFamily="49" charset="0"/>
              <a:ea typeface="Arial Unicode MS" pitchFamily="34" charset="-120"/>
              <a:cs typeface="Arial Unicode MS" pitchFamily="34" charset="-120"/>
            </a:endParaRP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  <a:buFont typeface="Arial" charset="0"/>
              <a:buNone/>
            </a:pP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</a:t>
            </a:r>
            <a:r>
              <a:rPr lang="fr-FR" altLang="zh-TW" sz="1200" b="1" i="1" dirty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/* PDMA </a:t>
            </a:r>
            <a:r>
              <a:rPr lang="fr-FR" altLang="zh-TW" sz="1200" b="1" i="1" dirty="0" err="1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DeInit</a:t>
            </a:r>
            <a:r>
              <a:rPr lang="fr-FR" altLang="zh-TW" sz="1200" b="1" i="1" dirty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 */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  <a:buFont typeface="Arial" charset="0"/>
              <a:buNone/>
            </a:pP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</a:t>
            </a:r>
            <a:r>
              <a:rPr lang="fr-FR" altLang="zh-TW" sz="1200" b="1" dirty="0" err="1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PDMA_DeInit</a:t>
            </a: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();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  <a:buFont typeface="Arial" charset="0"/>
              <a:buNone/>
            </a:pPr>
            <a:endParaRPr lang="fr-FR" altLang="zh-TW" sz="1200" b="1" dirty="0">
              <a:latin typeface="Lucida Console" pitchFamily="49" charset="0"/>
              <a:ea typeface="Arial Unicode MS" pitchFamily="34" charset="-120"/>
              <a:cs typeface="Arial Unicode MS" pitchFamily="34" charset="-120"/>
            </a:endParaRP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  <a:buFont typeface="Arial" charset="0"/>
              <a:buNone/>
            </a:pP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</a:t>
            </a:r>
            <a:r>
              <a:rPr lang="fr-FR" altLang="zh-TW" sz="1200" b="1" dirty="0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return</a:t>
            </a: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;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  <a:buFont typeface="Arial" charset="0"/>
              <a:buNone/>
            </a:pP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}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  <a:buFont typeface="Arial" charset="0"/>
              <a:buNone/>
            </a:pPr>
            <a:endParaRPr lang="fr-FR" altLang="zh-TW" sz="1200" b="1" dirty="0">
              <a:latin typeface="Lucida Console" pitchFamily="49" charset="0"/>
              <a:ea typeface="Arial Unicode MS" pitchFamily="34" charset="-120"/>
              <a:cs typeface="Arial Unicode MS" pitchFamily="34" charset="-120"/>
            </a:endParaRP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  <a:buFont typeface="Arial" charset="0"/>
              <a:buNone/>
            </a:pPr>
            <a:r>
              <a:rPr lang="fr-FR" altLang="zh-TW" sz="1200" b="1" dirty="0" err="1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void</a:t>
            </a: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</a:t>
            </a:r>
            <a:r>
              <a:rPr lang="fr-FR" altLang="zh-TW" sz="1200" b="1" dirty="0" err="1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PDMA_IRQHandler</a:t>
            </a: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(</a:t>
            </a:r>
            <a:r>
              <a:rPr lang="fr-FR" altLang="zh-TW" sz="1200" b="1" dirty="0" err="1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void</a:t>
            </a: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)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  <a:buFont typeface="Arial" charset="0"/>
              <a:buNone/>
            </a:pP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{   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  <a:buFont typeface="Arial" charset="0"/>
              <a:buNone/>
            </a:pP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 </a:t>
            </a:r>
            <a:r>
              <a:rPr lang="fr-FR" altLang="zh-TW" sz="1200" b="1" dirty="0" err="1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IsTestOver</a:t>
            </a: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= TRUE;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  <a:buFont typeface="Arial" charset="0"/>
              <a:buNone/>
            </a:pPr>
            <a:r>
              <a:rPr lang="fr-FR" altLang="zh-TW" sz="1200" b="1" dirty="0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}</a:t>
            </a:r>
            <a:endParaRPr lang="fr-FR" altLang="zh-TW" sz="1200" b="1" dirty="0">
              <a:latin typeface="Lucida Console" pitchFamily="49" charset="0"/>
              <a:ea typeface="Arial Unicode MS" pitchFamily="34" charset="-120"/>
              <a:cs typeface="Arial Unicode MS" pitchFamily="34" charset="-120"/>
            </a:endParaRP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  <a:buFont typeface="Arial" charset="0"/>
              <a:buNone/>
            </a:pPr>
            <a:endParaRPr lang="fr-FR" altLang="zh-TW" sz="1200" b="1" dirty="0">
              <a:latin typeface="Lucida Console" pitchFamily="49" charset="0"/>
              <a:ea typeface="Arial Unicode MS" pitchFamily="34" charset="-120"/>
              <a:cs typeface="Arial Unicode MS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25700431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Thank you.</a:t>
            </a:r>
            <a:endParaRPr lang="zh-TW" alt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5FB2967-C51B-483A-AC84-AC0018993A00}" type="slidenum">
              <a:rPr lang="zh-TW" altLang="en-US" smtClean="0">
                <a:solidFill>
                  <a:prstClr val="white">
                    <a:lumMod val="50000"/>
                  </a:prstClr>
                </a:solidFill>
              </a:rPr>
              <a:pPr>
                <a:defRPr/>
              </a:pPr>
              <a:t>12</a:t>
            </a:fld>
            <a:endParaRPr lang="zh-TW" altLang="en-US" dirty="0">
              <a:solidFill>
                <a:prstClr val="white">
                  <a:lumMod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036805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6671</TotalTime>
  <Words>770</Words>
  <Application>Microsoft Office PowerPoint</Application>
  <PresentationFormat>On-screen Show (4:3)</PresentationFormat>
  <Paragraphs>193</Paragraphs>
  <Slides>13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Office Theme</vt:lpstr>
      <vt:lpstr>NuMicro Nano DMA</vt:lpstr>
      <vt:lpstr>内容</vt:lpstr>
      <vt:lpstr>特性(VDMA)</vt:lpstr>
      <vt:lpstr>特性(PDMA)</vt:lpstr>
      <vt:lpstr>特性 (CRC)</vt:lpstr>
      <vt:lpstr>方块图</vt:lpstr>
      <vt:lpstr>VDMA vs PDMA</vt:lpstr>
      <vt:lpstr>VDMA Stride Mode (I)</vt:lpstr>
      <vt:lpstr>VDMA Stride Mode (II)</vt:lpstr>
      <vt:lpstr>DMA 中断事件</vt:lpstr>
      <vt:lpstr>代码 (I)</vt:lpstr>
      <vt:lpstr>代码 (II)</vt:lpstr>
      <vt:lpstr>Thank you.</vt:lpstr>
    </vt:vector>
  </TitlesOfParts>
  <Company>3 3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Future of Computer</dc:title>
  <dc:creator>3 3</dc:creator>
  <cp:lastModifiedBy>CA10 CLYU2</cp:lastModifiedBy>
  <cp:revision>173</cp:revision>
  <dcterms:created xsi:type="dcterms:W3CDTF">2008-04-28T08:14:33Z</dcterms:created>
  <dcterms:modified xsi:type="dcterms:W3CDTF">2013-03-05T15:51:04Z</dcterms:modified>
</cp:coreProperties>
</file>