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62" r:id="rId2"/>
    <p:sldMasterId id="2147483667" r:id="rId3"/>
  </p:sldMasterIdLst>
  <p:notesMasterIdLst>
    <p:notesMasterId r:id="rId9"/>
  </p:notesMasterIdLst>
  <p:handoutMasterIdLst>
    <p:handoutMasterId r:id="rId10"/>
  </p:handoutMasterIdLst>
  <p:sldIdLst>
    <p:sldId id="264" r:id="rId4"/>
    <p:sldId id="268" r:id="rId5"/>
    <p:sldId id="267" r:id="rId6"/>
    <p:sldId id="265" r:id="rId7"/>
    <p:sldId id="266" r:id="rId8"/>
  </p:sldIdLst>
  <p:sldSz cx="9144000" cy="5143500" type="screen16x9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FFD85B"/>
    <a:srgbClr val="0000FF"/>
    <a:srgbClr val="000099"/>
    <a:srgbClr val="A80000"/>
    <a:srgbClr val="D20000"/>
    <a:srgbClr val="8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88" autoAdjust="0"/>
    <p:restoredTop sz="99122" autoAdjust="0"/>
  </p:normalViewPr>
  <p:slideViewPr>
    <p:cSldViewPr>
      <p:cViewPr>
        <p:scale>
          <a:sx n="90" d="100"/>
          <a:sy n="90" d="100"/>
        </p:scale>
        <p:origin x="-72" y="-55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81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-3858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2D1B6D9B-97E8-4C9C-A065-5418CFC8C831}" type="datetimeFigureOut">
              <a:rPr lang="zh-TW" altLang="en-US"/>
              <a:pPr>
                <a:defRPr/>
              </a:pPr>
              <a:t>2014/5/5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BF627B1B-A45A-4496-86A8-C0A605F6D3B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491475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2247920D-CACC-4637-8B41-63C231D5583A}" type="datetimeFigureOut">
              <a:rPr lang="zh-TW" altLang="en-US"/>
              <a:pPr>
                <a:defRPr/>
              </a:pPr>
              <a:t>2014/5/5</a:t>
            </a:fld>
            <a:endParaRPr lang="zh-TW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noProof="0" smtClean="0"/>
              <a:t>Click to edit Master text styles</a:t>
            </a:r>
          </a:p>
          <a:p>
            <a:pPr lvl="1"/>
            <a:r>
              <a:rPr lang="en-US" altLang="zh-TW" noProof="0" smtClean="0"/>
              <a:t>Second level</a:t>
            </a:r>
          </a:p>
          <a:p>
            <a:pPr lvl="2"/>
            <a:r>
              <a:rPr lang="en-US" altLang="zh-TW" noProof="0" smtClean="0"/>
              <a:t>Third level</a:t>
            </a:r>
          </a:p>
          <a:p>
            <a:pPr lvl="3"/>
            <a:r>
              <a:rPr lang="en-US" altLang="zh-TW" noProof="0" smtClean="0"/>
              <a:t>Fourth level</a:t>
            </a:r>
          </a:p>
          <a:p>
            <a:pPr lvl="4"/>
            <a:r>
              <a:rPr lang="en-US" altLang="zh-TW" noProof="0" smtClean="0"/>
              <a:t>Fifth level</a:t>
            </a:r>
            <a:endParaRPr lang="zh-TW" alt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11AE5A6D-BA56-442A-A82B-C116EFE4537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13960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AE5A6D-BA56-442A-A82B-C116EFE45373}" type="slidenum">
              <a:rPr lang="zh-TW" altLang="en-US" smtClean="0"/>
              <a:pPr>
                <a:defRPr/>
              </a:pPr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76872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AE5A6D-BA56-442A-A82B-C116EFE45373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76872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AE5A6D-BA56-442A-A82B-C116EFE45373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76872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AE5A6D-BA56-442A-A82B-C116EFE45373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76872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AE5A6D-BA56-442A-A82B-C116EFE45373}" type="slidenum">
              <a:rPr lang="zh-TW" altLang="en-US" smtClean="0"/>
              <a:pPr>
                <a:defRPr/>
              </a:pPr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7687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67544" y="1923678"/>
            <a:ext cx="7200800" cy="1102519"/>
          </a:xfrm>
        </p:spPr>
        <p:txBody>
          <a:bodyPr/>
          <a:lstStyle>
            <a:lvl1pPr>
              <a:defRPr sz="3200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467544" y="3075806"/>
            <a:ext cx="5472608" cy="91810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43790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 txBox="1">
            <a:spLocks/>
          </p:cNvSpPr>
          <p:nvPr userDrawn="1"/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anchor="ctr"/>
          <a:lstStyle>
            <a:defPPr>
              <a:defRPr lang="zh-TW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Calibri" pitchFamily="34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Calibri" pitchFamily="34" charset="0"/>
                <a:ea typeface="新細明體" charset="-120"/>
                <a:cs typeface="+mn-cs"/>
              </a:defRPr>
            </a:lvl9pPr>
          </a:lstStyle>
          <a:p>
            <a:pPr>
              <a:defRPr/>
            </a:pPr>
            <a:fld id="{7282AB3D-867C-4983-8F83-0F715114BC99}" type="slidenum">
              <a:rPr lang="zh-TW" altLang="en-US" smtClean="0"/>
              <a:pPr>
                <a:defRPr/>
              </a:pPr>
              <a:t>‹#›</a:t>
            </a:fld>
            <a:endParaRPr lang="zh-TW" altLang="en-US" dirty="0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915566"/>
            <a:ext cx="8229600" cy="3708822"/>
          </a:xfrm>
        </p:spPr>
        <p:txBody>
          <a:bodyPr>
            <a:normAutofit/>
          </a:bodyPr>
          <a:lstStyle>
            <a:lvl1pPr>
              <a:buClr>
                <a:srgbClr val="FF0000"/>
              </a:buClr>
              <a:defRPr sz="2700"/>
            </a:lvl1pPr>
            <a:lvl2pPr>
              <a:buClr>
                <a:srgbClr val="FF6600"/>
              </a:buClr>
              <a:defRPr sz="2300"/>
            </a:lvl2pPr>
            <a:lvl3pPr>
              <a:buClr>
                <a:srgbClr val="FF6600"/>
              </a:buClr>
              <a:defRPr sz="2000"/>
            </a:lvl3pPr>
            <a:lvl4pPr>
              <a:buClr>
                <a:srgbClr val="FF6600"/>
              </a:buClr>
              <a:defRPr sz="1800"/>
            </a:lvl4pPr>
            <a:lvl5pPr>
              <a:buClr>
                <a:srgbClr val="FF6600"/>
              </a:buClr>
              <a:defRPr sz="1800"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新細明體" charset="-120"/>
              </a:defRPr>
            </a:lvl1pPr>
          </a:lstStyle>
          <a:p>
            <a:pPr>
              <a:defRPr/>
            </a:pPr>
            <a:fld id="{0F357483-6CC7-4B7F-8DE0-9FE52CF5F509}" type="datetimeFigureOut">
              <a:rPr lang="zh-TW" altLang="en-US"/>
              <a:pPr>
                <a:defRPr/>
              </a:pPr>
              <a:t>2014/5/5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F568C45-BB07-4F33-8B61-1FAD285528C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9892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4" name="內容版面配置區 2"/>
          <p:cNvSpPr>
            <a:spLocks noGrp="1"/>
          </p:cNvSpPr>
          <p:nvPr>
            <p:ph idx="1"/>
          </p:nvPr>
        </p:nvSpPr>
        <p:spPr>
          <a:xfrm>
            <a:off x="4211960" y="914707"/>
            <a:ext cx="4536504" cy="3683363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>
          <a:xfrm>
            <a:off x="410394" y="915566"/>
            <a:ext cx="3729558" cy="3672408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79DB8-3B3C-4511-B0D6-2E5140E5C41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86547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67544" y="2333327"/>
            <a:ext cx="7772400" cy="958503"/>
          </a:xfrm>
        </p:spPr>
        <p:txBody>
          <a:bodyPr/>
          <a:lstStyle>
            <a:lvl1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43608" y="3291830"/>
            <a:ext cx="6400800" cy="91810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05424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68313" y="1995488"/>
            <a:ext cx="7704137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1" name="矩形 10"/>
          <p:cNvSpPr/>
          <p:nvPr/>
        </p:nvSpPr>
        <p:spPr>
          <a:xfrm>
            <a:off x="8604250" y="0"/>
            <a:ext cx="539750" cy="516413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zh-TW" altLang="en-US">
              <a:solidFill>
                <a:srgbClr val="FFFFFF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604250" y="0"/>
            <a:ext cx="539750" cy="5164138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zh-TW" altLang="en-US">
              <a:solidFill>
                <a:srgbClr val="FFFFFF"/>
              </a:solidFill>
            </a:endParaRPr>
          </a:p>
        </p:txBody>
      </p:sp>
      <p:pic>
        <p:nvPicPr>
          <p:cNvPr id="1029" name="Picture 2" descr="C:\Users\THHSU0\Desktop\LOGO [紅]big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1365250"/>
            <a:ext cx="39465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4" descr="C:\Users\THHSU0\Desktop\NuMicro 130708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788" y="3209925"/>
            <a:ext cx="1444625" cy="141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latin typeface="+mj-lt"/>
          <a:ea typeface="微軟正黑體" pitchFamily="34" charset="-120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微軟正黑體" pitchFamily="34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微軟正黑體" pitchFamily="34" charset="-120"/>
          <a:cs typeface="+mn-cs"/>
        </a:defRPr>
      </a:lvl1pPr>
      <a:lvl2pPr marL="457200" algn="l" rtl="0" eaLnBrk="0" fontAlgn="base" hangingPunct="0">
        <a:spcBef>
          <a:spcPct val="20000"/>
        </a:spcBef>
        <a:spcAft>
          <a:spcPct val="0"/>
        </a:spcAft>
        <a:buFont typeface="Arial" charset="0"/>
        <a:defRPr sz="2800" kern="1200">
          <a:solidFill>
            <a:schemeClr val="tx1"/>
          </a:solidFill>
          <a:latin typeface="+mn-lt"/>
          <a:ea typeface="微軟正黑體" pitchFamily="34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微軟正黑體" pitchFamily="34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微軟正黑體" pitchFamily="34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微軟正黑體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圖片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" t="484" b="-2"/>
          <a:stretch>
            <a:fillRect/>
          </a:stretch>
        </p:blipFill>
        <p:spPr bwMode="auto">
          <a:xfrm>
            <a:off x="0" y="0"/>
            <a:ext cx="9151938" cy="439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標題版面配置區 1"/>
          <p:cNvSpPr>
            <a:spLocks noGrp="1"/>
          </p:cNvSpPr>
          <p:nvPr>
            <p:ph type="title"/>
          </p:nvPr>
        </p:nvSpPr>
        <p:spPr bwMode="auto">
          <a:xfrm>
            <a:off x="293688" y="74613"/>
            <a:ext cx="8569325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 </a:t>
            </a:r>
          </a:p>
        </p:txBody>
      </p:sp>
      <p:sp>
        <p:nvSpPr>
          <p:cNvPr id="2052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915988"/>
            <a:ext cx="8229600" cy="370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6" name="矩形 15"/>
          <p:cNvSpPr/>
          <p:nvPr/>
        </p:nvSpPr>
        <p:spPr>
          <a:xfrm>
            <a:off x="179388" y="771525"/>
            <a:ext cx="8785225" cy="3333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zh-TW" altLang="en-US">
              <a:solidFill>
                <a:srgbClr val="FFFFFF"/>
              </a:solidFill>
            </a:endParaRPr>
          </a:p>
        </p:txBody>
      </p:sp>
      <p:pic>
        <p:nvPicPr>
          <p:cNvPr id="2054" name="Picture 7" descr="C:\Users\THHSU0\Desktop\CLAIRE\新唐科技相關檔案\LOGO+中文標準字.png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0013" y="254000"/>
            <a:ext cx="115887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新細明體" charset="-120"/>
              </a:defRPr>
            </a:lvl1pPr>
          </a:lstStyle>
          <a:p>
            <a:pPr>
              <a:defRPr/>
            </a:pPr>
            <a:fld id="{6694D2F1-0B20-4C22-BB26-6060BFEDFEC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59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latin typeface="+mj-lt"/>
          <a:ea typeface="微軟正黑體" pitchFamily="34" charset="-120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FF0000"/>
        </a:buClr>
        <a:buFont typeface="Wingdings" pitchFamily="2" charset="2"/>
        <a:buChar char="n"/>
        <a:defRPr sz="2800" kern="1200">
          <a:solidFill>
            <a:schemeClr val="tx1"/>
          </a:solidFill>
          <a:latin typeface="+mn-lt"/>
          <a:ea typeface="微軟正黑體" pitchFamily="34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Font typeface="Wingdings" pitchFamily="2" charset="2"/>
        <a:buChar char="l"/>
        <a:defRPr sz="2400" kern="1200">
          <a:solidFill>
            <a:schemeClr val="tx1"/>
          </a:solidFill>
          <a:latin typeface="+mn-lt"/>
          <a:ea typeface="微軟正黑體" pitchFamily="34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微軟正黑體" pitchFamily="34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Font typeface="Arial" charset="0"/>
        <a:buChar char="–"/>
        <a:defRPr kern="1200">
          <a:solidFill>
            <a:schemeClr val="tx1"/>
          </a:solidFill>
          <a:latin typeface="+mn-lt"/>
          <a:ea typeface="微軟正黑體" pitchFamily="34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Font typeface="Arial" charset="0"/>
        <a:buChar char="»"/>
        <a:defRPr kern="1200">
          <a:solidFill>
            <a:schemeClr val="tx1"/>
          </a:solidFill>
          <a:latin typeface="+mn-lt"/>
          <a:ea typeface="微軟正黑體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圖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1525"/>
            <a:ext cx="9144000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標題版面配置區 1"/>
          <p:cNvSpPr>
            <a:spLocks noGrp="1"/>
          </p:cNvSpPr>
          <p:nvPr>
            <p:ph type="title"/>
          </p:nvPr>
        </p:nvSpPr>
        <p:spPr bwMode="auto">
          <a:xfrm>
            <a:off x="230188" y="2362200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pic>
        <p:nvPicPr>
          <p:cNvPr id="3076" name="Picture 2" descr="C:\Users\THHSU0\Desktop\LOGO [紅]big.pn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125" y="1739900"/>
            <a:ext cx="39465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4" descr="C:\Users\THHSU0\Desktop\NuMicro 130708.png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5088" y="3186113"/>
            <a:ext cx="1463675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14"/>
          <p:cNvSpPr/>
          <p:nvPr userDrawn="1"/>
        </p:nvSpPr>
        <p:spPr>
          <a:xfrm>
            <a:off x="8604250" y="0"/>
            <a:ext cx="539750" cy="5164138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zh-TW" altLang="en-US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b="1" kern="1200">
          <a:solidFill>
            <a:srgbClr val="0D0D0D"/>
          </a:solidFill>
          <a:latin typeface="+mj-lt"/>
          <a:ea typeface="微軟正黑體" pitchFamily="34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 b="1">
          <a:solidFill>
            <a:srgbClr val="0D0D0D"/>
          </a:solidFill>
          <a:latin typeface="Calibri" pitchFamily="34" charset="0"/>
          <a:ea typeface="微軟正黑體" pitchFamily="34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 b="1">
          <a:solidFill>
            <a:srgbClr val="0D0D0D"/>
          </a:solidFill>
          <a:latin typeface="Calibri" pitchFamily="34" charset="0"/>
          <a:ea typeface="微軟正黑體" pitchFamily="34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 b="1">
          <a:solidFill>
            <a:srgbClr val="0D0D0D"/>
          </a:solidFill>
          <a:latin typeface="Calibri" pitchFamily="34" charset="0"/>
          <a:ea typeface="微軟正黑體" pitchFamily="34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 b="1">
          <a:solidFill>
            <a:srgbClr val="0D0D0D"/>
          </a:solidFill>
          <a:latin typeface="Calibri" pitchFamily="34" charset="0"/>
          <a:ea typeface="微軟正黑體" pitchFamily="34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rgbClr val="0D0D0D"/>
          </a:solidFill>
          <a:latin typeface="Calibri" pitchFamily="34" charset="0"/>
          <a:ea typeface="微軟正黑體" pitchFamily="34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rgbClr val="0D0D0D"/>
          </a:solidFill>
          <a:latin typeface="Calibri" pitchFamily="34" charset="0"/>
          <a:ea typeface="微軟正黑體" pitchFamily="34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rgbClr val="0D0D0D"/>
          </a:solidFill>
          <a:latin typeface="Calibri" pitchFamily="34" charset="0"/>
          <a:ea typeface="微軟正黑體" pitchFamily="34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rgbClr val="0D0D0D"/>
          </a:solidFill>
          <a:latin typeface="Calibri" pitchFamily="34" charset="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微軟正黑體" pitchFamily="34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微軟正黑體" pitchFamily="34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微軟正黑體" pitchFamily="34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微軟正黑體" pitchFamily="34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微軟正黑體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0"/>
            <a:ext cx="4104456" cy="5143500"/>
          </a:xfrm>
        </p:spPr>
      </p:pic>
      <p:grpSp>
        <p:nvGrpSpPr>
          <p:cNvPr id="6" name="Group 4"/>
          <p:cNvGrpSpPr>
            <a:grpSpLocks/>
          </p:cNvGrpSpPr>
          <p:nvPr/>
        </p:nvGrpSpPr>
        <p:grpSpPr bwMode="auto">
          <a:xfrm>
            <a:off x="1639758" y="4623772"/>
            <a:ext cx="1974781" cy="442655"/>
            <a:chOff x="-192" y="1188"/>
            <a:chExt cx="2282" cy="624"/>
          </a:xfrm>
        </p:grpSpPr>
        <p:sp>
          <p:nvSpPr>
            <p:cNvPr id="7" name="Line 5"/>
            <p:cNvSpPr>
              <a:spLocks noChangeShapeType="1"/>
            </p:cNvSpPr>
            <p:nvPr/>
          </p:nvSpPr>
          <p:spPr bwMode="auto">
            <a:xfrm flipH="1">
              <a:off x="693" y="1524"/>
              <a:ext cx="767" cy="2"/>
            </a:xfrm>
            <a:prstGeom prst="line">
              <a:avLst/>
            </a:prstGeom>
            <a:noFill/>
            <a:ln w="34925">
              <a:solidFill>
                <a:srgbClr val="FFCC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auto">
            <a:xfrm>
              <a:off x="1466" y="1188"/>
              <a:ext cx="624" cy="624"/>
            </a:xfrm>
            <a:prstGeom prst="ellipse">
              <a:avLst/>
            </a:prstGeom>
            <a:noFill/>
            <a:ln w="31750">
              <a:solidFill>
                <a:srgbClr val="FFCC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" name="Text Box 7"/>
            <p:cNvSpPr txBox="1">
              <a:spLocks noChangeArrowheads="1"/>
            </p:cNvSpPr>
            <p:nvPr/>
          </p:nvSpPr>
          <p:spPr bwMode="auto">
            <a:xfrm>
              <a:off x="-192" y="1288"/>
              <a:ext cx="990" cy="4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en-US" altLang="zh-TW" sz="1600" dirty="0" smtClean="0">
                  <a:solidFill>
                    <a:srgbClr val="0000CC"/>
                  </a:solidFill>
                  <a:latin typeface="Arial Rounded MT Bold" pitchFamily="34" charset="0"/>
                  <a:ea typeface="新細明體" pitchFamily="18" charset="-120"/>
                </a:rPr>
                <a:t>12V/4A</a:t>
              </a:r>
              <a:endParaRPr kumimoji="1" lang="en-US" altLang="zh-TW" sz="1600" dirty="0">
                <a:solidFill>
                  <a:srgbClr val="0000CC"/>
                </a:solidFill>
                <a:latin typeface="Arial Rounded MT Bold" pitchFamily="34" charset="0"/>
                <a:ea typeface="新細明體" pitchFamily="18" charset="-120"/>
              </a:endParaRPr>
            </a:p>
          </p:txBody>
        </p:sp>
      </p:grpSp>
      <p:grpSp>
        <p:nvGrpSpPr>
          <p:cNvPr id="10" name="Group 46"/>
          <p:cNvGrpSpPr>
            <a:grpSpLocks/>
          </p:cNvGrpSpPr>
          <p:nvPr/>
        </p:nvGrpSpPr>
        <p:grpSpPr bwMode="auto">
          <a:xfrm>
            <a:off x="5126499" y="4405521"/>
            <a:ext cx="2743718" cy="771550"/>
            <a:chOff x="3428" y="3085"/>
            <a:chExt cx="1654" cy="720"/>
          </a:xfrm>
        </p:grpSpPr>
        <p:sp>
          <p:nvSpPr>
            <p:cNvPr id="11" name="Oval 47"/>
            <p:cNvSpPr>
              <a:spLocks noChangeArrowheads="1"/>
            </p:cNvSpPr>
            <p:nvPr/>
          </p:nvSpPr>
          <p:spPr bwMode="auto">
            <a:xfrm>
              <a:off x="3428" y="3085"/>
              <a:ext cx="912" cy="720"/>
            </a:xfrm>
            <a:prstGeom prst="ellipse">
              <a:avLst/>
            </a:prstGeom>
            <a:noFill/>
            <a:ln w="31750">
              <a:solidFill>
                <a:srgbClr val="FFCC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" name="Line 48"/>
            <p:cNvSpPr>
              <a:spLocks noChangeShapeType="1"/>
            </p:cNvSpPr>
            <p:nvPr/>
          </p:nvSpPr>
          <p:spPr bwMode="auto">
            <a:xfrm>
              <a:off x="4340" y="3421"/>
              <a:ext cx="236" cy="0"/>
            </a:xfrm>
            <a:prstGeom prst="line">
              <a:avLst/>
            </a:prstGeom>
            <a:noFill/>
            <a:ln w="34925">
              <a:solidFill>
                <a:srgbClr val="FFCC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Text Box 49"/>
            <p:cNvSpPr txBox="1">
              <a:spLocks noChangeArrowheads="1"/>
            </p:cNvSpPr>
            <p:nvPr/>
          </p:nvSpPr>
          <p:spPr bwMode="auto">
            <a:xfrm>
              <a:off x="4576" y="3255"/>
              <a:ext cx="506" cy="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en-US" altLang="zh-TW" sz="1600" dirty="0" smtClean="0">
                  <a:solidFill>
                    <a:srgbClr val="0000CC"/>
                  </a:solidFill>
                  <a:latin typeface="Arial Rounded MT Bold" pitchFamily="34" charset="0"/>
                  <a:ea typeface="新細明體" pitchFamily="18" charset="-120"/>
                </a:rPr>
                <a:t>RS-232</a:t>
              </a:r>
              <a:endParaRPr kumimoji="1" lang="en-US" altLang="zh-TW" sz="1600" dirty="0">
                <a:solidFill>
                  <a:srgbClr val="0000CC"/>
                </a:solidFill>
                <a:latin typeface="Arial Rounded MT Bold" pitchFamily="34" charset="0"/>
                <a:ea typeface="新細明體" pitchFamily="18" charset="-120"/>
              </a:endParaRPr>
            </a:p>
          </p:txBody>
        </p:sp>
      </p:grpSp>
      <p:grpSp>
        <p:nvGrpSpPr>
          <p:cNvPr id="14" name="Group 67"/>
          <p:cNvGrpSpPr>
            <a:grpSpLocks/>
          </p:cNvGrpSpPr>
          <p:nvPr/>
        </p:nvGrpSpPr>
        <p:grpSpPr bwMode="auto">
          <a:xfrm>
            <a:off x="1516802" y="4026689"/>
            <a:ext cx="3487249" cy="1011462"/>
            <a:chOff x="483" y="2403"/>
            <a:chExt cx="1553" cy="813"/>
          </a:xfrm>
        </p:grpSpPr>
        <p:sp>
          <p:nvSpPr>
            <p:cNvPr id="15" name="Oval 68"/>
            <p:cNvSpPr>
              <a:spLocks noChangeArrowheads="1"/>
            </p:cNvSpPr>
            <p:nvPr/>
          </p:nvSpPr>
          <p:spPr bwMode="auto">
            <a:xfrm>
              <a:off x="1680" y="2880"/>
              <a:ext cx="356" cy="336"/>
            </a:xfrm>
            <a:prstGeom prst="ellipse">
              <a:avLst/>
            </a:prstGeom>
            <a:noFill/>
            <a:ln w="31750">
              <a:solidFill>
                <a:srgbClr val="FFCC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" name="Text Box 69"/>
            <p:cNvSpPr txBox="1">
              <a:spLocks noChangeArrowheads="1"/>
            </p:cNvSpPr>
            <p:nvPr/>
          </p:nvSpPr>
          <p:spPr bwMode="auto">
            <a:xfrm>
              <a:off x="483" y="2403"/>
              <a:ext cx="396" cy="1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/>
              <a:r>
                <a:rPr kumimoji="1" lang="en-US" altLang="zh-TW" sz="1600" dirty="0" smtClean="0">
                  <a:solidFill>
                    <a:srgbClr val="0000CC"/>
                  </a:solidFill>
                  <a:latin typeface="Arial Rounded MT Bold" pitchFamily="34" charset="0"/>
                  <a:ea typeface="新細明體" pitchFamily="18" charset="-120"/>
                </a:rPr>
                <a:t>USB2.0</a:t>
              </a:r>
              <a:endParaRPr kumimoji="1" lang="en-US" altLang="zh-TW" sz="1600" dirty="0">
                <a:solidFill>
                  <a:srgbClr val="0000CC"/>
                </a:solidFill>
                <a:latin typeface="Arial Rounded MT Bold" pitchFamily="34" charset="0"/>
                <a:ea typeface="新細明體" pitchFamily="18" charset="-120"/>
              </a:endParaRPr>
            </a:p>
          </p:txBody>
        </p:sp>
        <p:sp>
          <p:nvSpPr>
            <p:cNvPr id="17" name="Line 70"/>
            <p:cNvSpPr>
              <a:spLocks noChangeShapeType="1"/>
            </p:cNvSpPr>
            <p:nvPr/>
          </p:nvSpPr>
          <p:spPr bwMode="auto">
            <a:xfrm flipH="1" flipV="1">
              <a:off x="864" y="2544"/>
              <a:ext cx="1008" cy="0"/>
            </a:xfrm>
            <a:prstGeom prst="line">
              <a:avLst/>
            </a:prstGeom>
            <a:noFill/>
            <a:ln w="34925">
              <a:solidFill>
                <a:srgbClr val="FFCC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Line 71"/>
            <p:cNvSpPr>
              <a:spLocks noChangeShapeType="1"/>
            </p:cNvSpPr>
            <p:nvPr/>
          </p:nvSpPr>
          <p:spPr bwMode="auto">
            <a:xfrm flipH="1" flipV="1">
              <a:off x="1872" y="2535"/>
              <a:ext cx="0" cy="345"/>
            </a:xfrm>
            <a:prstGeom prst="line">
              <a:avLst/>
            </a:prstGeom>
            <a:noFill/>
            <a:ln w="34925">
              <a:solidFill>
                <a:srgbClr val="FFCC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7" name="Group 38"/>
          <p:cNvGrpSpPr>
            <a:grpSpLocks/>
          </p:cNvGrpSpPr>
          <p:nvPr/>
        </p:nvGrpSpPr>
        <p:grpSpPr bwMode="auto">
          <a:xfrm>
            <a:off x="4427985" y="3481563"/>
            <a:ext cx="2995532" cy="633876"/>
            <a:chOff x="3329" y="2089"/>
            <a:chExt cx="5815" cy="672"/>
          </a:xfrm>
        </p:grpSpPr>
        <p:sp>
          <p:nvSpPr>
            <p:cNvPr id="28" name="Oval 39"/>
            <p:cNvSpPr>
              <a:spLocks noChangeArrowheads="1"/>
            </p:cNvSpPr>
            <p:nvPr/>
          </p:nvSpPr>
          <p:spPr bwMode="auto">
            <a:xfrm>
              <a:off x="3329" y="2089"/>
              <a:ext cx="1152" cy="672"/>
            </a:xfrm>
            <a:prstGeom prst="ellipse">
              <a:avLst/>
            </a:prstGeom>
            <a:noFill/>
            <a:ln w="31750">
              <a:solidFill>
                <a:srgbClr val="FFCC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9" name="Line 40"/>
            <p:cNvSpPr>
              <a:spLocks noChangeShapeType="1"/>
            </p:cNvSpPr>
            <p:nvPr/>
          </p:nvSpPr>
          <p:spPr bwMode="auto">
            <a:xfrm>
              <a:off x="4481" y="2413"/>
              <a:ext cx="3521" cy="28"/>
            </a:xfrm>
            <a:prstGeom prst="line">
              <a:avLst/>
            </a:prstGeom>
            <a:noFill/>
            <a:ln w="34925">
              <a:solidFill>
                <a:srgbClr val="FFCC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Text Box 41"/>
            <p:cNvSpPr txBox="1">
              <a:spLocks noChangeArrowheads="1"/>
            </p:cNvSpPr>
            <p:nvPr/>
          </p:nvSpPr>
          <p:spPr bwMode="auto">
            <a:xfrm>
              <a:off x="8046" y="2278"/>
              <a:ext cx="1098" cy="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kumimoji="1" lang="en-US" altLang="zh-TW" sz="1400" dirty="0" smtClean="0">
                  <a:solidFill>
                    <a:srgbClr val="0000CC"/>
                  </a:solidFill>
                  <a:latin typeface="Arial Rounded MT Bold" pitchFamily="34" charset="0"/>
                  <a:ea typeface="新細明體" pitchFamily="18" charset="-120"/>
                </a:rPr>
                <a:t>NUC123</a:t>
              </a:r>
              <a:endParaRPr kumimoji="1" lang="en-US" altLang="zh-TW" sz="1400" dirty="0">
                <a:solidFill>
                  <a:srgbClr val="0000CC"/>
                </a:solidFill>
                <a:latin typeface="Arial Rounded MT Bold" pitchFamily="34" charset="0"/>
                <a:ea typeface="新細明體" pitchFamily="18" charset="-120"/>
              </a:endParaRPr>
            </a:p>
          </p:txBody>
        </p:sp>
      </p:grpSp>
      <p:grpSp>
        <p:nvGrpSpPr>
          <p:cNvPr id="31" name="Group 46"/>
          <p:cNvGrpSpPr>
            <a:grpSpLocks/>
          </p:cNvGrpSpPr>
          <p:nvPr/>
        </p:nvGrpSpPr>
        <p:grpSpPr bwMode="auto">
          <a:xfrm>
            <a:off x="6058772" y="3003798"/>
            <a:ext cx="1282460" cy="710596"/>
            <a:chOff x="3428" y="3085"/>
            <a:chExt cx="2298" cy="720"/>
          </a:xfrm>
        </p:grpSpPr>
        <p:sp>
          <p:nvSpPr>
            <p:cNvPr id="32" name="Oval 47"/>
            <p:cNvSpPr>
              <a:spLocks noChangeArrowheads="1"/>
            </p:cNvSpPr>
            <p:nvPr/>
          </p:nvSpPr>
          <p:spPr bwMode="auto">
            <a:xfrm>
              <a:off x="3428" y="3085"/>
              <a:ext cx="912" cy="720"/>
            </a:xfrm>
            <a:prstGeom prst="ellipse">
              <a:avLst/>
            </a:prstGeom>
            <a:noFill/>
            <a:ln w="31750">
              <a:solidFill>
                <a:srgbClr val="FFCC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" name="Line 48"/>
            <p:cNvSpPr>
              <a:spLocks noChangeShapeType="1"/>
            </p:cNvSpPr>
            <p:nvPr/>
          </p:nvSpPr>
          <p:spPr bwMode="auto">
            <a:xfrm>
              <a:off x="4340" y="3421"/>
              <a:ext cx="432" cy="0"/>
            </a:xfrm>
            <a:prstGeom prst="line">
              <a:avLst/>
            </a:prstGeom>
            <a:noFill/>
            <a:ln w="34925">
              <a:solidFill>
                <a:srgbClr val="FFCC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Text Box 49"/>
            <p:cNvSpPr txBox="1">
              <a:spLocks noChangeArrowheads="1"/>
            </p:cNvSpPr>
            <p:nvPr/>
          </p:nvSpPr>
          <p:spPr bwMode="auto">
            <a:xfrm>
              <a:off x="4763" y="3226"/>
              <a:ext cx="963" cy="3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kumimoji="1" lang="en-US" altLang="zh-TW" sz="1600" dirty="0" smtClean="0">
                  <a:solidFill>
                    <a:srgbClr val="0000CC"/>
                  </a:solidFill>
                  <a:latin typeface="Arial Rounded MT Bold" pitchFamily="34" charset="0"/>
                  <a:ea typeface="新細明體" pitchFamily="18" charset="-120"/>
                </a:rPr>
                <a:t>Key</a:t>
              </a:r>
            </a:p>
          </p:txBody>
        </p:sp>
      </p:grpSp>
      <p:grpSp>
        <p:nvGrpSpPr>
          <p:cNvPr id="35" name="Group 72"/>
          <p:cNvGrpSpPr>
            <a:grpSpLocks/>
          </p:cNvGrpSpPr>
          <p:nvPr/>
        </p:nvGrpSpPr>
        <p:grpSpPr bwMode="auto">
          <a:xfrm>
            <a:off x="1270447" y="3432594"/>
            <a:ext cx="3157538" cy="381000"/>
            <a:chOff x="-501" y="2736"/>
            <a:chExt cx="1989" cy="240"/>
          </a:xfrm>
        </p:grpSpPr>
        <p:sp>
          <p:nvSpPr>
            <p:cNvPr id="36" name="Line 73"/>
            <p:cNvSpPr>
              <a:spLocks noChangeShapeType="1"/>
            </p:cNvSpPr>
            <p:nvPr/>
          </p:nvSpPr>
          <p:spPr bwMode="auto">
            <a:xfrm flipH="1" flipV="1">
              <a:off x="214" y="2846"/>
              <a:ext cx="938" cy="0"/>
            </a:xfrm>
            <a:prstGeom prst="line">
              <a:avLst/>
            </a:prstGeom>
            <a:noFill/>
            <a:ln w="34925">
              <a:solidFill>
                <a:srgbClr val="FFCC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Oval 74"/>
            <p:cNvSpPr>
              <a:spLocks noChangeArrowheads="1"/>
            </p:cNvSpPr>
            <p:nvPr/>
          </p:nvSpPr>
          <p:spPr bwMode="auto">
            <a:xfrm>
              <a:off x="1152" y="2736"/>
              <a:ext cx="336" cy="240"/>
            </a:xfrm>
            <a:prstGeom prst="ellipse">
              <a:avLst/>
            </a:prstGeom>
            <a:noFill/>
            <a:ln w="31750">
              <a:solidFill>
                <a:srgbClr val="FFCC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8" name="Text Box 75"/>
            <p:cNvSpPr txBox="1">
              <a:spLocks noChangeArrowheads="1"/>
            </p:cNvSpPr>
            <p:nvPr/>
          </p:nvSpPr>
          <p:spPr bwMode="auto">
            <a:xfrm>
              <a:off x="-501" y="2736"/>
              <a:ext cx="77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kumimoji="1" lang="en-US" altLang="zh-TW" sz="1600" dirty="0" smtClean="0">
                  <a:solidFill>
                    <a:srgbClr val="0000CC"/>
                  </a:solidFill>
                  <a:latin typeface="Arial Rounded MT Bold" pitchFamily="34" charset="0"/>
                  <a:ea typeface="新細明體" pitchFamily="18" charset="-120"/>
                </a:rPr>
                <a:t>SPI FLASH</a:t>
              </a:r>
              <a:endParaRPr kumimoji="1" lang="en-US" altLang="zh-TW" sz="1600" dirty="0">
                <a:solidFill>
                  <a:srgbClr val="0000CC"/>
                </a:solidFill>
                <a:latin typeface="Arial Rounded MT Bold" pitchFamily="34" charset="0"/>
                <a:ea typeface="新細明體" pitchFamily="18" charset="-120"/>
              </a:endParaRPr>
            </a:p>
          </p:txBody>
        </p:sp>
      </p:grpSp>
      <p:grpSp>
        <p:nvGrpSpPr>
          <p:cNvPr id="43" name="Group 29"/>
          <p:cNvGrpSpPr>
            <a:grpSpLocks/>
          </p:cNvGrpSpPr>
          <p:nvPr/>
        </p:nvGrpSpPr>
        <p:grpSpPr bwMode="auto">
          <a:xfrm>
            <a:off x="5126497" y="2649870"/>
            <a:ext cx="2781283" cy="1064524"/>
            <a:chOff x="2804" y="670"/>
            <a:chExt cx="2756" cy="1599"/>
          </a:xfrm>
        </p:grpSpPr>
        <p:sp>
          <p:nvSpPr>
            <p:cNvPr id="44" name="Line 30"/>
            <p:cNvSpPr>
              <a:spLocks noChangeShapeType="1"/>
            </p:cNvSpPr>
            <p:nvPr/>
          </p:nvSpPr>
          <p:spPr bwMode="auto">
            <a:xfrm flipV="1">
              <a:off x="3056" y="925"/>
              <a:ext cx="0" cy="288"/>
            </a:xfrm>
            <a:prstGeom prst="line">
              <a:avLst/>
            </a:prstGeom>
            <a:noFill/>
            <a:ln w="34925">
              <a:solidFill>
                <a:srgbClr val="FFCC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Oval 31"/>
            <p:cNvSpPr>
              <a:spLocks noChangeArrowheads="1"/>
            </p:cNvSpPr>
            <p:nvPr/>
          </p:nvSpPr>
          <p:spPr bwMode="auto">
            <a:xfrm>
              <a:off x="2804" y="1213"/>
              <a:ext cx="528" cy="1056"/>
            </a:xfrm>
            <a:prstGeom prst="ellipse">
              <a:avLst/>
            </a:prstGeom>
            <a:noFill/>
            <a:ln w="31750">
              <a:solidFill>
                <a:srgbClr val="FFCC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6" name="Line 32"/>
            <p:cNvSpPr>
              <a:spLocks noChangeShapeType="1"/>
            </p:cNvSpPr>
            <p:nvPr/>
          </p:nvSpPr>
          <p:spPr bwMode="auto">
            <a:xfrm flipV="1">
              <a:off x="3044" y="925"/>
              <a:ext cx="1728" cy="0"/>
            </a:xfrm>
            <a:prstGeom prst="line">
              <a:avLst/>
            </a:prstGeom>
            <a:noFill/>
            <a:ln w="34925">
              <a:solidFill>
                <a:srgbClr val="FFCC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Text Box 33"/>
            <p:cNvSpPr txBox="1">
              <a:spLocks noChangeArrowheads="1"/>
            </p:cNvSpPr>
            <p:nvPr/>
          </p:nvSpPr>
          <p:spPr bwMode="auto">
            <a:xfrm>
              <a:off x="4732" y="670"/>
              <a:ext cx="828" cy="5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kumimoji="1" lang="en-US" altLang="zh-TW" sz="1600" dirty="0" smtClean="0">
                  <a:solidFill>
                    <a:srgbClr val="0000CC"/>
                  </a:solidFill>
                  <a:latin typeface="Arial Rounded MT Bold" pitchFamily="34" charset="0"/>
                  <a:ea typeface="新細明體" pitchFamily="18" charset="-120"/>
                </a:rPr>
                <a:t>GPIOB</a:t>
              </a:r>
              <a:endParaRPr kumimoji="1" lang="en-US" altLang="zh-TW" sz="1600" dirty="0">
                <a:solidFill>
                  <a:srgbClr val="0000CC"/>
                </a:solidFill>
                <a:latin typeface="Arial Rounded MT Bold" pitchFamily="34" charset="0"/>
                <a:ea typeface="新細明體" pitchFamily="18" charset="-120"/>
              </a:endParaRPr>
            </a:p>
          </p:txBody>
        </p:sp>
      </p:grp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420"/>
    </mc:Choice>
    <mc:Fallback xmlns="">
      <p:transition spd="slow" advTm="284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2"/>
        <p14:stopEvt time="26975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1520" y="843558"/>
            <a:ext cx="8229600" cy="4176464"/>
          </a:xfrm>
        </p:spPr>
        <p:txBody>
          <a:bodyPr>
            <a:normAutofit/>
          </a:bodyPr>
          <a:lstStyle/>
          <a:p>
            <a:r>
              <a:rPr lang="zh-CN" altLang="en-US" sz="3200" dirty="0" smtClean="0"/>
              <a:t>支持</a:t>
            </a:r>
            <a:r>
              <a:rPr lang="en-US" altLang="zh-CN" sz="3200" dirty="0" smtClean="0"/>
              <a:t>EPSON M-T173H/V 58mm</a:t>
            </a:r>
            <a:r>
              <a:rPr lang="zh-CN" altLang="en-US" sz="3200" dirty="0" smtClean="0"/>
              <a:t>打印机</a:t>
            </a:r>
            <a:endParaRPr lang="en-US" altLang="zh-CN" sz="3200" dirty="0" smtClean="0"/>
          </a:p>
          <a:p>
            <a:r>
              <a:rPr lang="zh-CN" altLang="en-US" sz="3200" dirty="0" smtClean="0"/>
              <a:t>支持</a:t>
            </a:r>
            <a:r>
              <a:rPr lang="en-US" altLang="zh-CN" sz="3200" dirty="0" smtClean="0"/>
              <a:t>USB</a:t>
            </a:r>
            <a:r>
              <a:rPr lang="zh-CN" altLang="en-US" sz="3200" dirty="0" smtClean="0"/>
              <a:t>电脑打印机模式</a:t>
            </a:r>
            <a:endParaRPr lang="en-US" altLang="zh-CN" sz="3200" dirty="0" smtClean="0"/>
          </a:p>
          <a:p>
            <a:r>
              <a:rPr lang="zh-CN" altLang="en-US" sz="3200" dirty="0" smtClean="0"/>
              <a:t>支持虚拟串口模</a:t>
            </a:r>
            <a:r>
              <a:rPr lang="zh-CN" altLang="en-US" sz="3200" dirty="0"/>
              <a:t>式</a:t>
            </a:r>
            <a:endParaRPr lang="en-US" altLang="zh-CN" sz="3200" dirty="0" smtClean="0"/>
          </a:p>
          <a:p>
            <a:r>
              <a:rPr lang="zh-CN" altLang="en-US" sz="3200" dirty="0" smtClean="0"/>
              <a:t>可恒速打印</a:t>
            </a:r>
            <a:r>
              <a:rPr lang="en-US" altLang="zh-CN" sz="3200" dirty="0" smtClean="0"/>
              <a:t>,</a:t>
            </a:r>
            <a:r>
              <a:rPr lang="zh-CN" altLang="en-US" sz="3200" dirty="0" smtClean="0"/>
              <a:t>最快 </a:t>
            </a:r>
            <a:r>
              <a:rPr lang="en-US" altLang="zh-CN" sz="3200" dirty="0" smtClean="0"/>
              <a:t>90mm/s</a:t>
            </a:r>
          </a:p>
          <a:p>
            <a:r>
              <a:rPr lang="zh-CN" altLang="en-US" sz="3200" dirty="0" smtClean="0"/>
              <a:t>也可按密度自动调整打印速度</a:t>
            </a:r>
            <a:endParaRPr lang="en-US" altLang="zh-CN" sz="3200" dirty="0" smtClean="0"/>
          </a:p>
          <a:p>
            <a:r>
              <a:rPr lang="zh-CN" altLang="en-US" sz="3200" dirty="0" smtClean="0"/>
              <a:t>自带</a:t>
            </a:r>
            <a:r>
              <a:rPr lang="en-US" altLang="zh-CN" sz="3200" dirty="0" smtClean="0"/>
              <a:t>16X16,24X24</a:t>
            </a:r>
            <a:r>
              <a:rPr lang="zh-CN" altLang="en-US" sz="3200" dirty="0" smtClean="0"/>
              <a:t>字库</a:t>
            </a:r>
            <a:endParaRPr lang="en-US" altLang="zh-CN" sz="3200" dirty="0" smtClean="0"/>
          </a:p>
          <a:p>
            <a:r>
              <a:rPr lang="zh-CN" altLang="en-US" sz="3200" dirty="0" smtClean="0"/>
              <a:t>支持多种字体大小</a:t>
            </a:r>
            <a:endParaRPr lang="en-US" altLang="zh-CN" sz="3200" dirty="0" smtClean="0"/>
          </a:p>
        </p:txBody>
      </p:sp>
      <p:sp>
        <p:nvSpPr>
          <p:cNvPr id="3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9512" y="18105"/>
            <a:ext cx="8191029" cy="681437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28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 Unicode MS" pitchFamily="34" charset="-122"/>
                <a:cs typeface="Arial Unicode MS" pitchFamily="34" charset="-122"/>
              </a:rPr>
              <a:t>主要特点</a:t>
            </a:r>
            <a:endParaRPr lang="zh-CN" altLang="en-US" sz="2800" dirty="0" smtClean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 Unicode MS" pitchFamily="34" charset="-122"/>
              <a:cs typeface="Arial Unicode MS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63380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420"/>
    </mc:Choice>
    <mc:Fallback xmlns="">
      <p:transition spd="slow" advTm="2842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0" objId="2"/>
        <p14:stopEvt time="26975" objId="2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Content Placeholder 18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521" y="945896"/>
            <a:ext cx="6134957" cy="3648584"/>
          </a:xfrm>
        </p:spPr>
      </p:pic>
      <p:sp>
        <p:nvSpPr>
          <p:cNvPr id="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9512" y="18105"/>
            <a:ext cx="8191029" cy="681437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28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 Unicode MS" pitchFamily="34" charset="-122"/>
                <a:cs typeface="Arial Unicode MS" pitchFamily="34" charset="-122"/>
              </a:rPr>
              <a:t>原理框图</a:t>
            </a:r>
            <a:endParaRPr lang="zh-CN" altLang="en-US" sz="2800" dirty="0" smtClean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 Unicode MS" pitchFamily="34" charset="-122"/>
              <a:cs typeface="Arial Unicode MS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2104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420"/>
    </mc:Choice>
    <mc:Fallback xmlns="">
      <p:transition spd="slow" advTm="2842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0" objId="2"/>
        <p14:stopEvt time="26975" objId="2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15566"/>
            <a:ext cx="8229600" cy="3744416"/>
          </a:xfrm>
        </p:spPr>
        <p:txBody>
          <a:bodyPr/>
          <a:lstStyle/>
          <a:p>
            <a:r>
              <a:rPr lang="zh-CN" altLang="en-US" sz="3200" dirty="0" smtClean="0"/>
              <a:t>通过</a:t>
            </a:r>
            <a:r>
              <a:rPr lang="en-US" altLang="zh-CN" sz="3200" dirty="0" smtClean="0"/>
              <a:t>USB2.0</a:t>
            </a:r>
            <a:r>
              <a:rPr lang="zh-CN" altLang="en-US" sz="3200" dirty="0" smtClean="0"/>
              <a:t>接收</a:t>
            </a:r>
            <a:r>
              <a:rPr lang="en-US" altLang="zh-CN" sz="3200" dirty="0" smtClean="0"/>
              <a:t>PC</a:t>
            </a:r>
            <a:r>
              <a:rPr lang="zh-CN" altLang="en-US" sz="3200" dirty="0" smtClean="0"/>
              <a:t>机发来的点数据</a:t>
            </a:r>
            <a:endParaRPr lang="en-US" altLang="zh-CN" sz="3200" dirty="0" smtClean="0"/>
          </a:p>
          <a:p>
            <a:r>
              <a:rPr lang="zh-CN" altLang="en-US" sz="3200" dirty="0" smtClean="0"/>
              <a:t>可恒速打印</a:t>
            </a:r>
            <a:endParaRPr lang="en-US" altLang="zh-CN" sz="3200" dirty="0" smtClean="0"/>
          </a:p>
          <a:p>
            <a:pPr lvl="1"/>
            <a:r>
              <a:rPr lang="zh-CN" altLang="en-US" dirty="0" smtClean="0"/>
              <a:t>打印速度可调</a:t>
            </a:r>
            <a:r>
              <a:rPr lang="en-US" altLang="zh-CN" dirty="0" smtClean="0"/>
              <a:t>,</a:t>
            </a:r>
            <a:r>
              <a:rPr lang="zh-CN" altLang="en-US" dirty="0" smtClean="0"/>
              <a:t>最快 </a:t>
            </a:r>
            <a:r>
              <a:rPr lang="en-US" altLang="zh-CN" dirty="0" smtClean="0"/>
              <a:t>90</a:t>
            </a:r>
            <a:r>
              <a:rPr lang="zh-CN" altLang="en-US" dirty="0" smtClean="0"/>
              <a:t>毫米</a:t>
            </a:r>
            <a:r>
              <a:rPr lang="en-US" altLang="zh-CN" dirty="0" smtClean="0"/>
              <a:t>/</a:t>
            </a:r>
            <a:r>
              <a:rPr lang="zh-CN" altLang="en-US" dirty="0" smtClean="0"/>
              <a:t>秒</a:t>
            </a:r>
            <a:endParaRPr lang="en-US" altLang="zh-CN" dirty="0" smtClean="0"/>
          </a:p>
          <a:p>
            <a:r>
              <a:rPr lang="zh-CN" altLang="en-US" sz="3200" dirty="0" smtClean="0"/>
              <a:t>可按打印密度自动变速</a:t>
            </a:r>
            <a:endParaRPr lang="en-US" altLang="zh-CN" sz="3200" dirty="0" smtClean="0"/>
          </a:p>
          <a:p>
            <a:pPr lvl="1"/>
            <a:r>
              <a:rPr lang="zh-CN" altLang="en-US" dirty="0" smtClean="0"/>
              <a:t>可</a:t>
            </a:r>
            <a:r>
              <a:rPr lang="zh-CN" altLang="en-US" dirty="0"/>
              <a:t>设</a:t>
            </a:r>
            <a:r>
              <a:rPr lang="zh-CN" altLang="en-US" dirty="0" smtClean="0"/>
              <a:t>置一个最快速度</a:t>
            </a:r>
            <a:r>
              <a:rPr lang="en-US" altLang="zh-CN" dirty="0" smtClean="0"/>
              <a:t>,</a:t>
            </a:r>
            <a:r>
              <a:rPr lang="zh-CN" altLang="en-US" dirty="0" smtClean="0"/>
              <a:t>打印密度大了自动降速</a:t>
            </a:r>
            <a:endParaRPr lang="zh-CN" altLang="en-US" dirty="0"/>
          </a:p>
        </p:txBody>
      </p:sp>
      <p:sp>
        <p:nvSpPr>
          <p:cNvPr id="3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9512" y="18105"/>
            <a:ext cx="8191029" cy="681437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CN" sz="28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 Unicode MS" pitchFamily="34" charset="-122"/>
                <a:cs typeface="Arial Unicode MS" pitchFamily="34" charset="-122"/>
              </a:rPr>
              <a:t>USB </a:t>
            </a:r>
            <a:r>
              <a:rPr lang="zh-CN" altLang="en-US" sz="28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 Unicode MS" pitchFamily="34" charset="-122"/>
                <a:cs typeface="Arial Unicode MS" pitchFamily="34" charset="-122"/>
              </a:rPr>
              <a:t>电脑打印机模式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60843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420"/>
    </mc:Choice>
    <mc:Fallback xmlns="">
      <p:transition spd="slow" advTm="2842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0" objId="2"/>
        <p14:stopEvt time="26975" objId="2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15566"/>
            <a:ext cx="8229600" cy="3744416"/>
          </a:xfrm>
        </p:spPr>
        <p:txBody>
          <a:bodyPr/>
          <a:lstStyle/>
          <a:p>
            <a:r>
              <a:rPr lang="en-US" altLang="zh-CN" sz="3200" dirty="0" smtClean="0"/>
              <a:t>USB</a:t>
            </a:r>
            <a:r>
              <a:rPr lang="zh-CN" altLang="en-US" sz="3200" dirty="0" smtClean="0"/>
              <a:t>虚拟串口或</a:t>
            </a:r>
            <a:r>
              <a:rPr lang="en-US" altLang="zh-CN" sz="3200" dirty="0" smtClean="0"/>
              <a:t>RS232</a:t>
            </a:r>
            <a:r>
              <a:rPr lang="zh-CN" altLang="en-US" sz="3200" dirty="0" smtClean="0"/>
              <a:t>接收打印字符</a:t>
            </a:r>
            <a:endParaRPr lang="en-US" altLang="zh-CN" sz="3200" dirty="0" smtClean="0"/>
          </a:p>
          <a:p>
            <a:r>
              <a:rPr lang="zh-CN" altLang="en-US" sz="3200" dirty="0" smtClean="0"/>
              <a:t>自带</a:t>
            </a:r>
            <a:r>
              <a:rPr lang="en-US" altLang="zh-CN" sz="3200" dirty="0" smtClean="0"/>
              <a:t>16X16,24X24</a:t>
            </a:r>
            <a:r>
              <a:rPr lang="zh-CN" altLang="en-US" sz="3200" dirty="0" smtClean="0"/>
              <a:t>字库</a:t>
            </a:r>
            <a:endParaRPr lang="en-US" altLang="zh-CN" sz="3200" dirty="0" smtClean="0"/>
          </a:p>
          <a:p>
            <a:pPr lvl="1"/>
            <a:r>
              <a:rPr lang="en-US" altLang="zh-CN" dirty="0" smtClean="0"/>
              <a:t>16X16</a:t>
            </a:r>
            <a:r>
              <a:rPr lang="zh-CN" altLang="en-US" dirty="0" smtClean="0"/>
              <a:t>字体支持</a:t>
            </a:r>
            <a:r>
              <a:rPr lang="en-US" altLang="zh-CN" dirty="0" smtClean="0"/>
              <a:t>2</a:t>
            </a:r>
            <a:r>
              <a:rPr lang="zh-CN" altLang="en-US" dirty="0" smtClean="0"/>
              <a:t>倍和</a:t>
            </a:r>
            <a:r>
              <a:rPr lang="en-US" altLang="zh-CN" dirty="0" smtClean="0"/>
              <a:t>4</a:t>
            </a:r>
            <a:r>
              <a:rPr lang="zh-CN" altLang="en-US" dirty="0" smtClean="0"/>
              <a:t>倍字宽</a:t>
            </a:r>
            <a:r>
              <a:rPr lang="en-US" altLang="zh-CN" dirty="0" smtClean="0"/>
              <a:t>,8</a:t>
            </a:r>
            <a:r>
              <a:rPr lang="zh-CN" altLang="en-US" dirty="0" smtClean="0"/>
              <a:t>种字高</a:t>
            </a:r>
            <a:endParaRPr lang="en-US" altLang="zh-CN" dirty="0" smtClean="0"/>
          </a:p>
          <a:p>
            <a:pPr lvl="1"/>
            <a:r>
              <a:rPr lang="en-US" altLang="zh-CN" dirty="0" smtClean="0"/>
              <a:t>24X24</a:t>
            </a:r>
            <a:r>
              <a:rPr lang="zh-CN" altLang="en-US" dirty="0" smtClean="0"/>
              <a:t>字体支持</a:t>
            </a:r>
            <a:r>
              <a:rPr lang="en-US" altLang="zh-CN" dirty="0"/>
              <a:t>2</a:t>
            </a:r>
            <a:r>
              <a:rPr lang="zh-CN" altLang="en-US" dirty="0" smtClean="0"/>
              <a:t>倍字</a:t>
            </a:r>
            <a:r>
              <a:rPr lang="zh-CN" altLang="en-US" dirty="0"/>
              <a:t>宽</a:t>
            </a:r>
            <a:r>
              <a:rPr lang="en-US" altLang="zh-CN" dirty="0"/>
              <a:t>,8</a:t>
            </a:r>
            <a:r>
              <a:rPr lang="zh-CN" altLang="en-US" dirty="0"/>
              <a:t>种字</a:t>
            </a:r>
            <a:r>
              <a:rPr lang="zh-CN" altLang="en-US" dirty="0" smtClean="0"/>
              <a:t>高</a:t>
            </a:r>
            <a:endParaRPr lang="en-US" altLang="zh-CN" dirty="0" smtClean="0"/>
          </a:p>
          <a:p>
            <a:r>
              <a:rPr lang="zh-CN" altLang="en-US" dirty="0"/>
              <a:t>支持</a:t>
            </a:r>
            <a:r>
              <a:rPr lang="zh-CN" altLang="en-US" dirty="0" smtClean="0"/>
              <a:t>恒速打印</a:t>
            </a:r>
            <a:r>
              <a:rPr lang="en-US" altLang="zh-CN" dirty="0" smtClean="0"/>
              <a:t>,</a:t>
            </a:r>
            <a:r>
              <a:rPr lang="zh-CN" altLang="en-US" dirty="0" smtClean="0"/>
              <a:t>和按打印密度自动变速打印</a:t>
            </a:r>
            <a:endParaRPr lang="zh-CN" altLang="en-US" dirty="0"/>
          </a:p>
        </p:txBody>
      </p:sp>
      <p:sp>
        <p:nvSpPr>
          <p:cNvPr id="3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9512" y="18105"/>
            <a:ext cx="8191029" cy="681437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CN" sz="28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 Unicode MS" pitchFamily="34" charset="-122"/>
                <a:cs typeface="Arial Unicode MS" pitchFamily="34" charset="-122"/>
              </a:rPr>
              <a:t>USB</a:t>
            </a:r>
            <a:r>
              <a:rPr lang="zh-CN" altLang="en-US" sz="28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 Unicode MS" pitchFamily="34" charset="-122"/>
                <a:cs typeface="Arial Unicode MS" pitchFamily="34" charset="-122"/>
              </a:rPr>
              <a:t>虚拟串口模式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25618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420"/>
    </mc:Choice>
    <mc:Fallback xmlns="">
      <p:transition spd="slow" advTm="2842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0" objId="2"/>
        <p14:stopEvt time="26975" objId="2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6.8|4.4|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6.8|4.4|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6.8|4.4|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6.8|4.4|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6.8|4.4|6"/>
</p:tagLst>
</file>

<file path=ppt/theme/theme1.xml><?xml version="1.0" encoding="utf-8"?>
<a:theme xmlns:a="http://schemas.openxmlformats.org/drawingml/2006/main" name="佈景主題3">
  <a:themeElements>
    <a:clrScheme name="灰階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自訂 2">
      <a:majorFont>
        <a:latin typeface="Calibri"/>
        <a:ea typeface="微軟正黑體"/>
        <a:cs typeface=""/>
      </a:majorFont>
      <a:minorFont>
        <a:latin typeface="Calibri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佈景主題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訂 3">
      <a:majorFont>
        <a:latin typeface="Calibri"/>
        <a:ea typeface="微軟正黑體"/>
        <a:cs typeface=""/>
      </a:majorFont>
      <a:minorFont>
        <a:latin typeface="Calibri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佈景主題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訂 5">
      <a:majorFont>
        <a:latin typeface="Calibri"/>
        <a:ea typeface="微軟正黑體"/>
        <a:cs typeface=""/>
      </a:majorFont>
      <a:minorFont>
        <a:latin typeface="Calibri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佈景主題3</Template>
  <TotalTime>7104</TotalTime>
  <Words>208</Words>
  <Application>Microsoft Office PowerPoint</Application>
  <PresentationFormat>On-screen Show (16:9)</PresentationFormat>
  <Paragraphs>38</Paragraphs>
  <Slides>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佈景主題3</vt:lpstr>
      <vt:lpstr>佈景主題4</vt:lpstr>
      <vt:lpstr>佈景主題5</vt:lpstr>
      <vt:lpstr>PowerPoint Presentation</vt:lpstr>
      <vt:lpstr>主要特点</vt:lpstr>
      <vt:lpstr>原理框图</vt:lpstr>
      <vt:lpstr>USB 电脑打印机模式</vt:lpstr>
      <vt:lpstr>USB虚拟串口模式</vt:lpstr>
    </vt:vector>
  </TitlesOfParts>
  <Company>nuvoton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AM10 WJChen0</dc:creator>
  <cp:lastModifiedBy>CA10 DZWANG</cp:lastModifiedBy>
  <cp:revision>297</cp:revision>
  <dcterms:created xsi:type="dcterms:W3CDTF">2013-06-24T09:40:32Z</dcterms:created>
  <dcterms:modified xsi:type="dcterms:W3CDTF">2014-05-05T03:39:36Z</dcterms:modified>
</cp:coreProperties>
</file>