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3.xml" ContentType="application/vnd.openxmlformats-officedocument.presentationml.tags+xml"/>
  <Override PartName="/ppt/notesSlides/notesSlide7.xml" ContentType="application/vnd.openxmlformats-officedocument.presentationml.notesSlide+xml"/>
  <Override PartName="/ppt/tags/tag4.xml" ContentType="application/vnd.openxmlformats-officedocument.presentationml.tags+xml"/>
  <Override PartName="/ppt/notesSlides/notesSlide8.xml" ContentType="application/vnd.openxmlformats-officedocument.presentationml.notesSlide+xml"/>
  <Override PartName="/ppt/tags/tag5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6.xml" ContentType="application/vnd.openxmlformats-officedocument.presentationml.tags+xml"/>
  <Override PartName="/ppt/notesSlides/notesSlide12.xml" ContentType="application/vnd.openxmlformats-officedocument.presentationml.notesSlide+xml"/>
  <Override PartName="/ppt/tags/tag7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65" r:id="rId1"/>
  </p:sldMasterIdLst>
  <p:notesMasterIdLst>
    <p:notesMasterId r:id="rId22"/>
  </p:notesMasterIdLst>
  <p:sldIdLst>
    <p:sldId id="479" r:id="rId2"/>
    <p:sldId id="478" r:id="rId3"/>
    <p:sldId id="487" r:id="rId4"/>
    <p:sldId id="494" r:id="rId5"/>
    <p:sldId id="464" r:id="rId6"/>
    <p:sldId id="460" r:id="rId7"/>
    <p:sldId id="484" r:id="rId8"/>
    <p:sldId id="466" r:id="rId9"/>
    <p:sldId id="468" r:id="rId10"/>
    <p:sldId id="463" r:id="rId11"/>
    <p:sldId id="485" r:id="rId12"/>
    <p:sldId id="486" r:id="rId13"/>
    <p:sldId id="469" r:id="rId14"/>
    <p:sldId id="470" r:id="rId15"/>
    <p:sldId id="488" r:id="rId16"/>
    <p:sldId id="495" r:id="rId17"/>
    <p:sldId id="496" r:id="rId18"/>
    <p:sldId id="497" r:id="rId19"/>
    <p:sldId id="498" r:id="rId20"/>
    <p:sldId id="499" r:id="rId21"/>
  </p:sldIdLst>
  <p:sldSz cx="9144000" cy="6858000" type="screen4x3"/>
  <p:notesSz cx="7004050" cy="929005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 Unicode MS" pitchFamily="34" charset="-12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 Unicode MS" pitchFamily="34" charset="-12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 Unicode MS" pitchFamily="34" charset="-12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 Unicode MS" pitchFamily="34" charset="-12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 Unicode MS" pitchFamily="34" charset="-12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 Unicode MS" pitchFamily="34" charset="-12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 Unicode MS" pitchFamily="34" charset="-12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 Unicode MS" pitchFamily="34" charset="-12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 Unicode MS" pitchFamily="34" charset="-120"/>
        <a:ea typeface="新細明體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8000"/>
    <a:srgbClr val="FFFFFF"/>
    <a:srgbClr val="FF6600"/>
    <a:srgbClr val="4343FF"/>
    <a:srgbClr val="4F4FFF"/>
    <a:srgbClr val="6161FF"/>
    <a:srgbClr val="7575FF"/>
    <a:srgbClr val="00CC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70" autoAdjust="0"/>
    <p:restoredTop sz="97647" autoAdjust="0"/>
  </p:normalViewPr>
  <p:slideViewPr>
    <p:cSldViewPr showGuides="1">
      <p:cViewPr>
        <p:scale>
          <a:sx n="75" d="100"/>
          <a:sy n="75" d="100"/>
        </p:scale>
        <p:origin x="-1050" y="-186"/>
      </p:cViewPr>
      <p:guideLst>
        <p:guide orient="horz" pos="969"/>
        <p:guide pos="61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image" Target="../media/image1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5300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104" tIns="46552" rIns="93104" bIns="46552" numCol="1" anchor="t" anchorCtr="0" compatLnSpc="1">
            <a:prstTxWarp prst="textNoShape">
              <a:avLst/>
            </a:prstTxWarp>
          </a:bodyPr>
          <a:lstStyle>
            <a:lvl1pPr defTabSz="930275">
              <a:defRPr sz="1200">
                <a:latin typeface="Arial" charset="0"/>
              </a:defRPr>
            </a:lvl1pPr>
          </a:lstStyle>
          <a:p>
            <a:endParaRPr lang="en-US" altLang="zh-TW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67163" y="0"/>
            <a:ext cx="3035300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104" tIns="46552" rIns="93104" bIns="46552" numCol="1" anchor="t" anchorCtr="0" compatLnSpc="1">
            <a:prstTxWarp prst="textNoShape">
              <a:avLst/>
            </a:prstTxWarp>
          </a:bodyPr>
          <a:lstStyle>
            <a:lvl1pPr algn="r" defTabSz="930275">
              <a:defRPr sz="1200">
                <a:latin typeface="Arial" charset="0"/>
              </a:defRPr>
            </a:lvl1pPr>
          </a:lstStyle>
          <a:p>
            <a:endParaRPr lang="en-US" altLang="zh-TW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79513" y="696913"/>
            <a:ext cx="4645025" cy="34829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0088" y="4413250"/>
            <a:ext cx="5603875" cy="417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104" tIns="46552" rIns="93104" bIns="4655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noProof="0" smtClean="0"/>
              <a:t>Click to edit Master text styles</a:t>
            </a:r>
          </a:p>
          <a:p>
            <a:pPr lvl="1"/>
            <a:r>
              <a:rPr lang="en-US" altLang="zh-TW" noProof="0" smtClean="0"/>
              <a:t>Second level</a:t>
            </a:r>
          </a:p>
          <a:p>
            <a:pPr lvl="2"/>
            <a:r>
              <a:rPr lang="en-US" altLang="zh-TW" noProof="0" smtClean="0"/>
              <a:t>Third level</a:t>
            </a:r>
          </a:p>
          <a:p>
            <a:pPr lvl="3"/>
            <a:r>
              <a:rPr lang="en-US" altLang="zh-TW" noProof="0" smtClean="0"/>
              <a:t>Fourth level</a:t>
            </a:r>
          </a:p>
          <a:p>
            <a:pPr lvl="4"/>
            <a:r>
              <a:rPr lang="en-US" altLang="zh-TW" noProof="0" smtClean="0"/>
              <a:t>Fifth level</a:t>
            </a:r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3325"/>
            <a:ext cx="3035300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104" tIns="46552" rIns="93104" bIns="46552" numCol="1" anchor="b" anchorCtr="0" compatLnSpc="1">
            <a:prstTxWarp prst="textNoShape">
              <a:avLst/>
            </a:prstTxWarp>
          </a:bodyPr>
          <a:lstStyle>
            <a:lvl1pPr defTabSz="930275">
              <a:defRPr sz="1200">
                <a:latin typeface="Arial" charset="0"/>
              </a:defRPr>
            </a:lvl1pPr>
          </a:lstStyle>
          <a:p>
            <a:endParaRPr lang="en-US" altLang="zh-TW"/>
          </a:p>
        </p:txBody>
      </p:sp>
      <p:sp>
        <p:nvSpPr>
          <p:cNvPr id="235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67163" y="8823325"/>
            <a:ext cx="3035300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104" tIns="46552" rIns="93104" bIns="46552" numCol="1" anchor="b" anchorCtr="0" compatLnSpc="1">
            <a:prstTxWarp prst="textNoShape">
              <a:avLst/>
            </a:prstTxWarp>
          </a:bodyPr>
          <a:lstStyle>
            <a:lvl1pPr algn="r" defTabSz="930275">
              <a:defRPr sz="1200">
                <a:latin typeface="Arial" charset="0"/>
              </a:defRPr>
            </a:lvl1pPr>
          </a:lstStyle>
          <a:p>
            <a:fld id="{053A8DE5-6661-42FE-9267-0C01D3619420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77248150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6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76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6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96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6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06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7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17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7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2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7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3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7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47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8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58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8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68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7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8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99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0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1100" y="696913"/>
            <a:ext cx="4643438" cy="3482975"/>
          </a:xfrm>
          <a:ln/>
        </p:spPr>
      </p:sp>
      <p:sp>
        <p:nvSpPr>
          <p:cNvPr id="386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1675" y="4413250"/>
            <a:ext cx="5602288" cy="4179888"/>
          </a:xfrm>
        </p:spPr>
        <p:txBody>
          <a:bodyPr/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0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1100" y="696913"/>
            <a:ext cx="4643438" cy="3482975"/>
          </a:xfrm>
          <a:ln/>
        </p:spPr>
      </p:sp>
      <p:sp>
        <p:nvSpPr>
          <p:cNvPr id="386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1675" y="4413250"/>
            <a:ext cx="5602288" cy="4179888"/>
          </a:xfrm>
        </p:spPr>
        <p:txBody>
          <a:bodyPr/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4744"/>
            <a:ext cx="7772400" cy="1296144"/>
          </a:xfrm>
        </p:spPr>
        <p:txBody>
          <a:bodyPr>
            <a:normAutofit/>
          </a:bodyPr>
          <a:lstStyle>
            <a:lvl1pPr algn="ctr">
              <a:defRPr sz="4000">
                <a:solidFill>
                  <a:srgbClr val="E61C0E"/>
                </a:solidFill>
                <a:latin typeface="+mn-lt"/>
                <a:ea typeface="+mn-ea"/>
                <a:cs typeface="Arial" pitchFamily="34" charset="0"/>
              </a:defRPr>
            </a:lvl1pPr>
          </a:lstStyle>
          <a:p>
            <a:r>
              <a:rPr lang="en-US" altLang="zh-TW" dirty="0" smtClean="0"/>
              <a:t>Click to edit Master title style</a:t>
            </a:r>
            <a:endParaRPr lang="zh-TW" alt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869160"/>
            <a:ext cx="6400800" cy="576064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solidFill>
                  <a:srgbClr val="002060"/>
                </a:solidFill>
                <a:latin typeface="+mn-lt"/>
                <a:ea typeface="+mn-ea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TW" smtClean="0"/>
              <a:t>Click to edit Master subtitle style</a:t>
            </a:r>
            <a:endParaRPr lang="en-US" altLang="zh-TW" dirty="0" smtClean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7164388" y="6356350"/>
            <a:ext cx="1916112" cy="365125"/>
          </a:xfrm>
        </p:spPr>
        <p:txBody>
          <a:bodyPr/>
          <a:lstStyle>
            <a:lvl1pPr algn="ctr">
              <a:defRPr b="1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>
              <a:defRPr/>
            </a:pPr>
            <a:fld id="{48BC3627-9B27-4AB9-ACFB-F6AB2DA6B7A1}" type="datetime1">
              <a:rPr lang="zh-TW" altLang="en-US" smtClean="0">
                <a:solidFill>
                  <a:prstClr val="black">
                    <a:lumMod val="95000"/>
                    <a:lumOff val="5000"/>
                  </a:prstClr>
                </a:solidFill>
              </a:rPr>
              <a:t>2013/3/5</a:t>
            </a:fld>
            <a:endParaRPr lang="zh-TW" altLang="en-US" dirty="0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>
              <a:defRPr/>
            </a:pPr>
            <a:fld id="{5573B17D-D831-4C27-BAB2-FB4148C50FA3}" type="slidenum">
              <a:rPr lang="zh-TW" altLang="en-US">
                <a:solidFill>
                  <a:prstClr val="black">
                    <a:lumMod val="95000"/>
                    <a:lumOff val="5000"/>
                  </a:prstClr>
                </a:solidFill>
              </a:rPr>
              <a:pPr>
                <a:defRPr/>
              </a:pPr>
              <a:t>‹#›</a:t>
            </a:fld>
            <a:endParaRPr lang="zh-TW" altLang="en-US" dirty="0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271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Click to edit Master title style</a:t>
            </a:r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2pPr marL="742950" indent="-285750">
              <a:spcBef>
                <a:spcPts val="1000"/>
              </a:spcBef>
              <a:buFont typeface="Arial" pitchFamily="34" charset="0"/>
              <a:buChar char="•"/>
              <a:defRPr/>
            </a:lvl2pPr>
            <a:lvl3pPr>
              <a:spcBef>
                <a:spcPts val="1000"/>
              </a:spcBef>
              <a:defRPr/>
            </a:lvl3pPr>
            <a:lvl4pPr marL="1714500" indent="-342900">
              <a:spcBef>
                <a:spcPts val="1000"/>
              </a:spcBef>
              <a:buFont typeface="Calibri" pitchFamily="34" charset="0"/>
              <a:buChar char="»"/>
              <a:defRPr/>
            </a:lvl4pPr>
            <a:lvl5pPr marL="2057400" indent="-228600">
              <a:spcBef>
                <a:spcPts val="1000"/>
              </a:spcBef>
              <a:buFont typeface="Arial" pitchFamily="34" charset="0"/>
              <a:buChar char="»"/>
              <a:defRPr/>
            </a:lvl5pPr>
          </a:lstStyle>
          <a:p>
            <a:pPr lvl="0"/>
            <a:r>
              <a:rPr lang="en-US" altLang="zh-TW" dirty="0" smtClean="0"/>
              <a:t>Click to edit Master text styles</a:t>
            </a:r>
          </a:p>
          <a:p>
            <a:pPr lvl="1"/>
            <a:r>
              <a:rPr lang="en-US" altLang="zh-TW" dirty="0" smtClean="0"/>
              <a:t>Second level</a:t>
            </a:r>
          </a:p>
          <a:p>
            <a:pPr lvl="2"/>
            <a:r>
              <a:rPr lang="en-US" altLang="zh-TW" dirty="0" smtClean="0"/>
              <a:t>Third level</a:t>
            </a:r>
          </a:p>
          <a:p>
            <a:pPr lvl="3"/>
            <a:r>
              <a:rPr lang="en-US" altLang="zh-TW" dirty="0" smtClean="0"/>
              <a:t>Fourth level</a:t>
            </a:r>
          </a:p>
          <a:p>
            <a:pPr lvl="4"/>
            <a:r>
              <a:rPr lang="en-US" altLang="zh-TW" dirty="0" smtClean="0"/>
              <a:t>Fifth level</a:t>
            </a:r>
            <a:endParaRPr lang="zh-TW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B8298D-3FB6-4BFD-950C-FBA0FCD206B9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t>2013/3/5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720EE6-FC55-461E-844D-2D6FE5054813}" type="slidenum">
              <a:rPr lang="zh-TW" altLang="en-US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‹#›</a:t>
            </a:fld>
            <a:endParaRPr lang="zh-TW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85511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982218"/>
            <a:ext cx="8496944" cy="893564"/>
          </a:xfrm>
        </p:spPr>
        <p:txBody>
          <a:bodyPr/>
          <a:lstStyle/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A3B271-F6B2-4E89-9B8C-FB3295D6C9DD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t>2013/3/5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FB2967-C51B-483A-AC84-AC0018993A00}" type="slidenum">
              <a:rPr lang="zh-TW" altLang="en-US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‹#›</a:t>
            </a:fld>
            <a:endParaRPr lang="zh-TW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8685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5C312E-74A9-4ACA-A7AF-8FBCDAF64692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t>2013/3/5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3A110C-9FFF-45CA-932C-8DBA2E8C9AF8}" type="slidenum">
              <a:rPr lang="zh-TW" altLang="en-US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‹#›</a:t>
            </a:fld>
            <a:endParaRPr lang="zh-TW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9231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486E862-1A1F-47FD-8B65-3FEC9A58A81D}" type="datetime1">
              <a:rPr lang="zh-TW" altLang="en-US" smtClean="0"/>
              <a:t>2013/3/5</a:t>
            </a:fld>
            <a:endParaRPr lang="en-US" altLang="zh-TW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321843-2C6F-4D0E-90EE-2CD5466D3F03}" type="slidenum">
              <a:rPr lang="zh-TW" altLang="en-US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915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1"/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323850" y="15875"/>
            <a:ext cx="849630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title style</a:t>
            </a:r>
            <a:endParaRPr lang="zh-TW" alt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23850" y="981075"/>
            <a:ext cx="84963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23850" y="6381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3F8ABF72-EE76-4924-8718-F47507D36075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t>2013/3/5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62363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6C86AE7-4324-4F49-BC98-B376134FE360}" type="slidenum">
              <a:rPr lang="zh-TW" altLang="en-US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‹#›</a:t>
            </a:fld>
            <a:endParaRPr lang="zh-TW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0837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rgbClr val="D006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•"/>
        <a:defRPr sz="2800" b="1" kern="1200">
          <a:solidFill>
            <a:schemeClr val="tx1"/>
          </a:solidFill>
          <a:latin typeface="+mn-lt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»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emf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4.emf"/><Relationship Id="rId4" Type="http://schemas.openxmlformats.org/officeDocument/2006/relationships/oleObject" Target="../embeddings/oleObject2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5.emf"/><Relationship Id="rId4" Type="http://schemas.openxmlformats.org/officeDocument/2006/relationships/oleObject" Target="../embeddings/oleObject3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6.emf"/><Relationship Id="rId5" Type="http://schemas.openxmlformats.org/officeDocument/2006/relationships/oleObject" Target="../embeddings/oleObject4.bin"/><Relationship Id="rId4" Type="http://schemas.openxmlformats.org/officeDocument/2006/relationships/notesSlide" Target="../notesSlides/notesSl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7.emf"/><Relationship Id="rId5" Type="http://schemas.openxmlformats.org/officeDocument/2006/relationships/oleObject" Target="../embeddings/oleObject5.bin"/><Relationship Id="rId4" Type="http://schemas.openxmlformats.org/officeDocument/2006/relationships/notesSlide" Target="../notesSlides/notesSlid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5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8.emf"/><Relationship Id="rId5" Type="http://schemas.openxmlformats.org/officeDocument/2006/relationships/oleObject" Target="../embeddings/oleObject6.bin"/><Relationship Id="rId4" Type="http://schemas.openxmlformats.org/officeDocument/2006/relationships/notesSlide" Target="../notesSlides/notesSl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9.emf"/><Relationship Id="rId4" Type="http://schemas.openxmlformats.org/officeDocument/2006/relationships/oleObject" Target="../embeddings/oleObject7.bin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6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8.bin"/><Relationship Id="rId4" Type="http://schemas.openxmlformats.org/officeDocument/2006/relationships/notesSlide" Target="../notesSlides/notesSlide1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slideLayout" Target="../slideLayouts/slideLayout2.xml"/><Relationship Id="rId7" Type="http://schemas.openxmlformats.org/officeDocument/2006/relationships/oleObject" Target="../embeddings/oleObject10.bin"/><Relationship Id="rId2" Type="http://schemas.openxmlformats.org/officeDocument/2006/relationships/tags" Target="../tags/tag7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11.emf"/><Relationship Id="rId5" Type="http://schemas.openxmlformats.org/officeDocument/2006/relationships/oleObject" Target="../embeddings/oleObject9.bin"/><Relationship Id="rId4" Type="http://schemas.openxmlformats.org/officeDocument/2006/relationships/notesSlide" Target="../notesSlides/notesSlide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BC3627-9B27-4AB9-ACFB-F6AB2DA6B7A1}" type="datetime1">
              <a:rPr lang="zh-TW" altLang="en-US" smtClean="0">
                <a:solidFill>
                  <a:prstClr val="black">
                    <a:lumMod val="95000"/>
                    <a:lumOff val="5000"/>
                  </a:prstClr>
                </a:solidFill>
              </a:rPr>
              <a:t>2013/3/5</a:t>
            </a:fld>
            <a:endParaRPr lang="zh-TW" altLang="en-US" dirty="0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1371600" y="4868863"/>
            <a:ext cx="6400800" cy="576262"/>
          </a:xfrm>
        </p:spPr>
        <p:txBody>
          <a:bodyPr/>
          <a:lstStyle/>
          <a:p>
            <a:r>
              <a:rPr lang="en-US" altLang="zh-TW" dirty="0" smtClean="0">
                <a:cs typeface="Arial" charset="0"/>
              </a:rPr>
              <a:t>NuMicro@nuvoton.com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85800" y="1124744"/>
            <a:ext cx="7772400" cy="1296144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altLang="zh-TW" dirty="0" err="1"/>
              <a:t>NuMicro</a:t>
            </a:r>
            <a:r>
              <a:rPr lang="en-US" altLang="zh-TW" dirty="0"/>
              <a:t> Nano</a:t>
            </a:r>
            <a:br>
              <a:rPr lang="en-US" altLang="zh-TW" dirty="0"/>
            </a:br>
            <a:r>
              <a:rPr lang="en-US" altLang="zh-TW" dirty="0" smtClean="0"/>
              <a:t>PWM/Capture</a:t>
            </a:r>
            <a:endParaRPr lang="zh-TW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54B4224-919D-4570-BF87-ED9414B386D7}" type="slidenum">
              <a:rPr lang="zh-TW" altLang="en-US"/>
              <a:pPr/>
              <a:t>1</a:t>
            </a:fld>
            <a:endParaRPr lang="en-US" altLang="zh-TW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内容</a:t>
            </a:r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PWM </a:t>
            </a:r>
            <a:r>
              <a:rPr lang="zh-CN" altLang="en-US" dirty="0" smtClean="0"/>
              <a:t>输出</a:t>
            </a:r>
            <a:r>
              <a:rPr lang="en-US" altLang="zh-TW" dirty="0" smtClean="0"/>
              <a:t> </a:t>
            </a:r>
            <a:endParaRPr lang="en-US" altLang="zh-TW" dirty="0"/>
          </a:p>
          <a:p>
            <a:r>
              <a:rPr lang="en-US" altLang="zh-TW" dirty="0"/>
              <a:t>PWM </a:t>
            </a:r>
            <a:r>
              <a:rPr lang="zh-CN" altLang="en-US" dirty="0" smtClean="0"/>
              <a:t>时序控制</a:t>
            </a:r>
            <a:endParaRPr lang="en-US" altLang="zh-TW" dirty="0"/>
          </a:p>
          <a:p>
            <a:r>
              <a:rPr lang="zh-CN" altLang="en-US" dirty="0" smtClean="0"/>
              <a:t>捕获输入</a:t>
            </a:r>
            <a:endParaRPr lang="en-US" altLang="zh-TW" dirty="0"/>
          </a:p>
          <a:p>
            <a:r>
              <a:rPr lang="zh-CN" altLang="en-US" dirty="0" smtClean="0"/>
              <a:t>捕获时序控制</a:t>
            </a:r>
            <a:endParaRPr lang="en-US" altLang="zh-TW" dirty="0"/>
          </a:p>
          <a:p>
            <a:r>
              <a:rPr lang="zh-CN" altLang="en-US" dirty="0"/>
              <a:t>中断架构</a:t>
            </a:r>
            <a:endParaRPr lang="en-US" altLang="zh-TW" dirty="0"/>
          </a:p>
          <a:p>
            <a:r>
              <a:rPr lang="zh-CN" altLang="en-US" dirty="0" smtClean="0"/>
              <a:t>代码</a:t>
            </a:r>
            <a:endParaRPr lang="en-US" altLang="zh-TW" dirty="0"/>
          </a:p>
          <a:p>
            <a:endParaRPr lang="zh-TW" altLang="en-US" dirty="0"/>
          </a:p>
        </p:txBody>
      </p:sp>
    </p:spTree>
    <p:custDataLst>
      <p:tags r:id="rId1"/>
    </p:custDataLst>
  </p:cSld>
  <p:clrMapOvr>
    <a:masterClrMapping/>
  </p:clrMapOvr>
  <p:transition advTm="26005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PWM </a:t>
            </a:r>
            <a:r>
              <a:rPr lang="zh-CN" altLang="en-US" dirty="0" smtClean="0"/>
              <a:t>输出</a:t>
            </a:r>
            <a:r>
              <a:rPr lang="en-US" altLang="zh-TW" dirty="0" smtClean="0"/>
              <a:t>?</a:t>
            </a:r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/>
              <a:t>PWM: </a:t>
            </a:r>
            <a:r>
              <a:rPr lang="zh-CN" altLang="en-US" dirty="0" smtClean="0"/>
              <a:t>波形宽度调制</a:t>
            </a:r>
            <a:endParaRPr lang="en-US" altLang="zh-TW" dirty="0"/>
          </a:p>
          <a:p>
            <a:r>
              <a:rPr lang="en-US" altLang="zh-TW" dirty="0"/>
              <a:t>PWM </a:t>
            </a:r>
            <a:r>
              <a:rPr lang="zh-CN" altLang="en-US" dirty="0"/>
              <a:t>频</a:t>
            </a:r>
            <a:r>
              <a:rPr lang="zh-CN" altLang="en-US" dirty="0" smtClean="0"/>
              <a:t>率和占空比</a:t>
            </a:r>
            <a:endParaRPr lang="en-US" altLang="zh-TW" dirty="0"/>
          </a:p>
          <a:p>
            <a:pPr lvl="1"/>
            <a:r>
              <a:rPr lang="zh-CN" altLang="en-US" dirty="0" smtClean="0"/>
              <a:t>频率和占空比怎样设定</a:t>
            </a:r>
            <a:r>
              <a:rPr lang="en-US" altLang="zh-TW" dirty="0" smtClean="0"/>
              <a:t>?</a:t>
            </a:r>
            <a:endParaRPr lang="en-US" altLang="zh-TW" dirty="0"/>
          </a:p>
          <a:p>
            <a:r>
              <a:rPr lang="en-US" altLang="zh-TW" dirty="0" smtClean="0"/>
              <a:t>PWM </a:t>
            </a:r>
            <a:r>
              <a:rPr lang="zh-CN" altLang="en-US" dirty="0" smtClean="0"/>
              <a:t>输出通道</a:t>
            </a:r>
            <a:endParaRPr lang="en-US" altLang="zh-CN" dirty="0" smtClean="0"/>
          </a:p>
          <a:p>
            <a:r>
              <a:rPr lang="en-US" altLang="zh-TW" dirty="0" smtClean="0"/>
              <a:t>PWM </a:t>
            </a:r>
            <a:r>
              <a:rPr lang="zh-CN" altLang="en-US" dirty="0" smtClean="0"/>
              <a:t>解析度</a:t>
            </a:r>
            <a:endParaRPr lang="en-US" altLang="zh-TW" dirty="0"/>
          </a:p>
          <a:p>
            <a:r>
              <a:rPr lang="zh-CN" altLang="en-US" dirty="0" smtClean="0"/>
              <a:t>互补的</a:t>
            </a:r>
            <a:r>
              <a:rPr lang="en-US" altLang="zh-TW" dirty="0" smtClean="0"/>
              <a:t>PWM</a:t>
            </a:r>
            <a:r>
              <a:rPr lang="zh-CN" altLang="en-US" dirty="0" smtClean="0"/>
              <a:t>对</a:t>
            </a:r>
            <a:endParaRPr lang="en-US" altLang="zh-TW" dirty="0"/>
          </a:p>
          <a:p>
            <a:pPr lvl="1"/>
            <a:r>
              <a:rPr lang="zh-CN" altLang="en-US" dirty="0" smtClean="0"/>
              <a:t>需要插入死区</a:t>
            </a:r>
            <a:r>
              <a:rPr lang="en-US" altLang="zh-TW" dirty="0" smtClean="0"/>
              <a:t>? </a:t>
            </a:r>
            <a:endParaRPr lang="en-US" altLang="zh-TW" dirty="0"/>
          </a:p>
          <a:p>
            <a:pPr lvl="1"/>
            <a:r>
              <a:rPr lang="zh-CN" altLang="en-US" dirty="0" smtClean="0"/>
              <a:t>怎样设定死区</a:t>
            </a:r>
            <a:r>
              <a:rPr lang="en-US" altLang="zh-TW" dirty="0" smtClean="0"/>
              <a:t>?</a:t>
            </a:r>
            <a:endParaRPr lang="en-US" altLang="zh-TW" dirty="0"/>
          </a:p>
          <a:p>
            <a:r>
              <a:rPr lang="zh-CN" altLang="en-US" dirty="0" smtClean="0"/>
              <a:t>其它功能</a:t>
            </a:r>
            <a:endParaRPr lang="en-US" altLang="zh-TW" dirty="0"/>
          </a:p>
          <a:p>
            <a:pPr lvl="1"/>
            <a:r>
              <a:rPr lang="zh-CN" altLang="en-US" dirty="0" smtClean="0"/>
              <a:t>单个波形</a:t>
            </a:r>
            <a:r>
              <a:rPr lang="en-US" altLang="zh-CN" dirty="0" smtClean="0"/>
              <a:t>(</a:t>
            </a:r>
            <a:r>
              <a:rPr lang="en-US" altLang="zh-TW" dirty="0" smtClean="0"/>
              <a:t>Single-shot)</a:t>
            </a:r>
            <a:endParaRPr lang="en-US" altLang="zh-TW" dirty="0"/>
          </a:p>
          <a:p>
            <a:pPr lvl="1"/>
            <a:r>
              <a:rPr lang="en-US" altLang="zh-TW" dirty="0"/>
              <a:t>PWM </a:t>
            </a:r>
            <a:r>
              <a:rPr lang="zh-CN" altLang="en-US" dirty="0"/>
              <a:t>中断</a:t>
            </a:r>
            <a:endParaRPr lang="en-US" altLang="zh-TW" dirty="0"/>
          </a:p>
          <a:p>
            <a:endParaRPr lang="zh-TW" altLang="en-US" dirty="0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6B636B-9459-4AC5-A1CF-179EA5DF0606}" type="slidenum">
              <a:rPr lang="zh-TW" altLang="en-US"/>
              <a:pPr/>
              <a:t>2</a:t>
            </a:fld>
            <a:endParaRPr lang="en-US" altLang="zh-TW"/>
          </a:p>
        </p:txBody>
      </p:sp>
      <p:graphicFrame>
        <p:nvGraphicFramePr>
          <p:cNvPr id="36659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77903111"/>
              </p:ext>
            </p:extLst>
          </p:nvPr>
        </p:nvGraphicFramePr>
        <p:xfrm>
          <a:off x="4787900" y="3255963"/>
          <a:ext cx="3924300" cy="2832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6644" name="Visio" r:id="rId4" imgW="2399019" imgH="1769083" progId="Visio.Drawing.11">
                  <p:embed/>
                </p:oleObj>
              </mc:Choice>
              <mc:Fallback>
                <p:oleObj name="Visio" r:id="rId4" imgW="2399019" imgH="1769083" progId="Visio.Drawing.11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7900" y="3255963"/>
                        <a:ext cx="3924300" cy="2832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7936" name="Oval 16"/>
          <p:cNvSpPr>
            <a:spLocks noChangeArrowheads="1"/>
          </p:cNvSpPr>
          <p:nvPr/>
        </p:nvSpPr>
        <p:spPr bwMode="auto">
          <a:xfrm>
            <a:off x="5924550" y="3803650"/>
            <a:ext cx="2111375" cy="434975"/>
          </a:xfrm>
          <a:prstGeom prst="ellipse">
            <a:avLst/>
          </a:prstGeom>
          <a:noFill/>
          <a:ln w="12700" algn="ctr">
            <a:solidFill>
              <a:srgbClr val="FF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eaLnBrk="0" hangingPunct="0"/>
            <a:endParaRPr kumimoji="0" lang="zh-TW" altLang="en-US"/>
          </a:p>
        </p:txBody>
      </p:sp>
      <p:sp>
        <p:nvSpPr>
          <p:cNvPr id="337937" name="Oval 17"/>
          <p:cNvSpPr>
            <a:spLocks noChangeArrowheads="1"/>
          </p:cNvSpPr>
          <p:nvPr/>
        </p:nvSpPr>
        <p:spPr bwMode="auto">
          <a:xfrm>
            <a:off x="7494588" y="4481513"/>
            <a:ext cx="538162" cy="254000"/>
          </a:xfrm>
          <a:prstGeom prst="ellipse">
            <a:avLst/>
          </a:prstGeom>
          <a:noFill/>
          <a:ln w="12700" algn="ctr">
            <a:solidFill>
              <a:srgbClr val="FF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eaLnBrk="0" hangingPunct="0"/>
            <a:endParaRPr kumimoji="0" lang="zh-TW" altLang="en-US"/>
          </a:p>
        </p:txBody>
      </p:sp>
      <p:sp>
        <p:nvSpPr>
          <p:cNvPr id="337940" name="AutoShape 20"/>
          <p:cNvSpPr>
            <a:spLocks/>
          </p:cNvSpPr>
          <p:nvPr/>
        </p:nvSpPr>
        <p:spPr bwMode="auto">
          <a:xfrm>
            <a:off x="4589463" y="4716463"/>
            <a:ext cx="196850" cy="1144587"/>
          </a:xfrm>
          <a:prstGeom prst="leftBrace">
            <a:avLst>
              <a:gd name="adj1" fmla="val 48454"/>
              <a:gd name="adj2" fmla="val 50000"/>
            </a:avLst>
          </a:prstGeom>
          <a:noFill/>
          <a:ln w="254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eaLnBrk="0" hangingPunct="0"/>
            <a:endParaRPr kumimoji="0" lang="zh-TW" altLang="en-US"/>
          </a:p>
        </p:txBody>
      </p:sp>
      <p:sp>
        <p:nvSpPr>
          <p:cNvPr id="337942" name="Oval 22"/>
          <p:cNvSpPr>
            <a:spLocks noChangeArrowheads="1"/>
          </p:cNvSpPr>
          <p:nvPr/>
        </p:nvSpPr>
        <p:spPr bwMode="auto">
          <a:xfrm>
            <a:off x="7542213" y="3216275"/>
            <a:ext cx="1041400" cy="615950"/>
          </a:xfrm>
          <a:prstGeom prst="ellipse">
            <a:avLst/>
          </a:prstGeom>
          <a:noFill/>
          <a:ln w="12700" algn="ctr">
            <a:solidFill>
              <a:srgbClr val="FF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eaLnBrk="0" hangingPunct="0"/>
            <a:endParaRPr kumimoji="0"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PWM </a:t>
            </a:r>
            <a:r>
              <a:rPr lang="zh-CN" altLang="en-US" dirty="0" smtClean="0"/>
              <a:t>特性</a:t>
            </a:r>
            <a:r>
              <a:rPr lang="en-US" altLang="zh-TW" dirty="0" smtClean="0"/>
              <a:t>(I)</a:t>
            </a:r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4</a:t>
            </a:r>
            <a:r>
              <a:rPr lang="zh-CN" altLang="en-US" dirty="0" smtClean="0"/>
              <a:t>组</a:t>
            </a:r>
            <a:r>
              <a:rPr lang="en-US" altLang="zh-TW" dirty="0" smtClean="0"/>
              <a:t>PWM </a:t>
            </a:r>
            <a:r>
              <a:rPr lang="zh-CN" altLang="en-US" dirty="0" smtClean="0"/>
              <a:t>发生器</a:t>
            </a:r>
            <a:r>
              <a:rPr lang="en-US" altLang="zh-TW" dirty="0" smtClean="0"/>
              <a:t>, </a:t>
            </a:r>
            <a:r>
              <a:rPr lang="zh-CN" altLang="en-US" dirty="0" smtClean="0"/>
              <a:t>每个发生器支持</a:t>
            </a:r>
            <a:endParaRPr lang="en-US" altLang="zh-TW" dirty="0"/>
          </a:p>
          <a:p>
            <a:pPr lvl="1"/>
            <a:r>
              <a:rPr lang="zh-CN" altLang="en-US" dirty="0" smtClean="0"/>
              <a:t>一个</a:t>
            </a:r>
            <a:r>
              <a:rPr lang="en-US" altLang="zh-TW" dirty="0" smtClean="0"/>
              <a:t>8-bit </a:t>
            </a:r>
            <a:r>
              <a:rPr lang="zh-CN" altLang="en-US" dirty="0" smtClean="0"/>
              <a:t>预分频</a:t>
            </a:r>
            <a:endParaRPr lang="en-US" altLang="zh-TW" dirty="0"/>
          </a:p>
          <a:p>
            <a:pPr lvl="1"/>
            <a:r>
              <a:rPr lang="zh-CN" altLang="en-US" dirty="0" smtClean="0"/>
              <a:t>一个时钟除频</a:t>
            </a:r>
            <a:endParaRPr lang="en-US" altLang="zh-TW" dirty="0"/>
          </a:p>
          <a:p>
            <a:pPr lvl="1"/>
            <a:r>
              <a:rPr lang="zh-CN" altLang="en-US" dirty="0" smtClean="0"/>
              <a:t>每</a:t>
            </a:r>
            <a:r>
              <a:rPr lang="en-US" altLang="zh-CN" dirty="0" smtClean="0"/>
              <a:t>2</a:t>
            </a:r>
            <a:r>
              <a:rPr lang="zh-CN" altLang="en-US" dirty="0" smtClean="0"/>
              <a:t>个</a:t>
            </a:r>
            <a:r>
              <a:rPr lang="en-US" altLang="zh-CN" dirty="0" smtClean="0"/>
              <a:t>PWM</a:t>
            </a:r>
            <a:r>
              <a:rPr lang="zh-CN" altLang="en-US" dirty="0" smtClean="0"/>
              <a:t>输出有</a:t>
            </a:r>
            <a:r>
              <a:rPr lang="en-US" altLang="zh-CN" dirty="0" smtClean="0"/>
              <a:t>2</a:t>
            </a:r>
            <a:r>
              <a:rPr lang="zh-CN" altLang="en-US" dirty="0" smtClean="0"/>
              <a:t>个</a:t>
            </a:r>
            <a:r>
              <a:rPr lang="en-US" altLang="zh-TW" dirty="0" smtClean="0"/>
              <a:t>PWM</a:t>
            </a:r>
            <a:r>
              <a:rPr lang="zh-CN" altLang="en-US" dirty="0" smtClean="0"/>
              <a:t>定时器，每个定时器包括：</a:t>
            </a:r>
            <a:endParaRPr lang="en-US" altLang="zh-TW" dirty="0"/>
          </a:p>
          <a:p>
            <a:pPr lvl="2"/>
            <a:r>
              <a:rPr lang="zh-CN" altLang="en-US" dirty="0"/>
              <a:t>一个</a:t>
            </a:r>
            <a:r>
              <a:rPr lang="en-US" altLang="zh-TW" dirty="0" smtClean="0"/>
              <a:t>16-bit </a:t>
            </a:r>
            <a:r>
              <a:rPr lang="en-US" altLang="zh-TW" dirty="0"/>
              <a:t>PWM </a:t>
            </a:r>
            <a:r>
              <a:rPr lang="zh-CN" altLang="en-US" dirty="0" smtClean="0"/>
              <a:t>下数计数器</a:t>
            </a:r>
            <a:endParaRPr lang="en-US" altLang="zh-TW" dirty="0"/>
          </a:p>
          <a:p>
            <a:pPr lvl="2"/>
            <a:r>
              <a:rPr lang="zh-CN" altLang="en-US" dirty="0"/>
              <a:t>一个</a:t>
            </a:r>
            <a:r>
              <a:rPr lang="en-US" altLang="zh-TW" dirty="0" smtClean="0"/>
              <a:t>16-bit </a:t>
            </a:r>
            <a:r>
              <a:rPr lang="en-US" altLang="zh-TW" dirty="0"/>
              <a:t>PWM </a:t>
            </a:r>
            <a:r>
              <a:rPr lang="zh-CN" altLang="en-US" dirty="0" smtClean="0"/>
              <a:t>重载值寄存器</a:t>
            </a:r>
            <a:r>
              <a:rPr lang="en-US" altLang="zh-TW" dirty="0" smtClean="0"/>
              <a:t> </a:t>
            </a:r>
            <a:r>
              <a:rPr lang="en-US" altLang="zh-TW" dirty="0"/>
              <a:t>(CN)</a:t>
            </a:r>
          </a:p>
          <a:p>
            <a:pPr lvl="2"/>
            <a:r>
              <a:rPr lang="zh-CN" altLang="en-US" dirty="0"/>
              <a:t>一个</a:t>
            </a:r>
            <a:r>
              <a:rPr lang="en-US" altLang="zh-TW" dirty="0" smtClean="0"/>
              <a:t>16-bit </a:t>
            </a:r>
            <a:r>
              <a:rPr lang="en-US" altLang="zh-TW" dirty="0"/>
              <a:t>PWM </a:t>
            </a:r>
            <a:r>
              <a:rPr lang="zh-CN" altLang="en-US" dirty="0" smtClean="0"/>
              <a:t>比较寄存器</a:t>
            </a:r>
            <a:r>
              <a:rPr lang="en-US" altLang="zh-TW" dirty="0" smtClean="0"/>
              <a:t>(</a:t>
            </a:r>
            <a:r>
              <a:rPr lang="en-US" altLang="zh-TW" dirty="0"/>
              <a:t>CM)</a:t>
            </a:r>
          </a:p>
          <a:p>
            <a:pPr lvl="1"/>
            <a:r>
              <a:rPr lang="zh-CN" altLang="en-US" dirty="0" smtClean="0"/>
              <a:t>一个死区发生器</a:t>
            </a:r>
            <a:endParaRPr lang="en-US" altLang="zh-TW" dirty="0"/>
          </a:p>
          <a:p>
            <a:pPr lvl="1"/>
            <a:r>
              <a:rPr lang="zh-CN" altLang="en-US" dirty="0" smtClean="0"/>
              <a:t>两个</a:t>
            </a:r>
            <a:r>
              <a:rPr lang="en-US" altLang="zh-TW" dirty="0" smtClean="0"/>
              <a:t>PWM </a:t>
            </a:r>
            <a:r>
              <a:rPr lang="zh-CN" altLang="en-US" dirty="0" smtClean="0"/>
              <a:t>输出</a:t>
            </a:r>
            <a:r>
              <a:rPr lang="en-US" altLang="zh-TW" dirty="0" smtClean="0"/>
              <a:t>.</a:t>
            </a:r>
            <a:endParaRPr lang="en-US" altLang="zh-TW" dirty="0"/>
          </a:p>
          <a:p>
            <a:endParaRPr lang="zh-TW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4720EE6-FC55-461E-844D-2D6FE5054813}" type="slidenum">
              <a:rPr lang="zh-TW" altLang="en-US" smtClean="0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3</a:t>
            </a:fld>
            <a:endParaRPr lang="zh-TW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54088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PWM </a:t>
            </a:r>
            <a:r>
              <a:rPr lang="zh-CN" altLang="en-US" dirty="0" smtClean="0"/>
              <a:t>发生器</a:t>
            </a:r>
            <a:r>
              <a:rPr lang="en-US" altLang="zh-TW" dirty="0" smtClean="0"/>
              <a:t> (II)</a:t>
            </a:r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/>
              <a:t>8 </a:t>
            </a:r>
            <a:r>
              <a:rPr lang="zh-CN" altLang="en-US" dirty="0" smtClean="0"/>
              <a:t>个</a:t>
            </a:r>
            <a:r>
              <a:rPr lang="en-US" altLang="zh-TW" dirty="0" smtClean="0"/>
              <a:t>PWM </a:t>
            </a:r>
            <a:r>
              <a:rPr lang="zh-CN" altLang="en-US" dirty="0" smtClean="0"/>
              <a:t>通道或者</a:t>
            </a:r>
            <a:r>
              <a:rPr lang="en-US" altLang="zh-TW" dirty="0" smtClean="0"/>
              <a:t>4 </a:t>
            </a:r>
            <a:r>
              <a:rPr lang="zh-CN" altLang="en-US" dirty="0"/>
              <a:t>对</a:t>
            </a:r>
            <a:r>
              <a:rPr lang="en-US" altLang="zh-TW" dirty="0" smtClean="0"/>
              <a:t>PWM.</a:t>
            </a:r>
            <a:endParaRPr lang="en-US" altLang="zh-TW" dirty="0"/>
          </a:p>
          <a:p>
            <a:r>
              <a:rPr lang="en-US" altLang="zh-TW" dirty="0"/>
              <a:t>16 bits </a:t>
            </a:r>
            <a:r>
              <a:rPr lang="zh-CN" altLang="en-US" dirty="0" smtClean="0"/>
              <a:t>解析度</a:t>
            </a:r>
            <a:r>
              <a:rPr lang="en-US" altLang="zh-TW" dirty="0" smtClean="0"/>
              <a:t>.</a:t>
            </a:r>
            <a:endParaRPr lang="en-US" altLang="zh-TW" dirty="0"/>
          </a:p>
          <a:p>
            <a:r>
              <a:rPr lang="en-US" altLang="zh-TW" dirty="0"/>
              <a:t>PWM </a:t>
            </a:r>
            <a:r>
              <a:rPr lang="zh-CN" altLang="en-US" dirty="0" smtClean="0"/>
              <a:t>中断和</a:t>
            </a:r>
            <a:r>
              <a:rPr lang="en-US" altLang="zh-CN" dirty="0" smtClean="0"/>
              <a:t>PWM</a:t>
            </a:r>
            <a:r>
              <a:rPr lang="zh-CN" altLang="en-US" dirty="0" smtClean="0"/>
              <a:t>周期同步</a:t>
            </a:r>
            <a:r>
              <a:rPr lang="en-US" altLang="zh-TW" dirty="0" smtClean="0"/>
              <a:t>.</a:t>
            </a:r>
            <a:endParaRPr lang="en-US" altLang="zh-TW" dirty="0"/>
          </a:p>
          <a:p>
            <a:r>
              <a:rPr lang="zh-CN" altLang="en-US" dirty="0" smtClean="0"/>
              <a:t>单个或者连续模式</a:t>
            </a:r>
            <a:r>
              <a:rPr lang="en-US" altLang="zh-TW" dirty="0" smtClean="0"/>
              <a:t>PWM</a:t>
            </a:r>
            <a:r>
              <a:rPr lang="en-US" altLang="zh-TW" dirty="0"/>
              <a:t>.</a:t>
            </a:r>
          </a:p>
          <a:p>
            <a:endParaRPr lang="zh-TW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501F26C-086A-4052-93D5-0318DDA57AF6}" type="slidenum">
              <a:rPr lang="zh-TW" altLang="en-US"/>
              <a:pPr/>
              <a:t>4</a:t>
            </a:fld>
            <a:endParaRPr lang="en-US" altLang="zh-TW"/>
          </a:p>
        </p:txBody>
      </p:sp>
    </p:spTree>
    <p:custDataLst>
      <p:tags r:id="rId1"/>
    </p:custDataLst>
  </p:cSld>
  <p:clrMapOvr>
    <a:masterClrMapping/>
  </p:clrMapOvr>
  <p:transition advTm="95781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PWM/Capture </a:t>
            </a:r>
            <a:r>
              <a:rPr lang="zh-CN" altLang="en-US" dirty="0" smtClean="0"/>
              <a:t>时钟源</a:t>
            </a:r>
            <a:endParaRPr lang="zh-TW" alt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BDB6094-1534-413D-9F75-F93A4A8FE375}" type="slidenum">
              <a:rPr lang="zh-TW" altLang="en-US"/>
              <a:pPr/>
              <a:t>5</a:t>
            </a:fld>
            <a:endParaRPr lang="en-US" altLang="zh-TW"/>
          </a:p>
        </p:txBody>
      </p:sp>
      <p:sp>
        <p:nvSpPr>
          <p:cNvPr id="313350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 eaLnBrk="0" hangingPunct="0"/>
            <a:endParaRPr kumimoji="0" lang="zh-TW" altLang="en-US"/>
          </a:p>
        </p:txBody>
      </p:sp>
      <p:graphicFrame>
        <p:nvGraphicFramePr>
          <p:cNvPr id="31334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97704738"/>
              </p:ext>
            </p:extLst>
          </p:nvPr>
        </p:nvGraphicFramePr>
        <p:xfrm>
          <a:off x="1241630" y="2078850"/>
          <a:ext cx="6283325" cy="3130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391" name="Visio" r:id="rId4" imgW="3605272" imgH="1798536" progId="Visio.Drawing.11">
                  <p:embed/>
                </p:oleObj>
              </mc:Choice>
              <mc:Fallback>
                <p:oleObj name="Visio" r:id="rId4" imgW="3605272" imgH="1798536" progId="Visio.Drawing.11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41630" y="2078850"/>
                        <a:ext cx="6283325" cy="31305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3351" name="Rectangle 7"/>
          <p:cNvSpPr>
            <a:spLocks noChangeArrowheads="1"/>
          </p:cNvSpPr>
          <p:nvPr/>
        </p:nvSpPr>
        <p:spPr bwMode="auto">
          <a:xfrm>
            <a:off x="0" y="192405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 eaLnBrk="0" hangingPunct="0"/>
            <a:endParaRPr kumimoji="0" lang="zh-TW" altLang="en-US"/>
          </a:p>
        </p:txBody>
      </p:sp>
    </p:spTree>
  </p:cSld>
  <p:clrMapOvr>
    <a:masterClrMapping/>
  </p:clrMapOvr>
  <p:transition advTm="29941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PWM</a:t>
            </a:r>
            <a:r>
              <a:rPr lang="zh-CN" altLang="en-US" dirty="0"/>
              <a:t>捕获</a:t>
            </a:r>
            <a:endParaRPr lang="zh-TW" altLang="en-US" dirty="0"/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DE4EC70-CA5C-47EA-8406-6272F61BD502}" type="slidenum">
              <a:rPr lang="zh-TW" altLang="en-US"/>
              <a:pPr/>
              <a:t>6</a:t>
            </a:fld>
            <a:endParaRPr lang="en-US" altLang="zh-TW"/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262886"/>
              </p:ext>
            </p:extLst>
          </p:nvPr>
        </p:nvGraphicFramePr>
        <p:xfrm>
          <a:off x="445765" y="1309689"/>
          <a:ext cx="8280400" cy="4500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2550" name="Visio" r:id="rId4" imgW="7306568" imgH="3994555" progId="Visio.Drawing.11">
                  <p:embed/>
                </p:oleObj>
              </mc:Choice>
              <mc:Fallback>
                <p:oleObj name="Visio" r:id="rId4" imgW="7306568" imgH="3994555" progId="Visio.Drawing.11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5765" y="1309689"/>
                        <a:ext cx="8280400" cy="45005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AutoShape 6"/>
          <p:cNvSpPr>
            <a:spLocks noChangeArrowheads="1"/>
          </p:cNvSpPr>
          <p:nvPr/>
        </p:nvSpPr>
        <p:spPr bwMode="auto">
          <a:xfrm>
            <a:off x="621978" y="4805364"/>
            <a:ext cx="1801812" cy="544512"/>
          </a:xfrm>
          <a:prstGeom prst="wedgeRoundRectCallout">
            <a:avLst>
              <a:gd name="adj1" fmla="val 64626"/>
              <a:gd name="adj2" fmla="val -111516"/>
              <a:gd name="adj3" fmla="val 16667"/>
            </a:avLst>
          </a:prstGeom>
          <a:solidFill>
            <a:srgbClr val="800080">
              <a:alpha val="2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hangingPunct="0"/>
            <a:r>
              <a:rPr kumimoji="0" lang="en-US" altLang="zh-TW" sz="1200">
                <a:solidFill>
                  <a:srgbClr val="0000FF"/>
                </a:solidFill>
              </a:rPr>
              <a:t>Select proper PWM clock input</a:t>
            </a:r>
          </a:p>
        </p:txBody>
      </p:sp>
      <p:sp>
        <p:nvSpPr>
          <p:cNvPr id="14" name="AutoShape 9"/>
          <p:cNvSpPr>
            <a:spLocks noChangeArrowheads="1"/>
          </p:cNvSpPr>
          <p:nvPr/>
        </p:nvSpPr>
        <p:spPr bwMode="auto">
          <a:xfrm>
            <a:off x="5306690" y="4054941"/>
            <a:ext cx="1116013" cy="423863"/>
          </a:xfrm>
          <a:prstGeom prst="wedgeRoundRectCallout">
            <a:avLst>
              <a:gd name="adj1" fmla="val 5620"/>
              <a:gd name="adj2" fmla="val -108052"/>
              <a:gd name="adj3" fmla="val 16667"/>
            </a:avLst>
          </a:prstGeom>
          <a:solidFill>
            <a:srgbClr val="800080">
              <a:alpha val="2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hangingPunct="0"/>
            <a:r>
              <a:rPr kumimoji="0" lang="en-US" altLang="zh-TW" sz="1200" dirty="0">
                <a:solidFill>
                  <a:srgbClr val="0000FF"/>
                </a:solidFill>
              </a:rPr>
              <a:t>Select Paired-PWM</a:t>
            </a:r>
          </a:p>
        </p:txBody>
      </p:sp>
      <p:sp>
        <p:nvSpPr>
          <p:cNvPr id="15" name="AutoShape 10"/>
          <p:cNvSpPr>
            <a:spLocks noChangeArrowheads="1"/>
          </p:cNvSpPr>
          <p:nvPr/>
        </p:nvSpPr>
        <p:spPr bwMode="auto">
          <a:xfrm>
            <a:off x="6398890" y="939801"/>
            <a:ext cx="1614488" cy="466725"/>
          </a:xfrm>
          <a:prstGeom prst="wedgeRoundRectCallout">
            <a:avLst>
              <a:gd name="adj1" fmla="val -76648"/>
              <a:gd name="adj2" fmla="val 54764"/>
              <a:gd name="adj3" fmla="val 16667"/>
            </a:avLst>
          </a:prstGeom>
          <a:solidFill>
            <a:srgbClr val="800080">
              <a:alpha val="2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hangingPunct="0"/>
            <a:r>
              <a:rPr kumimoji="0" lang="en-US" altLang="zh-TW" sz="1200" dirty="0">
                <a:solidFill>
                  <a:srgbClr val="0000FF"/>
                </a:solidFill>
              </a:rPr>
              <a:t>Insert dead-zone for paired-PWM</a:t>
            </a:r>
          </a:p>
        </p:txBody>
      </p:sp>
      <p:sp>
        <p:nvSpPr>
          <p:cNvPr id="16" name="AutoShape 11"/>
          <p:cNvSpPr>
            <a:spLocks noChangeArrowheads="1"/>
          </p:cNvSpPr>
          <p:nvPr/>
        </p:nvSpPr>
        <p:spPr bwMode="auto">
          <a:xfrm>
            <a:off x="5306690" y="5876926"/>
            <a:ext cx="1392238" cy="261938"/>
          </a:xfrm>
          <a:prstGeom prst="wedgeRoundRectCallout">
            <a:avLst>
              <a:gd name="adj1" fmla="val -60831"/>
              <a:gd name="adj2" fmla="val -169395"/>
              <a:gd name="adj3" fmla="val 16667"/>
            </a:avLst>
          </a:prstGeom>
          <a:solidFill>
            <a:srgbClr val="800080">
              <a:alpha val="2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hangingPunct="0"/>
            <a:r>
              <a:rPr kumimoji="0" lang="en-US" altLang="zh-TW" sz="1200" dirty="0">
                <a:solidFill>
                  <a:srgbClr val="0000FF"/>
                </a:solidFill>
              </a:rPr>
              <a:t>PWM Interrupt</a:t>
            </a:r>
          </a:p>
        </p:txBody>
      </p:sp>
      <p:sp>
        <p:nvSpPr>
          <p:cNvPr id="17" name="AutoShape 7"/>
          <p:cNvSpPr>
            <a:spLocks noChangeArrowheads="1"/>
          </p:cNvSpPr>
          <p:nvPr/>
        </p:nvSpPr>
        <p:spPr bwMode="auto">
          <a:xfrm>
            <a:off x="1975675" y="5772151"/>
            <a:ext cx="2970329" cy="673100"/>
          </a:xfrm>
          <a:prstGeom prst="wedgeRoundRectCallout">
            <a:avLst>
              <a:gd name="adj1" fmla="val 46184"/>
              <a:gd name="adj2" fmla="val -270755"/>
              <a:gd name="adj3" fmla="val 16667"/>
            </a:avLst>
          </a:prstGeom>
          <a:solidFill>
            <a:srgbClr val="800080">
              <a:alpha val="2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hangingPunct="0"/>
            <a:r>
              <a:rPr kumimoji="0" lang="en-US" altLang="zh-TW" sz="1200" dirty="0">
                <a:solidFill>
                  <a:srgbClr val="0000FF"/>
                </a:solidFill>
              </a:rPr>
              <a:t>Set PWM frequency( </a:t>
            </a:r>
            <a:r>
              <a:rPr kumimoji="0" lang="en-US" altLang="zh-TW" sz="1200" dirty="0" smtClean="0">
                <a:solidFill>
                  <a:srgbClr val="0000FF"/>
                </a:solidFill>
              </a:rPr>
              <a:t>CN)</a:t>
            </a:r>
            <a:endParaRPr kumimoji="0" lang="en-US" altLang="zh-TW" sz="1200" dirty="0">
              <a:solidFill>
                <a:srgbClr val="0000FF"/>
              </a:solidFill>
            </a:endParaRPr>
          </a:p>
          <a:p>
            <a:pPr eaLnBrk="0" hangingPunct="0"/>
            <a:r>
              <a:rPr kumimoji="0" lang="en-US" altLang="zh-TW" sz="1200" dirty="0">
                <a:solidFill>
                  <a:srgbClr val="0000FF"/>
                </a:solidFill>
              </a:rPr>
              <a:t>Set PWM duty (</a:t>
            </a:r>
            <a:r>
              <a:rPr kumimoji="0" lang="en-US" altLang="zh-TW" sz="1200" dirty="0" smtClean="0">
                <a:solidFill>
                  <a:srgbClr val="0000FF"/>
                </a:solidFill>
              </a:rPr>
              <a:t>CM)</a:t>
            </a:r>
            <a:endParaRPr kumimoji="0" lang="en-US" altLang="zh-TW" sz="1200" dirty="0">
              <a:solidFill>
                <a:srgbClr val="0000FF"/>
              </a:solidFill>
            </a:endParaRPr>
          </a:p>
          <a:p>
            <a:pPr eaLnBrk="0" hangingPunct="0"/>
            <a:r>
              <a:rPr kumimoji="0" lang="en-US" altLang="zh-TW" sz="1200" dirty="0">
                <a:solidFill>
                  <a:srgbClr val="0000FF"/>
                </a:solidFill>
              </a:rPr>
              <a:t>Configure PWM </a:t>
            </a:r>
            <a:r>
              <a:rPr kumimoji="0" lang="en-US" altLang="zh-TW" sz="1200" dirty="0" smtClean="0">
                <a:solidFill>
                  <a:srgbClr val="0000FF"/>
                </a:solidFill>
              </a:rPr>
              <a:t>setting (</a:t>
            </a:r>
            <a:r>
              <a:rPr kumimoji="0" lang="en-US" altLang="zh-TW" sz="1200" dirty="0" err="1" smtClean="0">
                <a:solidFill>
                  <a:srgbClr val="0000FF"/>
                </a:solidFill>
              </a:rPr>
              <a:t>PWMx_CTL</a:t>
            </a:r>
            <a:r>
              <a:rPr kumimoji="0" lang="en-US" altLang="zh-TW" sz="1200" dirty="0" smtClean="0">
                <a:solidFill>
                  <a:srgbClr val="0000FF"/>
                </a:solidFill>
              </a:rPr>
              <a:t>)</a:t>
            </a:r>
            <a:endParaRPr kumimoji="0" lang="en-US" altLang="zh-TW" sz="1200" dirty="0">
              <a:solidFill>
                <a:srgbClr val="0000FF"/>
              </a:solidFill>
            </a:endParaRPr>
          </a:p>
        </p:txBody>
      </p:sp>
      <p:sp>
        <p:nvSpPr>
          <p:cNvPr id="18" name="AutoShape 8"/>
          <p:cNvSpPr>
            <a:spLocks noChangeArrowheads="1"/>
          </p:cNvSpPr>
          <p:nvPr/>
        </p:nvSpPr>
        <p:spPr bwMode="auto">
          <a:xfrm>
            <a:off x="7292653" y="5626102"/>
            <a:ext cx="1392238" cy="544512"/>
          </a:xfrm>
          <a:prstGeom prst="wedgeRoundRectCallout">
            <a:avLst>
              <a:gd name="adj1" fmla="val -28790"/>
              <a:gd name="adj2" fmla="val -91400"/>
              <a:gd name="adj3" fmla="val 16667"/>
            </a:avLst>
          </a:prstGeom>
          <a:solidFill>
            <a:srgbClr val="800080">
              <a:alpha val="2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hangingPunct="0"/>
            <a:r>
              <a:rPr kumimoji="0" lang="en-US" altLang="zh-TW" sz="1200" dirty="0">
                <a:solidFill>
                  <a:srgbClr val="0000FF"/>
                </a:solidFill>
              </a:rPr>
              <a:t>Configure PWM output channel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PWM </a:t>
            </a:r>
            <a:r>
              <a:rPr lang="zh-CN" altLang="en-US" dirty="0" smtClean="0"/>
              <a:t>频率</a:t>
            </a:r>
            <a:r>
              <a:rPr lang="en-US" altLang="zh-TW" dirty="0" smtClean="0"/>
              <a:t>&amp; </a:t>
            </a:r>
            <a:r>
              <a:rPr lang="zh-CN" altLang="en-US" dirty="0" smtClean="0"/>
              <a:t>占空比控制</a:t>
            </a:r>
            <a:r>
              <a:rPr lang="en-US" altLang="zh-TW" dirty="0" smtClean="0"/>
              <a:t> </a:t>
            </a:r>
            <a:endParaRPr lang="zh-TW" altLang="en-US" dirty="0"/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124D8B2-D8CB-4113-994B-4270CE0C534D}" type="slidenum">
              <a:rPr lang="zh-TW" altLang="en-US"/>
              <a:pPr/>
              <a:t>7</a:t>
            </a:fld>
            <a:endParaRPr lang="en-US" altLang="zh-TW"/>
          </a:p>
        </p:txBody>
      </p:sp>
      <p:sp>
        <p:nvSpPr>
          <p:cNvPr id="326670" name="Rectangle 5"/>
          <p:cNvSpPr>
            <a:spLocks noChangeArrowheads="1"/>
          </p:cNvSpPr>
          <p:nvPr/>
        </p:nvSpPr>
        <p:spPr bwMode="auto">
          <a:xfrm>
            <a:off x="0" y="312737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 eaLnBrk="0" hangingPunct="0"/>
            <a:endParaRPr kumimoji="0" lang="zh-TW" altLang="en-US"/>
          </a:p>
        </p:txBody>
      </p:sp>
      <p:sp>
        <p:nvSpPr>
          <p:cNvPr id="326671" name="Rectangle 12"/>
          <p:cNvSpPr>
            <a:spLocks noChangeArrowheads="1"/>
          </p:cNvSpPr>
          <p:nvPr/>
        </p:nvSpPr>
        <p:spPr bwMode="auto">
          <a:xfrm>
            <a:off x="0" y="254635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 eaLnBrk="0" hangingPunct="0"/>
            <a:endParaRPr kumimoji="0" lang="zh-TW" altLang="en-US"/>
          </a:p>
        </p:txBody>
      </p:sp>
      <p:graphicFrame>
        <p:nvGraphicFramePr>
          <p:cNvPr id="326667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86491343"/>
              </p:ext>
            </p:extLst>
          </p:nvPr>
        </p:nvGraphicFramePr>
        <p:xfrm>
          <a:off x="881063" y="3024188"/>
          <a:ext cx="7829550" cy="2474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6715" name="Visio" r:id="rId5" imgW="5546551" imgH="1762868" progId="Visio.Drawing.11">
                  <p:embed/>
                </p:oleObj>
              </mc:Choice>
              <mc:Fallback>
                <p:oleObj name="Visio" r:id="rId5" imgW="5546551" imgH="1762868" progId="Visio.Drawing.11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1063" y="3024188"/>
                        <a:ext cx="7829550" cy="24749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6674" name="Text Box 18"/>
          <p:cNvSpPr txBox="1">
            <a:spLocks noChangeArrowheads="1"/>
          </p:cNvSpPr>
          <p:nvPr/>
        </p:nvSpPr>
        <p:spPr bwMode="auto">
          <a:xfrm>
            <a:off x="660400" y="4824413"/>
            <a:ext cx="336502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Font typeface="Wingdings" pitchFamily="2" charset="2"/>
              <a:buNone/>
            </a:pPr>
            <a:r>
              <a:rPr lang="en-US" altLang="zh-TW" dirty="0" smtClean="0">
                <a:solidFill>
                  <a:srgbClr val="0000FF"/>
                </a:solidFill>
              </a:rPr>
              <a:t>CM </a:t>
            </a:r>
            <a:r>
              <a:rPr lang="en-US" altLang="zh-TW" dirty="0">
                <a:solidFill>
                  <a:srgbClr val="0000FF"/>
                </a:solidFill>
              </a:rPr>
              <a:t>&gt;= </a:t>
            </a:r>
            <a:r>
              <a:rPr lang="en-US" altLang="zh-TW" dirty="0" smtClean="0">
                <a:solidFill>
                  <a:srgbClr val="0000FF"/>
                </a:solidFill>
              </a:rPr>
              <a:t>CN: </a:t>
            </a:r>
            <a:r>
              <a:rPr lang="en-US" altLang="zh-TW" dirty="0">
                <a:solidFill>
                  <a:srgbClr val="0000FF"/>
                </a:solidFill>
              </a:rPr>
              <a:t>PWM output high.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Font typeface="Wingdings" pitchFamily="2" charset="2"/>
              <a:buNone/>
            </a:pPr>
            <a:r>
              <a:rPr lang="en-US" altLang="zh-TW" dirty="0" smtClean="0">
                <a:solidFill>
                  <a:srgbClr val="0000FF"/>
                </a:solidFill>
              </a:rPr>
              <a:t>CM </a:t>
            </a:r>
            <a:r>
              <a:rPr lang="en-US" altLang="zh-TW" dirty="0">
                <a:solidFill>
                  <a:srgbClr val="0000FF"/>
                </a:solidFill>
              </a:rPr>
              <a:t>&lt;   </a:t>
            </a:r>
            <a:r>
              <a:rPr lang="en-US" altLang="zh-TW" dirty="0" smtClean="0">
                <a:solidFill>
                  <a:srgbClr val="0000FF"/>
                </a:solidFill>
              </a:rPr>
              <a:t>CN: </a:t>
            </a:r>
            <a:r>
              <a:rPr lang="en-US" altLang="zh-TW" dirty="0">
                <a:solidFill>
                  <a:srgbClr val="0000FF"/>
                </a:solidFill>
              </a:rPr>
              <a:t>PWM output low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/>
              <a:t>PWM </a:t>
            </a:r>
            <a:r>
              <a:rPr lang="zh-CN" altLang="en-US" dirty="0" smtClean="0"/>
              <a:t>频率</a:t>
            </a:r>
            <a:r>
              <a:rPr lang="en-US" altLang="zh-TW" dirty="0" smtClean="0"/>
              <a:t>= </a:t>
            </a:r>
            <a:r>
              <a:rPr lang="en-US" altLang="zh-TW" dirty="0"/>
              <a:t/>
            </a:r>
            <a:br>
              <a:rPr lang="en-US" altLang="zh-TW" dirty="0"/>
            </a:br>
            <a:r>
              <a:rPr lang="en-US" altLang="zh-TW" dirty="0" err="1"/>
              <a:t>PWMxy_CLK</a:t>
            </a:r>
            <a:r>
              <a:rPr lang="en-US" altLang="zh-TW" dirty="0"/>
              <a:t>/(prescale+1)*(clock divider)/(CN+1); </a:t>
            </a:r>
            <a:br>
              <a:rPr lang="en-US" altLang="zh-TW" dirty="0"/>
            </a:br>
            <a:r>
              <a:rPr lang="en-US" altLang="zh-TW" dirty="0" err="1" smtClean="0"/>
              <a:t>xy</a:t>
            </a:r>
            <a:r>
              <a:rPr lang="en-US" altLang="zh-TW" dirty="0" smtClean="0"/>
              <a:t> </a:t>
            </a:r>
            <a:r>
              <a:rPr lang="en-US" altLang="zh-TW" dirty="0"/>
              <a:t>= 01 or </a:t>
            </a:r>
            <a:r>
              <a:rPr lang="en-US" altLang="zh-TW" dirty="0" smtClean="0"/>
              <a:t>23(</a:t>
            </a:r>
            <a:r>
              <a:rPr lang="zh-CN" altLang="en-US" dirty="0" smtClean="0"/>
              <a:t>选中的</a:t>
            </a:r>
            <a:r>
              <a:rPr lang="en-US" altLang="zh-CN" dirty="0" smtClean="0"/>
              <a:t>PWM</a:t>
            </a:r>
            <a:r>
              <a:rPr lang="zh-CN" altLang="en-US" dirty="0" smtClean="0"/>
              <a:t>通道</a:t>
            </a:r>
            <a:r>
              <a:rPr lang="en-US" altLang="zh-TW" dirty="0" smtClean="0"/>
              <a:t>).</a:t>
            </a:r>
            <a:endParaRPr lang="en-US" altLang="zh-TW" dirty="0"/>
          </a:p>
          <a:p>
            <a:r>
              <a:rPr lang="zh-CN" altLang="en-US" dirty="0" smtClean="0"/>
              <a:t>占空比</a:t>
            </a:r>
            <a:r>
              <a:rPr lang="en-US" altLang="zh-TW" dirty="0" smtClean="0"/>
              <a:t>= </a:t>
            </a:r>
            <a:r>
              <a:rPr lang="en-US" altLang="zh-TW" dirty="0"/>
              <a:t>(CM+1)/(CN+1).</a:t>
            </a:r>
          </a:p>
          <a:p>
            <a:endParaRPr lang="zh-TW" altLang="en-US" dirty="0"/>
          </a:p>
        </p:txBody>
      </p:sp>
    </p:spTree>
    <p:custDataLst>
      <p:tags r:id="rId2"/>
    </p:custDataLst>
  </p:cSld>
  <p:clrMapOvr>
    <a:masterClrMapping/>
  </p:clrMapOvr>
  <p:transition advTm="7568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PWM </a:t>
            </a:r>
            <a:r>
              <a:rPr lang="zh-CN" altLang="en-US" dirty="0" smtClean="0"/>
              <a:t>双缓冲介绍</a:t>
            </a:r>
            <a:endParaRPr lang="zh-TW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为何需要双缓存</a:t>
            </a:r>
            <a:r>
              <a:rPr lang="en-US" altLang="zh-TW" dirty="0" smtClean="0"/>
              <a:t>?</a:t>
            </a:r>
            <a:endParaRPr lang="en-US" altLang="zh-TW" dirty="0"/>
          </a:p>
          <a:p>
            <a:pPr lvl="1"/>
            <a:r>
              <a:rPr lang="zh-CN" altLang="en-US" dirty="0" smtClean="0"/>
              <a:t>防止输出的</a:t>
            </a:r>
            <a:r>
              <a:rPr lang="en-US" altLang="zh-CN" dirty="0" smtClean="0"/>
              <a:t>PWM</a:t>
            </a:r>
            <a:r>
              <a:rPr lang="zh-CN" altLang="en-US" dirty="0" smtClean="0"/>
              <a:t>波形不完整</a:t>
            </a:r>
            <a:r>
              <a:rPr lang="en-US" altLang="zh-TW" dirty="0" smtClean="0"/>
              <a:t>.</a:t>
            </a:r>
            <a:endParaRPr lang="zh-TW" altLang="en-US" dirty="0"/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1C17B8D-8D7B-4857-9F25-7566CC91A63D}" type="slidenum">
              <a:rPr lang="zh-TW" altLang="en-US"/>
              <a:pPr/>
              <a:t>8</a:t>
            </a:fld>
            <a:endParaRPr lang="en-US" altLang="zh-TW" dirty="0"/>
          </a:p>
        </p:txBody>
      </p:sp>
      <p:sp>
        <p:nvSpPr>
          <p:cNvPr id="328710" name="Rectangle 5"/>
          <p:cNvSpPr>
            <a:spLocks noChangeArrowheads="1"/>
          </p:cNvSpPr>
          <p:nvPr/>
        </p:nvSpPr>
        <p:spPr bwMode="auto">
          <a:xfrm>
            <a:off x="22223" y="233030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 eaLnBrk="0" hangingPunct="0"/>
            <a:endParaRPr kumimoji="0" lang="zh-TW" altLang="en-US"/>
          </a:p>
        </p:txBody>
      </p:sp>
      <p:graphicFrame>
        <p:nvGraphicFramePr>
          <p:cNvPr id="32870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90150512"/>
              </p:ext>
            </p:extLst>
          </p:nvPr>
        </p:nvGraphicFramePr>
        <p:xfrm>
          <a:off x="547686" y="2644630"/>
          <a:ext cx="8175625" cy="2787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758" name="Visio" r:id="rId5" imgW="5992961" imgH="2051185" progId="Visio.Drawing.11">
                  <p:embed/>
                </p:oleObj>
              </mc:Choice>
              <mc:Fallback>
                <p:oleObj name="Visio" r:id="rId5" imgW="5992961" imgH="2051185" progId="Visio.Drawing.11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7686" y="2644630"/>
                        <a:ext cx="8175625" cy="27876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AutoShape 6"/>
          <p:cNvSpPr>
            <a:spLocks noChangeArrowheads="1"/>
          </p:cNvSpPr>
          <p:nvPr/>
        </p:nvSpPr>
        <p:spPr bwMode="auto">
          <a:xfrm>
            <a:off x="5854698" y="5813280"/>
            <a:ext cx="2025650" cy="549275"/>
          </a:xfrm>
          <a:prstGeom prst="wedgeRoundRectCallout">
            <a:avLst>
              <a:gd name="adj1" fmla="val -49843"/>
              <a:gd name="adj2" fmla="val -154046"/>
              <a:gd name="adj3" fmla="val 16667"/>
            </a:avLst>
          </a:prstGeom>
          <a:solidFill>
            <a:schemeClr val="accent1"/>
          </a:solidFill>
          <a:ln w="9525" algn="ctr">
            <a:solidFill>
              <a:srgbClr val="0000FF"/>
            </a:solidFill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r>
              <a:rPr kumimoji="0" lang="en-US" altLang="zh-TW" sz="1400" dirty="0">
                <a:solidFill>
                  <a:srgbClr val="FF6600"/>
                </a:solidFill>
              </a:rPr>
              <a:t>New period (</a:t>
            </a:r>
            <a:r>
              <a:rPr kumimoji="0" lang="en-US" altLang="zh-TW" sz="1400" dirty="0" smtClean="0">
                <a:solidFill>
                  <a:srgbClr val="FF6600"/>
                </a:solidFill>
              </a:rPr>
              <a:t>CN)</a:t>
            </a:r>
            <a:endParaRPr kumimoji="0" lang="en-US" altLang="zh-TW" sz="1400" dirty="0">
              <a:solidFill>
                <a:srgbClr val="FF6600"/>
              </a:solidFill>
            </a:endParaRPr>
          </a:p>
          <a:p>
            <a:pPr algn="ctr" eaLnBrk="0" hangingPunct="0"/>
            <a:r>
              <a:rPr kumimoji="0" lang="en-US" altLang="zh-TW" sz="1400" dirty="0">
                <a:solidFill>
                  <a:srgbClr val="FF6600"/>
                </a:solidFill>
              </a:rPr>
              <a:t>New duty (</a:t>
            </a:r>
            <a:r>
              <a:rPr kumimoji="0" lang="en-US" altLang="zh-TW" sz="1400" dirty="0" smtClean="0">
                <a:solidFill>
                  <a:srgbClr val="FF6600"/>
                </a:solidFill>
              </a:rPr>
              <a:t>CM)</a:t>
            </a:r>
            <a:endParaRPr kumimoji="0" lang="en-US" altLang="zh-TW" sz="1400" dirty="0">
              <a:solidFill>
                <a:srgbClr val="FF6600"/>
              </a:solidFill>
            </a:endParaRPr>
          </a:p>
        </p:txBody>
      </p:sp>
      <p:sp>
        <p:nvSpPr>
          <p:cNvPr id="328711" name="AutoShape 7"/>
          <p:cNvSpPr>
            <a:spLocks noChangeArrowheads="1"/>
          </p:cNvSpPr>
          <p:nvPr/>
        </p:nvSpPr>
        <p:spPr bwMode="auto">
          <a:xfrm>
            <a:off x="3289298" y="2123929"/>
            <a:ext cx="2819400" cy="538885"/>
          </a:xfrm>
          <a:prstGeom prst="wedgeRoundRectCallout">
            <a:avLst>
              <a:gd name="adj1" fmla="val -35754"/>
              <a:gd name="adj2" fmla="val 97481"/>
              <a:gd name="adj3" fmla="val 16667"/>
            </a:avLst>
          </a:prstGeom>
          <a:solidFill>
            <a:schemeClr val="accent1"/>
          </a:solidFill>
          <a:ln w="9525" algn="ctr">
            <a:solidFill>
              <a:srgbClr val="0000FF"/>
            </a:solidFill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r>
              <a:rPr kumimoji="0" lang="en-US" altLang="zh-TW" sz="1400" dirty="0">
                <a:solidFill>
                  <a:srgbClr val="FF6600"/>
                </a:solidFill>
              </a:rPr>
              <a:t>S/W write new period (</a:t>
            </a:r>
            <a:r>
              <a:rPr kumimoji="0" lang="en-US" altLang="zh-TW" sz="1400" dirty="0" smtClean="0">
                <a:solidFill>
                  <a:srgbClr val="FF6600"/>
                </a:solidFill>
              </a:rPr>
              <a:t>CN)</a:t>
            </a:r>
            <a:endParaRPr kumimoji="0" lang="en-US" altLang="zh-TW" sz="1400" dirty="0">
              <a:solidFill>
                <a:srgbClr val="FF6600"/>
              </a:solidFill>
            </a:endParaRPr>
          </a:p>
          <a:p>
            <a:pPr algn="ctr" eaLnBrk="0" hangingPunct="0"/>
            <a:r>
              <a:rPr kumimoji="0" lang="en-US" altLang="zh-TW" sz="1400" dirty="0">
                <a:solidFill>
                  <a:srgbClr val="FF6600"/>
                </a:solidFill>
              </a:rPr>
              <a:t>And new duty (</a:t>
            </a:r>
            <a:r>
              <a:rPr kumimoji="0" lang="en-US" altLang="zh-TW" sz="1400" dirty="0" smtClean="0">
                <a:solidFill>
                  <a:srgbClr val="FF6600"/>
                </a:solidFill>
              </a:rPr>
              <a:t>CM)</a:t>
            </a:r>
            <a:endParaRPr kumimoji="0" lang="en-US" altLang="zh-TW" sz="1400" dirty="0">
              <a:solidFill>
                <a:srgbClr val="FF6600"/>
              </a:solidFill>
            </a:endParaRPr>
          </a:p>
        </p:txBody>
      </p:sp>
      <p:sp>
        <p:nvSpPr>
          <p:cNvPr id="328713" name="AutoShape 9"/>
          <p:cNvSpPr>
            <a:spLocks noChangeArrowheads="1"/>
          </p:cNvSpPr>
          <p:nvPr/>
        </p:nvSpPr>
        <p:spPr bwMode="auto">
          <a:xfrm>
            <a:off x="1966911" y="5579918"/>
            <a:ext cx="1363662" cy="431800"/>
          </a:xfrm>
          <a:prstGeom prst="wedgeRoundRectCallout">
            <a:avLst>
              <a:gd name="adj1" fmla="val 39755"/>
              <a:gd name="adj2" fmla="val -129412"/>
              <a:gd name="adj3" fmla="val 16667"/>
            </a:avLst>
          </a:prstGeom>
          <a:solidFill>
            <a:schemeClr val="accent1"/>
          </a:solidFill>
          <a:ln w="9525" algn="ctr">
            <a:solidFill>
              <a:srgbClr val="0000FF"/>
            </a:solidFill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r>
              <a:rPr kumimoji="0" lang="en-US" altLang="zh-TW" sz="1400">
                <a:solidFill>
                  <a:srgbClr val="FF6600"/>
                </a:solidFill>
              </a:rPr>
              <a:t>First cycle</a:t>
            </a:r>
          </a:p>
        </p:txBody>
      </p:sp>
      <p:sp>
        <p:nvSpPr>
          <p:cNvPr id="328714" name="AutoShape 10"/>
          <p:cNvSpPr>
            <a:spLocks noChangeArrowheads="1"/>
          </p:cNvSpPr>
          <p:nvPr/>
        </p:nvSpPr>
        <p:spPr bwMode="auto">
          <a:xfrm>
            <a:off x="4170361" y="5592618"/>
            <a:ext cx="1363662" cy="431800"/>
          </a:xfrm>
          <a:prstGeom prst="wedgeRoundRectCallout">
            <a:avLst>
              <a:gd name="adj1" fmla="val 32074"/>
              <a:gd name="adj2" fmla="val -131616"/>
              <a:gd name="adj3" fmla="val 16667"/>
            </a:avLst>
          </a:prstGeom>
          <a:solidFill>
            <a:schemeClr val="accent1"/>
          </a:solidFill>
          <a:ln w="9525" algn="ctr">
            <a:solidFill>
              <a:srgbClr val="0000FF"/>
            </a:solidFill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r>
              <a:rPr kumimoji="0" lang="en-US" altLang="zh-TW" sz="1400">
                <a:solidFill>
                  <a:srgbClr val="FF6600"/>
                </a:solidFill>
              </a:rPr>
              <a:t>Second cycle</a:t>
            </a:r>
          </a:p>
        </p:txBody>
      </p:sp>
    </p:spTree>
    <p:custDataLst>
      <p:tags r:id="rId2"/>
    </p:custDataLst>
  </p:cSld>
  <p:clrMapOvr>
    <a:masterClrMapping/>
  </p:clrMapOvr>
  <p:transition advTm="28191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死区发生器</a:t>
            </a:r>
            <a:r>
              <a:rPr lang="en-US" altLang="zh-TW" dirty="0" smtClean="0"/>
              <a:t> </a:t>
            </a:r>
            <a:endParaRPr lang="zh-TW" altLang="en-US" dirty="0"/>
          </a:p>
        </p:txBody>
      </p:sp>
      <p:sp>
        <p:nvSpPr>
          <p:cNvPr id="322600" name="Rectangle 5"/>
          <p:cNvSpPr>
            <a:spLocks noChangeArrowheads="1"/>
          </p:cNvSpPr>
          <p:nvPr/>
        </p:nvSpPr>
        <p:spPr bwMode="auto">
          <a:xfrm>
            <a:off x="0" y="236696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 eaLnBrk="0" hangingPunct="0"/>
            <a:endParaRPr kumimoji="0" lang="zh-TW" altLang="en-US"/>
          </a:p>
        </p:txBody>
      </p:sp>
      <p:sp>
        <p:nvSpPr>
          <p:cNvPr id="322601" name="Rectangle 9"/>
          <p:cNvSpPr>
            <a:spLocks noChangeArrowheads="1"/>
          </p:cNvSpPr>
          <p:nvPr/>
        </p:nvSpPr>
        <p:spPr bwMode="auto">
          <a:xfrm>
            <a:off x="0" y="23606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 eaLnBrk="0" hangingPunct="0"/>
            <a:endParaRPr kumimoji="0" lang="zh-TW" altLang="en-US"/>
          </a:p>
        </p:txBody>
      </p:sp>
      <p:sp>
        <p:nvSpPr>
          <p:cNvPr id="322602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 eaLnBrk="0" hangingPunct="0"/>
            <a:endParaRPr kumimoji="0" lang="zh-TW" altLang="en-US"/>
          </a:p>
        </p:txBody>
      </p:sp>
      <p:graphicFrame>
        <p:nvGraphicFramePr>
          <p:cNvPr id="322579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35465380"/>
              </p:ext>
            </p:extLst>
          </p:nvPr>
        </p:nvGraphicFramePr>
        <p:xfrm>
          <a:off x="656564" y="4623447"/>
          <a:ext cx="8055895" cy="19291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2650" name="Visio" r:id="rId5" imgW="6196881" imgH="2364362" progId="Visio.Drawing.11">
                  <p:embed/>
                </p:oleObj>
              </mc:Choice>
              <mc:Fallback>
                <p:oleObj name="Visio" r:id="rId5" imgW="6196881" imgH="2364362" progId="Visio.Drawing.11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6564" y="4623447"/>
                        <a:ext cx="8055895" cy="192910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2587" name="Oval 27"/>
          <p:cNvSpPr>
            <a:spLocks noChangeArrowheads="1"/>
          </p:cNvSpPr>
          <p:nvPr/>
        </p:nvSpPr>
        <p:spPr bwMode="auto">
          <a:xfrm>
            <a:off x="2840214" y="5957731"/>
            <a:ext cx="191886" cy="284397"/>
          </a:xfrm>
          <a:prstGeom prst="ellipse">
            <a:avLst/>
          </a:prstGeom>
          <a:noFill/>
          <a:ln w="12700" algn="ctr">
            <a:solidFill>
              <a:srgbClr val="FF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eaLnBrk="0" hangingPunct="0"/>
            <a:endParaRPr kumimoji="0" lang="zh-TW" altLang="en-US"/>
          </a:p>
        </p:txBody>
      </p:sp>
      <p:sp>
        <p:nvSpPr>
          <p:cNvPr id="322588" name="Oval 28"/>
          <p:cNvSpPr>
            <a:spLocks noChangeArrowheads="1"/>
          </p:cNvSpPr>
          <p:nvPr/>
        </p:nvSpPr>
        <p:spPr bwMode="auto">
          <a:xfrm>
            <a:off x="3446875" y="5504710"/>
            <a:ext cx="191886" cy="236510"/>
          </a:xfrm>
          <a:prstGeom prst="ellipse">
            <a:avLst/>
          </a:prstGeom>
          <a:noFill/>
          <a:ln w="12700" algn="ctr">
            <a:solidFill>
              <a:srgbClr val="FF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eaLnBrk="0" hangingPunct="0"/>
            <a:endParaRPr kumimoji="0" lang="zh-TW" altLang="en-US"/>
          </a:p>
        </p:txBody>
      </p:sp>
      <p:sp>
        <p:nvSpPr>
          <p:cNvPr id="322596" name="Freeform 36"/>
          <p:cNvSpPr>
            <a:spLocks/>
          </p:cNvSpPr>
          <p:nvPr/>
        </p:nvSpPr>
        <p:spPr bwMode="auto">
          <a:xfrm>
            <a:off x="2908679" y="5302217"/>
            <a:ext cx="54957" cy="641495"/>
          </a:xfrm>
          <a:custGeom>
            <a:avLst/>
            <a:gdLst>
              <a:gd name="T0" fmla="*/ 0 w 232"/>
              <a:gd name="T1" fmla="*/ 0 h 1212"/>
              <a:gd name="T2" fmla="*/ 222 w 232"/>
              <a:gd name="T3" fmla="*/ 522 h 1212"/>
              <a:gd name="T4" fmla="*/ 60 w 232"/>
              <a:gd name="T5" fmla="*/ 1212 h 1212"/>
              <a:gd name="T6" fmla="*/ 0 60000 65536"/>
              <a:gd name="T7" fmla="*/ 0 60000 65536"/>
              <a:gd name="T8" fmla="*/ 0 60000 65536"/>
              <a:gd name="T9" fmla="*/ 0 w 232"/>
              <a:gd name="T10" fmla="*/ 0 h 1212"/>
              <a:gd name="T11" fmla="*/ 232 w 232"/>
              <a:gd name="T12" fmla="*/ 1212 h 121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32" h="1212">
                <a:moveTo>
                  <a:pt x="0" y="0"/>
                </a:moveTo>
                <a:cubicBezTo>
                  <a:pt x="106" y="160"/>
                  <a:pt x="212" y="320"/>
                  <a:pt x="222" y="522"/>
                </a:cubicBezTo>
                <a:cubicBezTo>
                  <a:pt x="232" y="724"/>
                  <a:pt x="67" y="1086"/>
                  <a:pt x="60" y="1212"/>
                </a:cubicBezTo>
              </a:path>
            </a:pathLst>
          </a:custGeom>
          <a:noFill/>
          <a:ln w="9525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algn="ctr" eaLnBrk="0" hangingPunct="0"/>
            <a:endParaRPr kumimoji="0" lang="zh-TW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为何需要死区发生器</a:t>
            </a:r>
            <a:r>
              <a:rPr lang="en-US" altLang="zh-TW" dirty="0" smtClean="0"/>
              <a:t>?</a:t>
            </a:r>
            <a:endParaRPr lang="en-US" altLang="zh-TW" dirty="0"/>
          </a:p>
          <a:p>
            <a:pPr lvl="1"/>
            <a:r>
              <a:rPr lang="zh-CN" altLang="en-US" dirty="0" smtClean="0"/>
              <a:t>为了避免互补的</a:t>
            </a:r>
            <a:r>
              <a:rPr lang="en-US" altLang="zh-CN" dirty="0" smtClean="0"/>
              <a:t>PWM</a:t>
            </a:r>
            <a:r>
              <a:rPr lang="zh-CN" altLang="en-US" dirty="0" smtClean="0"/>
              <a:t>高电平输出重叠</a:t>
            </a:r>
            <a:endParaRPr lang="en-US" altLang="zh-TW" dirty="0"/>
          </a:p>
          <a:p>
            <a:pPr lvl="1"/>
            <a:r>
              <a:rPr lang="zh-CN" altLang="en-US" dirty="0" smtClean="0"/>
              <a:t>例如</a:t>
            </a:r>
            <a:r>
              <a:rPr lang="en-US" altLang="zh-TW" dirty="0" smtClean="0"/>
              <a:t>, </a:t>
            </a:r>
            <a:r>
              <a:rPr lang="zh-CN" altLang="en-US" dirty="0" smtClean="0"/>
              <a:t>在马达应用中</a:t>
            </a:r>
            <a:r>
              <a:rPr lang="en-US" altLang="zh-TW" dirty="0" smtClean="0"/>
              <a:t>, </a:t>
            </a:r>
            <a:r>
              <a:rPr lang="zh-CN" altLang="en-US" dirty="0" smtClean="0"/>
              <a:t>需要避免上下两个</a:t>
            </a:r>
            <a:r>
              <a:rPr lang="en-US" altLang="zh-CN" dirty="0" smtClean="0"/>
              <a:t>MOSFET</a:t>
            </a:r>
            <a:r>
              <a:rPr lang="zh-CN" altLang="en-US" dirty="0" smtClean="0"/>
              <a:t>同时打开</a:t>
            </a:r>
            <a:r>
              <a:rPr lang="en-US" altLang="zh-TW" dirty="0" smtClean="0"/>
              <a:t>. </a:t>
            </a:r>
            <a:endParaRPr lang="en-US" altLang="zh-TW" dirty="0"/>
          </a:p>
          <a:p>
            <a:r>
              <a:rPr lang="zh-CN" altLang="en-US" dirty="0" smtClean="0"/>
              <a:t>每对</a:t>
            </a:r>
            <a:r>
              <a:rPr lang="en-US" altLang="zh-CN" dirty="0" smtClean="0"/>
              <a:t>PWM</a:t>
            </a:r>
            <a:r>
              <a:rPr lang="zh-CN" altLang="en-US" dirty="0" smtClean="0"/>
              <a:t>通道中，每个</a:t>
            </a:r>
            <a:r>
              <a:rPr lang="en-US" altLang="zh-CN" dirty="0" smtClean="0"/>
              <a:t>PWM</a:t>
            </a:r>
            <a:r>
              <a:rPr lang="zh-CN" altLang="en-US" dirty="0" smtClean="0"/>
              <a:t>高电平之前插入延迟时间</a:t>
            </a:r>
            <a:r>
              <a:rPr lang="en-US" altLang="zh-TW" dirty="0" smtClean="0"/>
              <a:t>(</a:t>
            </a:r>
            <a:r>
              <a:rPr lang="en-US" altLang="zh-TW" dirty="0"/>
              <a:t>dead zone</a:t>
            </a:r>
            <a:r>
              <a:rPr lang="en-US" altLang="zh-TW" dirty="0" smtClean="0"/>
              <a:t>).</a:t>
            </a:r>
            <a:endParaRPr lang="en-US" altLang="zh-TW" dirty="0"/>
          </a:p>
          <a:p>
            <a:r>
              <a:rPr lang="en-US" altLang="zh-TW" dirty="0"/>
              <a:t>8-bit </a:t>
            </a:r>
            <a:r>
              <a:rPr lang="zh-CN" altLang="en-US" dirty="0" smtClean="0"/>
              <a:t>死区定时器，单位为</a:t>
            </a:r>
            <a:r>
              <a:rPr lang="en-US" altLang="zh-CN" dirty="0" smtClean="0"/>
              <a:t>PWM</a:t>
            </a:r>
            <a:r>
              <a:rPr lang="zh-CN" altLang="en-US" dirty="0" smtClean="0"/>
              <a:t>工作频率</a:t>
            </a:r>
            <a:r>
              <a:rPr lang="en-US" altLang="zh-TW" dirty="0" smtClean="0"/>
              <a:t>.</a:t>
            </a:r>
            <a:endParaRPr lang="en-US" altLang="zh-TW" dirty="0"/>
          </a:p>
        </p:txBody>
      </p:sp>
      <p:sp>
        <p:nvSpPr>
          <p:cNvPr id="15" name="Freeform 36"/>
          <p:cNvSpPr>
            <a:spLocks/>
          </p:cNvSpPr>
          <p:nvPr/>
        </p:nvSpPr>
        <p:spPr bwMode="auto">
          <a:xfrm>
            <a:off x="3490318" y="4863215"/>
            <a:ext cx="54957" cy="641495"/>
          </a:xfrm>
          <a:custGeom>
            <a:avLst/>
            <a:gdLst>
              <a:gd name="T0" fmla="*/ 0 w 232"/>
              <a:gd name="T1" fmla="*/ 0 h 1212"/>
              <a:gd name="T2" fmla="*/ 222 w 232"/>
              <a:gd name="T3" fmla="*/ 522 h 1212"/>
              <a:gd name="T4" fmla="*/ 60 w 232"/>
              <a:gd name="T5" fmla="*/ 1212 h 1212"/>
              <a:gd name="T6" fmla="*/ 0 60000 65536"/>
              <a:gd name="T7" fmla="*/ 0 60000 65536"/>
              <a:gd name="T8" fmla="*/ 0 60000 65536"/>
              <a:gd name="T9" fmla="*/ 0 w 232"/>
              <a:gd name="T10" fmla="*/ 0 h 1212"/>
              <a:gd name="T11" fmla="*/ 232 w 232"/>
              <a:gd name="T12" fmla="*/ 1212 h 121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32" h="1212">
                <a:moveTo>
                  <a:pt x="0" y="0"/>
                </a:moveTo>
                <a:cubicBezTo>
                  <a:pt x="106" y="160"/>
                  <a:pt x="212" y="320"/>
                  <a:pt x="222" y="522"/>
                </a:cubicBezTo>
                <a:cubicBezTo>
                  <a:pt x="232" y="724"/>
                  <a:pt x="67" y="1086"/>
                  <a:pt x="60" y="1212"/>
                </a:cubicBezTo>
              </a:path>
            </a:pathLst>
          </a:custGeom>
          <a:noFill/>
          <a:ln w="9525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algn="ctr" eaLnBrk="0" hangingPunct="0"/>
            <a:endParaRPr kumimoji="0" lang="zh-TW" altLang="en-US"/>
          </a:p>
        </p:txBody>
      </p:sp>
      <p:sp>
        <p:nvSpPr>
          <p:cNvPr id="16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3662363" y="6356350"/>
            <a:ext cx="2133600" cy="365125"/>
          </a:xfrm>
        </p:spPr>
        <p:txBody>
          <a:bodyPr/>
          <a:lstStyle/>
          <a:p>
            <a:fld id="{A1C17B8D-8D7B-4857-9F25-7566CC91A63D}" type="slidenum">
              <a:rPr lang="zh-TW" altLang="en-US"/>
              <a:pPr/>
              <a:t>9</a:t>
            </a:fld>
            <a:endParaRPr lang="en-US" altLang="zh-TW" dirty="0"/>
          </a:p>
        </p:txBody>
      </p:sp>
    </p:spTree>
    <p:custDataLst>
      <p:tags r:id="rId2"/>
    </p:custDataLst>
  </p:cSld>
  <p:clrMapOvr>
    <a:masterClrMapping/>
  </p:clrMapOvr>
  <p:transition advTm="19061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捕获输</a:t>
            </a:r>
            <a:r>
              <a:rPr lang="zh-CN" altLang="en-US" dirty="0" smtClean="0"/>
              <a:t>入</a:t>
            </a:r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捕获上升沿或者下降沿</a:t>
            </a:r>
            <a:endParaRPr lang="en-US" altLang="zh-TW" dirty="0"/>
          </a:p>
          <a:p>
            <a:r>
              <a:rPr lang="zh-CN" altLang="en-US" dirty="0" smtClean="0"/>
              <a:t>测量波形宽度</a:t>
            </a:r>
            <a:endParaRPr lang="en-US" altLang="zh-TW" dirty="0"/>
          </a:p>
          <a:p>
            <a:pPr lvl="1"/>
            <a:r>
              <a:rPr lang="zh-CN" altLang="en-US" dirty="0" smtClean="0"/>
              <a:t>高电平宽度</a:t>
            </a:r>
            <a:r>
              <a:rPr lang="en-US" altLang="zh-TW" dirty="0" smtClean="0"/>
              <a:t>(</a:t>
            </a:r>
            <a:r>
              <a:rPr lang="en-US" altLang="zh-TW" dirty="0"/>
              <a:t>W2)</a:t>
            </a:r>
          </a:p>
          <a:p>
            <a:pPr lvl="1"/>
            <a:r>
              <a:rPr lang="zh-CN" altLang="en-US" dirty="0" smtClean="0"/>
              <a:t>低电平快递</a:t>
            </a:r>
            <a:r>
              <a:rPr lang="en-US" altLang="zh-TW" dirty="0" smtClean="0"/>
              <a:t>(</a:t>
            </a:r>
            <a:r>
              <a:rPr lang="en-US" altLang="zh-TW" dirty="0"/>
              <a:t>W1)</a:t>
            </a:r>
          </a:p>
          <a:p>
            <a:pPr lvl="1"/>
            <a:r>
              <a:rPr lang="zh-CN" altLang="en-US" dirty="0" smtClean="0"/>
              <a:t>两个上升沿之间的宽度</a:t>
            </a:r>
            <a:r>
              <a:rPr lang="en-US" altLang="zh-TW" dirty="0" smtClean="0"/>
              <a:t>(</a:t>
            </a:r>
            <a:r>
              <a:rPr lang="en-US" altLang="zh-TW" dirty="0"/>
              <a:t>W1+W2)</a:t>
            </a:r>
          </a:p>
          <a:p>
            <a:pPr lvl="1"/>
            <a:r>
              <a:rPr lang="zh-CN" altLang="en-US" dirty="0" smtClean="0"/>
              <a:t>两个下降沿之间的宽度</a:t>
            </a:r>
            <a:r>
              <a:rPr lang="en-US" altLang="zh-TW" dirty="0" smtClean="0"/>
              <a:t>(</a:t>
            </a:r>
            <a:r>
              <a:rPr lang="en-US" altLang="zh-TW" dirty="0"/>
              <a:t>W1+W2)</a:t>
            </a:r>
          </a:p>
          <a:p>
            <a:r>
              <a:rPr lang="zh-CN" altLang="en-US" dirty="0" smtClean="0"/>
              <a:t>捕获输入通道</a:t>
            </a:r>
            <a:endParaRPr lang="en-US" altLang="zh-TW" dirty="0"/>
          </a:p>
          <a:p>
            <a:r>
              <a:rPr lang="zh-CN" altLang="en-US" dirty="0" smtClean="0"/>
              <a:t>采样频率</a:t>
            </a:r>
            <a:endParaRPr lang="en-US" altLang="zh-TW" dirty="0"/>
          </a:p>
          <a:p>
            <a:r>
              <a:rPr lang="zh-CN" altLang="en-US" dirty="0" smtClean="0"/>
              <a:t>捕获功能中断</a:t>
            </a:r>
            <a:endParaRPr lang="en-US" altLang="zh-TW" dirty="0"/>
          </a:p>
          <a:p>
            <a:r>
              <a:rPr lang="zh-CN" altLang="en-US" dirty="0" smtClean="0"/>
              <a:t>捕获波形宽度数据</a:t>
            </a:r>
            <a:endParaRPr lang="en-US" altLang="zh-TW" dirty="0"/>
          </a:p>
          <a:p>
            <a:pPr lvl="1"/>
            <a:r>
              <a:rPr lang="zh-CN" altLang="en-US" dirty="0" smtClean="0"/>
              <a:t>上升</a:t>
            </a:r>
            <a:r>
              <a:rPr lang="en-US" altLang="zh-TW" dirty="0" smtClean="0"/>
              <a:t>/</a:t>
            </a:r>
            <a:r>
              <a:rPr lang="zh-CN" altLang="en-US" dirty="0" smtClean="0"/>
              <a:t>下降锁存寄存器</a:t>
            </a:r>
            <a:r>
              <a:rPr lang="en-US" altLang="zh-TW" dirty="0" smtClean="0"/>
              <a:t> </a:t>
            </a:r>
            <a:r>
              <a:rPr lang="en-US" altLang="zh-TW" dirty="0" smtClean="0"/>
              <a:t>(</a:t>
            </a:r>
            <a:r>
              <a:rPr lang="en-US" altLang="zh-TW" dirty="0" err="1" smtClean="0"/>
              <a:t>PWM_CRLx</a:t>
            </a:r>
            <a:r>
              <a:rPr lang="en-US" altLang="zh-TW" dirty="0" smtClean="0"/>
              <a:t>, </a:t>
            </a:r>
            <a:r>
              <a:rPr lang="en-US" altLang="zh-TW" dirty="0" err="1" smtClean="0"/>
              <a:t>PWM_CFLx</a:t>
            </a:r>
            <a:r>
              <a:rPr lang="en-US" altLang="zh-TW" dirty="0"/>
              <a:t>) </a:t>
            </a:r>
          </a:p>
          <a:p>
            <a:endParaRPr lang="zh-TW" altLang="en-US" dirty="0"/>
          </a:p>
        </p:txBody>
      </p:sp>
      <p:sp>
        <p:nvSpPr>
          <p:cNvPr id="28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1500EE8-613A-40FD-A940-6037A18C5A74}" type="slidenum">
              <a:rPr lang="zh-TW" altLang="en-US"/>
              <a:pPr/>
              <a:t>10</a:t>
            </a:fld>
            <a:endParaRPr lang="en-US" altLang="zh-TW" dirty="0"/>
          </a:p>
        </p:txBody>
      </p:sp>
      <p:graphicFrame>
        <p:nvGraphicFramePr>
          <p:cNvPr id="364550" name="Object 6"/>
          <p:cNvGraphicFramePr>
            <a:graphicFrameLocks noChangeAspect="1"/>
          </p:cNvGraphicFramePr>
          <p:nvPr/>
        </p:nvGraphicFramePr>
        <p:xfrm>
          <a:off x="4281488" y="1930400"/>
          <a:ext cx="4521200" cy="203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4613" name="Visio" r:id="rId4" imgW="2386793" imgH="1075569" progId="Visio.Drawing.11">
                  <p:embed/>
                </p:oleObj>
              </mc:Choice>
              <mc:Fallback>
                <p:oleObj name="Visio" r:id="rId4" imgW="2386793" imgH="1075569" progId="Visio.Drawing.11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1488" y="1930400"/>
                        <a:ext cx="4521200" cy="203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9981" name="Oval 13"/>
          <p:cNvSpPr>
            <a:spLocks noChangeArrowheads="1"/>
          </p:cNvSpPr>
          <p:nvPr/>
        </p:nvSpPr>
        <p:spPr bwMode="auto">
          <a:xfrm>
            <a:off x="6978650" y="2333625"/>
            <a:ext cx="274638" cy="735013"/>
          </a:xfrm>
          <a:prstGeom prst="ellipse">
            <a:avLst/>
          </a:prstGeom>
          <a:noFill/>
          <a:ln w="12700" algn="ctr">
            <a:solidFill>
              <a:srgbClr val="FF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eaLnBrk="0" hangingPunct="0"/>
            <a:endParaRPr kumimoji="0" lang="zh-TW" altLang="en-US"/>
          </a:p>
        </p:txBody>
      </p:sp>
      <p:sp>
        <p:nvSpPr>
          <p:cNvPr id="339982" name="Oval 14"/>
          <p:cNvSpPr>
            <a:spLocks noChangeArrowheads="1"/>
          </p:cNvSpPr>
          <p:nvPr/>
        </p:nvSpPr>
        <p:spPr bwMode="auto">
          <a:xfrm>
            <a:off x="4905375" y="2303463"/>
            <a:ext cx="214313" cy="803275"/>
          </a:xfrm>
          <a:prstGeom prst="ellipse">
            <a:avLst/>
          </a:prstGeom>
          <a:noFill/>
          <a:ln w="12700" algn="ctr">
            <a:solidFill>
              <a:srgbClr val="FF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eaLnBrk="0" hangingPunct="0"/>
            <a:endParaRPr kumimoji="0" lang="zh-TW" altLang="en-US"/>
          </a:p>
        </p:txBody>
      </p:sp>
      <p:sp>
        <p:nvSpPr>
          <p:cNvPr id="339983" name="Oval 15"/>
          <p:cNvSpPr>
            <a:spLocks noChangeArrowheads="1"/>
          </p:cNvSpPr>
          <p:nvPr/>
        </p:nvSpPr>
        <p:spPr bwMode="auto">
          <a:xfrm>
            <a:off x="7958138" y="2271713"/>
            <a:ext cx="239712" cy="735012"/>
          </a:xfrm>
          <a:prstGeom prst="ellipse">
            <a:avLst/>
          </a:prstGeom>
          <a:noFill/>
          <a:ln w="12700" algn="ctr">
            <a:solidFill>
              <a:srgbClr val="FF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eaLnBrk="0" hangingPunct="0"/>
            <a:endParaRPr kumimoji="0" lang="zh-TW" altLang="en-US"/>
          </a:p>
        </p:txBody>
      </p:sp>
      <p:sp>
        <p:nvSpPr>
          <p:cNvPr id="339984" name="Line 16"/>
          <p:cNvSpPr>
            <a:spLocks noChangeShapeType="1"/>
          </p:cNvSpPr>
          <p:nvPr/>
        </p:nvSpPr>
        <p:spPr bwMode="auto">
          <a:xfrm>
            <a:off x="5435600" y="2657475"/>
            <a:ext cx="1358900" cy="0"/>
          </a:xfrm>
          <a:prstGeom prst="line">
            <a:avLst/>
          </a:prstGeom>
          <a:noFill/>
          <a:ln w="19050">
            <a:solidFill>
              <a:srgbClr val="FF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339985" name="Line 17"/>
          <p:cNvSpPr>
            <a:spLocks noChangeShapeType="1"/>
          </p:cNvSpPr>
          <p:nvPr/>
        </p:nvSpPr>
        <p:spPr bwMode="auto">
          <a:xfrm>
            <a:off x="6899275" y="3924300"/>
            <a:ext cx="1358900" cy="0"/>
          </a:xfrm>
          <a:prstGeom prst="line">
            <a:avLst/>
          </a:prstGeom>
          <a:noFill/>
          <a:ln w="19050">
            <a:solidFill>
              <a:srgbClr val="FF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364556" name="Line 18"/>
          <p:cNvSpPr>
            <a:spLocks noChangeShapeType="1"/>
          </p:cNvSpPr>
          <p:nvPr/>
        </p:nvSpPr>
        <p:spPr bwMode="auto">
          <a:xfrm>
            <a:off x="5321300" y="2897188"/>
            <a:ext cx="0" cy="512762"/>
          </a:xfrm>
          <a:prstGeom prst="line">
            <a:avLst/>
          </a:prstGeom>
          <a:noFill/>
          <a:ln w="28575">
            <a:solidFill>
              <a:srgbClr val="FF0000"/>
            </a:solidFill>
            <a:prstDash val="sysDot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364557" name="Line 19"/>
          <p:cNvSpPr>
            <a:spLocks noChangeShapeType="1"/>
          </p:cNvSpPr>
          <p:nvPr/>
        </p:nvSpPr>
        <p:spPr bwMode="auto">
          <a:xfrm>
            <a:off x="5505450" y="2890838"/>
            <a:ext cx="0" cy="512762"/>
          </a:xfrm>
          <a:prstGeom prst="line">
            <a:avLst/>
          </a:prstGeom>
          <a:noFill/>
          <a:ln w="28575">
            <a:solidFill>
              <a:srgbClr val="FF0000"/>
            </a:solidFill>
            <a:prstDash val="sysDot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364558" name="Line 20"/>
          <p:cNvSpPr>
            <a:spLocks noChangeShapeType="1"/>
          </p:cNvSpPr>
          <p:nvPr/>
        </p:nvSpPr>
        <p:spPr bwMode="auto">
          <a:xfrm>
            <a:off x="5692775" y="2892425"/>
            <a:ext cx="0" cy="512763"/>
          </a:xfrm>
          <a:prstGeom prst="line">
            <a:avLst/>
          </a:prstGeom>
          <a:noFill/>
          <a:ln w="28575">
            <a:solidFill>
              <a:srgbClr val="FF0000"/>
            </a:solidFill>
            <a:prstDash val="sysDot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364559" name="Line 21"/>
          <p:cNvSpPr>
            <a:spLocks noChangeShapeType="1"/>
          </p:cNvSpPr>
          <p:nvPr/>
        </p:nvSpPr>
        <p:spPr bwMode="auto">
          <a:xfrm>
            <a:off x="5924550" y="2900363"/>
            <a:ext cx="0" cy="512762"/>
          </a:xfrm>
          <a:prstGeom prst="line">
            <a:avLst/>
          </a:prstGeom>
          <a:noFill/>
          <a:ln w="28575">
            <a:solidFill>
              <a:srgbClr val="FF0000"/>
            </a:solidFill>
            <a:prstDash val="sysDot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339990" name="Text Box 22"/>
          <p:cNvSpPr txBox="1">
            <a:spLocks noChangeArrowheads="1"/>
          </p:cNvSpPr>
          <p:nvPr/>
        </p:nvSpPr>
        <p:spPr bwMode="auto">
          <a:xfrm>
            <a:off x="5341938" y="3382963"/>
            <a:ext cx="9239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ctr" eaLnBrk="0" hangingPunct="0">
              <a:defRPr kumimoji="1">
                <a:solidFill>
                  <a:schemeClr val="tx1"/>
                </a:solidFill>
                <a:latin typeface="Arial Unicode MS" pitchFamily="34" charset="-120"/>
                <a:ea typeface="新細明體" pitchFamily="18" charset="-120"/>
              </a:defRPr>
            </a:lvl1pPr>
            <a:lvl2pPr marL="742950" indent="-285750" algn="ctr" eaLnBrk="0" hangingPunct="0">
              <a:defRPr kumimoji="1">
                <a:solidFill>
                  <a:schemeClr val="tx1"/>
                </a:solidFill>
                <a:latin typeface="Arial Unicode MS" pitchFamily="34" charset="-120"/>
                <a:ea typeface="新細明體" pitchFamily="18" charset="-120"/>
              </a:defRPr>
            </a:lvl2pPr>
            <a:lvl3pPr marL="1143000" indent="-228600" algn="ctr" eaLnBrk="0" hangingPunct="0">
              <a:defRPr kumimoji="1">
                <a:solidFill>
                  <a:schemeClr val="tx1"/>
                </a:solidFill>
                <a:latin typeface="Arial Unicode MS" pitchFamily="34" charset="-120"/>
                <a:ea typeface="新細明體" pitchFamily="18" charset="-120"/>
              </a:defRPr>
            </a:lvl3pPr>
            <a:lvl4pPr marL="1600200" indent="-228600" algn="ctr" eaLnBrk="0" hangingPunct="0">
              <a:defRPr kumimoji="1">
                <a:solidFill>
                  <a:schemeClr val="tx1"/>
                </a:solidFill>
                <a:latin typeface="Arial Unicode MS" pitchFamily="34" charset="-120"/>
                <a:ea typeface="新細明體" pitchFamily="18" charset="-120"/>
              </a:defRPr>
            </a:lvl4pPr>
            <a:lvl5pPr marL="2057400" indent="-228600" algn="ctr" eaLnBrk="0" hangingPunct="0">
              <a:defRPr kumimoji="1">
                <a:solidFill>
                  <a:schemeClr val="tx1"/>
                </a:solidFill>
                <a:latin typeface="Arial Unicode MS" pitchFamily="34" charset="-120"/>
                <a:ea typeface="新細明體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Unicode MS" pitchFamily="34" charset="-120"/>
                <a:ea typeface="新細明體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Unicode MS" pitchFamily="34" charset="-120"/>
                <a:ea typeface="新細明體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Unicode MS" pitchFamily="34" charset="-120"/>
                <a:ea typeface="新細明體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Unicode MS" pitchFamily="34" charset="-120"/>
                <a:ea typeface="新細明體" pitchFamily="18" charset="-120"/>
              </a:defRPr>
            </a:lvl9pPr>
          </a:lstStyle>
          <a:p>
            <a:r>
              <a:rPr kumimoji="0" lang="en-US" altLang="zh-TW" sz="1400">
                <a:solidFill>
                  <a:srgbClr val="FF3300"/>
                </a:solidFill>
              </a:rPr>
              <a:t>Sampling</a:t>
            </a:r>
          </a:p>
        </p:txBody>
      </p:sp>
      <p:sp>
        <p:nvSpPr>
          <p:cNvPr id="339991" name="AutoShape 23"/>
          <p:cNvSpPr>
            <a:spLocks/>
          </p:cNvSpPr>
          <p:nvPr/>
        </p:nvSpPr>
        <p:spPr bwMode="auto">
          <a:xfrm>
            <a:off x="7416800" y="1073150"/>
            <a:ext cx="914400" cy="311150"/>
          </a:xfrm>
          <a:prstGeom prst="borderCallout2">
            <a:avLst>
              <a:gd name="adj1" fmla="val 36736"/>
              <a:gd name="adj2" fmla="val -8333"/>
              <a:gd name="adj3" fmla="val 36736"/>
              <a:gd name="adj4" fmla="val -20662"/>
              <a:gd name="adj5" fmla="val 303060"/>
              <a:gd name="adj6" fmla="val -33509"/>
            </a:avLst>
          </a:prstGeom>
          <a:solidFill>
            <a:schemeClr val="accent1"/>
          </a:solidFill>
          <a:ln w="9525" algn="ctr">
            <a:solidFill>
              <a:srgbClr val="3366FF"/>
            </a:solidFill>
            <a:miter lim="800000"/>
            <a:headEnd type="triangle" w="med" len="med"/>
            <a:tailEnd/>
          </a:ln>
        </p:spPr>
        <p:txBody>
          <a:bodyPr/>
          <a:lstStyle/>
          <a:p>
            <a:pPr algn="ctr" eaLnBrk="0" hangingPunct="0"/>
            <a:r>
              <a:rPr kumimoji="0" lang="en-US" altLang="zh-TW" sz="1400"/>
              <a:t>Interrupt</a:t>
            </a:r>
          </a:p>
        </p:txBody>
      </p:sp>
      <p:sp>
        <p:nvSpPr>
          <p:cNvPr id="364562" name="Line 24"/>
          <p:cNvSpPr>
            <a:spLocks noChangeShapeType="1"/>
          </p:cNvSpPr>
          <p:nvPr/>
        </p:nvSpPr>
        <p:spPr bwMode="auto">
          <a:xfrm flipH="1" flipV="1">
            <a:off x="7878763" y="1419225"/>
            <a:ext cx="204787" cy="596900"/>
          </a:xfrm>
          <a:prstGeom prst="line">
            <a:avLst/>
          </a:prstGeom>
          <a:noFill/>
          <a:ln w="9525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339993" name="Line 25"/>
          <p:cNvSpPr>
            <a:spLocks noChangeShapeType="1"/>
          </p:cNvSpPr>
          <p:nvPr/>
        </p:nvSpPr>
        <p:spPr bwMode="auto">
          <a:xfrm>
            <a:off x="7385050" y="3121025"/>
            <a:ext cx="457200" cy="0"/>
          </a:xfrm>
          <a:prstGeom prst="line">
            <a:avLst/>
          </a:prstGeom>
          <a:noFill/>
          <a:ln w="19050">
            <a:solidFill>
              <a:srgbClr val="FF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339994" name="Line 26"/>
          <p:cNvSpPr>
            <a:spLocks noChangeShapeType="1"/>
          </p:cNvSpPr>
          <p:nvPr/>
        </p:nvSpPr>
        <p:spPr bwMode="auto">
          <a:xfrm>
            <a:off x="5875338" y="2163763"/>
            <a:ext cx="457200" cy="0"/>
          </a:xfrm>
          <a:prstGeom prst="line">
            <a:avLst/>
          </a:prstGeom>
          <a:noFill/>
          <a:ln w="19050">
            <a:solidFill>
              <a:srgbClr val="FF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364565" name="Line 27"/>
          <p:cNvSpPr>
            <a:spLocks noChangeShapeType="1"/>
          </p:cNvSpPr>
          <p:nvPr/>
        </p:nvSpPr>
        <p:spPr bwMode="auto">
          <a:xfrm>
            <a:off x="5321300" y="2897188"/>
            <a:ext cx="0" cy="512762"/>
          </a:xfrm>
          <a:prstGeom prst="line">
            <a:avLst/>
          </a:prstGeom>
          <a:noFill/>
          <a:ln w="28575">
            <a:solidFill>
              <a:srgbClr val="FF0000"/>
            </a:solidFill>
            <a:prstDash val="sysDot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364566" name="Line 28"/>
          <p:cNvSpPr>
            <a:spLocks noChangeShapeType="1"/>
          </p:cNvSpPr>
          <p:nvPr/>
        </p:nvSpPr>
        <p:spPr bwMode="auto">
          <a:xfrm>
            <a:off x="5505450" y="2890838"/>
            <a:ext cx="0" cy="512762"/>
          </a:xfrm>
          <a:prstGeom prst="line">
            <a:avLst/>
          </a:prstGeom>
          <a:noFill/>
          <a:ln w="28575">
            <a:solidFill>
              <a:srgbClr val="FF0000"/>
            </a:solidFill>
            <a:prstDash val="sysDot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364567" name="Line 29"/>
          <p:cNvSpPr>
            <a:spLocks noChangeShapeType="1"/>
          </p:cNvSpPr>
          <p:nvPr/>
        </p:nvSpPr>
        <p:spPr bwMode="auto">
          <a:xfrm>
            <a:off x="5692775" y="2892425"/>
            <a:ext cx="0" cy="512763"/>
          </a:xfrm>
          <a:prstGeom prst="line">
            <a:avLst/>
          </a:prstGeom>
          <a:noFill/>
          <a:ln w="28575">
            <a:solidFill>
              <a:srgbClr val="FF0000"/>
            </a:solidFill>
            <a:prstDash val="sysDot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364568" name="Line 30"/>
          <p:cNvSpPr>
            <a:spLocks noChangeShapeType="1"/>
          </p:cNvSpPr>
          <p:nvPr/>
        </p:nvSpPr>
        <p:spPr bwMode="auto">
          <a:xfrm>
            <a:off x="5321300" y="2897188"/>
            <a:ext cx="0" cy="512762"/>
          </a:xfrm>
          <a:prstGeom prst="line">
            <a:avLst/>
          </a:prstGeom>
          <a:noFill/>
          <a:ln w="28575">
            <a:solidFill>
              <a:srgbClr val="FF0000"/>
            </a:solidFill>
            <a:prstDash val="sysDot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364569" name="Line 31"/>
          <p:cNvSpPr>
            <a:spLocks noChangeShapeType="1"/>
          </p:cNvSpPr>
          <p:nvPr/>
        </p:nvSpPr>
        <p:spPr bwMode="auto">
          <a:xfrm>
            <a:off x="5505450" y="2890838"/>
            <a:ext cx="0" cy="512762"/>
          </a:xfrm>
          <a:prstGeom prst="line">
            <a:avLst/>
          </a:prstGeom>
          <a:noFill/>
          <a:ln w="28575">
            <a:solidFill>
              <a:srgbClr val="FF0000"/>
            </a:solidFill>
            <a:prstDash val="sysDot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340000" name="Line 32"/>
          <p:cNvSpPr>
            <a:spLocks noChangeShapeType="1"/>
          </p:cNvSpPr>
          <p:nvPr/>
        </p:nvSpPr>
        <p:spPr bwMode="auto">
          <a:xfrm>
            <a:off x="5924550" y="2900363"/>
            <a:ext cx="0" cy="512762"/>
          </a:xfrm>
          <a:prstGeom prst="line">
            <a:avLst/>
          </a:prstGeom>
          <a:noFill/>
          <a:ln w="28575">
            <a:solidFill>
              <a:srgbClr val="FF0000"/>
            </a:solidFill>
            <a:prstDash val="sysDot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340001" name="Line 33"/>
          <p:cNvSpPr>
            <a:spLocks noChangeShapeType="1"/>
          </p:cNvSpPr>
          <p:nvPr/>
        </p:nvSpPr>
        <p:spPr bwMode="auto">
          <a:xfrm>
            <a:off x="5692775" y="2892425"/>
            <a:ext cx="0" cy="512763"/>
          </a:xfrm>
          <a:prstGeom prst="line">
            <a:avLst/>
          </a:prstGeom>
          <a:noFill/>
          <a:ln w="28575">
            <a:solidFill>
              <a:srgbClr val="FF0000"/>
            </a:solidFill>
            <a:prstDash val="sysDot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340002" name="Line 34"/>
          <p:cNvSpPr>
            <a:spLocks noChangeShapeType="1"/>
          </p:cNvSpPr>
          <p:nvPr/>
        </p:nvSpPr>
        <p:spPr bwMode="auto">
          <a:xfrm>
            <a:off x="5321300" y="2897188"/>
            <a:ext cx="0" cy="512762"/>
          </a:xfrm>
          <a:prstGeom prst="line">
            <a:avLst/>
          </a:prstGeom>
          <a:noFill/>
          <a:ln w="28575">
            <a:solidFill>
              <a:srgbClr val="FF0000"/>
            </a:solidFill>
            <a:prstDash val="sysDot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340003" name="Line 35"/>
          <p:cNvSpPr>
            <a:spLocks noChangeShapeType="1"/>
          </p:cNvSpPr>
          <p:nvPr/>
        </p:nvSpPr>
        <p:spPr bwMode="auto">
          <a:xfrm>
            <a:off x="5505450" y="2890838"/>
            <a:ext cx="0" cy="512762"/>
          </a:xfrm>
          <a:prstGeom prst="line">
            <a:avLst/>
          </a:prstGeom>
          <a:noFill/>
          <a:ln w="28575">
            <a:solidFill>
              <a:srgbClr val="FF0000"/>
            </a:solidFill>
            <a:prstDash val="sysDot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捕获输入特性</a:t>
            </a:r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时</a:t>
            </a:r>
            <a:r>
              <a:rPr lang="zh-CN" altLang="en-US" dirty="0" smtClean="0"/>
              <a:t>序逻辑和</a:t>
            </a:r>
            <a:r>
              <a:rPr lang="en-US" altLang="zh-CN" dirty="0" smtClean="0"/>
              <a:t>PWM</a:t>
            </a:r>
            <a:r>
              <a:rPr lang="zh-CN" altLang="en-US" dirty="0" smtClean="0"/>
              <a:t>发生器共享</a:t>
            </a:r>
            <a:r>
              <a:rPr lang="en-US" altLang="zh-TW" dirty="0" smtClean="0"/>
              <a:t>. (</a:t>
            </a:r>
            <a:r>
              <a:rPr lang="zh-CN" altLang="en-US" dirty="0" smtClean="0"/>
              <a:t>因而最高</a:t>
            </a:r>
            <a:r>
              <a:rPr lang="en-US" altLang="zh-TW" dirty="0" smtClean="0"/>
              <a:t>16 </a:t>
            </a:r>
            <a:r>
              <a:rPr lang="en-US" altLang="zh-TW" dirty="0"/>
              <a:t>bits </a:t>
            </a:r>
            <a:r>
              <a:rPr lang="zh-CN" altLang="en-US" dirty="0" smtClean="0"/>
              <a:t>数据长度</a:t>
            </a:r>
            <a:r>
              <a:rPr lang="en-US" altLang="zh-TW" dirty="0" smtClean="0"/>
              <a:t>)</a:t>
            </a:r>
            <a:endParaRPr lang="en-US" altLang="zh-TW" dirty="0"/>
          </a:p>
          <a:p>
            <a:r>
              <a:rPr lang="en-US" altLang="zh-TW" dirty="0"/>
              <a:t>8 </a:t>
            </a:r>
            <a:r>
              <a:rPr lang="zh-CN" altLang="en-US" dirty="0" smtClean="0"/>
              <a:t>个捕获输入脚和</a:t>
            </a:r>
            <a:r>
              <a:rPr lang="en-US" altLang="zh-CN" dirty="0" smtClean="0"/>
              <a:t>PWM</a:t>
            </a:r>
            <a:r>
              <a:rPr lang="zh-CN" altLang="en-US" dirty="0" smtClean="0"/>
              <a:t>输出脚共享</a:t>
            </a:r>
            <a:endParaRPr lang="en-US" altLang="zh-TW" dirty="0"/>
          </a:p>
          <a:p>
            <a:r>
              <a:rPr lang="zh-CN" altLang="en-US" dirty="0" smtClean="0"/>
              <a:t>每个通道支持</a:t>
            </a:r>
            <a:endParaRPr lang="en-US" altLang="zh-TW" dirty="0"/>
          </a:p>
          <a:p>
            <a:pPr lvl="1"/>
            <a:r>
              <a:rPr lang="zh-CN" altLang="en-US" dirty="0" smtClean="0"/>
              <a:t>上升沿锁存寄存器</a:t>
            </a:r>
            <a:r>
              <a:rPr lang="en-US" altLang="zh-TW" dirty="0" smtClean="0"/>
              <a:t> (</a:t>
            </a:r>
            <a:r>
              <a:rPr lang="en-US" altLang="zh-TW" dirty="0" err="1"/>
              <a:t>PWM_CRLx</a:t>
            </a:r>
            <a:r>
              <a:rPr lang="en-US" altLang="zh-TW" dirty="0"/>
              <a:t>)</a:t>
            </a:r>
          </a:p>
          <a:p>
            <a:pPr lvl="1"/>
            <a:r>
              <a:rPr lang="zh-CN" altLang="en-US" dirty="0" smtClean="0"/>
              <a:t>下降沿</a:t>
            </a:r>
            <a:r>
              <a:rPr lang="zh-CN" altLang="en-US" dirty="0"/>
              <a:t>锁存寄存器</a:t>
            </a:r>
            <a:r>
              <a:rPr lang="en-US" altLang="zh-TW" dirty="0" smtClean="0"/>
              <a:t>(</a:t>
            </a:r>
            <a:r>
              <a:rPr lang="en-US" altLang="zh-TW" dirty="0" err="1"/>
              <a:t>PWM_CFLx</a:t>
            </a:r>
            <a:r>
              <a:rPr lang="en-US" altLang="zh-TW" dirty="0"/>
              <a:t>)</a:t>
            </a:r>
          </a:p>
          <a:p>
            <a:pPr lvl="1"/>
            <a:r>
              <a:rPr lang="zh-CN" altLang="en-US" dirty="0" smtClean="0"/>
              <a:t>捕获中断标志</a:t>
            </a:r>
            <a:r>
              <a:rPr lang="en-US" altLang="zh-TW" dirty="0" smtClean="0"/>
              <a:t>(</a:t>
            </a:r>
            <a:r>
              <a:rPr lang="en-US" altLang="zh-TW" dirty="0" err="1"/>
              <a:t>CAPIFx</a:t>
            </a:r>
            <a:r>
              <a:rPr lang="en-US" altLang="zh-TW" dirty="0"/>
              <a:t>) </a:t>
            </a:r>
          </a:p>
          <a:p>
            <a:endParaRPr lang="zh-TW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94CDFAE-9F50-46CE-A350-54FC19231C5E}" type="slidenum">
              <a:rPr lang="zh-TW" altLang="en-US"/>
              <a:pPr/>
              <a:t>11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捕获时序特性</a:t>
            </a:r>
            <a:endParaRPr lang="zh-TW" altLang="en-US" dirty="0"/>
          </a:p>
        </p:txBody>
      </p:sp>
      <p:sp>
        <p:nvSpPr>
          <p:cNvPr id="16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4A2EB57-8FAF-40F5-A337-CB0427EAF969}" type="slidenum">
              <a:rPr lang="zh-TW" altLang="en-US"/>
              <a:pPr/>
              <a:t>12</a:t>
            </a:fld>
            <a:endParaRPr lang="en-US" altLang="zh-TW"/>
          </a:p>
        </p:txBody>
      </p:sp>
      <p:sp>
        <p:nvSpPr>
          <p:cNvPr id="32973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043613" y="2395538"/>
            <a:ext cx="3100387" cy="2998787"/>
          </a:xfrm>
        </p:spPr>
        <p:txBody>
          <a:bodyPr/>
          <a:lstStyle/>
          <a:p>
            <a:pPr marL="457200" indent="-457200">
              <a:lnSpc>
                <a:spcPct val="90000"/>
              </a:lnSpc>
            </a:pPr>
            <a:r>
              <a:rPr lang="zh-CN" altLang="en-US" sz="1800" dirty="0" smtClean="0">
                <a:solidFill>
                  <a:srgbClr val="0000FF"/>
                </a:solidFill>
              </a:rPr>
              <a:t>捕获中断发生时，</a:t>
            </a:r>
            <a:r>
              <a:rPr lang="en-US" altLang="zh-TW" sz="1800" dirty="0">
                <a:solidFill>
                  <a:srgbClr val="0000FF"/>
                </a:solidFill>
              </a:rPr>
              <a:t> (</a:t>
            </a:r>
            <a:r>
              <a:rPr lang="en-US" altLang="zh-TW" sz="1800" dirty="0" err="1">
                <a:solidFill>
                  <a:srgbClr val="0000FF"/>
                </a:solidFill>
              </a:rPr>
              <a:t>CAPIFx</a:t>
            </a:r>
            <a:r>
              <a:rPr lang="en-US" altLang="zh-TW" sz="1800" dirty="0">
                <a:solidFill>
                  <a:srgbClr val="0000FF"/>
                </a:solidFill>
              </a:rPr>
              <a:t>) </a:t>
            </a:r>
            <a:r>
              <a:rPr lang="zh-CN" altLang="en-US" sz="1800" dirty="0" smtClean="0">
                <a:solidFill>
                  <a:srgbClr val="0000FF"/>
                </a:solidFill>
              </a:rPr>
              <a:t>被置，</a:t>
            </a:r>
            <a:r>
              <a:rPr lang="en-US" altLang="zh-TW" sz="1800" dirty="0" smtClean="0">
                <a:solidFill>
                  <a:srgbClr val="0000FF"/>
                </a:solidFill>
              </a:rPr>
              <a:t>PWM </a:t>
            </a:r>
            <a:r>
              <a:rPr lang="zh-CN" altLang="en-US" sz="1800" dirty="0" smtClean="0">
                <a:solidFill>
                  <a:srgbClr val="0000FF"/>
                </a:solidFill>
              </a:rPr>
              <a:t>计数器将从</a:t>
            </a:r>
            <a:r>
              <a:rPr lang="en-US" altLang="zh-CN" sz="1800" dirty="0" err="1" smtClean="0">
                <a:solidFill>
                  <a:srgbClr val="0000FF"/>
                </a:solidFill>
              </a:rPr>
              <a:t>CNx</a:t>
            </a:r>
            <a:r>
              <a:rPr lang="zh-CN" altLang="en-US" sz="1800" dirty="0" smtClean="0">
                <a:solidFill>
                  <a:srgbClr val="0000FF"/>
                </a:solidFill>
              </a:rPr>
              <a:t>寄存器重载</a:t>
            </a:r>
            <a:endParaRPr lang="en-US" altLang="zh-TW" sz="1800" dirty="0" smtClean="0">
              <a:solidFill>
                <a:srgbClr val="0000FF"/>
              </a:solidFill>
            </a:endParaRPr>
          </a:p>
          <a:p>
            <a:pPr marL="457200" indent="-457200">
              <a:lnSpc>
                <a:spcPct val="90000"/>
              </a:lnSpc>
            </a:pPr>
            <a:r>
              <a:rPr lang="zh-CN" altLang="en-US" sz="1800" dirty="0" smtClean="0">
                <a:solidFill>
                  <a:srgbClr val="0000FF"/>
                </a:solidFill>
              </a:rPr>
              <a:t>低电平时间宽度为</a:t>
            </a:r>
            <a:r>
              <a:rPr lang="en-US" altLang="zh-TW" sz="1800" dirty="0" smtClean="0">
                <a:solidFill>
                  <a:srgbClr val="0000FF"/>
                </a:solidFill>
              </a:rPr>
              <a:t> (CNx+1 - </a:t>
            </a:r>
            <a:r>
              <a:rPr lang="en-US" altLang="zh-TW" sz="1800" dirty="0" err="1" smtClean="0">
                <a:solidFill>
                  <a:srgbClr val="0000FF"/>
                </a:solidFill>
              </a:rPr>
              <a:t>CRLx</a:t>
            </a:r>
            <a:r>
              <a:rPr lang="en-US" altLang="zh-TW" sz="1800" dirty="0" smtClean="0">
                <a:solidFill>
                  <a:srgbClr val="0000FF"/>
                </a:solidFill>
              </a:rPr>
              <a:t>).</a:t>
            </a:r>
          </a:p>
          <a:p>
            <a:pPr marL="457200" indent="-457200">
              <a:lnSpc>
                <a:spcPct val="90000"/>
              </a:lnSpc>
            </a:pPr>
            <a:r>
              <a:rPr lang="zh-CN" altLang="en-US" sz="1800" dirty="0" smtClean="0">
                <a:solidFill>
                  <a:srgbClr val="0000FF"/>
                </a:solidFill>
              </a:rPr>
              <a:t>高电平时间宽度为</a:t>
            </a:r>
            <a:r>
              <a:rPr lang="en-US" altLang="zh-TW" sz="1800" dirty="0" smtClean="0">
                <a:solidFill>
                  <a:srgbClr val="0000FF"/>
                </a:solidFill>
              </a:rPr>
              <a:t>(CNx+1 </a:t>
            </a:r>
            <a:r>
              <a:rPr lang="en-US" altLang="zh-TW" sz="1800" dirty="0">
                <a:solidFill>
                  <a:srgbClr val="0000FF"/>
                </a:solidFill>
              </a:rPr>
              <a:t>- </a:t>
            </a:r>
            <a:r>
              <a:rPr lang="en-US" altLang="zh-TW" sz="1800" dirty="0" err="1" smtClean="0">
                <a:solidFill>
                  <a:srgbClr val="0000FF"/>
                </a:solidFill>
              </a:rPr>
              <a:t>CFLx</a:t>
            </a:r>
            <a:r>
              <a:rPr lang="en-US" altLang="zh-TW" sz="1800" dirty="0" smtClean="0">
                <a:solidFill>
                  <a:srgbClr val="0000FF"/>
                </a:solidFill>
              </a:rPr>
              <a:t>).</a:t>
            </a:r>
            <a:endParaRPr lang="en-US" altLang="zh-TW" sz="1800" dirty="0">
              <a:solidFill>
                <a:srgbClr val="0000FF"/>
              </a:solidFill>
            </a:endParaRPr>
          </a:p>
          <a:p>
            <a:pPr marL="457200" indent="-457200">
              <a:lnSpc>
                <a:spcPct val="90000"/>
              </a:lnSpc>
            </a:pPr>
            <a:endParaRPr lang="en-US" altLang="zh-TW" sz="1800" dirty="0">
              <a:solidFill>
                <a:srgbClr val="0000FF"/>
              </a:solidFill>
            </a:endParaRPr>
          </a:p>
        </p:txBody>
      </p:sp>
      <p:sp>
        <p:nvSpPr>
          <p:cNvPr id="329737" name="Rectangle 5"/>
          <p:cNvSpPr>
            <a:spLocks noChangeArrowheads="1"/>
          </p:cNvSpPr>
          <p:nvPr/>
        </p:nvSpPr>
        <p:spPr bwMode="auto">
          <a:xfrm>
            <a:off x="0" y="146685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 eaLnBrk="0" hangingPunct="0"/>
            <a:endParaRPr kumimoji="0" lang="zh-TW" altLang="en-US"/>
          </a:p>
        </p:txBody>
      </p:sp>
      <p:sp>
        <p:nvSpPr>
          <p:cNvPr id="329738" name="Rectangle 7"/>
          <p:cNvSpPr>
            <a:spLocks noChangeArrowheads="1"/>
          </p:cNvSpPr>
          <p:nvPr/>
        </p:nvSpPr>
        <p:spPr bwMode="auto">
          <a:xfrm>
            <a:off x="0" y="147002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 eaLnBrk="0" hangingPunct="0"/>
            <a:endParaRPr kumimoji="0" lang="zh-TW" altLang="en-US"/>
          </a:p>
        </p:txBody>
      </p:sp>
      <p:graphicFrame>
        <p:nvGraphicFramePr>
          <p:cNvPr id="329734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4686773"/>
              </p:ext>
            </p:extLst>
          </p:nvPr>
        </p:nvGraphicFramePr>
        <p:xfrm>
          <a:off x="244475" y="1527175"/>
          <a:ext cx="5759450" cy="5110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787" name="Visio" r:id="rId5" imgW="4415824" imgH="3924840" progId="Visio.Drawing.11">
                  <p:embed/>
                </p:oleObj>
              </mc:Choice>
              <mc:Fallback>
                <p:oleObj name="Visio" r:id="rId5" imgW="4415824" imgH="3924840" progId="Visio.Drawing.11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4475" y="1527175"/>
                        <a:ext cx="5759450" cy="51101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9744" name="Freeform 16"/>
          <p:cNvSpPr>
            <a:spLocks/>
          </p:cNvSpPr>
          <p:nvPr/>
        </p:nvSpPr>
        <p:spPr bwMode="auto">
          <a:xfrm>
            <a:off x="2533650" y="1828800"/>
            <a:ext cx="590550" cy="1133475"/>
          </a:xfrm>
          <a:custGeom>
            <a:avLst/>
            <a:gdLst>
              <a:gd name="T0" fmla="*/ 0 w 336"/>
              <a:gd name="T1" fmla="*/ 0 h 810"/>
              <a:gd name="T2" fmla="*/ 336 w 336"/>
              <a:gd name="T3" fmla="*/ 810 h 810"/>
              <a:gd name="T4" fmla="*/ 0 60000 65536"/>
              <a:gd name="T5" fmla="*/ 0 60000 65536"/>
              <a:gd name="T6" fmla="*/ 0 w 336"/>
              <a:gd name="T7" fmla="*/ 0 h 810"/>
              <a:gd name="T8" fmla="*/ 336 w 336"/>
              <a:gd name="T9" fmla="*/ 810 h 81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36" h="810">
                <a:moveTo>
                  <a:pt x="0" y="0"/>
                </a:moveTo>
                <a:cubicBezTo>
                  <a:pt x="150" y="336"/>
                  <a:pt x="300" y="673"/>
                  <a:pt x="336" y="810"/>
                </a:cubicBezTo>
              </a:path>
            </a:pathLst>
          </a:custGeom>
          <a:noFill/>
          <a:ln w="9525">
            <a:solidFill>
              <a:srgbClr val="FF3300"/>
            </a:solidFill>
            <a:prstDash val="dash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algn="ctr" eaLnBrk="0" hangingPunct="0"/>
            <a:endParaRPr kumimoji="0" lang="zh-TW" altLang="en-US"/>
          </a:p>
        </p:txBody>
      </p:sp>
      <p:sp>
        <p:nvSpPr>
          <p:cNvPr id="329747" name="Freeform 19"/>
          <p:cNvSpPr>
            <a:spLocks/>
          </p:cNvSpPr>
          <p:nvPr/>
        </p:nvSpPr>
        <p:spPr bwMode="auto">
          <a:xfrm>
            <a:off x="3940175" y="1825625"/>
            <a:ext cx="419100" cy="1647825"/>
          </a:xfrm>
          <a:custGeom>
            <a:avLst/>
            <a:gdLst>
              <a:gd name="T0" fmla="*/ 0 w 336"/>
              <a:gd name="T1" fmla="*/ 0 h 810"/>
              <a:gd name="T2" fmla="*/ 336 w 336"/>
              <a:gd name="T3" fmla="*/ 810 h 810"/>
              <a:gd name="T4" fmla="*/ 0 60000 65536"/>
              <a:gd name="T5" fmla="*/ 0 60000 65536"/>
              <a:gd name="T6" fmla="*/ 0 w 336"/>
              <a:gd name="T7" fmla="*/ 0 h 810"/>
              <a:gd name="T8" fmla="*/ 336 w 336"/>
              <a:gd name="T9" fmla="*/ 810 h 81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36" h="810">
                <a:moveTo>
                  <a:pt x="0" y="0"/>
                </a:moveTo>
                <a:cubicBezTo>
                  <a:pt x="150" y="336"/>
                  <a:pt x="300" y="673"/>
                  <a:pt x="336" y="810"/>
                </a:cubicBezTo>
              </a:path>
            </a:pathLst>
          </a:custGeom>
          <a:noFill/>
          <a:ln w="9525">
            <a:solidFill>
              <a:srgbClr val="FF3300"/>
            </a:solidFill>
            <a:prstDash val="dash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algn="ctr" eaLnBrk="0" hangingPunct="0"/>
            <a:endParaRPr kumimoji="0" lang="zh-TW" altLang="en-US"/>
          </a:p>
        </p:txBody>
      </p:sp>
      <p:sp>
        <p:nvSpPr>
          <p:cNvPr id="329749" name="Oval 21"/>
          <p:cNvSpPr>
            <a:spLocks noChangeArrowheads="1"/>
          </p:cNvSpPr>
          <p:nvPr/>
        </p:nvSpPr>
        <p:spPr bwMode="auto">
          <a:xfrm>
            <a:off x="3008313" y="2968625"/>
            <a:ext cx="327025" cy="415925"/>
          </a:xfrm>
          <a:prstGeom prst="ellipse">
            <a:avLst/>
          </a:prstGeom>
          <a:noFill/>
          <a:ln w="12700" algn="ctr">
            <a:solidFill>
              <a:srgbClr val="FF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eaLnBrk="0" hangingPunct="0"/>
            <a:endParaRPr kumimoji="0" lang="zh-TW" altLang="en-US"/>
          </a:p>
        </p:txBody>
      </p:sp>
      <p:sp>
        <p:nvSpPr>
          <p:cNvPr id="329750" name="Oval 22"/>
          <p:cNvSpPr>
            <a:spLocks noChangeArrowheads="1"/>
          </p:cNvSpPr>
          <p:nvPr/>
        </p:nvSpPr>
        <p:spPr bwMode="auto">
          <a:xfrm>
            <a:off x="4256088" y="3435350"/>
            <a:ext cx="327025" cy="415925"/>
          </a:xfrm>
          <a:prstGeom prst="ellipse">
            <a:avLst/>
          </a:prstGeom>
          <a:noFill/>
          <a:ln w="12700" algn="ctr">
            <a:solidFill>
              <a:srgbClr val="FF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eaLnBrk="0" hangingPunct="0"/>
            <a:endParaRPr kumimoji="0" lang="zh-TW" altLang="en-US"/>
          </a:p>
        </p:txBody>
      </p:sp>
      <p:sp>
        <p:nvSpPr>
          <p:cNvPr id="329754" name="Freeform 26"/>
          <p:cNvSpPr>
            <a:spLocks/>
          </p:cNvSpPr>
          <p:nvPr/>
        </p:nvSpPr>
        <p:spPr bwMode="auto">
          <a:xfrm flipH="1">
            <a:off x="2654300" y="3387725"/>
            <a:ext cx="504825" cy="2124075"/>
          </a:xfrm>
          <a:custGeom>
            <a:avLst/>
            <a:gdLst>
              <a:gd name="T0" fmla="*/ 0 w 336"/>
              <a:gd name="T1" fmla="*/ 0 h 810"/>
              <a:gd name="T2" fmla="*/ 336 w 336"/>
              <a:gd name="T3" fmla="*/ 810 h 810"/>
              <a:gd name="T4" fmla="*/ 0 60000 65536"/>
              <a:gd name="T5" fmla="*/ 0 60000 65536"/>
              <a:gd name="T6" fmla="*/ 0 w 336"/>
              <a:gd name="T7" fmla="*/ 0 h 810"/>
              <a:gd name="T8" fmla="*/ 336 w 336"/>
              <a:gd name="T9" fmla="*/ 810 h 81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36" h="810">
                <a:moveTo>
                  <a:pt x="0" y="0"/>
                </a:moveTo>
                <a:cubicBezTo>
                  <a:pt x="150" y="336"/>
                  <a:pt x="300" y="673"/>
                  <a:pt x="336" y="810"/>
                </a:cubicBezTo>
              </a:path>
            </a:pathLst>
          </a:custGeom>
          <a:noFill/>
          <a:ln w="9525">
            <a:solidFill>
              <a:srgbClr val="FF3300"/>
            </a:solidFill>
            <a:prstDash val="dash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algn="ctr" eaLnBrk="0" hangingPunct="0"/>
            <a:endParaRPr kumimoji="0" lang="zh-TW" altLang="en-US"/>
          </a:p>
        </p:txBody>
      </p:sp>
      <p:sp>
        <p:nvSpPr>
          <p:cNvPr id="329755" name="Freeform 27"/>
          <p:cNvSpPr>
            <a:spLocks/>
          </p:cNvSpPr>
          <p:nvPr/>
        </p:nvSpPr>
        <p:spPr bwMode="auto">
          <a:xfrm flipH="1">
            <a:off x="4102100" y="3854450"/>
            <a:ext cx="314325" cy="2105025"/>
          </a:xfrm>
          <a:custGeom>
            <a:avLst/>
            <a:gdLst>
              <a:gd name="T0" fmla="*/ 0 w 336"/>
              <a:gd name="T1" fmla="*/ 0 h 810"/>
              <a:gd name="T2" fmla="*/ 336 w 336"/>
              <a:gd name="T3" fmla="*/ 810 h 810"/>
              <a:gd name="T4" fmla="*/ 0 60000 65536"/>
              <a:gd name="T5" fmla="*/ 0 60000 65536"/>
              <a:gd name="T6" fmla="*/ 0 w 336"/>
              <a:gd name="T7" fmla="*/ 0 h 810"/>
              <a:gd name="T8" fmla="*/ 336 w 336"/>
              <a:gd name="T9" fmla="*/ 810 h 81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36" h="810">
                <a:moveTo>
                  <a:pt x="0" y="0"/>
                </a:moveTo>
                <a:cubicBezTo>
                  <a:pt x="150" y="336"/>
                  <a:pt x="300" y="673"/>
                  <a:pt x="336" y="810"/>
                </a:cubicBezTo>
              </a:path>
            </a:pathLst>
          </a:custGeom>
          <a:noFill/>
          <a:ln w="9525">
            <a:solidFill>
              <a:srgbClr val="FF3300"/>
            </a:solidFill>
            <a:prstDash val="dash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algn="ctr" eaLnBrk="0" hangingPunct="0"/>
            <a:endParaRPr kumimoji="0" lang="zh-TW" altLang="en-US"/>
          </a:p>
        </p:txBody>
      </p:sp>
      <p:sp>
        <p:nvSpPr>
          <p:cNvPr id="329761" name="Freeform 33"/>
          <p:cNvSpPr>
            <a:spLocks/>
          </p:cNvSpPr>
          <p:nvPr/>
        </p:nvSpPr>
        <p:spPr bwMode="auto">
          <a:xfrm>
            <a:off x="4708525" y="1851025"/>
            <a:ext cx="209550" cy="1181100"/>
          </a:xfrm>
          <a:custGeom>
            <a:avLst/>
            <a:gdLst>
              <a:gd name="T0" fmla="*/ 0 w 336"/>
              <a:gd name="T1" fmla="*/ 0 h 810"/>
              <a:gd name="T2" fmla="*/ 336 w 336"/>
              <a:gd name="T3" fmla="*/ 810 h 810"/>
              <a:gd name="T4" fmla="*/ 0 60000 65536"/>
              <a:gd name="T5" fmla="*/ 0 60000 65536"/>
              <a:gd name="T6" fmla="*/ 0 w 336"/>
              <a:gd name="T7" fmla="*/ 0 h 810"/>
              <a:gd name="T8" fmla="*/ 336 w 336"/>
              <a:gd name="T9" fmla="*/ 810 h 81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36" h="810">
                <a:moveTo>
                  <a:pt x="0" y="0"/>
                </a:moveTo>
                <a:cubicBezTo>
                  <a:pt x="150" y="336"/>
                  <a:pt x="300" y="673"/>
                  <a:pt x="336" y="810"/>
                </a:cubicBezTo>
              </a:path>
            </a:pathLst>
          </a:custGeom>
          <a:noFill/>
          <a:ln w="9525">
            <a:solidFill>
              <a:srgbClr val="FF3300"/>
            </a:solidFill>
            <a:prstDash val="dash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algn="ctr" eaLnBrk="0" hangingPunct="0"/>
            <a:endParaRPr kumimoji="0" lang="zh-TW" altLang="en-US"/>
          </a:p>
        </p:txBody>
      </p:sp>
      <p:sp>
        <p:nvSpPr>
          <p:cNvPr id="329762" name="Oval 34"/>
          <p:cNvSpPr>
            <a:spLocks noChangeArrowheads="1"/>
          </p:cNvSpPr>
          <p:nvPr/>
        </p:nvSpPr>
        <p:spPr bwMode="auto">
          <a:xfrm>
            <a:off x="4843463" y="3003550"/>
            <a:ext cx="327025" cy="415925"/>
          </a:xfrm>
          <a:prstGeom prst="ellipse">
            <a:avLst/>
          </a:prstGeom>
          <a:noFill/>
          <a:ln w="12700" algn="ctr">
            <a:solidFill>
              <a:srgbClr val="FF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eaLnBrk="0" hangingPunct="0"/>
            <a:endParaRPr kumimoji="0" lang="zh-TW" altLang="en-US"/>
          </a:p>
        </p:txBody>
      </p:sp>
      <p:sp>
        <p:nvSpPr>
          <p:cNvPr id="329763" name="Freeform 35"/>
          <p:cNvSpPr>
            <a:spLocks/>
          </p:cNvSpPr>
          <p:nvPr/>
        </p:nvSpPr>
        <p:spPr bwMode="auto">
          <a:xfrm flipH="1">
            <a:off x="4727575" y="3403600"/>
            <a:ext cx="276225" cy="1990725"/>
          </a:xfrm>
          <a:custGeom>
            <a:avLst/>
            <a:gdLst>
              <a:gd name="T0" fmla="*/ 0 w 336"/>
              <a:gd name="T1" fmla="*/ 0 h 810"/>
              <a:gd name="T2" fmla="*/ 336 w 336"/>
              <a:gd name="T3" fmla="*/ 810 h 810"/>
              <a:gd name="T4" fmla="*/ 0 60000 65536"/>
              <a:gd name="T5" fmla="*/ 0 60000 65536"/>
              <a:gd name="T6" fmla="*/ 0 w 336"/>
              <a:gd name="T7" fmla="*/ 0 h 810"/>
              <a:gd name="T8" fmla="*/ 336 w 336"/>
              <a:gd name="T9" fmla="*/ 810 h 81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36" h="810">
                <a:moveTo>
                  <a:pt x="0" y="0"/>
                </a:moveTo>
                <a:cubicBezTo>
                  <a:pt x="150" y="336"/>
                  <a:pt x="300" y="673"/>
                  <a:pt x="336" y="810"/>
                </a:cubicBezTo>
              </a:path>
            </a:pathLst>
          </a:custGeom>
          <a:noFill/>
          <a:ln w="9525">
            <a:solidFill>
              <a:srgbClr val="FF3300"/>
            </a:solidFill>
            <a:prstDash val="dash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algn="ctr" eaLnBrk="0" hangingPunct="0"/>
            <a:endParaRPr kumimoji="0" lang="zh-TW" altLang="en-US"/>
          </a:p>
        </p:txBody>
      </p:sp>
    </p:spTree>
    <p:custDataLst>
      <p:tags r:id="rId2"/>
    </p:custDataLst>
  </p:cSld>
  <p:clrMapOvr>
    <a:masterClrMapping/>
  </p:clrMapOvr>
  <p:transition advTm="90031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中断架构</a:t>
            </a:r>
            <a:r>
              <a:rPr lang="en-US" altLang="zh-TW" dirty="0" smtClean="0"/>
              <a:t> </a:t>
            </a:r>
            <a:endParaRPr lang="zh-TW" altLang="en-US" dirty="0"/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7C567E2-4E6A-49CD-9BB5-1EEA49CE187F}" type="slidenum">
              <a:rPr lang="zh-TW" altLang="en-US"/>
              <a:pPr/>
              <a:t>13</a:t>
            </a:fld>
            <a:endParaRPr lang="en-US" altLang="zh-TW"/>
          </a:p>
        </p:txBody>
      </p:sp>
      <p:graphicFrame>
        <p:nvGraphicFramePr>
          <p:cNvPr id="33075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50084474"/>
              </p:ext>
            </p:extLst>
          </p:nvPr>
        </p:nvGraphicFramePr>
        <p:xfrm>
          <a:off x="1765300" y="2074385"/>
          <a:ext cx="5448300" cy="2393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843" name="Visio" r:id="rId5" imgW="4366732" imgH="1915538" progId="Visio.Drawing.11">
                  <p:embed/>
                </p:oleObj>
              </mc:Choice>
              <mc:Fallback>
                <p:oleObj name="Visio" r:id="rId5" imgW="4366732" imgH="1915538" progId="Visio.Drawing.11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5300" y="2074385"/>
                        <a:ext cx="5448300" cy="23939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075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40666769"/>
              </p:ext>
            </p:extLst>
          </p:nvPr>
        </p:nvGraphicFramePr>
        <p:xfrm>
          <a:off x="1766770" y="4456113"/>
          <a:ext cx="5467350" cy="2401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844" name="Visio" r:id="rId7" imgW="4366732" imgH="1915538" progId="Visio.Drawing.11">
                  <p:embed/>
                </p:oleObj>
              </mc:Choice>
              <mc:Fallback>
                <p:oleObj name="Visio" r:id="rId7" imgW="4366732" imgH="1915538" progId="Visio.Drawing.11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6770" y="4456113"/>
                        <a:ext cx="5467350" cy="2401887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0759" name="Rectangle 6"/>
          <p:cNvSpPr>
            <a:spLocks noChangeArrowheads="1"/>
          </p:cNvSpPr>
          <p:nvPr/>
        </p:nvSpPr>
        <p:spPr bwMode="auto">
          <a:xfrm>
            <a:off x="0" y="151606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 eaLnBrk="0" hangingPunct="0"/>
            <a:endParaRPr kumimoji="0" lang="zh-TW" altLang="en-US"/>
          </a:p>
        </p:txBody>
      </p:sp>
      <p:sp>
        <p:nvSpPr>
          <p:cNvPr id="330761" name="AutoShape 9"/>
          <p:cNvSpPr>
            <a:spLocks noChangeArrowheads="1"/>
          </p:cNvSpPr>
          <p:nvPr/>
        </p:nvSpPr>
        <p:spPr bwMode="auto">
          <a:xfrm>
            <a:off x="6147175" y="1516063"/>
            <a:ext cx="2819400" cy="549275"/>
          </a:xfrm>
          <a:prstGeom prst="wedgeRoundRectCallout">
            <a:avLst>
              <a:gd name="adj1" fmla="val -30408"/>
              <a:gd name="adj2" fmla="val 245955"/>
              <a:gd name="adj3" fmla="val 16667"/>
            </a:avLst>
          </a:prstGeom>
          <a:solidFill>
            <a:schemeClr val="accent1"/>
          </a:solidFill>
          <a:ln w="9525" algn="ctr">
            <a:solidFill>
              <a:srgbClr val="0000FF"/>
            </a:solidFill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r>
              <a:rPr kumimoji="0" lang="en-US" altLang="zh-TW" sz="1400" dirty="0">
                <a:solidFill>
                  <a:srgbClr val="FF6600"/>
                </a:solidFill>
              </a:rPr>
              <a:t>Channel0~Channel3 </a:t>
            </a:r>
            <a:r>
              <a:rPr kumimoji="0" lang="zh-CN" altLang="en-US" sz="1400" dirty="0" smtClean="0">
                <a:solidFill>
                  <a:srgbClr val="FF6600"/>
                </a:solidFill>
              </a:rPr>
              <a:t>共享一个中断向量</a:t>
            </a:r>
            <a:endParaRPr kumimoji="0" lang="en-US" altLang="zh-TW" sz="1400" dirty="0">
              <a:solidFill>
                <a:srgbClr val="FF6600"/>
              </a:solidFill>
            </a:endParaRPr>
          </a:p>
        </p:txBody>
      </p:sp>
      <p:sp>
        <p:nvSpPr>
          <p:cNvPr id="330762" name="AutoShape 10"/>
          <p:cNvSpPr>
            <a:spLocks noChangeArrowheads="1"/>
          </p:cNvSpPr>
          <p:nvPr/>
        </p:nvSpPr>
        <p:spPr bwMode="auto">
          <a:xfrm>
            <a:off x="6136335" y="3884611"/>
            <a:ext cx="2819400" cy="549275"/>
          </a:xfrm>
          <a:prstGeom prst="wedgeRoundRectCallout">
            <a:avLst>
              <a:gd name="adj1" fmla="val -25958"/>
              <a:gd name="adj2" fmla="val 252601"/>
              <a:gd name="adj3" fmla="val 16667"/>
            </a:avLst>
          </a:prstGeom>
          <a:solidFill>
            <a:schemeClr val="accent1"/>
          </a:solidFill>
          <a:ln w="9525" algn="ctr">
            <a:solidFill>
              <a:srgbClr val="0000FF"/>
            </a:solidFill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r>
              <a:rPr kumimoji="0" lang="en-US" altLang="zh-TW" sz="1400" dirty="0">
                <a:solidFill>
                  <a:srgbClr val="FF6600"/>
                </a:solidFill>
              </a:rPr>
              <a:t>Channel4~Channel7 </a:t>
            </a:r>
            <a:r>
              <a:rPr kumimoji="0" lang="zh-CN" altLang="en-US" sz="1400" dirty="0" smtClean="0">
                <a:solidFill>
                  <a:srgbClr val="FF6600"/>
                </a:solidFill>
              </a:rPr>
              <a:t>共享一个中断向量</a:t>
            </a:r>
            <a:endParaRPr kumimoji="0" lang="en-US" altLang="zh-TW" sz="1400" dirty="0">
              <a:solidFill>
                <a:srgbClr val="FF6600"/>
              </a:solidFill>
            </a:endParaRPr>
          </a:p>
        </p:txBody>
      </p:sp>
      <p:sp>
        <p:nvSpPr>
          <p:cNvPr id="330763" name="AutoShape 11"/>
          <p:cNvSpPr>
            <a:spLocks noChangeArrowheads="1"/>
          </p:cNvSpPr>
          <p:nvPr/>
        </p:nvSpPr>
        <p:spPr bwMode="auto">
          <a:xfrm>
            <a:off x="374533" y="3805236"/>
            <a:ext cx="1392237" cy="1257300"/>
          </a:xfrm>
          <a:prstGeom prst="wedgeRoundRectCallout">
            <a:avLst>
              <a:gd name="adj1" fmla="val 52965"/>
              <a:gd name="adj2" fmla="val -154293"/>
              <a:gd name="adj3" fmla="val 16667"/>
            </a:avLst>
          </a:prstGeom>
          <a:solidFill>
            <a:schemeClr val="accent1"/>
          </a:solidFill>
          <a:ln w="9525" algn="ctr">
            <a:solidFill>
              <a:srgbClr val="0000FF"/>
            </a:solidFill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r>
              <a:rPr kumimoji="0" lang="zh-CN" altLang="en-US" sz="1400" dirty="0" smtClean="0">
                <a:solidFill>
                  <a:srgbClr val="FF6600"/>
                </a:solidFill>
              </a:rPr>
              <a:t>每个</a:t>
            </a:r>
            <a:r>
              <a:rPr kumimoji="0" lang="en-US" altLang="zh-TW" sz="1400" dirty="0" smtClean="0">
                <a:solidFill>
                  <a:srgbClr val="FF6600"/>
                </a:solidFill>
              </a:rPr>
              <a:t>PWM</a:t>
            </a:r>
            <a:r>
              <a:rPr kumimoji="0" lang="en-US" altLang="zh-TW" sz="1400" dirty="0">
                <a:solidFill>
                  <a:srgbClr val="FF6600"/>
                </a:solidFill>
              </a:rPr>
              <a:t>/ Capture </a:t>
            </a:r>
            <a:r>
              <a:rPr kumimoji="0" lang="zh-CN" altLang="en-US" sz="1400" dirty="0" smtClean="0">
                <a:solidFill>
                  <a:srgbClr val="FF6600"/>
                </a:solidFill>
              </a:rPr>
              <a:t>通道有自己的中断标志</a:t>
            </a:r>
            <a:endParaRPr kumimoji="0" lang="en-US" altLang="zh-TW" sz="1400" dirty="0">
              <a:solidFill>
                <a:srgbClr val="FF66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两个</a:t>
            </a:r>
            <a:r>
              <a:rPr lang="en-US" altLang="zh-TW" dirty="0" smtClean="0"/>
              <a:t> </a:t>
            </a:r>
            <a:r>
              <a:rPr lang="en-US" altLang="zh-TW" dirty="0"/>
              <a:t>PWM/Capture </a:t>
            </a:r>
            <a:r>
              <a:rPr lang="zh-CN" altLang="en-US" dirty="0" smtClean="0"/>
              <a:t>中断</a:t>
            </a:r>
            <a:r>
              <a:rPr lang="zh-CN" altLang="en-US" dirty="0" smtClean="0"/>
              <a:t>向量</a:t>
            </a:r>
          </a:p>
          <a:p>
            <a:pPr marL="0" indent="0">
              <a:buNone/>
            </a:pPr>
            <a:endParaRPr lang="zh-TW" altLang="en-US" dirty="0"/>
          </a:p>
        </p:txBody>
      </p:sp>
    </p:spTree>
    <p:custDataLst>
      <p:tags r:id="rId2"/>
    </p:custDataLst>
  </p:cSld>
  <p:clrMapOvr>
    <a:masterClrMapping/>
  </p:clrMapOvr>
  <p:transition advTm="4465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范例</a:t>
            </a:r>
            <a:endParaRPr lang="zh-TW" altLang="en-US" dirty="0"/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/>
              <a:t>Capture0</a:t>
            </a:r>
          </a:p>
          <a:p>
            <a:pPr lvl="1"/>
            <a:r>
              <a:rPr lang="zh-CN" altLang="en-US" dirty="0" smtClean="0"/>
              <a:t>输入通道</a:t>
            </a:r>
            <a:r>
              <a:rPr lang="en-US" altLang="zh-TW" dirty="0" smtClean="0"/>
              <a:t>:</a:t>
            </a:r>
            <a:r>
              <a:rPr lang="en-US" altLang="zh-TW" dirty="0"/>
              <a:t>GPA12</a:t>
            </a:r>
          </a:p>
          <a:p>
            <a:pPr lvl="1"/>
            <a:r>
              <a:rPr lang="zh-CN" altLang="en-US" dirty="0" smtClean="0"/>
              <a:t>计数器单位</a:t>
            </a:r>
            <a:r>
              <a:rPr lang="en-US" altLang="zh-TW" dirty="0" smtClean="0"/>
              <a:t>: </a:t>
            </a:r>
            <a:r>
              <a:rPr lang="en-US" altLang="zh-TW" dirty="0"/>
              <a:t>1usec (((11+1)*1)/12M)</a:t>
            </a:r>
          </a:p>
          <a:p>
            <a:pPr lvl="1"/>
            <a:r>
              <a:rPr lang="zh-CN" altLang="en-US" dirty="0" smtClean="0"/>
              <a:t>捕获能力</a:t>
            </a:r>
            <a:r>
              <a:rPr lang="en-US" altLang="zh-TW" dirty="0" smtClean="0"/>
              <a:t>: </a:t>
            </a:r>
            <a:r>
              <a:rPr lang="en-US" altLang="zh-TW" dirty="0"/>
              <a:t>32 bits (hardware 16bits+ firmware 16bits)</a:t>
            </a:r>
          </a:p>
          <a:p>
            <a:r>
              <a:rPr lang="en-US" altLang="zh-TW" dirty="0"/>
              <a:t>PWM2</a:t>
            </a:r>
          </a:p>
          <a:p>
            <a:pPr lvl="1"/>
            <a:r>
              <a:rPr lang="zh-CN" altLang="en-US" dirty="0" smtClean="0"/>
              <a:t>输出通道</a:t>
            </a:r>
            <a:r>
              <a:rPr lang="en-US" altLang="zh-TW" dirty="0" smtClean="0"/>
              <a:t>:</a:t>
            </a:r>
            <a:r>
              <a:rPr lang="en-US" altLang="zh-TW" dirty="0"/>
              <a:t>GPA14</a:t>
            </a:r>
          </a:p>
          <a:p>
            <a:pPr lvl="1"/>
            <a:r>
              <a:rPr lang="zh-CN" altLang="en-US" dirty="0" smtClean="0"/>
              <a:t>周期</a:t>
            </a:r>
            <a:r>
              <a:rPr lang="en-US" altLang="zh-TW" dirty="0" smtClean="0"/>
              <a:t>: </a:t>
            </a:r>
            <a:r>
              <a:rPr lang="en-US" altLang="zh-TW" dirty="0"/>
              <a:t>1365.3 </a:t>
            </a:r>
            <a:r>
              <a:rPr lang="en-US" altLang="zh-TW" dirty="0" err="1"/>
              <a:t>usec</a:t>
            </a:r>
            <a:r>
              <a:rPr lang="en-US" altLang="zh-TW" dirty="0"/>
              <a:t> (((1+1)*1*(8191+1))/12M)</a:t>
            </a:r>
          </a:p>
          <a:p>
            <a:pPr lvl="1"/>
            <a:r>
              <a:rPr lang="zh-CN" altLang="en-US" dirty="0" smtClean="0"/>
              <a:t>高电平时间</a:t>
            </a:r>
            <a:r>
              <a:rPr lang="en-US" altLang="zh-TW" dirty="0" smtClean="0"/>
              <a:t>: </a:t>
            </a:r>
            <a:r>
              <a:rPr lang="en-US" altLang="zh-TW" dirty="0"/>
              <a:t>682usec, </a:t>
            </a:r>
            <a:r>
              <a:rPr lang="zh-CN" altLang="en-US" dirty="0" smtClean="0"/>
              <a:t>低电平时间</a:t>
            </a:r>
            <a:r>
              <a:rPr lang="en-US" altLang="zh-TW" dirty="0" smtClean="0"/>
              <a:t>: </a:t>
            </a:r>
            <a:r>
              <a:rPr lang="en-US" altLang="zh-TW" dirty="0"/>
              <a:t>682usec</a:t>
            </a:r>
          </a:p>
          <a:p>
            <a:endParaRPr lang="zh-TW" altLang="en-US" dirty="0"/>
          </a:p>
        </p:txBody>
      </p:sp>
      <p:sp>
        <p:nvSpPr>
          <p:cNvPr id="25" name="Slide Number Placeholder 3"/>
          <p:cNvSpPr txBox="1">
            <a:spLocks/>
          </p:cNvSpPr>
          <p:nvPr/>
        </p:nvSpPr>
        <p:spPr>
          <a:xfrm>
            <a:off x="3662363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algn="ctr" rtl="0" fontAlgn="auto">
              <a:spcBef>
                <a:spcPts val="0"/>
              </a:spcBef>
              <a:spcAft>
                <a:spcPts val="0"/>
              </a:spcAft>
              <a:defRPr kumimoji="0" sz="12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 Unicode MS" pitchFamily="34" charset="-12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 Unicode MS" pitchFamily="34" charset="-12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 Unicode MS" pitchFamily="34" charset="-12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 Unicode MS" pitchFamily="34" charset="-12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 Unicode MS" pitchFamily="34" charset="-12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 Unicode MS" pitchFamily="34" charset="-12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 Unicode MS" pitchFamily="34" charset="-12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 Unicode MS" pitchFamily="34" charset="-120"/>
                <a:ea typeface="新細明體" pitchFamily="18" charset="-120"/>
                <a:cs typeface="+mn-cs"/>
              </a:defRPr>
            </a:lvl9pPr>
          </a:lstStyle>
          <a:p>
            <a:fld id="{794CDFAE-9F50-46CE-A350-54FC19231C5E}" type="slidenum">
              <a:rPr lang="zh-TW" altLang="en-US" smtClean="0"/>
              <a:pPr/>
              <a:t>14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4815103" y="4317292"/>
            <a:ext cx="2133600" cy="365125"/>
          </a:xfrm>
        </p:spPr>
        <p:txBody>
          <a:bodyPr/>
          <a:lstStyle/>
          <a:p>
            <a:fld id="{539422A7-6B80-4BA1-85D8-F7A90579F018}" type="slidenum">
              <a:rPr lang="zh-TW" altLang="en-US"/>
              <a:pPr/>
              <a:t>15</a:t>
            </a:fld>
            <a:endParaRPr lang="en-US" altLang="zh-TW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2110595" y="2250947"/>
            <a:ext cx="4157663" cy="2469365"/>
          </a:xfrm>
          <a:prstGeom prst="rect">
            <a:avLst/>
          </a:prstGeom>
          <a:noFill/>
          <a:ln w="9525" cap="rnd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3948724" y="2423954"/>
            <a:ext cx="182582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altLang="zh-TW" sz="2000" dirty="0" smtClean="0">
                <a:latin typeface="Arial Rounded MT Bold" pitchFamily="34" charset="0"/>
              </a:rPr>
              <a:t>NUC130KE3BN</a:t>
            </a:r>
            <a:endParaRPr lang="en-US" altLang="zh-TW" sz="2000" dirty="0">
              <a:latin typeface="Arial Rounded MT Bold" pitchFamily="34" charset="0"/>
            </a:endParaRPr>
          </a:p>
        </p:txBody>
      </p:sp>
      <p:sp>
        <p:nvSpPr>
          <p:cNvPr id="7" name="Line 6"/>
          <p:cNvSpPr>
            <a:spLocks noChangeShapeType="1"/>
          </p:cNvSpPr>
          <p:nvPr/>
        </p:nvSpPr>
        <p:spPr bwMode="auto">
          <a:xfrm flipV="1">
            <a:off x="3101195" y="2814891"/>
            <a:ext cx="0" cy="342900"/>
          </a:xfrm>
          <a:prstGeom prst="line">
            <a:avLst/>
          </a:prstGeom>
          <a:noFill/>
          <a:ln w="9525" cap="rnd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3055158" y="3090322"/>
            <a:ext cx="90487" cy="134938"/>
          </a:xfrm>
          <a:custGeom>
            <a:avLst/>
            <a:gdLst>
              <a:gd name="T0" fmla="*/ 57 w 57"/>
              <a:gd name="T1" fmla="*/ 0 h 85"/>
              <a:gd name="T2" fmla="*/ 29 w 57"/>
              <a:gd name="T3" fmla="*/ 85 h 85"/>
              <a:gd name="T4" fmla="*/ 0 w 57"/>
              <a:gd name="T5" fmla="*/ 0 h 85"/>
              <a:gd name="T6" fmla="*/ 57 w 57"/>
              <a:gd name="T7" fmla="*/ 0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7" h="85">
                <a:moveTo>
                  <a:pt x="57" y="0"/>
                </a:moveTo>
                <a:lnTo>
                  <a:pt x="29" y="85"/>
                </a:lnTo>
                <a:lnTo>
                  <a:pt x="0" y="0"/>
                </a:lnTo>
                <a:lnTo>
                  <a:pt x="57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2542395" y="3223672"/>
            <a:ext cx="1295400" cy="1219200"/>
          </a:xfrm>
          <a:prstGeom prst="rect">
            <a:avLst/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en-US" altLang="zh-TW" sz="2000" dirty="0">
                <a:solidFill>
                  <a:srgbClr val="000000"/>
                </a:solidFill>
                <a:latin typeface="Times New Roman" pitchFamily="18" charset="0"/>
              </a:rPr>
              <a:t>Cortex-M0</a:t>
            </a:r>
            <a:endParaRPr lang="en-US" altLang="zh-TW" sz="2000" dirty="0">
              <a:latin typeface="Arial Rounded MT Bold" pitchFamily="34" charset="0"/>
            </a:endParaRPr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2650345" y="2385472"/>
            <a:ext cx="990600" cy="5334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en-US" altLang="zh-TW" sz="2000">
                <a:solidFill>
                  <a:srgbClr val="000000"/>
                </a:solidFill>
                <a:latin typeface="Times New Roman" pitchFamily="18" charset="0"/>
              </a:rPr>
              <a:t>Flash</a:t>
            </a:r>
            <a:endParaRPr lang="en-US" altLang="zh-TW" sz="2000">
              <a:latin typeface="Arial Rounded MT Bold" pitchFamily="34" charset="0"/>
            </a:endParaRPr>
          </a:p>
        </p:txBody>
      </p:sp>
      <p:sp>
        <p:nvSpPr>
          <p:cNvPr id="11" name="Rectangle 13"/>
          <p:cNvSpPr>
            <a:spLocks noChangeArrowheads="1"/>
          </p:cNvSpPr>
          <p:nvPr/>
        </p:nvSpPr>
        <p:spPr bwMode="auto">
          <a:xfrm>
            <a:off x="5285595" y="2986340"/>
            <a:ext cx="977900" cy="694531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zh-TW" sz="2000">
                <a:solidFill>
                  <a:srgbClr val="000000"/>
                </a:solidFill>
                <a:latin typeface="Times New Roman" pitchFamily="18" charset="0"/>
              </a:rPr>
              <a:t>Capture0</a:t>
            </a:r>
            <a:endParaRPr lang="en-US" altLang="zh-TW" sz="2000">
              <a:latin typeface="Arial Rounded MT Bold" pitchFamily="34" charset="0"/>
            </a:endParaRPr>
          </a:p>
        </p:txBody>
      </p:sp>
      <p:sp>
        <p:nvSpPr>
          <p:cNvPr id="12" name="Line 16"/>
          <p:cNvSpPr>
            <a:spLocks noChangeShapeType="1"/>
          </p:cNvSpPr>
          <p:nvPr/>
        </p:nvSpPr>
        <p:spPr bwMode="auto">
          <a:xfrm>
            <a:off x="3837795" y="4290472"/>
            <a:ext cx="1447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3" name="Rectangle 17"/>
          <p:cNvSpPr>
            <a:spLocks noChangeArrowheads="1"/>
          </p:cNvSpPr>
          <p:nvPr/>
        </p:nvSpPr>
        <p:spPr bwMode="auto">
          <a:xfrm>
            <a:off x="5285595" y="3909472"/>
            <a:ext cx="977900" cy="675825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zh-TW" sz="2000" dirty="0" smtClean="0">
                <a:solidFill>
                  <a:srgbClr val="000000"/>
                </a:solidFill>
                <a:latin typeface="Times New Roman" pitchFamily="18" charset="0"/>
              </a:rPr>
              <a:t>PWM2</a:t>
            </a:r>
            <a:endParaRPr lang="en-US" altLang="zh-TW" sz="2000" dirty="0">
              <a:latin typeface="Arial Rounded MT Bold" pitchFamily="34" charset="0"/>
            </a:endParaRPr>
          </a:p>
        </p:txBody>
      </p:sp>
      <p:sp>
        <p:nvSpPr>
          <p:cNvPr id="14" name="Line 19"/>
          <p:cNvSpPr>
            <a:spLocks noChangeShapeType="1"/>
          </p:cNvSpPr>
          <p:nvPr/>
        </p:nvSpPr>
        <p:spPr bwMode="auto">
          <a:xfrm flipH="1">
            <a:off x="3837795" y="3299872"/>
            <a:ext cx="1447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5" name="Line 22"/>
          <p:cNvSpPr>
            <a:spLocks noChangeShapeType="1"/>
          </p:cNvSpPr>
          <p:nvPr/>
        </p:nvSpPr>
        <p:spPr bwMode="auto">
          <a:xfrm>
            <a:off x="6276195" y="4290472"/>
            <a:ext cx="838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6" name="Line 24"/>
          <p:cNvSpPr>
            <a:spLocks noChangeShapeType="1"/>
          </p:cNvSpPr>
          <p:nvPr/>
        </p:nvSpPr>
        <p:spPr bwMode="auto">
          <a:xfrm flipV="1">
            <a:off x="7114395" y="3909472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7" name="Line 26"/>
          <p:cNvSpPr>
            <a:spLocks noChangeShapeType="1"/>
          </p:cNvSpPr>
          <p:nvPr/>
        </p:nvSpPr>
        <p:spPr bwMode="auto">
          <a:xfrm flipV="1">
            <a:off x="7114395" y="3299872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8" name="Line 27"/>
          <p:cNvSpPr>
            <a:spLocks noChangeShapeType="1"/>
          </p:cNvSpPr>
          <p:nvPr/>
        </p:nvSpPr>
        <p:spPr bwMode="auto">
          <a:xfrm flipH="1">
            <a:off x="6276195" y="3299872"/>
            <a:ext cx="838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9" name="Line 28"/>
          <p:cNvSpPr>
            <a:spLocks noChangeShapeType="1"/>
          </p:cNvSpPr>
          <p:nvPr/>
        </p:nvSpPr>
        <p:spPr bwMode="auto">
          <a:xfrm>
            <a:off x="7114395" y="3757072"/>
            <a:ext cx="152400" cy="152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" name="TextBox 1"/>
          <p:cNvSpPr txBox="1"/>
          <p:nvPr/>
        </p:nvSpPr>
        <p:spPr>
          <a:xfrm>
            <a:off x="6338335" y="2930540"/>
            <a:ext cx="9284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GPA12</a:t>
            </a:r>
            <a:endParaRPr lang="zh-TW" alt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6338336" y="4290472"/>
            <a:ext cx="9284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GPA14</a:t>
            </a:r>
            <a:endParaRPr lang="zh-TW" altLang="en-US" dirty="0"/>
          </a:p>
        </p:txBody>
      </p:sp>
      <p:sp>
        <p:nvSpPr>
          <p:cNvPr id="20" name="Title 1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范例方块图</a:t>
            </a:r>
            <a:endParaRPr lang="zh-TW" altLang="en-US" dirty="0"/>
          </a:p>
        </p:txBody>
      </p:sp>
      <p:sp>
        <p:nvSpPr>
          <p:cNvPr id="23" name="Slide Number Placeholder 3"/>
          <p:cNvSpPr txBox="1">
            <a:spLocks/>
          </p:cNvSpPr>
          <p:nvPr/>
        </p:nvSpPr>
        <p:spPr>
          <a:xfrm>
            <a:off x="3662363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algn="ctr" rtl="0" fontAlgn="auto">
              <a:spcBef>
                <a:spcPts val="0"/>
              </a:spcBef>
              <a:spcAft>
                <a:spcPts val="0"/>
              </a:spcAft>
              <a:defRPr kumimoji="0" sz="12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 Unicode MS" pitchFamily="34" charset="-120"/>
                <a:ea typeface="新細明體" pitchFamily="18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 Unicode MS" pitchFamily="34" charset="-120"/>
                <a:ea typeface="新細明體" pitchFamily="18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 Unicode MS" pitchFamily="34" charset="-120"/>
                <a:ea typeface="新細明體" pitchFamily="18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 Unicode MS" pitchFamily="34" charset="-120"/>
                <a:ea typeface="新細明體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 Unicode MS" pitchFamily="34" charset="-120"/>
                <a:ea typeface="新細明體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 Unicode MS" pitchFamily="34" charset="-120"/>
                <a:ea typeface="新細明體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 Unicode MS" pitchFamily="34" charset="-120"/>
                <a:ea typeface="新細明體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 Unicode MS" pitchFamily="34" charset="-120"/>
                <a:ea typeface="新細明體" pitchFamily="18" charset="-120"/>
                <a:cs typeface="+mn-cs"/>
              </a:defRPr>
            </a:lvl9pPr>
          </a:lstStyle>
          <a:p>
            <a:fld id="{794CDFAE-9F50-46CE-A350-54FC19231C5E}" type="slidenum">
              <a:rPr lang="zh-TW" altLang="en-US" smtClean="0"/>
              <a:pPr/>
              <a:t>15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62287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代码</a:t>
            </a:r>
            <a:r>
              <a:rPr lang="en-US" altLang="zh-TW" dirty="0" smtClean="0"/>
              <a:t>(I)</a:t>
            </a:r>
            <a:endParaRPr lang="zh-TW" alt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13A110C-9FFF-45CA-932C-8DBA2E8C9AF8}" type="slidenum">
              <a:rPr lang="zh-TW" altLang="en-US" smtClean="0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16</a:t>
            </a:fld>
            <a:endParaRPr lang="zh-TW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457200" y="908050"/>
            <a:ext cx="8229600" cy="5536285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void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fr-FR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InitPWM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(</a:t>
            </a:r>
            <a:r>
              <a:rPr lang="fr-FR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void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)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{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fr-FR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Configure 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pin </a:t>
            </a:r>
            <a:r>
              <a:rPr lang="fr-FR" altLang="zh-TW" sz="1200" b="1" i="1" dirty="0" err="1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function</a:t>
            </a:r>
            <a:r>
              <a:rPr lang="fr-FR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*/</a:t>
            </a:r>
            <a:endParaRPr lang="fr-FR" altLang="zh-TW" sz="1200" b="1" i="1" dirty="0">
              <a:solidFill>
                <a:srgbClr val="006600"/>
              </a:solidFill>
              <a:latin typeface="Arial" charset="0"/>
              <a:ea typeface="Arial Unicode MS" pitchFamily="34" charset="-120"/>
              <a:cs typeface="Arial Unicode MS" pitchFamily="34" charset="-120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GCR-&gt;PA_H_MFP = (GCR-&gt;PA_H_MFP &amp; ~0x0F000000) | 0x01000000;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fr-FR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Enable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PWM </a:t>
            </a:r>
            <a:r>
              <a:rPr lang="fr-FR" altLang="zh-TW" sz="1200" b="1" i="1" dirty="0" err="1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clock</a:t>
            </a:r>
            <a:r>
              <a:rPr lang="fr-FR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*/</a:t>
            </a:r>
            <a:endParaRPr lang="fr-FR" altLang="zh-TW" sz="1200" b="1" i="1" dirty="0">
              <a:solidFill>
                <a:srgbClr val="006600"/>
              </a:solidFill>
              <a:latin typeface="Arial" charset="0"/>
              <a:ea typeface="Arial Unicode MS" pitchFamily="34" charset="-120"/>
              <a:cs typeface="Arial Unicode MS" pitchFamily="34" charset="-120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CLK-&gt;APBCLK |= CLK_APBCLK_PWM0_CH23_EN;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fr-FR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Select HXT for PWM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clock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fr-FR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source */</a:t>
            </a:r>
            <a:endParaRPr lang="fr-FR" altLang="zh-TW" sz="1200" b="1" i="1" dirty="0">
              <a:solidFill>
                <a:srgbClr val="006600"/>
              </a:solidFill>
              <a:latin typeface="Arial" charset="0"/>
              <a:ea typeface="Arial Unicode MS" pitchFamily="34" charset="-120"/>
              <a:cs typeface="Arial Unicode MS" pitchFamily="34" charset="-120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CLK-&gt;CLKSEL1 = (CLK-&gt;CLKSEL1 &amp; ~CLK_CLKSEL1_PWM0_CH23_MASK) | CLK_CLKSEL1_PWM0_CH23_HXT;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fr-FR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Prescaler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0~255, Setting 0 to stop output </a:t>
            </a:r>
            <a:r>
              <a:rPr lang="fr-FR" altLang="zh-TW" sz="1200" b="1" i="1" dirty="0" err="1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clock</a:t>
            </a:r>
            <a:r>
              <a:rPr lang="fr-FR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*/</a:t>
            </a:r>
            <a:endParaRPr lang="fr-FR" altLang="zh-TW" sz="1200" b="1" i="1" dirty="0">
              <a:solidFill>
                <a:srgbClr val="006600"/>
              </a:solidFill>
              <a:latin typeface="Arial" charset="0"/>
              <a:ea typeface="Arial Unicode MS" pitchFamily="34" charset="-120"/>
              <a:cs typeface="Arial Unicode MS" pitchFamily="34" charset="-120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PWM0-&gt;PRES = (PWM0-&gt;PRES &amp; ~PWM_PRES_CP23_MASK) | 0x100;	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fr-FR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Clock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divider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-&gt;0:/2, 1:/4, 2:/8, 3:/16, 4:/</a:t>
            </a:r>
            <a:r>
              <a:rPr lang="fr-FR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1 */</a:t>
            </a:r>
            <a:endParaRPr lang="fr-FR" altLang="zh-TW" sz="1200" b="1" i="1" dirty="0">
              <a:solidFill>
                <a:srgbClr val="006600"/>
              </a:solidFill>
              <a:latin typeface="Arial" charset="0"/>
              <a:ea typeface="Arial Unicode MS" pitchFamily="34" charset="-120"/>
              <a:cs typeface="Arial Unicode MS" pitchFamily="34" charset="-120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PWM0-&gt;CLKSEL = (PWM0-&gt;CLKSEL &amp; ~PWM_CLKSEL_CLKSEL2_MASK) | PWM_CLKSEL_CLKSEL2_DIV1;	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      </a:t>
            </a: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Select PWM operation mode 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en-US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	</a:t>
            </a: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PWM0-&gt;CTL |= PWM_CTL_CH2MOD;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 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en-US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	</a:t>
            </a: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Set Reload register, CN = 0x1FFF, CM = 0x0FFF */	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en-US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	</a:t>
            </a: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PWM0-&gt;DUTY2 = 0x0FFF1FFF;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 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en-US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	</a:t>
            </a: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Enable PWM down counter 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en-US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	</a:t>
            </a: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PWM0-&gt;CTL |= PWM_CTL_CH2EN;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 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en-US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	</a:t>
            </a: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Output enable 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 	</a:t>
            </a:r>
            <a:r>
              <a:rPr lang="en-US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PWM0-&gt;OE |= PWM_OE_CH2;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}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endParaRPr lang="en-US" altLang="zh-TW" sz="1200" b="1" i="1" dirty="0">
              <a:solidFill>
                <a:srgbClr val="006600"/>
              </a:solidFill>
              <a:latin typeface="Arial" charset="0"/>
              <a:ea typeface="Arial Unicode MS" pitchFamily="34" charset="-120"/>
              <a:cs typeface="Arial Unicode MS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149136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代码</a:t>
            </a:r>
            <a:r>
              <a:rPr lang="en-US" altLang="zh-TW" dirty="0" smtClean="0"/>
              <a:t>(II)</a:t>
            </a:r>
            <a:endParaRPr lang="zh-TW" alt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13A110C-9FFF-45CA-932C-8DBA2E8C9AF8}" type="slidenum">
              <a:rPr lang="zh-TW" altLang="en-US" smtClean="0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17</a:t>
            </a:fld>
            <a:endParaRPr lang="zh-TW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457200" y="908050"/>
            <a:ext cx="8229600" cy="5311260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void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fr-FR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InitCapture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(</a:t>
            </a:r>
            <a:r>
              <a:rPr lang="fr-FR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void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)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{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Configure pin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function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GCR-&gt;PA_H_MFP = (GCR-&gt;PA_H_MFP &amp; ~0x000F0000) | 0x00010000;	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Enable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PWM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clock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CLK-&gt;APBCLK |= CLK_APBCLK_PWM0_CH01_EN;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Select HXT for PWM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clock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source 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CLK-&gt;CLKSEL1 = (CLK-&gt;CLKSEL1 &amp; ~CLK_CLKSEL1_PWM0_CH01_MASK) | 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	CLK_CLKSEL1_PWM0_CH01_HXT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Prescaler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0~255, Setting 0 to stop output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clock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PWM0-&gt;PRES = (PWM0-&gt;PRES &amp; ~PWM_PRES_CP01_MASK) | 11;	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</a:t>
            </a:r>
            <a:endParaRPr lang="fr-FR" altLang="zh-TW" sz="1200" b="1" dirty="0" smtClean="0">
              <a:latin typeface="Lucida Console" pitchFamily="49" charset="0"/>
              <a:ea typeface="Arial Unicode MS" pitchFamily="34" charset="-120"/>
              <a:cs typeface="Arial Unicode MS" pitchFamily="34" charset="-120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Clock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divider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-&gt;0:/2, 1:/4, 2:/8, 3:/16, 4:/1 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PWM0-&gt;CLKSEL = (PWM0-&gt;CLKSEL &amp; ~PWM_CLKSEL_CLKSEL0_MASK) | PWM_CLKSEL_CLKSEL0_DIV1;	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Select PWM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operation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mode 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PWM0-&gt;CTL |= PWM_CTL_CH0MOD;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	   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en-US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       /* Set </a:t>
            </a: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Reload </a:t>
            </a:r>
            <a:r>
              <a:rPr lang="en-US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register */</a:t>
            </a: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	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  </a:t>
            </a:r>
            <a:r>
              <a:rPr lang="en-US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	   </a:t>
            </a: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PWM0-&gt;DUTY0 = 0xFFFF</a:t>
            </a: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  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en-US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	   /* </a:t>
            </a: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Enable Capture function pin, capture function, counter reload on both rising and falling </a:t>
            </a:r>
            <a:r>
              <a:rPr lang="en-US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edge */</a:t>
            </a:r>
            <a:endParaRPr lang="en-US" altLang="zh-TW" sz="1200" b="1" i="1" dirty="0">
              <a:solidFill>
                <a:srgbClr val="006600"/>
              </a:solidFill>
              <a:latin typeface="Arial" charset="0"/>
              <a:ea typeface="Arial Unicode MS" pitchFamily="34" charset="-120"/>
              <a:cs typeface="Arial Unicode MS" pitchFamily="34" charset="-120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  </a:t>
            </a:r>
            <a:r>
              <a:rPr lang="en-US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   </a:t>
            </a:r>
            <a:r>
              <a:rPr lang="en-US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PWM0-</a:t>
            </a: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&gt;CAPCTL = PWM_CAPCTL_CAPCH0EN |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</a:t>
            </a:r>
            <a:r>
              <a:rPr lang="en-US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PWM_CAPCTL_CAPCH0PADEN </a:t>
            </a: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|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</a:t>
            </a:r>
            <a:r>
              <a:rPr lang="en-US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PWM_CAPCTL_CAPRELOADREN0 </a:t>
            </a: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|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</a:t>
            </a:r>
            <a:r>
              <a:rPr lang="en-US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PWM_CAPCTL_CAPRELOADFEN0</a:t>
            </a: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;</a:t>
            </a: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				</a:t>
            </a:r>
          </a:p>
        </p:txBody>
      </p:sp>
    </p:spTree>
    <p:extLst>
      <p:ext uri="{BB962C8B-B14F-4D97-AF65-F5344CB8AC3E}">
        <p14:creationId xmlns:p14="http://schemas.microsoft.com/office/powerpoint/2010/main" val="3909232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代码</a:t>
            </a:r>
            <a:r>
              <a:rPr lang="en-US" altLang="zh-TW" dirty="0" smtClean="0"/>
              <a:t>(III)</a:t>
            </a:r>
            <a:endParaRPr lang="zh-TW" alt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13A110C-9FFF-45CA-932C-8DBA2E8C9AF8}" type="slidenum">
              <a:rPr lang="zh-TW" altLang="en-US" smtClean="0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18</a:t>
            </a:fld>
            <a:endParaRPr lang="zh-TW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457200" y="908050"/>
            <a:ext cx="8229600" cy="5218113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Enable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Capture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rising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and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falling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edge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interrupt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PWM0-&gt;CAPINTEN = PWM_CAPINTEN_CRLIE0 | PWM_CAPINTEN_CFLIE0;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</a:t>
            </a:r>
            <a:endParaRPr lang="fr-FR" altLang="zh-TW" sz="1200" b="1" dirty="0" smtClean="0">
              <a:latin typeface="Lucida Console" pitchFamily="49" charset="0"/>
              <a:ea typeface="Arial Unicode MS" pitchFamily="34" charset="-120"/>
              <a:cs typeface="Arial Unicode MS" pitchFamily="34" charset="-120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Enable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PWM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interrupt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for down-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counter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equal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zero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. 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PWM0-&gt;INTEN |= PWM_INTEN_TMIE0;	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</a:t>
            </a:r>
            <a:endParaRPr lang="fr-FR" altLang="zh-TW" sz="1200" b="1" dirty="0" smtClean="0">
              <a:latin typeface="Lucida Console" pitchFamily="49" charset="0"/>
              <a:ea typeface="Arial Unicode MS" pitchFamily="34" charset="-120"/>
              <a:cs typeface="Arial Unicode MS" pitchFamily="34" charset="-120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Enable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PWM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intrrupt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*/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	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</a:t>
            </a:r>
            <a:r>
              <a:rPr lang="fr-FR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NVIC_EnableIRQ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(PWM0_IRQn);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endParaRPr lang="fr-FR" altLang="zh-TW" sz="1200" b="1" dirty="0">
              <a:latin typeface="Lucida Console" pitchFamily="49" charset="0"/>
              <a:ea typeface="Arial Unicode MS" pitchFamily="34" charset="-120"/>
              <a:cs typeface="Arial Unicode MS" pitchFamily="34" charset="-120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Enable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PWM down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counter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PWM0-&gt;CTL |= PWM_CTL_CH0EN;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endParaRPr lang="fr-FR" altLang="zh-TW" sz="1200" b="1" dirty="0" smtClean="0">
              <a:latin typeface="Lucida Console" pitchFamily="49" charset="0"/>
              <a:ea typeface="Arial Unicode MS" pitchFamily="34" charset="-120"/>
              <a:cs typeface="Arial Unicode MS" pitchFamily="34" charset="-120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}</a:t>
            </a:r>
            <a:endParaRPr lang="fr-FR" altLang="zh-TW" sz="1200" b="1" dirty="0">
              <a:latin typeface="Lucida Console" pitchFamily="49" charset="0"/>
              <a:ea typeface="Arial Unicode MS" pitchFamily="34" charset="-120"/>
              <a:cs typeface="Arial Unicode MS" pitchFamily="34" charset="-120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</a:t>
            </a:r>
            <a:endParaRPr lang="fr-FR" altLang="zh-TW" sz="1200" b="1" dirty="0">
              <a:latin typeface="Lucida Console" pitchFamily="49" charset="0"/>
              <a:ea typeface="Arial Unicode MS" pitchFamily="34" charset="-120"/>
              <a:cs typeface="Arial Unicode MS" pitchFamily="34" charset="-120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endParaRPr lang="en-US" altLang="zh-TW" sz="1200" b="1" i="1" dirty="0">
              <a:solidFill>
                <a:srgbClr val="006600"/>
              </a:solidFill>
              <a:latin typeface="Arial" charset="0"/>
              <a:ea typeface="Arial Unicode MS" pitchFamily="34" charset="-120"/>
              <a:cs typeface="Arial Unicode MS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09232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Thank you.</a:t>
            </a:r>
            <a:endParaRPr lang="zh-TW" alt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5FB2967-C51B-483A-AC84-AC0018993A00}" type="slidenum">
              <a:rPr lang="zh-TW" altLang="en-US" smtClean="0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19</a:t>
            </a:fld>
            <a:endParaRPr lang="zh-TW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43008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9|0.9|2|3.7|1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41.5|10.8|5.6|6.9|11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18.9|11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|11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8|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|12.3|12.7|11.7|15.5|9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6.7|5.4|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8879</TotalTime>
  <Words>957</Words>
  <Application>Microsoft Office PowerPoint</Application>
  <PresentationFormat>On-screen Show (4:3)</PresentationFormat>
  <Paragraphs>207</Paragraphs>
  <Slides>20</Slides>
  <Notes>15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2" baseType="lpstr">
      <vt:lpstr>Office Theme</vt:lpstr>
      <vt:lpstr>Visio</vt:lpstr>
      <vt:lpstr>NuMicro Nano PWM/Capture</vt:lpstr>
      <vt:lpstr>内容</vt:lpstr>
      <vt:lpstr>PWM 输出?</vt:lpstr>
      <vt:lpstr>PWM 特性(I)</vt:lpstr>
      <vt:lpstr>PWM 发生器 (II)</vt:lpstr>
      <vt:lpstr>PWM/Capture 时钟源</vt:lpstr>
      <vt:lpstr>PWM捕获</vt:lpstr>
      <vt:lpstr>PWM 频率&amp; 占空比控制 </vt:lpstr>
      <vt:lpstr>PWM 双缓冲介绍</vt:lpstr>
      <vt:lpstr>死区发生器 </vt:lpstr>
      <vt:lpstr>捕获输入</vt:lpstr>
      <vt:lpstr>捕获输入特性</vt:lpstr>
      <vt:lpstr>捕获时序特性</vt:lpstr>
      <vt:lpstr>中断架构 </vt:lpstr>
      <vt:lpstr>范例</vt:lpstr>
      <vt:lpstr>范例方块图</vt:lpstr>
      <vt:lpstr>代码(I)</vt:lpstr>
      <vt:lpstr>代码(II)</vt:lpstr>
      <vt:lpstr>代码(III)</vt:lpstr>
      <vt:lpstr>Thank you.</vt:lpstr>
    </vt:vector>
  </TitlesOfParts>
  <Company>&lt;Default&gt;Winbond Electronics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EU Promotion</dc:title>
  <dc:creator>jahuang</dc:creator>
  <cp:lastModifiedBy>CA10 CLYU2</cp:lastModifiedBy>
  <cp:revision>414</cp:revision>
  <dcterms:created xsi:type="dcterms:W3CDTF">2008-06-24T05:58:57Z</dcterms:created>
  <dcterms:modified xsi:type="dcterms:W3CDTF">2013-03-05T15:40:45Z</dcterms:modified>
</cp:coreProperties>
</file>