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31"/>
  </p:notesMasterIdLst>
  <p:sldIdLst>
    <p:sldId id="261" r:id="rId2"/>
    <p:sldId id="321" r:id="rId3"/>
    <p:sldId id="322" r:id="rId4"/>
    <p:sldId id="323" r:id="rId5"/>
    <p:sldId id="339" r:id="rId6"/>
    <p:sldId id="262" r:id="rId7"/>
    <p:sldId id="340" r:id="rId8"/>
    <p:sldId id="266" r:id="rId9"/>
    <p:sldId id="265" r:id="rId10"/>
    <p:sldId id="338" r:id="rId11"/>
    <p:sldId id="312" r:id="rId12"/>
    <p:sldId id="337" r:id="rId13"/>
    <p:sldId id="292" r:id="rId14"/>
    <p:sldId id="335" r:id="rId15"/>
    <p:sldId id="293" r:id="rId16"/>
    <p:sldId id="294" r:id="rId17"/>
    <p:sldId id="341" r:id="rId18"/>
    <p:sldId id="299" r:id="rId19"/>
    <p:sldId id="301" r:id="rId20"/>
    <p:sldId id="342" r:id="rId21"/>
    <p:sldId id="346" r:id="rId22"/>
    <p:sldId id="347" r:id="rId23"/>
    <p:sldId id="348" r:id="rId24"/>
    <p:sldId id="349" r:id="rId25"/>
    <p:sldId id="300" r:id="rId26"/>
    <p:sldId id="305" r:id="rId27"/>
    <p:sldId id="343" r:id="rId28"/>
    <p:sldId id="345" r:id="rId29"/>
    <p:sldId id="344" r:id="rId30"/>
  </p:sldIdLst>
  <p:sldSz cx="9144000" cy="6858000" type="screen4x3"/>
  <p:notesSz cx="7099300" cy="10234613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C0000"/>
    <a:srgbClr val="CCECFF"/>
    <a:srgbClr val="FFCC00"/>
    <a:srgbClr val="FFFF99"/>
    <a:srgbClr val="CCFFCC"/>
    <a:srgbClr val="0000FF"/>
    <a:srgbClr val="0033CC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47" autoAdjust="0"/>
    <p:restoredTop sz="94343" autoAdjust="0"/>
  </p:normalViewPr>
  <p:slideViewPr>
    <p:cSldViewPr>
      <p:cViewPr>
        <p:scale>
          <a:sx n="75" d="100"/>
          <a:sy n="75" d="100"/>
        </p:scale>
        <p:origin x="-312" y="-222"/>
      </p:cViewPr>
      <p:guideLst>
        <p:guide orient="horz" pos="2160"/>
        <p:guide pos="975"/>
        <p:guide pos="528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674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defTabSz="990600">
              <a:defRPr sz="13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8" y="0"/>
            <a:ext cx="3076575" cy="51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algn="r" defTabSz="990600">
              <a:defRPr sz="13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482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990600" y="768350"/>
            <a:ext cx="5118100" cy="38369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3" y="4860925"/>
            <a:ext cx="5680075" cy="4605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 smtClean="0"/>
              <a:t>按一下以編輯母片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1850"/>
            <a:ext cx="3076575" cy="51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defTabSz="990600">
              <a:defRPr sz="13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8" y="9721850"/>
            <a:ext cx="3076575" cy="51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algn="r" defTabSz="990600">
              <a:defRPr sz="1300"/>
            </a:lvl1pPr>
          </a:lstStyle>
          <a:p>
            <a:pPr>
              <a:defRPr/>
            </a:pPr>
            <a:fld id="{B3857D30-C8EB-4DA7-8D56-F3A5CF34381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1556449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A1A3062A-DD8D-430B-89FE-A8D3EEC7613E}" type="slidenum">
              <a:rPr lang="en-US" altLang="zh-TW" sz="1300" smtClean="0"/>
              <a:pPr/>
              <a:t>1</a:t>
            </a:fld>
            <a:endParaRPr lang="en-US" altLang="zh-TW" sz="1300" smtClean="0"/>
          </a:p>
        </p:txBody>
      </p:sp>
      <p:sp>
        <p:nvSpPr>
          <p:cNvPr id="35843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zh-TW" smtClean="0">
                <a:ea typeface="新細明體" pitchFamily="18" charset="-120"/>
              </a:rPr>
              <a:t>In this lesson, we will make a brief introduction to Cortex-M0.  The introduction includes the basic understanding of M0, CPU architecture and control registers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BAB97DF8-98A3-41C4-85E8-95D812E82056}" type="slidenum">
              <a:rPr lang="en-US" altLang="zh-TW" sz="1300" smtClean="0"/>
              <a:pPr/>
              <a:t>2</a:t>
            </a:fld>
            <a:endParaRPr lang="en-US" altLang="zh-TW" sz="1300" smtClean="0"/>
          </a:p>
        </p:txBody>
      </p:sp>
      <p:sp>
        <p:nvSpPr>
          <p:cNvPr id="36867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TW" alt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A8FC03B5-74DD-4F2D-899D-9D88A4D5E98B}" type="slidenum">
              <a:rPr lang="en-US" altLang="zh-TW" sz="1300" smtClean="0"/>
              <a:pPr/>
              <a:t>3</a:t>
            </a:fld>
            <a:endParaRPr lang="en-US" altLang="zh-TW" sz="1300" smtClean="0"/>
          </a:p>
        </p:txBody>
      </p:sp>
      <p:sp>
        <p:nvSpPr>
          <p:cNvPr id="37891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TW" alt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1A10F9DB-BA13-4E28-B109-CF0D90EBB3B3}" type="slidenum">
              <a:rPr lang="en-US" altLang="zh-TW" sz="1300" smtClean="0"/>
              <a:pPr/>
              <a:t>4</a:t>
            </a:fld>
            <a:endParaRPr lang="en-US" altLang="zh-TW" sz="1300" smtClean="0"/>
          </a:p>
        </p:txBody>
      </p:sp>
      <p:sp>
        <p:nvSpPr>
          <p:cNvPr id="38915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TW" alt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DA9EE16B-F61D-405D-AC2F-C309AC28160C}" type="slidenum">
              <a:rPr lang="en-US" altLang="zh-TW" sz="1300" smtClean="0"/>
              <a:pPr/>
              <a:t>5</a:t>
            </a:fld>
            <a:endParaRPr lang="en-US" altLang="zh-TW" sz="1300" smtClean="0"/>
          </a:p>
        </p:txBody>
      </p:sp>
      <p:sp>
        <p:nvSpPr>
          <p:cNvPr id="39939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TW" alt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C266C7D8-40D6-4DE1-905A-DB5926609D4E}" type="slidenum">
              <a:rPr lang="en-US" altLang="zh-TW" sz="1300" smtClean="0"/>
              <a:pPr/>
              <a:t>6</a:t>
            </a:fld>
            <a:endParaRPr lang="en-US" altLang="zh-TW" sz="1300" smtClean="0"/>
          </a:p>
        </p:txBody>
      </p:sp>
      <p:sp>
        <p:nvSpPr>
          <p:cNvPr id="40963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TW" alt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E6A528D8-C2FD-49EB-88A6-AB399D604F34}" type="slidenum">
              <a:rPr lang="en-US" altLang="zh-TW" sz="1300" smtClean="0"/>
              <a:pPr/>
              <a:t>7</a:t>
            </a:fld>
            <a:endParaRPr lang="en-US" altLang="zh-TW" sz="1300" smtClean="0"/>
          </a:p>
        </p:txBody>
      </p:sp>
      <p:sp>
        <p:nvSpPr>
          <p:cNvPr id="41987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TW" alt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86AA1427-E3F6-425F-B31B-1EA3DB5574DB}" type="slidenum">
              <a:rPr lang="en-US" altLang="zh-TW" sz="1300" smtClean="0"/>
              <a:pPr/>
              <a:t>8</a:t>
            </a:fld>
            <a:endParaRPr lang="en-US" altLang="zh-TW" sz="1300" smtClean="0"/>
          </a:p>
        </p:txBody>
      </p:sp>
      <p:sp>
        <p:nvSpPr>
          <p:cNvPr id="43011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TW" alt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9CEDA686-7C0C-47D4-9380-32E2F6C12656}" type="slidenum">
              <a:rPr lang="en-US" altLang="zh-TW" sz="1300" smtClean="0"/>
              <a:pPr/>
              <a:t>9</a:t>
            </a:fld>
            <a:endParaRPr lang="en-US" altLang="zh-TW" sz="1300" smtClean="0"/>
          </a:p>
        </p:txBody>
      </p:sp>
      <p:sp>
        <p:nvSpPr>
          <p:cNvPr id="44035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TW" alt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4E6E11BE-3229-47F6-BD96-64B2078E25F2}" type="slidenum">
              <a:rPr lang="en-US" altLang="zh-TW" sz="1300" smtClean="0"/>
              <a:pPr/>
              <a:t>10</a:t>
            </a:fld>
            <a:endParaRPr lang="en-US" altLang="zh-TW" sz="1300" smtClean="0"/>
          </a:p>
        </p:txBody>
      </p:sp>
      <p:sp>
        <p:nvSpPr>
          <p:cNvPr id="45059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TW" alt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FE266F8A-00A3-4832-8B6F-554F68A7FB20}" type="slidenum">
              <a:rPr lang="en-US" altLang="zh-TW" sz="1300" smtClean="0"/>
              <a:pPr/>
              <a:t>11</a:t>
            </a:fld>
            <a:endParaRPr lang="en-US" altLang="zh-TW" sz="1300" smtClean="0"/>
          </a:p>
        </p:txBody>
      </p:sp>
      <p:sp>
        <p:nvSpPr>
          <p:cNvPr id="46083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TW" alt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ADB7020D-7505-4B20-A5FD-1C14A53F7B08}" type="slidenum">
              <a:rPr lang="en-US" altLang="zh-TW" sz="1300" smtClean="0"/>
              <a:pPr/>
              <a:t>12</a:t>
            </a:fld>
            <a:endParaRPr lang="en-US" altLang="zh-TW" sz="1300" smtClean="0"/>
          </a:p>
        </p:txBody>
      </p:sp>
      <p:sp>
        <p:nvSpPr>
          <p:cNvPr id="47107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TW" alt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A99D8ABE-8F2F-420F-BEE0-D0F868BD2785}" type="slidenum">
              <a:rPr lang="en-US" altLang="zh-TW" sz="1300" smtClean="0"/>
              <a:pPr/>
              <a:t>13</a:t>
            </a:fld>
            <a:endParaRPr lang="en-US" altLang="zh-TW" sz="1300" smtClean="0"/>
          </a:p>
        </p:txBody>
      </p:sp>
      <p:sp>
        <p:nvSpPr>
          <p:cNvPr id="48131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TW" alt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47DF0B48-F296-4E3A-8322-DC3E2F5D11E4}" type="slidenum">
              <a:rPr lang="en-US" altLang="zh-TW" sz="1300" smtClean="0"/>
              <a:pPr/>
              <a:t>14</a:t>
            </a:fld>
            <a:endParaRPr lang="en-US" altLang="zh-TW" sz="1300" smtClean="0"/>
          </a:p>
        </p:txBody>
      </p:sp>
      <p:sp>
        <p:nvSpPr>
          <p:cNvPr id="49155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TW" alt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4E26EE7B-7199-460A-B69D-31813D1C1B26}" type="slidenum">
              <a:rPr lang="en-US" altLang="zh-TW" sz="1300" smtClean="0"/>
              <a:pPr/>
              <a:t>15</a:t>
            </a:fld>
            <a:endParaRPr lang="en-US" altLang="zh-TW" sz="1300" smtClean="0"/>
          </a:p>
        </p:txBody>
      </p:sp>
      <p:sp>
        <p:nvSpPr>
          <p:cNvPr id="50179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TW" alt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C55F1A02-001B-4822-8970-02BACB092EAA}" type="slidenum">
              <a:rPr lang="en-US" altLang="zh-TW" sz="1300" smtClean="0"/>
              <a:pPr/>
              <a:t>16</a:t>
            </a:fld>
            <a:endParaRPr lang="en-US" altLang="zh-TW" sz="1300" smtClean="0"/>
          </a:p>
        </p:txBody>
      </p:sp>
      <p:sp>
        <p:nvSpPr>
          <p:cNvPr id="51203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TW" alt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1192B2D1-9463-4F6D-B7E3-B9B4E848B2FC}" type="slidenum">
              <a:rPr lang="en-US" altLang="zh-TW" sz="1300" smtClean="0"/>
              <a:pPr/>
              <a:t>17</a:t>
            </a:fld>
            <a:endParaRPr lang="en-US" altLang="zh-TW" sz="1300" smtClean="0"/>
          </a:p>
        </p:txBody>
      </p:sp>
      <p:sp>
        <p:nvSpPr>
          <p:cNvPr id="52227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TW" alt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A5D30A51-383F-4D63-9C6E-71E063DC46CA}" type="slidenum">
              <a:rPr lang="en-US" altLang="zh-TW" sz="1300" smtClean="0"/>
              <a:pPr/>
              <a:t>18</a:t>
            </a:fld>
            <a:endParaRPr lang="en-US" altLang="zh-TW" sz="1300" smtClean="0"/>
          </a:p>
        </p:txBody>
      </p:sp>
      <p:sp>
        <p:nvSpPr>
          <p:cNvPr id="53251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TW" alt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0F69325B-4DD1-45B9-9A94-6B191BDE9EB7}" type="slidenum">
              <a:rPr lang="en-US" altLang="zh-TW" sz="1300" smtClean="0"/>
              <a:pPr/>
              <a:t>19</a:t>
            </a:fld>
            <a:endParaRPr lang="en-US" altLang="zh-TW" sz="1300" smtClean="0"/>
          </a:p>
        </p:txBody>
      </p:sp>
      <p:sp>
        <p:nvSpPr>
          <p:cNvPr id="54275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TW" alt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0C5A01AF-C843-4AFE-946F-FD1260F3483D}" type="slidenum">
              <a:rPr lang="en-US" altLang="zh-TW" sz="1300" smtClean="0"/>
              <a:pPr/>
              <a:t>20</a:t>
            </a:fld>
            <a:endParaRPr lang="en-US" altLang="zh-TW" sz="1300" smtClean="0"/>
          </a:p>
        </p:txBody>
      </p:sp>
      <p:sp>
        <p:nvSpPr>
          <p:cNvPr id="55299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TW" alt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B4CD9C9C-6D95-4E71-A02E-F91CB4A5D9EC}" type="slidenum">
              <a:rPr lang="en-US" altLang="zh-TW" sz="1300" smtClean="0"/>
              <a:pPr/>
              <a:t>21</a:t>
            </a:fld>
            <a:endParaRPr lang="en-US" altLang="zh-TW" sz="1300" smtClean="0"/>
          </a:p>
        </p:txBody>
      </p:sp>
      <p:sp>
        <p:nvSpPr>
          <p:cNvPr id="56323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56324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56325" name="Slide Number Placeholder 3"/>
          <p:cNvSpPr txBox="1">
            <a:spLocks noGrp="1"/>
          </p:cNvSpPr>
          <p:nvPr/>
        </p:nvSpPr>
        <p:spPr bwMode="auto">
          <a:xfrm>
            <a:off x="4021138" y="9721850"/>
            <a:ext cx="3076575" cy="5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9048" tIns="49524" rIns="99048" bIns="49524" anchor="b"/>
          <a:lstStyle>
            <a:lvl1pPr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r"/>
            <a:fld id="{07717F9A-A5DD-487C-A0A1-517622DCB724}" type="slidenum">
              <a:rPr lang="en-US" altLang="zh-TW" sz="1300"/>
              <a:pPr algn="r"/>
              <a:t>21</a:t>
            </a:fld>
            <a:endParaRPr lang="en-US" altLang="zh-TW" sz="130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F9C3D783-C504-4E07-A9D1-977D5867A286}" type="slidenum">
              <a:rPr lang="en-US" altLang="zh-TW" sz="1300" smtClean="0"/>
              <a:pPr/>
              <a:t>22</a:t>
            </a:fld>
            <a:endParaRPr lang="en-US" altLang="zh-TW" sz="1300" smtClean="0"/>
          </a:p>
        </p:txBody>
      </p:sp>
      <p:sp>
        <p:nvSpPr>
          <p:cNvPr id="57347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TW" altLang="en-U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88DDF87B-7E44-4F16-9562-72961AED09DA}" type="slidenum">
              <a:rPr lang="en-US" altLang="zh-TW" sz="1300" smtClean="0"/>
              <a:pPr/>
              <a:t>23</a:t>
            </a:fld>
            <a:endParaRPr lang="en-US" altLang="zh-TW" sz="1300" smtClean="0"/>
          </a:p>
        </p:txBody>
      </p:sp>
      <p:sp>
        <p:nvSpPr>
          <p:cNvPr id="58371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TW" altLang="en-U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F9294ADD-BCF0-43B9-8F5C-4E856E895C8D}" type="slidenum">
              <a:rPr lang="en-US" altLang="zh-TW" sz="1300" smtClean="0"/>
              <a:pPr/>
              <a:t>24</a:t>
            </a:fld>
            <a:endParaRPr lang="en-US" altLang="zh-TW" sz="1300" smtClean="0"/>
          </a:p>
        </p:txBody>
      </p:sp>
      <p:sp>
        <p:nvSpPr>
          <p:cNvPr id="59395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TW" altLang="en-U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1BADCE70-22C6-4629-80DB-F2E73CC8F569}" type="slidenum">
              <a:rPr lang="en-US" altLang="zh-TW" sz="1300" smtClean="0"/>
              <a:pPr/>
              <a:t>25</a:t>
            </a:fld>
            <a:endParaRPr lang="en-US" altLang="zh-TW" sz="1300" smtClean="0"/>
          </a:p>
        </p:txBody>
      </p:sp>
      <p:sp>
        <p:nvSpPr>
          <p:cNvPr id="60419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TW" altLang="en-U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9DB91D38-FFD1-4D32-9BD4-678319638529}" type="slidenum">
              <a:rPr lang="en-US" altLang="zh-TW" sz="1300" smtClean="0"/>
              <a:pPr/>
              <a:t>26</a:t>
            </a:fld>
            <a:endParaRPr lang="en-US" altLang="zh-TW" sz="1300" smtClean="0"/>
          </a:p>
        </p:txBody>
      </p:sp>
      <p:sp>
        <p:nvSpPr>
          <p:cNvPr id="61443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TW" altLang="en-US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C4EE087F-E76E-4C15-A675-D350C15D1A52}" type="slidenum">
              <a:rPr lang="en-US" altLang="zh-TW" sz="1300" smtClean="0"/>
              <a:pPr/>
              <a:t>27</a:t>
            </a:fld>
            <a:endParaRPr lang="en-US" altLang="zh-TW" sz="1300" smtClean="0"/>
          </a:p>
        </p:txBody>
      </p:sp>
      <p:sp>
        <p:nvSpPr>
          <p:cNvPr id="62467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TW" altLang="en-US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8AD960EF-BC0C-414B-BBE7-AB3F8CF52F59}" type="slidenum">
              <a:rPr lang="en-US" altLang="zh-TW" sz="1300" smtClean="0"/>
              <a:pPr/>
              <a:t>28</a:t>
            </a:fld>
            <a:endParaRPr lang="en-US" altLang="zh-TW" sz="1300" smtClean="0"/>
          </a:p>
        </p:txBody>
      </p:sp>
      <p:sp>
        <p:nvSpPr>
          <p:cNvPr id="63491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TW" altLang="en-US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defTabSz="990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A4B847E7-0758-4B77-AB7E-128F13242E3D}" type="slidenum">
              <a:rPr lang="en-US" altLang="zh-TW" sz="1300" smtClean="0"/>
              <a:pPr/>
              <a:t>29</a:t>
            </a:fld>
            <a:endParaRPr lang="en-US" altLang="zh-TW" sz="1300" smtClean="0"/>
          </a:p>
        </p:txBody>
      </p:sp>
      <p:sp>
        <p:nvSpPr>
          <p:cNvPr id="64515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TW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4744"/>
            <a:ext cx="7772400" cy="1296144"/>
          </a:xfrm>
        </p:spPr>
        <p:txBody>
          <a:bodyPr>
            <a:normAutofit/>
          </a:bodyPr>
          <a:lstStyle>
            <a:lvl1pPr algn="ctr">
              <a:defRPr sz="4000">
                <a:solidFill>
                  <a:srgbClr val="E61C0E"/>
                </a:solidFill>
                <a:latin typeface="+mn-lt"/>
                <a:ea typeface="+mn-ea"/>
                <a:cs typeface="Arial" pitchFamily="34" charset="0"/>
              </a:defRPr>
            </a:lvl1pPr>
          </a:lstStyle>
          <a:p>
            <a:r>
              <a:rPr lang="en-US" altLang="zh-TW" dirty="0" smtClean="0"/>
              <a:t>Click to edit Master title style</a:t>
            </a:r>
            <a:endParaRPr lang="zh-TW" alt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869160"/>
            <a:ext cx="6400800" cy="576064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solidFill>
                  <a:srgbClr val="002060"/>
                </a:solidFill>
                <a:latin typeface="+mn-lt"/>
                <a:ea typeface="+mn-ea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TW" smtClean="0"/>
              <a:t>Click to edit Master subtitle style</a:t>
            </a:r>
            <a:endParaRPr lang="en-US" altLang="zh-TW" dirty="0" smtClean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7164388" y="6356350"/>
            <a:ext cx="1916112" cy="365125"/>
          </a:xfrm>
        </p:spPr>
        <p:txBody>
          <a:bodyPr/>
          <a:lstStyle>
            <a:lvl1pPr algn="ctr">
              <a:defRPr b="1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>
              <a:defRPr/>
            </a:pPr>
            <a:fld id="{F1D72F0A-45AB-4E4D-8F54-7D220F7FEF70}" type="datetime1">
              <a:rPr lang="zh-TW" altLang="en-US"/>
              <a:pPr>
                <a:defRPr/>
              </a:pPr>
              <a:t>2013/4/23</a:t>
            </a:fld>
            <a:endParaRPr lang="zh-TW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>
              <a:defRPr/>
            </a:pPr>
            <a:fld id="{BB3704A0-3422-4EB7-BF90-F5E50EFA0BD3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642805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Click to edit Master title style</a:t>
            </a:r>
            <a:endParaRPr lang="zh-TW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2pPr marL="742950" indent="-285750">
              <a:spcBef>
                <a:spcPts val="1000"/>
              </a:spcBef>
              <a:buFont typeface="Arial" pitchFamily="34" charset="0"/>
              <a:buChar char="•"/>
              <a:defRPr/>
            </a:lvl2pPr>
            <a:lvl3pPr>
              <a:spcBef>
                <a:spcPts val="1000"/>
              </a:spcBef>
              <a:defRPr/>
            </a:lvl3pPr>
            <a:lvl4pPr marL="1714500" indent="-342900">
              <a:spcBef>
                <a:spcPts val="1000"/>
              </a:spcBef>
              <a:buFont typeface="Calibri" pitchFamily="34" charset="0"/>
              <a:buChar char="»"/>
              <a:defRPr/>
            </a:lvl4pPr>
            <a:lvl5pPr marL="2057400" indent="-228600">
              <a:spcBef>
                <a:spcPts val="1000"/>
              </a:spcBef>
              <a:buFont typeface="Arial" pitchFamily="34" charset="0"/>
              <a:buChar char="»"/>
              <a:defRPr/>
            </a:lvl5pPr>
          </a:lstStyle>
          <a:p>
            <a:pPr lvl="0"/>
            <a:r>
              <a:rPr lang="en-US" altLang="zh-TW" dirty="0" smtClean="0"/>
              <a:t>Click to edit Master text styles</a:t>
            </a:r>
          </a:p>
          <a:p>
            <a:pPr lvl="1"/>
            <a:r>
              <a:rPr lang="en-US" altLang="zh-TW" dirty="0" smtClean="0"/>
              <a:t>Second level</a:t>
            </a:r>
          </a:p>
          <a:p>
            <a:pPr lvl="2"/>
            <a:r>
              <a:rPr lang="en-US" altLang="zh-TW" dirty="0" smtClean="0"/>
              <a:t>Third level</a:t>
            </a:r>
          </a:p>
          <a:p>
            <a:pPr lvl="3"/>
            <a:r>
              <a:rPr lang="en-US" altLang="zh-TW" dirty="0" smtClean="0"/>
              <a:t>Fourth level</a:t>
            </a:r>
          </a:p>
          <a:p>
            <a:pPr lvl="4"/>
            <a:r>
              <a:rPr lang="en-US" altLang="zh-TW" dirty="0" smtClean="0"/>
              <a:t>Fifth level</a:t>
            </a:r>
            <a:endParaRPr lang="zh-TW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582066-D344-4179-A192-3372FAF51C06}" type="datetime1">
              <a:rPr lang="zh-TW" altLang="en-US"/>
              <a:pPr>
                <a:defRPr/>
              </a:pPr>
              <a:t>2013/4/23</a:t>
            </a:fld>
            <a:endParaRPr lang="zh-TW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EFE2AA-21BF-4D61-9362-888181F2C0C8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2697476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982218"/>
            <a:ext cx="8496944" cy="893564"/>
          </a:xfrm>
        </p:spPr>
        <p:txBody>
          <a:bodyPr/>
          <a:lstStyle/>
          <a:p>
            <a:r>
              <a:rPr lang="en-US" altLang="zh-TW" smtClean="0"/>
              <a:t>Click to edit Master title style</a:t>
            </a:r>
            <a:endParaRPr lang="zh-TW" alt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DA567B-21AB-4D6A-9D91-08F1B93DC9AA}" type="datetime1">
              <a:rPr lang="zh-TW" altLang="en-US"/>
              <a:pPr>
                <a:defRPr/>
              </a:pPr>
              <a:t>2013/4/23</a:t>
            </a:fld>
            <a:endParaRPr lang="zh-TW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AB4907-5DCD-48B7-A1A5-441D5AF089AB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0533352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zh-TW" alt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598E3C-EF64-4F0F-8524-C47F6C5BF93D}" type="datetime1">
              <a:rPr lang="zh-TW" altLang="en-US"/>
              <a:pPr>
                <a:defRPr/>
              </a:pPr>
              <a:t>2013/4/23</a:t>
            </a:fld>
            <a:endParaRPr lang="zh-TW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25261E-7E21-45E7-BAD6-793E9AFDA29B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1363619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>
  <p:cSld name="Title and Tex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088" y="414338"/>
            <a:ext cx="7885112" cy="1143000"/>
          </a:xfrm>
        </p:spPr>
        <p:txBody>
          <a:bodyPr/>
          <a:lstStyle/>
          <a:p>
            <a:r>
              <a:rPr lang="en-US" altLang="zh-TW" smtClean="0"/>
              <a:t>Click to edit Master title style</a:t>
            </a:r>
            <a:endParaRPr lang="zh-TW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042988" y="1557338"/>
            <a:ext cx="7197725" cy="2190750"/>
          </a:xfrm>
        </p:spPr>
        <p:txBody>
          <a:bodyPr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2988" y="3900488"/>
            <a:ext cx="7197725" cy="2192337"/>
          </a:xfrm>
        </p:spPr>
        <p:txBody>
          <a:bodyPr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1FC9DC-3B81-402B-A2D7-23C88DB17FFB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272194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088" y="414338"/>
            <a:ext cx="7885112" cy="1143000"/>
          </a:xfrm>
        </p:spPr>
        <p:txBody>
          <a:bodyPr/>
          <a:lstStyle/>
          <a:p>
            <a:r>
              <a:rPr lang="en-US" altLang="zh-TW" smtClean="0"/>
              <a:t>Click to edit Master title style</a:t>
            </a:r>
            <a:endParaRPr lang="zh-TW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042988" y="1557338"/>
            <a:ext cx="3522662" cy="4535487"/>
          </a:xfrm>
        </p:spPr>
        <p:txBody>
          <a:bodyPr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18050" y="1557338"/>
            <a:ext cx="3522663" cy="4535487"/>
          </a:xfrm>
        </p:spPr>
        <p:txBody>
          <a:bodyPr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167327-1274-482B-8410-1CC2EF0EF76D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1204567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4BEBC7-D8AF-4A0D-9209-58BE31C0A096}" type="datetime1">
              <a:rPr lang="zh-TW" altLang="en-US"/>
              <a:pPr>
                <a:defRPr/>
              </a:pPr>
              <a:t>2013/4/23</a:t>
            </a:fld>
            <a:endParaRPr lang="zh-TW" altLang="en-US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8580CA-6A93-44A9-936F-EF6676E2AD93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7846168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1"/>
          <p:cNvPicPr>
            <a:picLocks noChangeAspect="1" noChangeArrowheads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323850" y="15875"/>
            <a:ext cx="849630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title style</a:t>
            </a:r>
            <a:endParaRPr lang="zh-TW" altLang="en-US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23850" y="981075"/>
            <a:ext cx="8496300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23850" y="6381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53428486-C62D-4541-B422-1D3A00FAA1F3}" type="datetime1">
              <a:rPr lang="zh-TW" altLang="en-US"/>
              <a:pPr>
                <a:defRPr/>
              </a:pPr>
              <a:t>2013/4/23</a:t>
            </a:fld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662363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CA6F7B2C-3BE7-4376-88A7-F6E771DB8207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27" r:id="rId2"/>
    <p:sldLayoutId id="2147483728" r:id="rId3"/>
    <p:sldLayoutId id="2147483729" r:id="rId4"/>
    <p:sldLayoutId id="2147483732" r:id="rId5"/>
    <p:sldLayoutId id="2147483733" r:id="rId6"/>
    <p:sldLayoutId id="2147483730" r:id="rId7"/>
  </p:sldLayoutIdLst>
  <p:timing>
    <p:tnLst>
      <p:par>
        <p:cTn id="1" dur="indefinite" restart="never" nodeType="tmRoot"/>
      </p:par>
    </p:tnLst>
  </p:timing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 kern="1200">
          <a:solidFill>
            <a:srgbClr val="D00600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D00600"/>
        </a:buClr>
        <a:buFont typeface="Arial" charset="0"/>
        <a:buChar char="•"/>
        <a:defRPr sz="2800" b="1" kern="1200">
          <a:solidFill>
            <a:schemeClr val="tx1"/>
          </a:solidFill>
          <a:latin typeface="+mn-lt"/>
          <a:ea typeface="+mn-ea"/>
          <a:cs typeface="Arial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D00600"/>
        </a:buClr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D00600"/>
        </a:buClr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D00600"/>
        </a:buClr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D00600"/>
        </a:buClr>
        <a:buFont typeface="Arial" charset="0"/>
        <a:buChar char="»"/>
        <a:defRPr sz="2400" kern="1200">
          <a:solidFill>
            <a:schemeClr val="tx1"/>
          </a:solidFill>
          <a:latin typeface="+mn-lt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2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85800" y="1125538"/>
            <a:ext cx="7772400" cy="1295400"/>
          </a:xfrm>
        </p:spPr>
        <p:txBody>
          <a:bodyPr/>
          <a:lstStyle/>
          <a:p>
            <a:pPr>
              <a:defRPr/>
            </a:pPr>
            <a:r>
              <a:rPr lang="en-US" altLang="zh-TW" dirty="0" smtClean="0"/>
              <a:t>Cortex-M0</a:t>
            </a:r>
            <a:r>
              <a:rPr lang="zh-CN" altLang="en-US" dirty="0" smtClean="0"/>
              <a:t>介绍</a:t>
            </a:r>
            <a:endParaRPr lang="en-US" altLang="zh-TW" dirty="0"/>
          </a:p>
        </p:txBody>
      </p:sp>
      <p:sp>
        <p:nvSpPr>
          <p:cNvPr id="5123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4868863"/>
            <a:ext cx="6400800" cy="576262"/>
          </a:xfrm>
        </p:spPr>
        <p:txBody>
          <a:bodyPr/>
          <a:lstStyle/>
          <a:p>
            <a:r>
              <a:rPr lang="en-US" altLang="zh-TW" smtClean="0">
                <a:cs typeface="Arial" charset="0"/>
              </a:rPr>
              <a:t>NuMicro@nuvoton.com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102E4CF-C0CB-424A-88E0-622A4878C024}" type="slidenum">
              <a:rPr lang="zh-TW" altLang="en-US"/>
              <a:pPr>
                <a:defRPr/>
              </a:pPr>
              <a:t>1</a:t>
            </a:fld>
            <a:endParaRPr lang="en-US" altLang="zh-TW"/>
          </a:p>
        </p:txBody>
      </p:sp>
    </p:spTree>
  </p:cSld>
  <p:clrMapOvr>
    <a:masterClrMapping/>
  </p:clrMapOvr>
  <p:transition advTm="26611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ARM architecture road map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A17B8B1-A5D5-4222-971B-173D691D27A3}" type="slidenum">
              <a:rPr lang="zh-TW" altLang="en-US"/>
              <a:pPr>
                <a:defRPr/>
              </a:pPr>
              <a:t>2</a:t>
            </a:fld>
            <a:endParaRPr lang="en-US" altLang="zh-TW"/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085850"/>
            <a:ext cx="8812213" cy="5053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149" name="Text Box 6"/>
          <p:cNvSpPr txBox="1">
            <a:spLocks noChangeArrowheads="1"/>
          </p:cNvSpPr>
          <p:nvPr/>
        </p:nvSpPr>
        <p:spPr bwMode="auto">
          <a:xfrm>
            <a:off x="468313" y="6210300"/>
            <a:ext cx="184943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altLang="zh-TW" sz="1400" i="1"/>
              <a:t>Reference from ARM</a:t>
            </a:r>
            <a:endParaRPr lang="zh-TW" altLang="en-US" sz="1400" i="1"/>
          </a:p>
        </p:txBody>
      </p:sp>
    </p:spTree>
  </p:cSld>
  <p:clrMapOvr>
    <a:masterClrMapping/>
  </p:clrMapOvr>
  <p:transition advTm="68198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Cortex-M processor roadmap</a:t>
            </a:r>
            <a:endParaRPr lang="zh-TW" altLang="en-US" smtClean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72B58BD-C71D-4F19-814C-DDB8E172ABBC}" type="slidenum">
              <a:rPr lang="zh-TW" altLang="en-US"/>
              <a:pPr>
                <a:defRPr/>
              </a:pPr>
              <a:t>3</a:t>
            </a:fld>
            <a:endParaRPr lang="en-US" altLang="zh-TW"/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438" y="1019175"/>
            <a:ext cx="8885237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623888" y="6015038"/>
            <a:ext cx="18478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altLang="zh-TW" sz="1400" i="1"/>
              <a:t>Reference from ARM</a:t>
            </a:r>
            <a:endParaRPr lang="zh-TW" altLang="en-US" sz="1400" i="1"/>
          </a:p>
        </p:txBody>
      </p:sp>
    </p:spTree>
  </p:cSld>
  <p:clrMapOvr>
    <a:masterClrMapping/>
  </p:clrMapOvr>
  <p:transition advTm="109715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Cortex-M0 </a:t>
            </a:r>
            <a:r>
              <a:rPr lang="zh-CN" altLang="en-US" smtClean="0"/>
              <a:t>性能</a:t>
            </a:r>
            <a:endParaRPr lang="zh-TW" altLang="en-US" smtClean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03A2FF5-EFFD-40C5-B4E6-8AA34B0C9CCA}" type="slidenum">
              <a:rPr lang="zh-TW" altLang="en-US"/>
              <a:pPr>
                <a:defRPr/>
              </a:pPr>
              <a:t>4</a:t>
            </a:fld>
            <a:endParaRPr lang="en-US" altLang="zh-TW"/>
          </a:p>
        </p:txBody>
      </p:sp>
      <p:pic>
        <p:nvPicPr>
          <p:cNvPr id="8196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963" y="1125538"/>
            <a:ext cx="8499475" cy="4843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197" name="Text Box 7"/>
          <p:cNvSpPr txBox="1">
            <a:spLocks noChangeArrowheads="1"/>
          </p:cNvSpPr>
          <p:nvPr/>
        </p:nvSpPr>
        <p:spPr bwMode="auto">
          <a:xfrm>
            <a:off x="468313" y="5988050"/>
            <a:ext cx="184943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altLang="zh-TW" sz="1400" i="1"/>
              <a:t>Reference from ARM</a:t>
            </a:r>
            <a:endParaRPr lang="zh-TW" altLang="en-US" sz="1400" i="1"/>
          </a:p>
        </p:txBody>
      </p:sp>
    </p:spTree>
  </p:cSld>
  <p:clrMapOvr>
    <a:masterClrMapping/>
  </p:clrMapOvr>
  <p:transition advTm="37547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Cortex-M0 Function Block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smtClean="0">
                <a:cs typeface="Arial" charset="0"/>
              </a:rPr>
              <a:t>Cortex-M0 </a:t>
            </a:r>
            <a:r>
              <a:rPr lang="zh-CN" altLang="en-US" smtClean="0">
                <a:cs typeface="Arial" charset="0"/>
              </a:rPr>
              <a:t>处理器包括</a:t>
            </a:r>
            <a:endParaRPr lang="en-US" altLang="zh-TW" smtClean="0">
              <a:cs typeface="Arial" charset="0"/>
            </a:endParaRPr>
          </a:p>
          <a:p>
            <a:pPr lvl="1">
              <a:buFont typeface="Arial" charset="0"/>
              <a:buChar char="•"/>
            </a:pPr>
            <a:r>
              <a:rPr lang="en-US" altLang="zh-TW" smtClean="0">
                <a:cs typeface="Arial" charset="0"/>
              </a:rPr>
              <a:t>Cortex-M0 </a:t>
            </a:r>
            <a:r>
              <a:rPr lang="zh-CN" altLang="en-US" smtClean="0">
                <a:cs typeface="Arial" charset="0"/>
              </a:rPr>
              <a:t>内核</a:t>
            </a:r>
            <a:endParaRPr lang="en-US" altLang="zh-TW" smtClean="0">
              <a:cs typeface="Arial" charset="0"/>
            </a:endParaRPr>
          </a:p>
          <a:p>
            <a:pPr lvl="1">
              <a:buFont typeface="Arial" charset="0"/>
              <a:buChar char="•"/>
            </a:pPr>
            <a:r>
              <a:rPr lang="en-US" altLang="zh-TW" smtClean="0">
                <a:cs typeface="Arial" charset="0"/>
              </a:rPr>
              <a:t>Nested Vectored Interrupt Controller (NVIC)</a:t>
            </a:r>
          </a:p>
          <a:p>
            <a:pPr lvl="1">
              <a:buFont typeface="Arial" charset="0"/>
              <a:buChar char="•"/>
            </a:pPr>
            <a:r>
              <a:rPr lang="en-US" altLang="zh-TW" smtClean="0">
                <a:cs typeface="Arial" charset="0"/>
              </a:rPr>
              <a:t>System Timer (SysTick)</a:t>
            </a:r>
          </a:p>
        </p:txBody>
      </p:sp>
      <p:sp>
        <p:nvSpPr>
          <p:cNvPr id="21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76F829B-C5F3-4455-B386-5FA3E46FAA7C}" type="slidenum">
              <a:rPr lang="zh-TW" altLang="en-US"/>
              <a:pPr>
                <a:defRPr/>
              </a:pPr>
              <a:t>5</a:t>
            </a:fld>
            <a:endParaRPr lang="en-US" altLang="zh-TW"/>
          </a:p>
        </p:txBody>
      </p:sp>
      <p:grpSp>
        <p:nvGrpSpPr>
          <p:cNvPr id="9221" name="Group 21"/>
          <p:cNvGrpSpPr>
            <a:grpSpLocks/>
          </p:cNvGrpSpPr>
          <p:nvPr/>
        </p:nvGrpSpPr>
        <p:grpSpPr bwMode="auto">
          <a:xfrm>
            <a:off x="395288" y="3259138"/>
            <a:ext cx="8280400" cy="3049587"/>
            <a:chOff x="249" y="2053"/>
            <a:chExt cx="5216" cy="1921"/>
          </a:xfrm>
        </p:grpSpPr>
        <p:sp>
          <p:nvSpPr>
            <p:cNvPr id="9222" name="Rectangle 10"/>
            <p:cNvSpPr>
              <a:spLocks noChangeArrowheads="1"/>
            </p:cNvSpPr>
            <p:nvPr/>
          </p:nvSpPr>
          <p:spPr bwMode="auto">
            <a:xfrm>
              <a:off x="1111" y="2053"/>
              <a:ext cx="2722" cy="172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9223" name="AutoShape 5"/>
            <p:cNvSpPr>
              <a:spLocks noChangeArrowheads="1"/>
            </p:cNvSpPr>
            <p:nvPr/>
          </p:nvSpPr>
          <p:spPr bwMode="auto">
            <a:xfrm>
              <a:off x="2653" y="2234"/>
              <a:ext cx="998" cy="816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84B0DC"/>
                </a:gs>
                <a:gs pos="50000">
                  <a:srgbClr val="99CCFF"/>
                </a:gs>
                <a:gs pos="100000">
                  <a:srgbClr val="84B0DC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algn="ctr"/>
              <a:r>
                <a:rPr lang="en-US" altLang="zh-TW" sz="1400" b="1"/>
                <a:t>Cortex-M0</a:t>
              </a:r>
            </a:p>
            <a:p>
              <a:pPr algn="ctr"/>
              <a:r>
                <a:rPr lang="en-US" altLang="zh-TW" sz="1400" b="1"/>
                <a:t>Processor</a:t>
              </a:r>
            </a:p>
            <a:p>
              <a:pPr algn="ctr"/>
              <a:r>
                <a:rPr lang="en-US" altLang="zh-TW" sz="1400" b="1"/>
                <a:t>core</a:t>
              </a:r>
            </a:p>
          </p:txBody>
        </p:sp>
        <p:sp>
          <p:nvSpPr>
            <p:cNvPr id="9224" name="AutoShape 7"/>
            <p:cNvSpPr>
              <a:spLocks noChangeArrowheads="1"/>
            </p:cNvSpPr>
            <p:nvPr/>
          </p:nvSpPr>
          <p:spPr bwMode="auto">
            <a:xfrm>
              <a:off x="1338" y="2234"/>
              <a:ext cx="998" cy="816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DCB000"/>
                </a:gs>
                <a:gs pos="50000">
                  <a:srgbClr val="FFCC00"/>
                </a:gs>
                <a:gs pos="100000">
                  <a:srgbClr val="DCB000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algn="ctr"/>
              <a:r>
                <a:rPr lang="en-US" altLang="zh-TW" sz="1400" b="1"/>
                <a:t>Nested</a:t>
              </a:r>
            </a:p>
            <a:p>
              <a:pPr algn="ctr"/>
              <a:r>
                <a:rPr lang="en-US" altLang="zh-TW" sz="1400" b="1"/>
                <a:t>Vectored</a:t>
              </a:r>
            </a:p>
            <a:p>
              <a:pPr algn="ctr"/>
              <a:r>
                <a:rPr lang="en-US" altLang="zh-TW" sz="1400" b="1"/>
                <a:t>Interrupt</a:t>
              </a:r>
            </a:p>
            <a:p>
              <a:pPr algn="ctr"/>
              <a:r>
                <a:rPr lang="en-US" altLang="zh-TW" sz="1400" b="1"/>
                <a:t>Controller</a:t>
              </a:r>
            </a:p>
            <a:p>
              <a:pPr algn="ctr"/>
              <a:r>
                <a:rPr lang="en-US" altLang="zh-TW" sz="1400" b="1"/>
                <a:t>(NVIC)</a:t>
              </a:r>
            </a:p>
          </p:txBody>
        </p:sp>
        <p:sp>
          <p:nvSpPr>
            <p:cNvPr id="9225" name="AutoShape 8"/>
            <p:cNvSpPr>
              <a:spLocks noChangeArrowheads="1"/>
            </p:cNvSpPr>
            <p:nvPr/>
          </p:nvSpPr>
          <p:spPr bwMode="auto">
            <a:xfrm>
              <a:off x="1338" y="3277"/>
              <a:ext cx="998" cy="363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DCB000"/>
                </a:gs>
                <a:gs pos="50000">
                  <a:srgbClr val="FFCC00"/>
                </a:gs>
                <a:gs pos="100000">
                  <a:srgbClr val="DCB000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algn="ctr"/>
              <a:r>
                <a:rPr lang="en-US" altLang="zh-TW" sz="1400" b="1"/>
                <a:t>System Timer</a:t>
              </a:r>
            </a:p>
            <a:p>
              <a:pPr algn="ctr"/>
              <a:r>
                <a:rPr lang="en-US" altLang="zh-TW" sz="1400" b="1"/>
                <a:t>(SysTick)</a:t>
              </a:r>
            </a:p>
          </p:txBody>
        </p:sp>
        <p:sp>
          <p:nvSpPr>
            <p:cNvPr id="9226" name="AutoShape 9"/>
            <p:cNvSpPr>
              <a:spLocks noChangeArrowheads="1"/>
            </p:cNvSpPr>
            <p:nvPr/>
          </p:nvSpPr>
          <p:spPr bwMode="auto">
            <a:xfrm>
              <a:off x="4558" y="2098"/>
              <a:ext cx="907" cy="1876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algn="ctr"/>
              <a:r>
                <a:rPr lang="en-US" altLang="zh-TW" sz="1400" b="1"/>
                <a:t>ROM</a:t>
              </a:r>
            </a:p>
            <a:p>
              <a:pPr algn="ctr"/>
              <a:endParaRPr lang="en-US" altLang="zh-TW" sz="1400" b="1"/>
            </a:p>
            <a:p>
              <a:pPr algn="ctr"/>
              <a:r>
                <a:rPr lang="en-US" altLang="zh-TW" sz="1400" b="1"/>
                <a:t>RAM</a:t>
              </a:r>
            </a:p>
            <a:p>
              <a:pPr algn="ctr"/>
              <a:endParaRPr lang="en-US" altLang="zh-TW" sz="1400" b="1"/>
            </a:p>
            <a:p>
              <a:pPr algn="ctr"/>
              <a:r>
                <a:rPr lang="en-US" altLang="zh-TW" sz="1400" b="1"/>
                <a:t>Peripherals</a:t>
              </a:r>
            </a:p>
          </p:txBody>
        </p:sp>
        <p:sp>
          <p:nvSpPr>
            <p:cNvPr id="9227" name="Line 11"/>
            <p:cNvSpPr>
              <a:spLocks noChangeShapeType="1"/>
            </p:cNvSpPr>
            <p:nvPr/>
          </p:nvSpPr>
          <p:spPr bwMode="auto">
            <a:xfrm>
              <a:off x="2336" y="2642"/>
              <a:ext cx="317" cy="0"/>
            </a:xfrm>
            <a:prstGeom prst="line">
              <a:avLst/>
            </a:prstGeom>
            <a:noFill/>
            <a:ln w="38100">
              <a:solidFill>
                <a:srgbClr val="0000FF"/>
              </a:solidFill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28" name="Line 12"/>
            <p:cNvSpPr>
              <a:spLocks noChangeShapeType="1"/>
            </p:cNvSpPr>
            <p:nvPr/>
          </p:nvSpPr>
          <p:spPr bwMode="auto">
            <a:xfrm>
              <a:off x="3697" y="2642"/>
              <a:ext cx="816" cy="0"/>
            </a:xfrm>
            <a:prstGeom prst="line">
              <a:avLst/>
            </a:prstGeom>
            <a:noFill/>
            <a:ln w="38100">
              <a:solidFill>
                <a:srgbClr val="0000FF"/>
              </a:solidFill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29" name="Line 13"/>
            <p:cNvSpPr>
              <a:spLocks noChangeShapeType="1"/>
            </p:cNvSpPr>
            <p:nvPr/>
          </p:nvSpPr>
          <p:spPr bwMode="auto">
            <a:xfrm flipV="1">
              <a:off x="1837" y="3096"/>
              <a:ext cx="0" cy="182"/>
            </a:xfrm>
            <a:prstGeom prst="line">
              <a:avLst/>
            </a:prstGeom>
            <a:noFill/>
            <a:ln w="38100">
              <a:solidFill>
                <a:srgbClr val="0000FF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0" name="Line 14"/>
            <p:cNvSpPr>
              <a:spLocks noChangeShapeType="1"/>
            </p:cNvSpPr>
            <p:nvPr/>
          </p:nvSpPr>
          <p:spPr bwMode="auto">
            <a:xfrm flipV="1">
              <a:off x="3152" y="3050"/>
              <a:ext cx="0" cy="363"/>
            </a:xfrm>
            <a:prstGeom prst="line">
              <a:avLst/>
            </a:prstGeom>
            <a:noFill/>
            <a:ln w="38100">
              <a:solidFill>
                <a:srgbClr val="0000FF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1" name="Line 15"/>
            <p:cNvSpPr>
              <a:spLocks noChangeShapeType="1"/>
            </p:cNvSpPr>
            <p:nvPr/>
          </p:nvSpPr>
          <p:spPr bwMode="auto">
            <a:xfrm flipH="1" flipV="1">
              <a:off x="2336" y="3413"/>
              <a:ext cx="816" cy="0"/>
            </a:xfrm>
            <a:prstGeom prst="line">
              <a:avLst/>
            </a:prstGeom>
            <a:noFill/>
            <a:ln w="38100">
              <a:solidFill>
                <a:srgbClr val="0000FF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2" name="Line 16"/>
            <p:cNvSpPr>
              <a:spLocks noChangeShapeType="1"/>
            </p:cNvSpPr>
            <p:nvPr/>
          </p:nvSpPr>
          <p:spPr bwMode="auto">
            <a:xfrm flipV="1">
              <a:off x="839" y="2642"/>
              <a:ext cx="454" cy="0"/>
            </a:xfrm>
            <a:prstGeom prst="line">
              <a:avLst/>
            </a:prstGeom>
            <a:noFill/>
            <a:ln w="38100">
              <a:solidFill>
                <a:srgbClr val="0000FF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3" name="Text Box 17"/>
            <p:cNvSpPr txBox="1">
              <a:spLocks noChangeArrowheads="1"/>
            </p:cNvSpPr>
            <p:nvPr/>
          </p:nvSpPr>
          <p:spPr bwMode="auto">
            <a:xfrm>
              <a:off x="249" y="2506"/>
              <a:ext cx="637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9pPr>
            </a:lstStyle>
            <a:p>
              <a:r>
                <a:rPr lang="en-US" altLang="zh-TW" sz="1400" b="1" i="1"/>
                <a:t>Interrupts</a:t>
              </a:r>
            </a:p>
          </p:txBody>
        </p:sp>
        <p:sp>
          <p:nvSpPr>
            <p:cNvPr id="9234" name="Text Box 18"/>
            <p:cNvSpPr txBox="1">
              <a:spLocks noChangeArrowheads="1"/>
            </p:cNvSpPr>
            <p:nvPr/>
          </p:nvSpPr>
          <p:spPr bwMode="auto">
            <a:xfrm>
              <a:off x="3923" y="2279"/>
              <a:ext cx="625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9pPr>
            </a:lstStyle>
            <a:p>
              <a:r>
                <a:rPr lang="en-US" altLang="zh-TW" sz="1400" b="1" i="1"/>
                <a:t>AHB-Lite </a:t>
              </a:r>
            </a:p>
            <a:p>
              <a:r>
                <a:rPr lang="en-US" altLang="zh-TW" sz="1400" b="1" i="1"/>
                <a:t>interface</a:t>
              </a:r>
            </a:p>
          </p:txBody>
        </p:sp>
        <p:sp>
          <p:nvSpPr>
            <p:cNvPr id="9235" name="Text Box 19"/>
            <p:cNvSpPr txBox="1">
              <a:spLocks noChangeArrowheads="1"/>
            </p:cNvSpPr>
            <p:nvPr/>
          </p:nvSpPr>
          <p:spPr bwMode="auto">
            <a:xfrm>
              <a:off x="3152" y="3596"/>
              <a:ext cx="662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9pPr>
            </a:lstStyle>
            <a:p>
              <a:r>
                <a:rPr lang="en-US" altLang="zh-TW" sz="1400" b="1" i="1"/>
                <a:t>Cortex-M0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Cortex-M0 Architecture Overview</a:t>
            </a:r>
          </a:p>
        </p:txBody>
      </p:sp>
      <p:sp>
        <p:nvSpPr>
          <p:cNvPr id="10243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smtClean="0">
                <a:cs typeface="Arial" charset="0"/>
              </a:rPr>
              <a:t>ARMv6-M (ARMv7-M</a:t>
            </a:r>
            <a:r>
              <a:rPr lang="zh-CN" altLang="en-US" smtClean="0">
                <a:cs typeface="Arial" charset="0"/>
              </a:rPr>
              <a:t>的子集</a:t>
            </a:r>
            <a:r>
              <a:rPr lang="en-US" altLang="zh-TW" smtClean="0">
                <a:cs typeface="Arial" charset="0"/>
              </a:rPr>
              <a:t>, </a:t>
            </a:r>
            <a:r>
              <a:rPr lang="zh-CN" altLang="en-US" smtClean="0">
                <a:cs typeface="Arial" charset="0"/>
              </a:rPr>
              <a:t>向上兼容</a:t>
            </a:r>
            <a:r>
              <a:rPr lang="en-US" altLang="zh-TW" smtClean="0">
                <a:cs typeface="Arial" charset="0"/>
              </a:rPr>
              <a:t>)</a:t>
            </a:r>
          </a:p>
          <a:p>
            <a:pPr lvl="1">
              <a:buFont typeface="Arial" charset="0"/>
              <a:buChar char="•"/>
            </a:pPr>
            <a:r>
              <a:rPr lang="zh-CN" altLang="en-US" smtClean="0">
                <a:cs typeface="Arial" charset="0"/>
              </a:rPr>
              <a:t>只支持</a:t>
            </a:r>
            <a:r>
              <a:rPr lang="en-US" altLang="zh-TW" smtClean="0">
                <a:cs typeface="Arial" charset="0"/>
              </a:rPr>
              <a:t>Thumb </a:t>
            </a:r>
            <a:r>
              <a:rPr lang="zh-CN" altLang="en-US" smtClean="0">
                <a:cs typeface="Arial" charset="0"/>
              </a:rPr>
              <a:t>指令集</a:t>
            </a:r>
            <a:r>
              <a:rPr lang="en-US" altLang="zh-TW" smtClean="0">
                <a:cs typeface="Arial" charset="0"/>
              </a:rPr>
              <a:t>. </a:t>
            </a:r>
            <a:r>
              <a:rPr lang="zh-CN" altLang="en-US" smtClean="0">
                <a:cs typeface="Arial" charset="0"/>
              </a:rPr>
              <a:t>不需要</a:t>
            </a:r>
            <a:r>
              <a:rPr lang="en-US" altLang="zh-TW" smtClean="0">
                <a:cs typeface="Arial" charset="0"/>
              </a:rPr>
              <a:t>Interworking </a:t>
            </a:r>
            <a:r>
              <a:rPr lang="zh-CN" altLang="en-US" smtClean="0">
                <a:cs typeface="Arial" charset="0"/>
              </a:rPr>
              <a:t>代码</a:t>
            </a:r>
            <a:r>
              <a:rPr lang="en-US" altLang="zh-TW" smtClean="0">
                <a:cs typeface="Arial" charset="0"/>
              </a:rPr>
              <a:t>.</a:t>
            </a:r>
          </a:p>
          <a:p>
            <a:pPr lvl="1">
              <a:buFont typeface="Arial" charset="0"/>
              <a:buChar char="•"/>
            </a:pPr>
            <a:r>
              <a:rPr lang="zh-CN" altLang="en-US" smtClean="0">
                <a:cs typeface="Arial" charset="0"/>
              </a:rPr>
              <a:t>总共</a:t>
            </a:r>
            <a:r>
              <a:rPr lang="en-US" altLang="zh-TW" smtClean="0">
                <a:cs typeface="Arial" charset="0"/>
              </a:rPr>
              <a:t>56 </a:t>
            </a:r>
            <a:r>
              <a:rPr lang="zh-CN" altLang="en-US" smtClean="0">
                <a:cs typeface="Arial" charset="0"/>
              </a:rPr>
              <a:t>条指令</a:t>
            </a:r>
            <a:r>
              <a:rPr lang="en-US" altLang="zh-TW" smtClean="0">
                <a:cs typeface="Arial" charset="0"/>
              </a:rPr>
              <a:t>. 6 </a:t>
            </a:r>
            <a:r>
              <a:rPr lang="zh-CN" altLang="en-US" smtClean="0">
                <a:cs typeface="Arial" charset="0"/>
              </a:rPr>
              <a:t>条是</a:t>
            </a:r>
            <a:r>
              <a:rPr lang="en-US" altLang="zh-TW" smtClean="0">
                <a:cs typeface="Arial" charset="0"/>
              </a:rPr>
              <a:t>32-bit </a:t>
            </a:r>
            <a:r>
              <a:rPr lang="zh-CN" altLang="en-US" smtClean="0">
                <a:cs typeface="Arial" charset="0"/>
              </a:rPr>
              <a:t>长</a:t>
            </a:r>
            <a:r>
              <a:rPr lang="en-US" altLang="zh-TW" smtClean="0">
                <a:cs typeface="Arial" charset="0"/>
              </a:rPr>
              <a:t>, </a:t>
            </a:r>
            <a:r>
              <a:rPr lang="zh-CN" altLang="en-US" smtClean="0">
                <a:cs typeface="Arial" charset="0"/>
              </a:rPr>
              <a:t>其余的都是</a:t>
            </a:r>
            <a:r>
              <a:rPr lang="en-US" altLang="zh-TW" smtClean="0">
                <a:cs typeface="Arial" charset="0"/>
              </a:rPr>
              <a:t>16-bit </a:t>
            </a:r>
            <a:r>
              <a:rPr lang="zh-CN" altLang="en-US" smtClean="0">
                <a:cs typeface="Arial" charset="0"/>
              </a:rPr>
              <a:t>长</a:t>
            </a:r>
            <a:endParaRPr lang="en-US" altLang="zh-TW" smtClean="0">
              <a:cs typeface="Arial" charset="0"/>
            </a:endParaRPr>
          </a:p>
          <a:p>
            <a:pPr lvl="2"/>
            <a:r>
              <a:rPr lang="en-US" altLang="zh-TW" sz="1600" smtClean="0">
                <a:cs typeface="Arial" charset="0"/>
              </a:rPr>
              <a:t>32-bit </a:t>
            </a:r>
            <a:r>
              <a:rPr lang="zh-CN" altLang="en-US" sz="1600" smtClean="0">
                <a:cs typeface="Arial" charset="0"/>
              </a:rPr>
              <a:t>指令</a:t>
            </a:r>
            <a:r>
              <a:rPr lang="en-US" altLang="zh-TW" sz="1600" smtClean="0">
                <a:cs typeface="Arial" charset="0"/>
              </a:rPr>
              <a:t>: BL, DMB, DSB, ISB, MRS, MSR</a:t>
            </a:r>
          </a:p>
          <a:p>
            <a:r>
              <a:rPr lang="zh-CN" altLang="en-US" smtClean="0">
                <a:cs typeface="Arial" charset="0"/>
              </a:rPr>
              <a:t>支持</a:t>
            </a:r>
            <a:r>
              <a:rPr lang="en-US" altLang="zh-TW" smtClean="0">
                <a:cs typeface="Arial" charset="0"/>
              </a:rPr>
              <a:t>byte (8-bit), halfword (16-bit) and word (32-bit) </a:t>
            </a:r>
            <a:r>
              <a:rPr lang="zh-CN" altLang="en-US" smtClean="0">
                <a:cs typeface="Arial" charset="0"/>
              </a:rPr>
              <a:t>数据类型</a:t>
            </a:r>
            <a:r>
              <a:rPr lang="en-US" altLang="zh-TW" smtClean="0">
                <a:cs typeface="Arial" charset="0"/>
              </a:rPr>
              <a:t>, </a:t>
            </a:r>
            <a:r>
              <a:rPr lang="zh-CN" altLang="en-US" smtClean="0">
                <a:cs typeface="Arial" charset="0"/>
              </a:rPr>
              <a:t>数据访问时地址必须对</a:t>
            </a:r>
            <a:r>
              <a:rPr lang="en-US" altLang="zh-CN" smtClean="0">
                <a:cs typeface="Arial" charset="0"/>
              </a:rPr>
              <a:t>1/2/4</a:t>
            </a:r>
            <a:r>
              <a:rPr lang="zh-CN" altLang="en-US" smtClean="0">
                <a:cs typeface="Arial" charset="0"/>
              </a:rPr>
              <a:t>齐</a:t>
            </a:r>
            <a:r>
              <a:rPr lang="en-US" altLang="zh-TW" smtClean="0">
                <a:cs typeface="Arial" charset="0"/>
              </a:rPr>
              <a:t>.</a:t>
            </a:r>
          </a:p>
          <a:p>
            <a:pPr lvl="1">
              <a:buFont typeface="Arial" charset="0"/>
              <a:buNone/>
            </a:pPr>
            <a:endParaRPr lang="en-US" altLang="zh-TW" smtClean="0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C466A7C-B811-435E-9DF9-392DFF476CD7}" type="slidenum">
              <a:rPr lang="zh-TW" altLang="en-US"/>
              <a:pPr>
                <a:defRPr/>
              </a:pPr>
              <a:t>6</a:t>
            </a:fld>
            <a:endParaRPr lang="en-US" altLang="zh-TW"/>
          </a:p>
        </p:txBody>
      </p:sp>
    </p:spTree>
  </p:cSld>
  <p:clrMapOvr>
    <a:masterClrMapping/>
  </p:clrMapOvr>
  <p:transition advTm="180071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Cortex-M0 Architecture Overview </a:t>
            </a:r>
            <a:r>
              <a:rPr lang="en-US" altLang="zh-TW" smtClean="0">
                <a:latin typeface="Arial" charset="0"/>
              </a:rPr>
              <a:t>–</a:t>
            </a:r>
            <a:r>
              <a:rPr lang="en-US" altLang="zh-TW" smtClean="0"/>
              <a:t> cont.</a:t>
            </a:r>
            <a:endParaRPr lang="zh-TW" altLang="en-US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mtClean="0">
                <a:cs typeface="Arial" charset="0"/>
              </a:rPr>
              <a:t>处理器包含两种模式：</a:t>
            </a:r>
            <a:r>
              <a:rPr lang="en-US" altLang="zh-TW" smtClean="0">
                <a:cs typeface="Arial" charset="0"/>
              </a:rPr>
              <a:t>Thread </a:t>
            </a:r>
            <a:r>
              <a:rPr lang="zh-CN" altLang="en-US" smtClean="0">
                <a:cs typeface="Arial" charset="0"/>
              </a:rPr>
              <a:t>和</a:t>
            </a:r>
            <a:r>
              <a:rPr lang="en-US" altLang="zh-TW" smtClean="0">
                <a:cs typeface="Arial" charset="0"/>
              </a:rPr>
              <a:t>Handler.</a:t>
            </a:r>
          </a:p>
          <a:p>
            <a:pPr lvl="1">
              <a:buFont typeface="Arial" charset="0"/>
              <a:buChar char="•"/>
            </a:pPr>
            <a:r>
              <a:rPr lang="en-US" altLang="zh-TW" smtClean="0">
                <a:cs typeface="Arial" charset="0"/>
              </a:rPr>
              <a:t>Always in privilege</a:t>
            </a:r>
          </a:p>
          <a:p>
            <a:pPr lvl="1">
              <a:buFont typeface="Arial" charset="0"/>
              <a:buChar char="•"/>
            </a:pPr>
            <a:r>
              <a:rPr lang="zh-CN" altLang="en-US" smtClean="0">
                <a:cs typeface="Arial" charset="0"/>
              </a:rPr>
              <a:t>支持硬件上下文切换</a:t>
            </a:r>
            <a:r>
              <a:rPr lang="en-US" altLang="zh-TW" smtClean="0">
                <a:cs typeface="Arial" charset="0"/>
              </a:rPr>
              <a:t>(</a:t>
            </a:r>
            <a:r>
              <a:rPr lang="zh-CN" altLang="en-US" smtClean="0">
                <a:cs typeface="Arial" charset="0"/>
              </a:rPr>
              <a:t>进出</a:t>
            </a:r>
            <a:r>
              <a:rPr lang="en-US" altLang="zh-TW" smtClean="0">
                <a:cs typeface="Arial" charset="0"/>
              </a:rPr>
              <a:t>ISR</a:t>
            </a:r>
            <a:r>
              <a:rPr lang="zh-CN" altLang="en-US" smtClean="0">
                <a:cs typeface="Arial" charset="0"/>
              </a:rPr>
              <a:t>不需要汇编代码</a:t>
            </a:r>
            <a:r>
              <a:rPr lang="en-US" altLang="zh-TW" smtClean="0">
                <a:cs typeface="Arial" charset="0"/>
              </a:rPr>
              <a:t>).</a:t>
            </a:r>
          </a:p>
          <a:p>
            <a:r>
              <a:rPr lang="zh-CN" altLang="en-US" smtClean="0">
                <a:cs typeface="Arial" charset="0"/>
              </a:rPr>
              <a:t>内嵌</a:t>
            </a:r>
            <a:r>
              <a:rPr lang="en-US" altLang="zh-TW" smtClean="0">
                <a:cs typeface="Arial" charset="0"/>
              </a:rPr>
              <a:t>timer </a:t>
            </a:r>
            <a:r>
              <a:rPr lang="zh-CN" altLang="en-US" smtClean="0">
                <a:cs typeface="Arial" charset="0"/>
              </a:rPr>
              <a:t>和中断处理器</a:t>
            </a:r>
            <a:endParaRPr lang="en-US" altLang="zh-TW" smtClean="0">
              <a:cs typeface="Arial" charset="0"/>
            </a:endParaRPr>
          </a:p>
          <a:p>
            <a:pPr lvl="1">
              <a:buFont typeface="Arial" charset="0"/>
              <a:buChar char="•"/>
            </a:pPr>
            <a:r>
              <a:rPr lang="en-US" altLang="zh-TW" smtClean="0">
                <a:cs typeface="Arial" charset="0"/>
              </a:rPr>
              <a:t>NVIC, Systick </a:t>
            </a:r>
          </a:p>
          <a:p>
            <a:r>
              <a:rPr lang="en-US" altLang="zh-TW" smtClean="0">
                <a:cs typeface="Arial" charset="0"/>
              </a:rPr>
              <a:t>Memory mapped I/O</a:t>
            </a:r>
          </a:p>
          <a:p>
            <a:pPr lvl="1">
              <a:buFont typeface="Arial" charset="0"/>
              <a:buChar char="•"/>
            </a:pPr>
            <a:r>
              <a:rPr lang="en-US" altLang="zh-TW" smtClean="0">
                <a:cs typeface="Arial" charset="0"/>
              </a:rPr>
              <a:t>Use same instructions to access memory and registers</a:t>
            </a:r>
          </a:p>
          <a:p>
            <a:pPr lvl="1">
              <a:buFont typeface="Arial" charset="0"/>
              <a:buChar char="•"/>
            </a:pPr>
            <a:r>
              <a:rPr lang="en-US" altLang="zh-TW" smtClean="0">
                <a:cs typeface="Arial" charset="0"/>
              </a:rPr>
              <a:t>Ex : LDR, STR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988DB9A-9E05-43F3-9FE7-1BADEF02BE22}" type="slidenum">
              <a:rPr lang="zh-TW" altLang="en-US"/>
              <a:pPr>
                <a:defRPr/>
              </a:pPr>
              <a:t>7</a:t>
            </a:fld>
            <a:endParaRPr lang="en-US" altLang="zh-TW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内存模型</a:t>
            </a:r>
            <a:endParaRPr lang="en-US" altLang="zh-TW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smtClean="0">
                <a:cs typeface="Arial" charset="0"/>
              </a:rPr>
              <a:t>32-bit </a:t>
            </a:r>
            <a:r>
              <a:rPr lang="zh-CN" altLang="en-US" smtClean="0">
                <a:cs typeface="Arial" charset="0"/>
              </a:rPr>
              <a:t>寻址空间</a:t>
            </a:r>
            <a:endParaRPr lang="en-US" altLang="zh-TW" smtClean="0">
              <a:cs typeface="Arial" charset="0"/>
            </a:endParaRPr>
          </a:p>
          <a:p>
            <a:r>
              <a:rPr lang="en-US" altLang="zh-TW" smtClean="0">
                <a:cs typeface="Arial" charset="0"/>
              </a:rPr>
              <a:t>ARMv6-M</a:t>
            </a:r>
            <a:r>
              <a:rPr lang="zh-CN" altLang="en-US" smtClean="0">
                <a:cs typeface="Arial" charset="0"/>
              </a:rPr>
              <a:t>不支持虚拟地址</a:t>
            </a:r>
            <a:r>
              <a:rPr lang="en-US" altLang="zh-TW" smtClean="0">
                <a:cs typeface="Arial" charset="0"/>
              </a:rPr>
              <a:t>.</a:t>
            </a:r>
          </a:p>
          <a:p>
            <a:r>
              <a:rPr lang="zh-CN" altLang="en-US" smtClean="0">
                <a:cs typeface="Arial" charset="0"/>
              </a:rPr>
              <a:t>取指令总是</a:t>
            </a:r>
            <a:r>
              <a:rPr lang="en-US" altLang="zh-TW" smtClean="0">
                <a:cs typeface="Arial" charset="0"/>
              </a:rPr>
              <a:t>halfword-aligned</a:t>
            </a:r>
          </a:p>
          <a:p>
            <a:r>
              <a:rPr lang="zh-CN" altLang="en-US" smtClean="0">
                <a:cs typeface="Arial" charset="0"/>
              </a:rPr>
              <a:t>数据访问总是地址对齐的</a:t>
            </a:r>
            <a:endParaRPr lang="en-US" altLang="zh-TW" smtClean="0">
              <a:cs typeface="Arial" charset="0"/>
            </a:endParaRPr>
          </a:p>
          <a:p>
            <a:pPr lvl="1">
              <a:buFont typeface="Arial" charset="0"/>
              <a:buChar char="•"/>
            </a:pPr>
            <a:r>
              <a:rPr lang="en-US" altLang="zh-TW" smtClean="0">
                <a:cs typeface="Arial" charset="0"/>
              </a:rPr>
              <a:t>Ex :  word at address A : A, A+1, A+2 and A+3.</a:t>
            </a:r>
          </a:p>
          <a:p>
            <a:pPr>
              <a:buFont typeface="Arial" charset="0"/>
              <a:buNone/>
            </a:pPr>
            <a:endParaRPr lang="en-US" altLang="zh-TW" smtClean="0">
              <a:cs typeface="Arial" charset="0"/>
            </a:endParaRPr>
          </a:p>
          <a:p>
            <a:pPr lvl="1">
              <a:buFont typeface="Arial" charset="0"/>
              <a:buChar char="•"/>
            </a:pPr>
            <a:endParaRPr lang="en-US" altLang="zh-TW" smtClean="0">
              <a:cs typeface="Arial" charset="0"/>
            </a:endParaRPr>
          </a:p>
          <a:p>
            <a:endParaRPr lang="en-US" altLang="zh-TW" smtClean="0">
              <a:cs typeface="Arial" charset="0"/>
            </a:endParaRPr>
          </a:p>
          <a:p>
            <a:endParaRPr lang="en-US" altLang="zh-TW" smtClean="0">
              <a:cs typeface="Arial" charset="0"/>
            </a:endParaRPr>
          </a:p>
          <a:p>
            <a:endParaRPr lang="en-US" altLang="zh-TW" smtClean="0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6F3D8BF-03BA-4A01-A9BD-0E8F245B8C03}" type="slidenum">
              <a:rPr lang="zh-TW" altLang="en-US"/>
              <a:pPr>
                <a:defRPr/>
              </a:pPr>
              <a:t>8</a:t>
            </a:fld>
            <a:endParaRPr lang="en-US" altLang="zh-TW"/>
          </a:p>
        </p:txBody>
      </p:sp>
    </p:spTree>
  </p:cSld>
  <p:clrMapOvr>
    <a:masterClrMapping/>
  </p:clrMapOvr>
  <p:transition advTm="53917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异常模型</a:t>
            </a:r>
            <a:endParaRPr lang="en-US" altLang="zh-TW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z="2400" smtClean="0">
                <a:cs typeface="Arial" charset="0"/>
              </a:rPr>
              <a:t>异常可以是</a:t>
            </a:r>
            <a:r>
              <a:rPr lang="zh-CN" altLang="en-US" sz="2400" smtClean="0">
                <a:solidFill>
                  <a:srgbClr val="FF0000"/>
                </a:solidFill>
                <a:cs typeface="Arial" charset="0"/>
              </a:rPr>
              <a:t>中断</a:t>
            </a:r>
            <a:r>
              <a:rPr lang="zh-CN" altLang="en-US" sz="2400" smtClean="0">
                <a:cs typeface="Arial" charset="0"/>
              </a:rPr>
              <a:t>或者</a:t>
            </a:r>
            <a:r>
              <a:rPr lang="en-US" altLang="zh-TW" sz="2400" smtClean="0">
                <a:cs typeface="Arial" charset="0"/>
              </a:rPr>
              <a:t> </a:t>
            </a:r>
            <a:r>
              <a:rPr lang="en-US" altLang="zh-TW" sz="2400" smtClean="0">
                <a:solidFill>
                  <a:srgbClr val="FF0000"/>
                </a:solidFill>
                <a:cs typeface="Arial" charset="0"/>
              </a:rPr>
              <a:t>hardware error</a:t>
            </a:r>
          </a:p>
          <a:p>
            <a:r>
              <a:rPr lang="zh-CN" altLang="en-US" sz="2400" smtClean="0">
                <a:cs typeface="Arial" charset="0"/>
              </a:rPr>
              <a:t>每个异常有</a:t>
            </a:r>
            <a:r>
              <a:rPr lang="en-US" altLang="zh-TW" sz="2400" smtClean="0">
                <a:solidFill>
                  <a:srgbClr val="FF0000"/>
                </a:solidFill>
                <a:cs typeface="Arial" charset="0"/>
              </a:rPr>
              <a:t>exception number, </a:t>
            </a:r>
            <a:r>
              <a:rPr lang="zh-CN" altLang="en-US" sz="2400" smtClean="0">
                <a:solidFill>
                  <a:srgbClr val="FF0000"/>
                </a:solidFill>
                <a:cs typeface="Arial" charset="0"/>
              </a:rPr>
              <a:t>优先级和向量地址</a:t>
            </a:r>
            <a:endParaRPr lang="en-US" altLang="zh-TW" sz="2400" smtClean="0">
              <a:solidFill>
                <a:srgbClr val="FF0000"/>
              </a:solidFill>
              <a:cs typeface="Arial" charset="0"/>
            </a:endParaRPr>
          </a:p>
          <a:p>
            <a:pPr lvl="1">
              <a:buFont typeface="Arial" charset="0"/>
              <a:buChar char="•"/>
            </a:pPr>
            <a:r>
              <a:rPr lang="en-US" altLang="zh-TW" sz="2000" smtClean="0">
                <a:cs typeface="Arial" charset="0"/>
              </a:rPr>
              <a:t>Vector address</a:t>
            </a:r>
          </a:p>
          <a:p>
            <a:pPr lvl="1">
              <a:buFont typeface="Arial" charset="0"/>
              <a:buChar char="•"/>
            </a:pPr>
            <a:r>
              <a:rPr lang="en-US" altLang="zh-TW" sz="2000" smtClean="0">
                <a:cs typeface="Arial" charset="0"/>
              </a:rPr>
              <a:t>Vector table base address is fixed at </a:t>
            </a:r>
            <a:r>
              <a:rPr lang="en-US" altLang="zh-TW" sz="2000" i="1" smtClean="0">
                <a:cs typeface="Arial" charset="0"/>
              </a:rPr>
              <a:t>0x00000000</a:t>
            </a:r>
          </a:p>
          <a:p>
            <a:pPr>
              <a:buFont typeface="Arial" charset="0"/>
              <a:buNone/>
            </a:pPr>
            <a:endParaRPr lang="en-US" altLang="zh-TW" sz="1800" smtClean="0">
              <a:cs typeface="Arial" charset="0"/>
            </a:endParaRPr>
          </a:p>
          <a:p>
            <a:endParaRPr lang="en-US" altLang="zh-TW" sz="1600" smtClean="0">
              <a:cs typeface="Arial" charset="0"/>
            </a:endParaRPr>
          </a:p>
          <a:p>
            <a:pPr lvl="1">
              <a:buFont typeface="Arial" charset="0"/>
              <a:buChar char="•"/>
            </a:pPr>
            <a:endParaRPr lang="en-US" altLang="zh-TW" sz="1400" smtClean="0">
              <a:cs typeface="Arial" charset="0"/>
            </a:endParaRPr>
          </a:p>
          <a:p>
            <a:endParaRPr lang="en-US" altLang="zh-TW" sz="1600" smtClean="0">
              <a:cs typeface="Arial" charset="0"/>
            </a:endParaRPr>
          </a:p>
        </p:txBody>
      </p:sp>
      <p:sp>
        <p:nvSpPr>
          <p:cNvPr id="26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886DDA8-BAE9-4D86-ACB5-1E272E45DA22}" type="slidenum">
              <a:rPr lang="zh-TW" altLang="en-US"/>
              <a:pPr>
                <a:defRPr/>
              </a:pPr>
              <a:t>9</a:t>
            </a:fld>
            <a:endParaRPr lang="en-US" altLang="zh-TW" dirty="0"/>
          </a:p>
        </p:txBody>
      </p:sp>
      <p:sp>
        <p:nvSpPr>
          <p:cNvPr id="13317" name="Text Box 74"/>
          <p:cNvSpPr txBox="1">
            <a:spLocks noChangeArrowheads="1"/>
          </p:cNvSpPr>
          <p:nvPr/>
        </p:nvSpPr>
        <p:spPr bwMode="auto">
          <a:xfrm>
            <a:off x="6499225" y="3213100"/>
            <a:ext cx="11684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altLang="zh-TW" sz="1400" b="1" i="1"/>
              <a:t>0x00000000</a:t>
            </a:r>
          </a:p>
        </p:txBody>
      </p:sp>
      <p:grpSp>
        <p:nvGrpSpPr>
          <p:cNvPr id="13318" name="Group 97"/>
          <p:cNvGrpSpPr>
            <a:grpSpLocks/>
          </p:cNvGrpSpPr>
          <p:nvPr/>
        </p:nvGrpSpPr>
        <p:grpSpPr bwMode="auto">
          <a:xfrm>
            <a:off x="3382963" y="3284538"/>
            <a:ext cx="2592387" cy="2852737"/>
            <a:chOff x="1156" y="2523"/>
            <a:chExt cx="1633" cy="1797"/>
          </a:xfrm>
        </p:grpSpPr>
        <p:sp>
          <p:nvSpPr>
            <p:cNvPr id="13325" name="Line 77"/>
            <p:cNvSpPr>
              <a:spLocks noChangeShapeType="1"/>
            </p:cNvSpPr>
            <p:nvPr/>
          </p:nvSpPr>
          <p:spPr bwMode="auto">
            <a:xfrm>
              <a:off x="1655" y="2976"/>
              <a:ext cx="816" cy="0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prstDash val="dash"/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26" name="Rectangle 60"/>
            <p:cNvSpPr>
              <a:spLocks noChangeArrowheads="1"/>
            </p:cNvSpPr>
            <p:nvPr/>
          </p:nvSpPr>
          <p:spPr bwMode="auto">
            <a:xfrm>
              <a:off x="1156" y="2704"/>
              <a:ext cx="1633" cy="182"/>
            </a:xfrm>
            <a:prstGeom prst="rect">
              <a:avLst/>
            </a:prstGeom>
            <a:gradFill rotWithShape="1">
              <a:gsLst>
                <a:gs pos="0">
                  <a:srgbClr val="DBAF00"/>
                </a:gs>
                <a:gs pos="50000">
                  <a:srgbClr val="FFCC00"/>
                </a:gs>
                <a:gs pos="100000">
                  <a:srgbClr val="DBAF00"/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zh-TW" sz="1400"/>
                <a:t>Vector address of exception 1</a:t>
              </a:r>
            </a:p>
          </p:txBody>
        </p:sp>
        <p:sp>
          <p:nvSpPr>
            <p:cNvPr id="13327" name="Rectangle 61"/>
            <p:cNvSpPr>
              <a:spLocks noChangeArrowheads="1"/>
            </p:cNvSpPr>
            <p:nvPr/>
          </p:nvSpPr>
          <p:spPr bwMode="auto">
            <a:xfrm>
              <a:off x="1156" y="2886"/>
              <a:ext cx="1633" cy="181"/>
            </a:xfrm>
            <a:prstGeom prst="rect">
              <a:avLst/>
            </a:prstGeom>
            <a:gradFill rotWithShape="1">
              <a:gsLst>
                <a:gs pos="0">
                  <a:srgbClr val="DBAF00"/>
                </a:gs>
                <a:gs pos="50000">
                  <a:srgbClr val="FFCC00"/>
                </a:gs>
                <a:gs pos="100000">
                  <a:srgbClr val="DBAF00"/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zh-TW" sz="1400"/>
                <a:t>Vector address of exception 2</a:t>
              </a:r>
            </a:p>
          </p:txBody>
        </p:sp>
        <p:sp>
          <p:nvSpPr>
            <p:cNvPr id="13328" name="Rectangle 62"/>
            <p:cNvSpPr>
              <a:spLocks noChangeArrowheads="1"/>
            </p:cNvSpPr>
            <p:nvPr/>
          </p:nvSpPr>
          <p:spPr bwMode="auto">
            <a:xfrm>
              <a:off x="1156" y="3067"/>
              <a:ext cx="1633" cy="18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en-US" altLang="zh-TW" sz="1400" b="1"/>
            </a:p>
          </p:txBody>
        </p:sp>
        <p:sp>
          <p:nvSpPr>
            <p:cNvPr id="13329" name="Rectangle 63"/>
            <p:cNvSpPr>
              <a:spLocks noChangeArrowheads="1"/>
            </p:cNvSpPr>
            <p:nvPr/>
          </p:nvSpPr>
          <p:spPr bwMode="auto">
            <a:xfrm>
              <a:off x="1156" y="3248"/>
              <a:ext cx="1633" cy="18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en-US" altLang="zh-TW" sz="1400" b="1"/>
            </a:p>
          </p:txBody>
        </p:sp>
        <p:sp>
          <p:nvSpPr>
            <p:cNvPr id="13330" name="Rectangle 64"/>
            <p:cNvSpPr>
              <a:spLocks noChangeArrowheads="1"/>
            </p:cNvSpPr>
            <p:nvPr/>
          </p:nvSpPr>
          <p:spPr bwMode="auto">
            <a:xfrm>
              <a:off x="1156" y="3429"/>
              <a:ext cx="1633" cy="182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en-US" altLang="zh-TW" sz="1400" b="1"/>
            </a:p>
          </p:txBody>
        </p:sp>
        <p:sp>
          <p:nvSpPr>
            <p:cNvPr id="13331" name="Rectangle 65"/>
            <p:cNvSpPr>
              <a:spLocks noChangeArrowheads="1"/>
            </p:cNvSpPr>
            <p:nvPr/>
          </p:nvSpPr>
          <p:spPr bwMode="auto">
            <a:xfrm>
              <a:off x="1156" y="3611"/>
              <a:ext cx="1633" cy="18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en-US" altLang="zh-TW" sz="1400" b="1"/>
            </a:p>
          </p:txBody>
        </p:sp>
        <p:sp>
          <p:nvSpPr>
            <p:cNvPr id="13332" name="Rectangle 66"/>
            <p:cNvSpPr>
              <a:spLocks noChangeArrowheads="1"/>
            </p:cNvSpPr>
            <p:nvPr/>
          </p:nvSpPr>
          <p:spPr bwMode="auto">
            <a:xfrm>
              <a:off x="1156" y="3792"/>
              <a:ext cx="1633" cy="18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en-US" altLang="zh-TW" sz="1400" b="1"/>
            </a:p>
          </p:txBody>
        </p:sp>
        <p:sp>
          <p:nvSpPr>
            <p:cNvPr id="13333" name="Rectangle 67"/>
            <p:cNvSpPr>
              <a:spLocks noChangeArrowheads="1"/>
            </p:cNvSpPr>
            <p:nvPr/>
          </p:nvSpPr>
          <p:spPr bwMode="auto">
            <a:xfrm>
              <a:off x="1156" y="3973"/>
              <a:ext cx="1633" cy="18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en-US" altLang="zh-TW" sz="1400" b="1"/>
            </a:p>
          </p:txBody>
        </p:sp>
        <p:sp>
          <p:nvSpPr>
            <p:cNvPr id="13334" name="Rectangle 89"/>
            <p:cNvSpPr>
              <a:spLocks noChangeArrowheads="1"/>
            </p:cNvSpPr>
            <p:nvPr/>
          </p:nvSpPr>
          <p:spPr bwMode="auto">
            <a:xfrm>
              <a:off x="1156" y="2523"/>
              <a:ext cx="1633" cy="182"/>
            </a:xfrm>
            <a:prstGeom prst="rect">
              <a:avLst/>
            </a:prstGeom>
            <a:gradFill rotWithShape="1">
              <a:gsLst>
                <a:gs pos="0">
                  <a:srgbClr val="AFDBAF"/>
                </a:gs>
                <a:gs pos="50000">
                  <a:srgbClr val="CCFFCC"/>
                </a:gs>
                <a:gs pos="100000">
                  <a:srgbClr val="AFDBAF"/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zh-TW" sz="1400"/>
                <a:t>Initial value of stack</a:t>
              </a:r>
            </a:p>
          </p:txBody>
        </p:sp>
        <p:sp>
          <p:nvSpPr>
            <p:cNvPr id="13335" name="Rectangle 93"/>
            <p:cNvSpPr>
              <a:spLocks noChangeArrowheads="1"/>
            </p:cNvSpPr>
            <p:nvPr/>
          </p:nvSpPr>
          <p:spPr bwMode="auto">
            <a:xfrm>
              <a:off x="1156" y="4138"/>
              <a:ext cx="1633" cy="182"/>
            </a:xfrm>
            <a:prstGeom prst="rect">
              <a:avLst/>
            </a:prstGeom>
            <a:gradFill rotWithShape="1">
              <a:gsLst>
                <a:gs pos="0">
                  <a:srgbClr val="DBAF00"/>
                </a:gs>
                <a:gs pos="50000">
                  <a:srgbClr val="FFCC00"/>
                </a:gs>
                <a:gs pos="100000">
                  <a:srgbClr val="DBAF00"/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zh-TW" sz="1400"/>
                <a:t>Vector address of exception 47</a:t>
              </a:r>
            </a:p>
          </p:txBody>
        </p:sp>
        <p:sp>
          <p:nvSpPr>
            <p:cNvPr id="13336" name="Line 94"/>
            <p:cNvSpPr>
              <a:spLocks noChangeShapeType="1"/>
            </p:cNvSpPr>
            <p:nvPr/>
          </p:nvSpPr>
          <p:spPr bwMode="auto">
            <a:xfrm>
              <a:off x="1973" y="3158"/>
              <a:ext cx="0" cy="907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3319" name="Text Box 95"/>
          <p:cNvSpPr txBox="1">
            <a:spLocks noChangeArrowheads="1"/>
          </p:cNvSpPr>
          <p:nvPr/>
        </p:nvSpPr>
        <p:spPr bwMode="auto">
          <a:xfrm>
            <a:off x="4051300" y="6138863"/>
            <a:ext cx="14033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altLang="zh-TW" sz="1600" b="1"/>
              <a:t>Vector Table</a:t>
            </a:r>
          </a:p>
        </p:txBody>
      </p:sp>
      <p:sp>
        <p:nvSpPr>
          <p:cNvPr id="13320" name="Line 98"/>
          <p:cNvSpPr>
            <a:spLocks noChangeShapeType="1"/>
          </p:cNvSpPr>
          <p:nvPr/>
        </p:nvSpPr>
        <p:spPr bwMode="auto">
          <a:xfrm flipH="1">
            <a:off x="6067425" y="3357563"/>
            <a:ext cx="431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1" name="Text Box 99"/>
          <p:cNvSpPr txBox="1">
            <a:spLocks noChangeArrowheads="1"/>
          </p:cNvSpPr>
          <p:nvPr/>
        </p:nvSpPr>
        <p:spPr bwMode="auto">
          <a:xfrm>
            <a:off x="2540000" y="3284538"/>
            <a:ext cx="78581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altLang="zh-TW" sz="1400" b="1" i="1"/>
              <a:t>Word 0</a:t>
            </a:r>
          </a:p>
        </p:txBody>
      </p:sp>
      <p:sp>
        <p:nvSpPr>
          <p:cNvPr id="13322" name="Text Box 100"/>
          <p:cNvSpPr txBox="1">
            <a:spLocks noChangeArrowheads="1"/>
          </p:cNvSpPr>
          <p:nvPr/>
        </p:nvSpPr>
        <p:spPr bwMode="auto">
          <a:xfrm>
            <a:off x="2540000" y="3573463"/>
            <a:ext cx="78581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altLang="zh-TW" sz="1400" b="1" i="1"/>
              <a:t>Word 1</a:t>
            </a:r>
          </a:p>
        </p:txBody>
      </p:sp>
      <p:sp>
        <p:nvSpPr>
          <p:cNvPr id="13323" name="Text Box 101"/>
          <p:cNvSpPr txBox="1">
            <a:spLocks noChangeArrowheads="1"/>
          </p:cNvSpPr>
          <p:nvPr/>
        </p:nvSpPr>
        <p:spPr bwMode="auto">
          <a:xfrm>
            <a:off x="2540000" y="3860800"/>
            <a:ext cx="78581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altLang="zh-TW" sz="1400" b="1" i="1"/>
              <a:t>Word 2</a:t>
            </a:r>
          </a:p>
        </p:txBody>
      </p:sp>
      <p:sp>
        <p:nvSpPr>
          <p:cNvPr id="13324" name="Text Box 102"/>
          <p:cNvSpPr txBox="1">
            <a:spLocks noChangeArrowheads="1"/>
          </p:cNvSpPr>
          <p:nvPr/>
        </p:nvSpPr>
        <p:spPr bwMode="auto">
          <a:xfrm>
            <a:off x="2540000" y="5805488"/>
            <a:ext cx="88423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altLang="zh-TW" sz="1400" b="1" i="1"/>
              <a:t>Word 47</a:t>
            </a:r>
          </a:p>
        </p:txBody>
      </p:sp>
    </p:spTree>
  </p:cSld>
  <p:clrMapOvr>
    <a:masterClrMapping/>
  </p:clrMapOvr>
  <p:transition advTm="55171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Exception Model </a:t>
            </a:r>
            <a:r>
              <a:rPr lang="en-US" altLang="zh-TW" smtClean="0">
                <a:latin typeface="Arial" charset="0"/>
              </a:rPr>
              <a:t>–</a:t>
            </a:r>
            <a:r>
              <a:rPr lang="en-US" altLang="zh-TW" smtClean="0"/>
              <a:t> cont.</a:t>
            </a:r>
          </a:p>
        </p:txBody>
      </p:sp>
      <p:graphicFrame>
        <p:nvGraphicFramePr>
          <p:cNvPr id="163902" name="Group 62"/>
          <p:cNvGraphicFramePr>
            <a:graphicFrameLocks noGrp="1"/>
          </p:cNvGraphicFramePr>
          <p:nvPr>
            <p:ph idx="1"/>
          </p:nvPr>
        </p:nvGraphicFramePr>
        <p:xfrm>
          <a:off x="323850" y="1646238"/>
          <a:ext cx="8496300" cy="3997324"/>
        </p:xfrm>
        <a:graphic>
          <a:graphicData uri="http://schemas.openxmlformats.org/drawingml/2006/table">
            <a:tbl>
              <a:tblPr/>
              <a:tblGrid>
                <a:gridCol w="2062244"/>
                <a:gridCol w="2338665"/>
                <a:gridCol w="4095391"/>
              </a:tblGrid>
              <a:tr h="528806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Exception number</a:t>
                      </a:r>
                    </a:p>
                  </a:txBody>
                  <a:tcPr marL="104749" marR="104749" marT="45735" marB="4573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72848F"/>
                        </a:gs>
                        <a:gs pos="50000">
                          <a:srgbClr val="CCECFF"/>
                        </a:gs>
                        <a:gs pos="100000">
                          <a:srgbClr val="72848F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Exception</a:t>
                      </a:r>
                    </a:p>
                  </a:txBody>
                  <a:tcPr marL="104749" marR="104749" marT="45735" marB="4573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72848F"/>
                        </a:gs>
                        <a:gs pos="50000">
                          <a:srgbClr val="CCECFF"/>
                        </a:gs>
                        <a:gs pos="100000">
                          <a:srgbClr val="72848F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Priority level</a:t>
                      </a:r>
                      <a:endParaRPr kumimoji="1" lang="en-US" altLang="zh-TW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104749" marR="104749" marT="45735" marB="4573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72848F"/>
                        </a:gs>
                        <a:gs pos="50000">
                          <a:srgbClr val="CCECFF"/>
                        </a:gs>
                        <a:gs pos="100000">
                          <a:srgbClr val="72848F"/>
                        </a:gs>
                      </a:gsLst>
                      <a:lin ang="5400000" scaled="1"/>
                    </a:gradFill>
                  </a:tcPr>
                </a:tc>
              </a:tr>
              <a:tr h="335386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1</a:t>
                      </a:r>
                    </a:p>
                  </a:txBody>
                  <a:tcPr marL="104749" marR="104749" marT="45735" marB="4573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Reset</a:t>
                      </a:r>
                    </a:p>
                  </a:txBody>
                  <a:tcPr marL="104749" marR="104749" marT="45735" marB="4573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-3</a:t>
                      </a:r>
                    </a:p>
                  </a:txBody>
                  <a:tcPr marL="104749" marR="104749" marT="45735" marB="4573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</a:tr>
              <a:tr h="335386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2</a:t>
                      </a:r>
                    </a:p>
                  </a:txBody>
                  <a:tcPr marL="104749" marR="104749" marT="45735" marB="4573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NMI</a:t>
                      </a:r>
                    </a:p>
                  </a:txBody>
                  <a:tcPr marL="104749" marR="104749" marT="45735" marB="4573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-2</a:t>
                      </a:r>
                    </a:p>
                  </a:txBody>
                  <a:tcPr marL="104749" marR="104749" marT="45735" marB="4573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</a:tr>
              <a:tr h="335386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3</a:t>
                      </a:r>
                    </a:p>
                  </a:txBody>
                  <a:tcPr marL="104749" marR="104749" marT="45735" marB="4573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Arial Unicode MS" pitchFamily="34" charset="-120"/>
                          <a:cs typeface="Arial Unicode MS" pitchFamily="34" charset="-120"/>
                        </a:rPr>
                        <a:t>HardFault</a:t>
                      </a:r>
                    </a:p>
                  </a:txBody>
                  <a:tcPr marL="104749" marR="104749" marT="45735" marB="4573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-1</a:t>
                      </a:r>
                    </a:p>
                  </a:txBody>
                  <a:tcPr marL="104749" marR="104749" marT="45735" marB="4573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</a:tr>
              <a:tr h="335386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11</a:t>
                      </a:r>
                    </a:p>
                  </a:txBody>
                  <a:tcPr marL="104749" marR="104749" marT="45735" marB="4573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SVCall</a:t>
                      </a:r>
                    </a:p>
                  </a:txBody>
                  <a:tcPr marL="104749" marR="104749" marT="45735" marB="4573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configured by register SHPR2</a:t>
                      </a:r>
                    </a:p>
                  </a:txBody>
                  <a:tcPr marL="104749" marR="104749" marT="45735" marB="4573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</a:tr>
              <a:tr h="335386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14</a:t>
                      </a:r>
                    </a:p>
                  </a:txBody>
                  <a:tcPr marL="104749" marR="104749" marT="45735" marB="4573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PendSV</a:t>
                      </a:r>
                    </a:p>
                  </a:txBody>
                  <a:tcPr marL="104749" marR="104749" marT="45735" marB="4573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configured by register SHPR3</a:t>
                      </a:r>
                    </a:p>
                  </a:txBody>
                  <a:tcPr marL="104749" marR="104749" marT="45735" marB="4573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</a:tr>
              <a:tr h="335386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15</a:t>
                      </a:r>
                    </a:p>
                  </a:txBody>
                  <a:tcPr marL="104749" marR="104749" marT="45735" marB="4573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SysTick</a:t>
                      </a:r>
                    </a:p>
                  </a:txBody>
                  <a:tcPr marL="104749" marR="104749" marT="45735" marB="4573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configured by register SHPR3</a:t>
                      </a:r>
                    </a:p>
                  </a:txBody>
                  <a:tcPr marL="104749" marR="104749" marT="45735" marB="4573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</a:tr>
              <a:tr h="500222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16</a:t>
                      </a:r>
                    </a:p>
                  </a:txBody>
                  <a:tcPr marL="104749" marR="104749" marT="45735" marB="4573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A9A965"/>
                        </a:gs>
                        <a:gs pos="50000">
                          <a:srgbClr val="FFFF99"/>
                        </a:gs>
                        <a:gs pos="100000">
                          <a:srgbClr val="A9A965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External Interrupt (0)</a:t>
                      </a:r>
                    </a:p>
                  </a:txBody>
                  <a:tcPr marL="104749" marR="104749" marT="45735" marB="4573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A9A965"/>
                        </a:gs>
                        <a:gs pos="50000">
                          <a:srgbClr val="FFFF99"/>
                        </a:gs>
                        <a:gs pos="100000">
                          <a:srgbClr val="A9A965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configured by register NVIC_IPRx</a:t>
                      </a:r>
                    </a:p>
                  </a:txBody>
                  <a:tcPr marL="104749" marR="104749" marT="45735" marB="4573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A9A965"/>
                        </a:gs>
                        <a:gs pos="50000">
                          <a:srgbClr val="FFFF99"/>
                        </a:gs>
                        <a:gs pos="100000">
                          <a:srgbClr val="A9A965"/>
                        </a:gs>
                      </a:gsLst>
                      <a:lin ang="5400000" scaled="1"/>
                    </a:gradFill>
                  </a:tcPr>
                </a:tc>
              </a:tr>
              <a:tr h="427174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" charset="0"/>
                          <a:ea typeface="新細明體" pitchFamily="18" charset="-120"/>
                          <a:cs typeface="Arial" charset="0"/>
                        </a:rPr>
                        <a:t>…</a:t>
                      </a:r>
                      <a:endParaRPr kumimoji="1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latin typeface="Arial Rounded MT Bold" pitchFamily="34" charset="0"/>
                        <a:ea typeface="新細明體" pitchFamily="18" charset="-120"/>
                        <a:cs typeface="Arial" charset="0"/>
                      </a:endParaRPr>
                    </a:p>
                  </a:txBody>
                  <a:tcPr marL="104749" marR="104749" marT="45735" marB="4573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A9A965"/>
                        </a:gs>
                        <a:gs pos="50000">
                          <a:srgbClr val="FFFF99"/>
                        </a:gs>
                        <a:gs pos="100000">
                          <a:srgbClr val="A9A965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" charset="0"/>
                          <a:ea typeface="新細明體" pitchFamily="18" charset="-120"/>
                          <a:cs typeface="Arial" charset="0"/>
                        </a:rPr>
                        <a:t>…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latin typeface="Arial Rounded MT Bold" pitchFamily="34" charset="0"/>
                        <a:ea typeface="新細明體" pitchFamily="18" charset="-120"/>
                        <a:cs typeface="Arial" charset="0"/>
                      </a:endParaRPr>
                    </a:p>
                  </a:txBody>
                  <a:tcPr marL="104749" marR="104749" marT="45735" marB="4573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A9A965"/>
                        </a:gs>
                        <a:gs pos="50000">
                          <a:srgbClr val="FFFF99"/>
                        </a:gs>
                        <a:gs pos="100000">
                          <a:srgbClr val="A9A965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" charset="0"/>
                          <a:ea typeface="新細明體" pitchFamily="18" charset="-120"/>
                          <a:cs typeface="Arial" charset="0"/>
                        </a:rPr>
                        <a:t>…</a:t>
                      </a:r>
                      <a:endParaRPr kumimoji="1" lang="en-US" altLang="zh-TW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latin typeface="Arial Rounded MT Bold" pitchFamily="34" charset="0"/>
                        <a:ea typeface="新細明體" pitchFamily="18" charset="-120"/>
                        <a:cs typeface="Arial" charset="0"/>
                      </a:endParaRPr>
                    </a:p>
                  </a:txBody>
                  <a:tcPr marL="104749" marR="104749" marT="45735" marB="4573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A9A965"/>
                        </a:gs>
                        <a:gs pos="50000">
                          <a:srgbClr val="FFFF99"/>
                        </a:gs>
                        <a:gs pos="100000">
                          <a:srgbClr val="A9A965"/>
                        </a:gs>
                      </a:gsLst>
                      <a:lin ang="5400000" scaled="1"/>
                    </a:gradFill>
                  </a:tcPr>
                </a:tc>
              </a:tr>
              <a:tr h="528806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47</a:t>
                      </a:r>
                    </a:p>
                  </a:txBody>
                  <a:tcPr marL="104749" marR="104749" marT="45735" marB="4573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A9A965"/>
                        </a:gs>
                        <a:gs pos="50000">
                          <a:srgbClr val="FFFF99"/>
                        </a:gs>
                        <a:gs pos="100000">
                          <a:srgbClr val="A9A965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External Interrupt (31)</a:t>
                      </a:r>
                    </a:p>
                  </a:txBody>
                  <a:tcPr marL="104749" marR="104749" marT="45735" marB="4573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A9A965"/>
                        </a:gs>
                        <a:gs pos="50000">
                          <a:srgbClr val="FFFF99"/>
                        </a:gs>
                        <a:gs pos="100000">
                          <a:srgbClr val="A9A965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configured by register </a:t>
                      </a:r>
                      <a:r>
                        <a:rPr kumimoji="1" lang="en-US" altLang="zh-TW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NVIC_IPRx</a:t>
                      </a:r>
                      <a:endParaRPr kumimoji="1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latin typeface="Arial Rounded MT Bold" pitchFamily="34" charset="0"/>
                        <a:ea typeface="新細明體" pitchFamily="18" charset="-120"/>
                        <a:cs typeface="Arial" charset="0"/>
                      </a:endParaRPr>
                    </a:p>
                  </a:txBody>
                  <a:tcPr marL="104749" marR="104749" marT="45735" marB="4573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A9A965"/>
                        </a:gs>
                        <a:gs pos="50000">
                          <a:srgbClr val="FFFF99"/>
                        </a:gs>
                        <a:gs pos="100000">
                          <a:srgbClr val="A9A965"/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sp>
        <p:nvSpPr>
          <p:cNvPr id="52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AD4CDA4-73CA-4353-9045-437F2EB00719}" type="slidenum">
              <a:rPr lang="zh-TW" altLang="en-US"/>
              <a:pPr>
                <a:defRPr/>
              </a:pPr>
              <a:t>10</a:t>
            </a:fld>
            <a:endParaRPr lang="en-US" altLang="zh-TW" dirty="0"/>
          </a:p>
        </p:txBody>
      </p:sp>
      <p:sp>
        <p:nvSpPr>
          <p:cNvPr id="14386" name="Rectangle 3"/>
          <p:cNvSpPr txBox="1">
            <a:spLocks noChangeArrowheads="1"/>
          </p:cNvSpPr>
          <p:nvPr/>
        </p:nvSpPr>
        <p:spPr bwMode="auto">
          <a:xfrm>
            <a:off x="323850" y="981075"/>
            <a:ext cx="8496300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>
              <a:spcBef>
                <a:spcPct val="20000"/>
              </a:spcBef>
              <a:buClr>
                <a:srgbClr val="D00600"/>
              </a:buClr>
              <a:buFont typeface="Arial" charset="0"/>
              <a:buChar char="•"/>
            </a:pPr>
            <a:r>
              <a:rPr lang="en-US" altLang="zh-TW" sz="2800" b="1">
                <a:latin typeface="Calibri" pitchFamily="34" charset="0"/>
                <a:ea typeface="新細明體" pitchFamily="18" charset="-120"/>
                <a:cs typeface="Arial" charset="0"/>
              </a:rPr>
              <a:t>Exceptions defined in Cortex-M0</a:t>
            </a:r>
          </a:p>
          <a:p>
            <a:pPr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endParaRPr lang="en-US" altLang="zh-TW" sz="2800" b="1">
              <a:latin typeface="Calibri" pitchFamily="34" charset="0"/>
              <a:ea typeface="新細明體" pitchFamily="18" charset="-120"/>
              <a:cs typeface="Arial" charset="0"/>
            </a:endParaRPr>
          </a:p>
          <a:p>
            <a:pPr lvl="1">
              <a:spcBef>
                <a:spcPts val="1000"/>
              </a:spcBef>
              <a:buClr>
                <a:srgbClr val="D00600"/>
              </a:buClr>
              <a:buFont typeface="Arial" charset="0"/>
              <a:buChar char="•"/>
            </a:pPr>
            <a:endParaRPr lang="en-US" altLang="zh-TW">
              <a:latin typeface="Calibri" pitchFamily="34" charset="0"/>
              <a:ea typeface="新細明體" pitchFamily="18" charset="-120"/>
              <a:cs typeface="Arial" charset="0"/>
            </a:endParaRPr>
          </a:p>
          <a:p>
            <a:pPr>
              <a:spcBef>
                <a:spcPct val="20000"/>
              </a:spcBef>
              <a:buClr>
                <a:srgbClr val="D00600"/>
              </a:buClr>
              <a:buFont typeface="Arial" charset="0"/>
              <a:buChar char="•"/>
            </a:pPr>
            <a:endParaRPr lang="en-US" altLang="zh-TW" sz="2800" b="1">
              <a:latin typeface="Calibri" pitchFamily="34" charset="0"/>
              <a:ea typeface="新細明體" pitchFamily="18" charset="-120"/>
              <a:cs typeface="Arial" charset="0"/>
            </a:endParaRPr>
          </a:p>
          <a:p>
            <a:pPr>
              <a:spcBef>
                <a:spcPct val="20000"/>
              </a:spcBef>
              <a:buClr>
                <a:srgbClr val="D00600"/>
              </a:buClr>
              <a:buFont typeface="Arial" charset="0"/>
              <a:buChar char="•"/>
            </a:pPr>
            <a:endParaRPr lang="en-US" altLang="zh-TW" sz="2800" b="1">
              <a:latin typeface="Calibri" pitchFamily="34" charset="0"/>
              <a:ea typeface="新細明體" pitchFamily="18" charset="-120"/>
              <a:cs typeface="Arial" charset="0"/>
            </a:endParaRPr>
          </a:p>
          <a:p>
            <a:pPr>
              <a:spcBef>
                <a:spcPct val="20000"/>
              </a:spcBef>
              <a:buClr>
                <a:srgbClr val="D00600"/>
              </a:buClr>
              <a:buFont typeface="Arial" charset="0"/>
              <a:buChar char="•"/>
            </a:pPr>
            <a:endParaRPr lang="en-US" altLang="zh-TW" sz="2800" b="1">
              <a:latin typeface="Calibri" pitchFamily="34" charset="0"/>
              <a:ea typeface="新細明體" pitchFamily="18" charset="-120"/>
              <a:cs typeface="Arial" charset="0"/>
            </a:endParaRPr>
          </a:p>
        </p:txBody>
      </p:sp>
    </p:spTree>
  </p:cSld>
  <p:clrMapOvr>
    <a:masterClrMapping/>
  </p:clrMapOvr>
  <p:transition advTm="9216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Exception Model </a:t>
            </a:r>
            <a:r>
              <a:rPr lang="en-US" altLang="zh-TW" smtClean="0">
                <a:latin typeface="Arial" charset="0"/>
              </a:rPr>
              <a:t>–</a:t>
            </a:r>
            <a:r>
              <a:rPr lang="en-US" altLang="zh-TW" smtClean="0"/>
              <a:t> cont.</a:t>
            </a:r>
            <a:endParaRPr lang="zh-TW" altLang="en-US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smtClean="0">
                <a:cs typeface="Arial" charset="0"/>
              </a:rPr>
              <a:t>Exception priorities and pre-emption</a:t>
            </a:r>
          </a:p>
          <a:p>
            <a:pPr lvl="1">
              <a:buFont typeface="Arial" charset="0"/>
              <a:buChar char="•"/>
            </a:pPr>
            <a:r>
              <a:rPr lang="en-US" altLang="zh-TW" smtClean="0">
                <a:cs typeface="Arial" charset="0"/>
              </a:rPr>
              <a:t>Lower numbers take higher precedence</a:t>
            </a:r>
          </a:p>
          <a:p>
            <a:pPr lvl="1">
              <a:buFont typeface="Arial" charset="0"/>
              <a:buChar char="•"/>
            </a:pPr>
            <a:r>
              <a:rPr lang="en-US" altLang="zh-TW" smtClean="0">
                <a:cs typeface="Arial" charset="0"/>
              </a:rPr>
              <a:t>If multiple exceptions have the same priority number, the pending exception with the lowest exception number takes precedence.</a:t>
            </a:r>
          </a:p>
          <a:p>
            <a:pPr lvl="1">
              <a:buFont typeface="Arial" charset="0"/>
              <a:buChar char="•"/>
            </a:pPr>
            <a:r>
              <a:rPr lang="en-US" altLang="zh-TW" smtClean="0">
                <a:cs typeface="Arial" charset="0"/>
              </a:rPr>
              <a:t>Only exceptions with a higher priority (lower priority number) can pre-empt an active exception.</a:t>
            </a:r>
          </a:p>
          <a:p>
            <a:pPr lvl="1">
              <a:buFont typeface="Arial" charset="0"/>
              <a:buChar char="•"/>
            </a:pPr>
            <a:endParaRPr lang="en-US" altLang="zh-TW" smtClean="0">
              <a:cs typeface="Arial" charset="0"/>
            </a:endParaRPr>
          </a:p>
          <a:p>
            <a:pPr lvl="1">
              <a:buFont typeface="Arial" charset="0"/>
              <a:buChar char="•"/>
            </a:pPr>
            <a:endParaRPr lang="zh-TW" altLang="en-US" smtClean="0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407CEDD-15C9-4585-8E0E-18D39A7450D2}" type="slidenum">
              <a:rPr lang="zh-TW" altLang="en-US"/>
              <a:pPr>
                <a:defRPr/>
              </a:pPr>
              <a:t>11</a:t>
            </a:fld>
            <a:endParaRPr lang="en-US" altLang="zh-TW"/>
          </a:p>
        </p:txBody>
      </p:sp>
    </p:spTree>
  </p:cSld>
  <p:clrMapOvr>
    <a:masterClrMapping/>
  </p:clrMapOvr>
  <p:transition advTm="5343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Context Saving and Restoring</a:t>
            </a:r>
            <a:endParaRPr lang="zh-TW" altLang="en-US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smtClean="0">
                <a:cs typeface="Arial" charset="0"/>
              </a:rPr>
              <a:t>Key context saving and restoring</a:t>
            </a:r>
          </a:p>
          <a:p>
            <a:pPr lvl="1">
              <a:buFont typeface="Arial" charset="0"/>
              <a:buChar char="•"/>
            </a:pPr>
            <a:r>
              <a:rPr lang="en-US" altLang="zh-TW" smtClean="0">
                <a:cs typeface="Arial" charset="0"/>
              </a:rPr>
              <a:t>Using full-descending stack format (decremented immediately before storing, incremented after reading)</a:t>
            </a:r>
          </a:p>
          <a:p>
            <a:pPr lvl="1">
              <a:buFont typeface="Arial" charset="0"/>
              <a:buChar char="•"/>
            </a:pPr>
            <a:r>
              <a:rPr lang="en-US" altLang="zh-TW" i="1" smtClean="0">
                <a:cs typeface="Arial" charset="0"/>
              </a:rPr>
              <a:t>xPSR, ReturnAddress(), LR (R14), R12, R3, R2, R1, and R0</a:t>
            </a:r>
            <a:endParaRPr lang="zh-TW" altLang="en-US" smtClean="0">
              <a:cs typeface="Arial" charset="0"/>
            </a:endParaRPr>
          </a:p>
        </p:txBody>
      </p:sp>
      <p:sp>
        <p:nvSpPr>
          <p:cNvPr id="2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AF125C5-621F-428D-BA42-ED395CF94A1F}" type="slidenum">
              <a:rPr lang="zh-TW" altLang="en-US"/>
              <a:pPr>
                <a:defRPr/>
              </a:pPr>
              <a:t>12</a:t>
            </a:fld>
            <a:endParaRPr lang="en-US" altLang="zh-TW"/>
          </a:p>
        </p:txBody>
      </p:sp>
      <p:grpSp>
        <p:nvGrpSpPr>
          <p:cNvPr id="16389" name="Group 25"/>
          <p:cNvGrpSpPr>
            <a:grpSpLocks/>
          </p:cNvGrpSpPr>
          <p:nvPr/>
        </p:nvGrpSpPr>
        <p:grpSpPr bwMode="auto">
          <a:xfrm>
            <a:off x="2105025" y="3236913"/>
            <a:ext cx="1871663" cy="2879725"/>
            <a:chOff x="1973" y="2432"/>
            <a:chExt cx="726" cy="1361"/>
          </a:xfrm>
        </p:grpSpPr>
        <p:sp>
          <p:nvSpPr>
            <p:cNvPr id="16399" name="Rectangle 5"/>
            <p:cNvSpPr>
              <a:spLocks noChangeArrowheads="1"/>
            </p:cNvSpPr>
            <p:nvPr/>
          </p:nvSpPr>
          <p:spPr bwMode="auto">
            <a:xfrm>
              <a:off x="1973" y="2568"/>
              <a:ext cx="726" cy="136"/>
            </a:xfrm>
            <a:prstGeom prst="rect">
              <a:avLst/>
            </a:prstGeom>
            <a:gradFill rotWithShape="1">
              <a:gsLst>
                <a:gs pos="0">
                  <a:srgbClr val="879CA9"/>
                </a:gs>
                <a:gs pos="50000">
                  <a:srgbClr val="CCECFF"/>
                </a:gs>
                <a:gs pos="100000">
                  <a:srgbClr val="879CA9"/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zh-TW" sz="1400" b="1"/>
                <a:t>xPSR</a:t>
              </a:r>
            </a:p>
          </p:txBody>
        </p:sp>
        <p:sp>
          <p:nvSpPr>
            <p:cNvPr id="16400" name="Rectangle 6"/>
            <p:cNvSpPr>
              <a:spLocks noChangeArrowheads="1"/>
            </p:cNvSpPr>
            <p:nvPr/>
          </p:nvSpPr>
          <p:spPr bwMode="auto">
            <a:xfrm>
              <a:off x="1973" y="2704"/>
              <a:ext cx="726" cy="136"/>
            </a:xfrm>
            <a:prstGeom prst="rect">
              <a:avLst/>
            </a:prstGeom>
            <a:gradFill rotWithShape="1">
              <a:gsLst>
                <a:gs pos="0">
                  <a:srgbClr val="879CA9"/>
                </a:gs>
                <a:gs pos="50000">
                  <a:srgbClr val="CCECFF"/>
                </a:gs>
                <a:gs pos="100000">
                  <a:srgbClr val="879CA9"/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zh-TW" sz="1400" b="1"/>
                <a:t>ReturnAddress</a:t>
              </a:r>
            </a:p>
          </p:txBody>
        </p:sp>
        <p:sp>
          <p:nvSpPr>
            <p:cNvPr id="16401" name="Rectangle 7"/>
            <p:cNvSpPr>
              <a:spLocks noChangeArrowheads="1"/>
            </p:cNvSpPr>
            <p:nvPr/>
          </p:nvSpPr>
          <p:spPr bwMode="auto">
            <a:xfrm>
              <a:off x="1973" y="2840"/>
              <a:ext cx="726" cy="136"/>
            </a:xfrm>
            <a:prstGeom prst="rect">
              <a:avLst/>
            </a:prstGeom>
            <a:gradFill rotWithShape="1">
              <a:gsLst>
                <a:gs pos="0">
                  <a:srgbClr val="879CA9"/>
                </a:gs>
                <a:gs pos="50000">
                  <a:srgbClr val="CCECFF"/>
                </a:gs>
                <a:gs pos="100000">
                  <a:srgbClr val="879CA9"/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zh-TW" sz="1400" b="1"/>
                <a:t>LR</a:t>
              </a:r>
            </a:p>
          </p:txBody>
        </p:sp>
        <p:sp>
          <p:nvSpPr>
            <p:cNvPr id="16402" name="Rectangle 8"/>
            <p:cNvSpPr>
              <a:spLocks noChangeArrowheads="1"/>
            </p:cNvSpPr>
            <p:nvPr/>
          </p:nvSpPr>
          <p:spPr bwMode="auto">
            <a:xfrm>
              <a:off x="1973" y="2976"/>
              <a:ext cx="726" cy="136"/>
            </a:xfrm>
            <a:prstGeom prst="rect">
              <a:avLst/>
            </a:prstGeom>
            <a:gradFill rotWithShape="1">
              <a:gsLst>
                <a:gs pos="0">
                  <a:srgbClr val="879CA9"/>
                </a:gs>
                <a:gs pos="50000">
                  <a:srgbClr val="CCECFF"/>
                </a:gs>
                <a:gs pos="100000">
                  <a:srgbClr val="879CA9"/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zh-TW" sz="1400" b="1"/>
                <a:t>r12</a:t>
              </a:r>
            </a:p>
          </p:txBody>
        </p:sp>
        <p:sp>
          <p:nvSpPr>
            <p:cNvPr id="16403" name="Rectangle 9"/>
            <p:cNvSpPr>
              <a:spLocks noChangeArrowheads="1"/>
            </p:cNvSpPr>
            <p:nvPr/>
          </p:nvSpPr>
          <p:spPr bwMode="auto">
            <a:xfrm>
              <a:off x="1973" y="3112"/>
              <a:ext cx="726" cy="136"/>
            </a:xfrm>
            <a:prstGeom prst="rect">
              <a:avLst/>
            </a:prstGeom>
            <a:gradFill rotWithShape="1">
              <a:gsLst>
                <a:gs pos="0">
                  <a:srgbClr val="879CA9"/>
                </a:gs>
                <a:gs pos="50000">
                  <a:srgbClr val="CCECFF"/>
                </a:gs>
                <a:gs pos="100000">
                  <a:srgbClr val="879CA9"/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zh-TW" sz="1400" b="1"/>
                <a:t>r3</a:t>
              </a:r>
            </a:p>
          </p:txBody>
        </p:sp>
        <p:sp>
          <p:nvSpPr>
            <p:cNvPr id="16404" name="Rectangle 10"/>
            <p:cNvSpPr>
              <a:spLocks noChangeArrowheads="1"/>
            </p:cNvSpPr>
            <p:nvPr/>
          </p:nvSpPr>
          <p:spPr bwMode="auto">
            <a:xfrm>
              <a:off x="1973" y="3248"/>
              <a:ext cx="726" cy="136"/>
            </a:xfrm>
            <a:prstGeom prst="rect">
              <a:avLst/>
            </a:prstGeom>
            <a:gradFill rotWithShape="1">
              <a:gsLst>
                <a:gs pos="0">
                  <a:srgbClr val="879CA9"/>
                </a:gs>
                <a:gs pos="50000">
                  <a:srgbClr val="CCECFF"/>
                </a:gs>
                <a:gs pos="100000">
                  <a:srgbClr val="879CA9"/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zh-TW" sz="1400" b="1"/>
                <a:t>r2</a:t>
              </a:r>
            </a:p>
          </p:txBody>
        </p:sp>
        <p:sp>
          <p:nvSpPr>
            <p:cNvPr id="16405" name="Rectangle 11"/>
            <p:cNvSpPr>
              <a:spLocks noChangeArrowheads="1"/>
            </p:cNvSpPr>
            <p:nvPr/>
          </p:nvSpPr>
          <p:spPr bwMode="auto">
            <a:xfrm>
              <a:off x="1973" y="3384"/>
              <a:ext cx="726" cy="136"/>
            </a:xfrm>
            <a:prstGeom prst="rect">
              <a:avLst/>
            </a:prstGeom>
            <a:gradFill rotWithShape="1">
              <a:gsLst>
                <a:gs pos="0">
                  <a:srgbClr val="879CA9"/>
                </a:gs>
                <a:gs pos="50000">
                  <a:srgbClr val="CCECFF"/>
                </a:gs>
                <a:gs pos="100000">
                  <a:srgbClr val="879CA9"/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zh-TW" sz="1400" b="1"/>
                <a:t>r1</a:t>
              </a:r>
            </a:p>
          </p:txBody>
        </p:sp>
        <p:sp>
          <p:nvSpPr>
            <p:cNvPr id="16406" name="Rectangle 12"/>
            <p:cNvSpPr>
              <a:spLocks noChangeArrowheads="1"/>
            </p:cNvSpPr>
            <p:nvPr/>
          </p:nvSpPr>
          <p:spPr bwMode="auto">
            <a:xfrm>
              <a:off x="1973" y="3520"/>
              <a:ext cx="726" cy="136"/>
            </a:xfrm>
            <a:prstGeom prst="rect">
              <a:avLst/>
            </a:prstGeom>
            <a:gradFill rotWithShape="1">
              <a:gsLst>
                <a:gs pos="0">
                  <a:srgbClr val="879CA9"/>
                </a:gs>
                <a:gs pos="50000">
                  <a:srgbClr val="CCECFF"/>
                </a:gs>
                <a:gs pos="100000">
                  <a:srgbClr val="879CA9"/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zh-TW" sz="1400" b="1"/>
                <a:t>r0</a:t>
              </a:r>
            </a:p>
          </p:txBody>
        </p:sp>
        <p:sp>
          <p:nvSpPr>
            <p:cNvPr id="16407" name="Rectangle 13"/>
            <p:cNvSpPr>
              <a:spLocks noChangeArrowheads="1"/>
            </p:cNvSpPr>
            <p:nvPr/>
          </p:nvSpPr>
          <p:spPr bwMode="auto">
            <a:xfrm>
              <a:off x="1973" y="3657"/>
              <a:ext cx="726" cy="13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en-US" altLang="zh-TW" sz="1400" b="1"/>
            </a:p>
          </p:txBody>
        </p:sp>
        <p:sp>
          <p:nvSpPr>
            <p:cNvPr id="16408" name="Rectangle 14"/>
            <p:cNvSpPr>
              <a:spLocks noChangeArrowheads="1"/>
            </p:cNvSpPr>
            <p:nvPr/>
          </p:nvSpPr>
          <p:spPr bwMode="auto">
            <a:xfrm>
              <a:off x="1973" y="2432"/>
              <a:ext cx="726" cy="13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en-US" altLang="zh-TW" sz="1400" b="1"/>
            </a:p>
          </p:txBody>
        </p:sp>
      </p:grpSp>
      <p:sp>
        <p:nvSpPr>
          <p:cNvPr id="16390" name="Text Box 15"/>
          <p:cNvSpPr txBox="1">
            <a:spLocks noChangeArrowheads="1"/>
          </p:cNvSpPr>
          <p:nvPr/>
        </p:nvSpPr>
        <p:spPr bwMode="auto">
          <a:xfrm>
            <a:off x="1168400" y="3236913"/>
            <a:ext cx="4714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altLang="zh-TW" sz="1400" b="1"/>
              <a:t>SP’</a:t>
            </a:r>
          </a:p>
        </p:txBody>
      </p:sp>
      <p:sp>
        <p:nvSpPr>
          <p:cNvPr id="16391" name="Line 16"/>
          <p:cNvSpPr>
            <a:spLocks noChangeShapeType="1"/>
          </p:cNvSpPr>
          <p:nvPr/>
        </p:nvSpPr>
        <p:spPr bwMode="auto">
          <a:xfrm>
            <a:off x="1600200" y="3403600"/>
            <a:ext cx="431800" cy="1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392" name="Text Box 17"/>
          <p:cNvSpPr txBox="1">
            <a:spLocks noChangeArrowheads="1"/>
          </p:cNvSpPr>
          <p:nvPr/>
        </p:nvSpPr>
        <p:spPr bwMode="auto">
          <a:xfrm>
            <a:off x="1096963" y="5518150"/>
            <a:ext cx="4222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altLang="zh-TW" sz="1400" b="1"/>
              <a:t>SP</a:t>
            </a:r>
          </a:p>
        </p:txBody>
      </p:sp>
      <p:sp>
        <p:nvSpPr>
          <p:cNvPr id="16393" name="Line 18"/>
          <p:cNvSpPr>
            <a:spLocks noChangeShapeType="1"/>
          </p:cNvSpPr>
          <p:nvPr/>
        </p:nvSpPr>
        <p:spPr bwMode="auto">
          <a:xfrm>
            <a:off x="1528763" y="5684838"/>
            <a:ext cx="431800" cy="15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394" name="Text Box 19"/>
          <p:cNvSpPr txBox="1">
            <a:spLocks noChangeArrowheads="1"/>
          </p:cNvSpPr>
          <p:nvPr/>
        </p:nvSpPr>
        <p:spPr bwMode="auto">
          <a:xfrm>
            <a:off x="4264025" y="3213100"/>
            <a:ext cx="31273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altLang="zh-TW" sz="1400" b="1" i="1"/>
              <a:t>H</a:t>
            </a:r>
          </a:p>
        </p:txBody>
      </p:sp>
      <p:sp>
        <p:nvSpPr>
          <p:cNvPr id="16395" name="Text Box 20"/>
          <p:cNvSpPr txBox="1">
            <a:spLocks noChangeArrowheads="1"/>
          </p:cNvSpPr>
          <p:nvPr/>
        </p:nvSpPr>
        <p:spPr bwMode="auto">
          <a:xfrm>
            <a:off x="4265613" y="5829300"/>
            <a:ext cx="2921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altLang="zh-TW" sz="1400" b="1" i="1"/>
              <a:t>L</a:t>
            </a:r>
          </a:p>
        </p:txBody>
      </p:sp>
      <p:sp>
        <p:nvSpPr>
          <p:cNvPr id="16396" name="Line 21"/>
          <p:cNvSpPr>
            <a:spLocks noChangeShapeType="1"/>
          </p:cNvSpPr>
          <p:nvPr/>
        </p:nvSpPr>
        <p:spPr bwMode="auto">
          <a:xfrm>
            <a:off x="4408488" y="3524250"/>
            <a:ext cx="0" cy="2305050"/>
          </a:xfrm>
          <a:prstGeom prst="line">
            <a:avLst/>
          </a:prstGeom>
          <a:noFill/>
          <a:ln w="25400">
            <a:solidFill>
              <a:schemeClr val="tx1"/>
            </a:solidFill>
            <a:prstDash val="dash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397" name="Line 26"/>
          <p:cNvSpPr>
            <a:spLocks noChangeShapeType="1"/>
          </p:cNvSpPr>
          <p:nvPr/>
        </p:nvSpPr>
        <p:spPr bwMode="auto">
          <a:xfrm>
            <a:off x="4049713" y="3956050"/>
            <a:ext cx="1295400" cy="0"/>
          </a:xfrm>
          <a:prstGeom prst="line">
            <a:avLst/>
          </a:prstGeom>
          <a:noFill/>
          <a:ln w="19050">
            <a:solidFill>
              <a:srgbClr val="0000FF"/>
            </a:solidFill>
            <a:prstDash val="dash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398" name="Text Box 27"/>
          <p:cNvSpPr txBox="1">
            <a:spLocks noChangeArrowheads="1"/>
          </p:cNvSpPr>
          <p:nvPr/>
        </p:nvSpPr>
        <p:spPr bwMode="auto">
          <a:xfrm>
            <a:off x="5416550" y="3813175"/>
            <a:ext cx="2971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altLang="zh-TW" sz="1400" i="1">
                <a:solidFill>
                  <a:srgbClr val="0000FF"/>
                </a:solidFill>
              </a:rPr>
              <a:t>Loaded into PC on exception return</a:t>
            </a:r>
          </a:p>
        </p:txBody>
      </p:sp>
    </p:spTree>
  </p:cSld>
  <p:clrMapOvr>
    <a:masterClrMapping/>
  </p:clrMapOvr>
  <p:transition advTm="73422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Cortex-M0 </a:t>
            </a:r>
            <a:r>
              <a:rPr lang="zh-CN" altLang="en-US" smtClean="0"/>
              <a:t>地址映射</a:t>
            </a:r>
            <a:endParaRPr lang="zh-TW" altLang="en-US" smtClean="0"/>
          </a:p>
        </p:txBody>
      </p:sp>
      <p:sp>
        <p:nvSpPr>
          <p:cNvPr id="2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B628205-6132-4E24-83E0-CFF9CA018E28}" type="slidenum">
              <a:rPr lang="zh-TW" altLang="en-US"/>
              <a:pPr>
                <a:defRPr/>
              </a:pPr>
              <a:t>13</a:t>
            </a:fld>
            <a:endParaRPr lang="en-US" altLang="zh-TW"/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2903538" y="1249363"/>
            <a:ext cx="2520950" cy="504825"/>
          </a:xfrm>
          <a:prstGeom prst="rect">
            <a:avLst/>
          </a:prstGeom>
          <a:gradFill rotWithShape="1">
            <a:gsLst>
              <a:gs pos="0">
                <a:srgbClr val="DC8400"/>
              </a:gs>
              <a:gs pos="50000">
                <a:srgbClr val="FF9900"/>
              </a:gs>
              <a:gs pos="100000">
                <a:srgbClr val="DC84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/>
            <a:r>
              <a:rPr lang="en-US" altLang="zh-TW" sz="1600" b="1"/>
              <a:t>Code</a:t>
            </a:r>
          </a:p>
        </p:txBody>
      </p:sp>
      <p:sp>
        <p:nvSpPr>
          <p:cNvPr id="17413" name="Text Box 6"/>
          <p:cNvSpPr txBox="1">
            <a:spLocks noChangeArrowheads="1"/>
          </p:cNvSpPr>
          <p:nvPr/>
        </p:nvSpPr>
        <p:spPr bwMode="auto">
          <a:xfrm>
            <a:off x="5424488" y="1322388"/>
            <a:ext cx="2630487" cy="27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altLang="zh-TW" sz="1200" i="1"/>
              <a:t>Typically ROM or flash memory, WT</a:t>
            </a:r>
            <a:endParaRPr lang="zh-TW" altLang="en-US" sz="1200" i="1"/>
          </a:p>
        </p:txBody>
      </p:sp>
      <p:sp>
        <p:nvSpPr>
          <p:cNvPr id="17414" name="Text Box 7"/>
          <p:cNvSpPr txBox="1">
            <a:spLocks noChangeArrowheads="1"/>
          </p:cNvSpPr>
          <p:nvPr/>
        </p:nvSpPr>
        <p:spPr bwMode="auto">
          <a:xfrm>
            <a:off x="900113" y="1392238"/>
            <a:ext cx="2103437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altLang="zh-TW" sz="1200" b="1"/>
              <a:t>0x00000000 – 0x1FFFFFFF</a:t>
            </a:r>
          </a:p>
        </p:txBody>
      </p:sp>
      <p:sp>
        <p:nvSpPr>
          <p:cNvPr id="17415" name="Text Box 9"/>
          <p:cNvSpPr txBox="1">
            <a:spLocks noChangeArrowheads="1"/>
          </p:cNvSpPr>
          <p:nvPr/>
        </p:nvSpPr>
        <p:spPr bwMode="auto">
          <a:xfrm>
            <a:off x="5424488" y="1824038"/>
            <a:ext cx="3176587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altLang="zh-TW" sz="1200" i="1"/>
              <a:t>Typically </a:t>
            </a:r>
            <a:r>
              <a:rPr lang="en-US" altLang="en-US" sz="1200" i="1"/>
              <a:t>used for on-chip</a:t>
            </a:r>
            <a:r>
              <a:rPr lang="en-US" altLang="zh-TW" sz="1200" i="1"/>
              <a:t> </a:t>
            </a:r>
            <a:r>
              <a:rPr lang="en-US" altLang="en-US" sz="1200" i="1"/>
              <a:t>RAM</a:t>
            </a:r>
            <a:r>
              <a:rPr lang="en-US" altLang="zh-TW" sz="1200" i="1"/>
              <a:t>, WBWA</a:t>
            </a:r>
            <a:endParaRPr lang="zh-TW" altLang="en-US" sz="1200" i="1"/>
          </a:p>
        </p:txBody>
      </p:sp>
      <p:sp>
        <p:nvSpPr>
          <p:cNvPr id="17416" name="Text Box 10"/>
          <p:cNvSpPr txBox="1">
            <a:spLocks noChangeArrowheads="1"/>
          </p:cNvSpPr>
          <p:nvPr/>
        </p:nvSpPr>
        <p:spPr bwMode="auto">
          <a:xfrm>
            <a:off x="900113" y="1858963"/>
            <a:ext cx="2103437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altLang="zh-TW" sz="1200" b="1"/>
              <a:t>0x20000000 – 0x3FFFFFFF</a:t>
            </a:r>
          </a:p>
        </p:txBody>
      </p:sp>
      <p:sp>
        <p:nvSpPr>
          <p:cNvPr id="17417" name="Text Box 13"/>
          <p:cNvSpPr txBox="1">
            <a:spLocks noChangeArrowheads="1"/>
          </p:cNvSpPr>
          <p:nvPr/>
        </p:nvSpPr>
        <p:spPr bwMode="auto">
          <a:xfrm>
            <a:off x="5424488" y="2401888"/>
            <a:ext cx="3176587" cy="27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altLang="en-US" sz="1200" i="1"/>
              <a:t>on-chip peripheral</a:t>
            </a:r>
            <a:r>
              <a:rPr lang="en-US" altLang="zh-TW" sz="1200" i="1"/>
              <a:t>, XN</a:t>
            </a:r>
            <a:endParaRPr lang="zh-TW" altLang="en-US" sz="1200" i="1"/>
          </a:p>
        </p:txBody>
      </p:sp>
      <p:sp>
        <p:nvSpPr>
          <p:cNvPr id="17418" name="Text Box 14"/>
          <p:cNvSpPr txBox="1">
            <a:spLocks noChangeArrowheads="1"/>
          </p:cNvSpPr>
          <p:nvPr/>
        </p:nvSpPr>
        <p:spPr bwMode="auto">
          <a:xfrm>
            <a:off x="900113" y="2349500"/>
            <a:ext cx="2103437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altLang="zh-TW" sz="1200" b="1"/>
              <a:t>0x40000000 – 0x5FFFFFFF</a:t>
            </a:r>
          </a:p>
        </p:txBody>
      </p:sp>
      <p:sp>
        <p:nvSpPr>
          <p:cNvPr id="17419" name="Text Box 17"/>
          <p:cNvSpPr txBox="1">
            <a:spLocks noChangeArrowheads="1"/>
          </p:cNvSpPr>
          <p:nvPr/>
        </p:nvSpPr>
        <p:spPr bwMode="auto">
          <a:xfrm>
            <a:off x="900113" y="2852738"/>
            <a:ext cx="2103437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altLang="zh-TW" sz="1200" b="1"/>
              <a:t>0x60000000 – 0x7FFFFFFF</a:t>
            </a:r>
          </a:p>
        </p:txBody>
      </p:sp>
      <p:sp>
        <p:nvSpPr>
          <p:cNvPr id="17420" name="Text Box 20"/>
          <p:cNvSpPr txBox="1">
            <a:spLocks noChangeArrowheads="1"/>
          </p:cNvSpPr>
          <p:nvPr/>
        </p:nvSpPr>
        <p:spPr bwMode="auto">
          <a:xfrm>
            <a:off x="900113" y="3338513"/>
            <a:ext cx="2103437" cy="27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altLang="zh-TW" sz="1200" b="1"/>
              <a:t>0x80000000 – 0x9FFFFFFF</a:t>
            </a:r>
          </a:p>
        </p:txBody>
      </p:sp>
      <p:sp>
        <p:nvSpPr>
          <p:cNvPr id="17421" name="Text Box 23"/>
          <p:cNvSpPr txBox="1">
            <a:spLocks noChangeArrowheads="1"/>
          </p:cNvSpPr>
          <p:nvPr/>
        </p:nvSpPr>
        <p:spPr bwMode="auto">
          <a:xfrm>
            <a:off x="827088" y="3840163"/>
            <a:ext cx="2154237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altLang="zh-TW" sz="1200" b="1"/>
              <a:t>0xA0000000 – 0xBFFFFFFF</a:t>
            </a:r>
          </a:p>
        </p:txBody>
      </p:sp>
      <p:sp>
        <p:nvSpPr>
          <p:cNvPr id="17422" name="Text Box 26"/>
          <p:cNvSpPr txBox="1">
            <a:spLocks noChangeArrowheads="1"/>
          </p:cNvSpPr>
          <p:nvPr/>
        </p:nvSpPr>
        <p:spPr bwMode="auto">
          <a:xfrm>
            <a:off x="827088" y="4418013"/>
            <a:ext cx="2154237" cy="27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altLang="zh-TW" sz="1200" b="1"/>
              <a:t>0xC0000000 – 0xDFFFFFFF</a:t>
            </a:r>
          </a:p>
        </p:txBody>
      </p:sp>
      <p:sp>
        <p:nvSpPr>
          <p:cNvPr id="17423" name="Text Box 28"/>
          <p:cNvSpPr txBox="1">
            <a:spLocks noChangeArrowheads="1"/>
          </p:cNvSpPr>
          <p:nvPr/>
        </p:nvSpPr>
        <p:spPr bwMode="auto">
          <a:xfrm>
            <a:off x="5424488" y="4849813"/>
            <a:ext cx="3176587" cy="27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altLang="en-US" sz="1200" i="1"/>
              <a:t>system segment including the PPB</a:t>
            </a:r>
            <a:r>
              <a:rPr lang="en-US" altLang="zh-TW" sz="1200" i="1"/>
              <a:t>, XN</a:t>
            </a:r>
            <a:endParaRPr lang="zh-TW" altLang="en-US" sz="1200" i="1"/>
          </a:p>
        </p:txBody>
      </p:sp>
      <p:sp>
        <p:nvSpPr>
          <p:cNvPr id="17424" name="Text Box 29"/>
          <p:cNvSpPr txBox="1">
            <a:spLocks noChangeArrowheads="1"/>
          </p:cNvSpPr>
          <p:nvPr/>
        </p:nvSpPr>
        <p:spPr bwMode="auto">
          <a:xfrm>
            <a:off x="900113" y="4922838"/>
            <a:ext cx="2130425" cy="27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altLang="zh-TW" sz="1200" b="1"/>
              <a:t>0xE0000000 – 0xFFFFFFFF</a:t>
            </a:r>
          </a:p>
        </p:txBody>
      </p:sp>
      <p:sp>
        <p:nvSpPr>
          <p:cNvPr id="17425" name="Rectangle 30"/>
          <p:cNvSpPr>
            <a:spLocks noChangeArrowheads="1"/>
          </p:cNvSpPr>
          <p:nvPr/>
        </p:nvSpPr>
        <p:spPr bwMode="auto">
          <a:xfrm>
            <a:off x="2903538" y="1754188"/>
            <a:ext cx="2520950" cy="504825"/>
          </a:xfrm>
          <a:prstGeom prst="rect">
            <a:avLst/>
          </a:prstGeom>
          <a:gradFill rotWithShape="1">
            <a:gsLst>
              <a:gs pos="0">
                <a:srgbClr val="DCDC84"/>
              </a:gs>
              <a:gs pos="50000">
                <a:srgbClr val="FFFF99"/>
              </a:gs>
              <a:gs pos="100000">
                <a:srgbClr val="DCDC84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/>
            <a:r>
              <a:rPr lang="en-US" altLang="zh-TW" sz="1600" b="1"/>
              <a:t>SRAM</a:t>
            </a:r>
          </a:p>
        </p:txBody>
      </p:sp>
      <p:sp>
        <p:nvSpPr>
          <p:cNvPr id="17426" name="Rectangle 31"/>
          <p:cNvSpPr>
            <a:spLocks noChangeArrowheads="1"/>
          </p:cNvSpPr>
          <p:nvPr/>
        </p:nvSpPr>
        <p:spPr bwMode="auto">
          <a:xfrm>
            <a:off x="2903538" y="2255838"/>
            <a:ext cx="2520950" cy="504825"/>
          </a:xfrm>
          <a:prstGeom prst="rect">
            <a:avLst/>
          </a:prstGeom>
          <a:gradFill rotWithShape="1">
            <a:gsLst>
              <a:gs pos="0">
                <a:srgbClr val="B0DCB0"/>
              </a:gs>
              <a:gs pos="50000">
                <a:srgbClr val="CCFFCC"/>
              </a:gs>
              <a:gs pos="100000">
                <a:srgbClr val="B0DCB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/>
            <a:r>
              <a:rPr lang="en-US" altLang="zh-TW" sz="1600" b="1"/>
              <a:t>Peripheral</a:t>
            </a:r>
          </a:p>
        </p:txBody>
      </p:sp>
      <p:sp>
        <p:nvSpPr>
          <p:cNvPr id="17427" name="Rectangle 32"/>
          <p:cNvSpPr>
            <a:spLocks noChangeArrowheads="1"/>
          </p:cNvSpPr>
          <p:nvPr/>
        </p:nvSpPr>
        <p:spPr bwMode="auto">
          <a:xfrm>
            <a:off x="2903538" y="2760663"/>
            <a:ext cx="2520950" cy="504825"/>
          </a:xfrm>
          <a:prstGeom prst="rect">
            <a:avLst/>
          </a:prstGeom>
          <a:gradFill rotWithShape="1">
            <a:gsLst>
              <a:gs pos="0">
                <a:srgbClr val="A6A6A6"/>
              </a:gs>
              <a:gs pos="50000">
                <a:srgbClr val="C0C0C0"/>
              </a:gs>
              <a:gs pos="100000">
                <a:srgbClr val="A6A6A6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/>
            <a:endParaRPr lang="en-US" altLang="zh-TW" sz="1600" b="1"/>
          </a:p>
        </p:txBody>
      </p:sp>
      <p:sp>
        <p:nvSpPr>
          <p:cNvPr id="17428" name="Rectangle 33"/>
          <p:cNvSpPr>
            <a:spLocks noChangeArrowheads="1"/>
          </p:cNvSpPr>
          <p:nvPr/>
        </p:nvSpPr>
        <p:spPr bwMode="auto">
          <a:xfrm>
            <a:off x="2903538" y="3265488"/>
            <a:ext cx="2520950" cy="504825"/>
          </a:xfrm>
          <a:prstGeom prst="rect">
            <a:avLst/>
          </a:prstGeom>
          <a:gradFill rotWithShape="1">
            <a:gsLst>
              <a:gs pos="0">
                <a:srgbClr val="A6A6A6"/>
              </a:gs>
              <a:gs pos="50000">
                <a:srgbClr val="C0C0C0"/>
              </a:gs>
              <a:gs pos="100000">
                <a:srgbClr val="A6A6A6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/>
            <a:endParaRPr lang="en-US" altLang="zh-TW" sz="1600" b="1"/>
          </a:p>
        </p:txBody>
      </p:sp>
      <p:sp>
        <p:nvSpPr>
          <p:cNvPr id="17429" name="Rectangle 34"/>
          <p:cNvSpPr>
            <a:spLocks noChangeArrowheads="1"/>
          </p:cNvSpPr>
          <p:nvPr/>
        </p:nvSpPr>
        <p:spPr bwMode="auto">
          <a:xfrm>
            <a:off x="2903538" y="3770313"/>
            <a:ext cx="2520950" cy="504825"/>
          </a:xfrm>
          <a:prstGeom prst="rect">
            <a:avLst/>
          </a:prstGeom>
          <a:gradFill rotWithShape="1">
            <a:gsLst>
              <a:gs pos="0">
                <a:srgbClr val="A6A6A6"/>
              </a:gs>
              <a:gs pos="50000">
                <a:srgbClr val="C0C0C0"/>
              </a:gs>
              <a:gs pos="100000">
                <a:srgbClr val="A6A6A6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/>
            <a:endParaRPr lang="en-US" altLang="zh-TW" sz="1600" b="1"/>
          </a:p>
        </p:txBody>
      </p:sp>
      <p:sp>
        <p:nvSpPr>
          <p:cNvPr id="17430" name="Rectangle 35"/>
          <p:cNvSpPr>
            <a:spLocks noChangeArrowheads="1"/>
          </p:cNvSpPr>
          <p:nvPr/>
        </p:nvSpPr>
        <p:spPr bwMode="auto">
          <a:xfrm>
            <a:off x="2903538" y="4271963"/>
            <a:ext cx="2520950" cy="504825"/>
          </a:xfrm>
          <a:prstGeom prst="rect">
            <a:avLst/>
          </a:prstGeom>
          <a:gradFill rotWithShape="1">
            <a:gsLst>
              <a:gs pos="0">
                <a:srgbClr val="A6A6A6"/>
              </a:gs>
              <a:gs pos="50000">
                <a:srgbClr val="C0C0C0"/>
              </a:gs>
              <a:gs pos="100000">
                <a:srgbClr val="A6A6A6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/>
            <a:endParaRPr lang="en-US" altLang="zh-TW" sz="1600" b="1"/>
          </a:p>
        </p:txBody>
      </p:sp>
      <p:sp>
        <p:nvSpPr>
          <p:cNvPr id="17431" name="Rectangle 36"/>
          <p:cNvSpPr>
            <a:spLocks noChangeArrowheads="1"/>
          </p:cNvSpPr>
          <p:nvPr/>
        </p:nvSpPr>
        <p:spPr bwMode="auto">
          <a:xfrm>
            <a:off x="2903538" y="4776788"/>
            <a:ext cx="2520950" cy="504825"/>
          </a:xfrm>
          <a:prstGeom prst="rect">
            <a:avLst/>
          </a:prstGeom>
          <a:gradFill rotWithShape="1">
            <a:gsLst>
              <a:gs pos="0">
                <a:srgbClr val="A98700"/>
              </a:gs>
              <a:gs pos="50000">
                <a:srgbClr val="FFCC00"/>
              </a:gs>
              <a:gs pos="100000">
                <a:srgbClr val="A987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/>
            <a:r>
              <a:rPr lang="en-US" altLang="zh-TW" sz="1600" b="1"/>
              <a:t>System</a:t>
            </a:r>
          </a:p>
        </p:txBody>
      </p:sp>
      <p:sp>
        <p:nvSpPr>
          <p:cNvPr id="17432" name="Text Box 37"/>
          <p:cNvSpPr txBox="1">
            <a:spLocks noChangeArrowheads="1"/>
          </p:cNvSpPr>
          <p:nvPr/>
        </p:nvSpPr>
        <p:spPr bwMode="auto">
          <a:xfrm>
            <a:off x="1174750" y="5354638"/>
            <a:ext cx="76327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altLang="zh-TW" sz="1200" i="1">
                <a:solidFill>
                  <a:srgbClr val="646464"/>
                </a:solidFill>
              </a:rPr>
              <a:t>Note 1 : Event entry points (vectors), system control, and configuration are defined at physical addresses</a:t>
            </a:r>
          </a:p>
          <a:p>
            <a:r>
              <a:rPr lang="en-US" altLang="zh-TW" sz="1200" i="1">
                <a:solidFill>
                  <a:srgbClr val="646464"/>
                </a:solidFill>
              </a:rPr>
              <a:t>Note 2 : A multi-word access which crosses a 0.5GB address boundary is UNPREDICTABLE</a:t>
            </a:r>
            <a:endParaRPr lang="zh-TW" altLang="en-US" sz="1200" i="1">
              <a:solidFill>
                <a:srgbClr val="646464"/>
              </a:solidFill>
            </a:endParaRPr>
          </a:p>
        </p:txBody>
      </p:sp>
    </p:spTree>
  </p:cSld>
  <p:clrMapOvr>
    <a:masterClrMapping/>
  </p:clrMapOvr>
  <p:transition advTm="100171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Setting in Keil</a:t>
            </a:r>
          </a:p>
        </p:txBody>
      </p:sp>
      <p:sp>
        <p:nvSpPr>
          <p:cNvPr id="22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97EDA59-1D11-4E5D-8B49-43E5B241ACB0}" type="slidenum">
              <a:rPr lang="zh-TW" altLang="en-US"/>
              <a:pPr>
                <a:defRPr/>
              </a:pPr>
              <a:t>14</a:t>
            </a:fld>
            <a:endParaRPr lang="en-US" altLang="zh-TW"/>
          </a:p>
        </p:txBody>
      </p:sp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030288"/>
            <a:ext cx="6097588" cy="418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1538" y="3983038"/>
            <a:ext cx="4391025" cy="2109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438" name="Text Box 16"/>
          <p:cNvSpPr txBox="1">
            <a:spLocks noChangeArrowheads="1"/>
          </p:cNvSpPr>
          <p:nvPr/>
        </p:nvSpPr>
        <p:spPr bwMode="auto">
          <a:xfrm>
            <a:off x="6732588" y="1319213"/>
            <a:ext cx="121761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altLang="zh-TW" sz="1400" b="1" i="1">
                <a:solidFill>
                  <a:srgbClr val="CC0000"/>
                </a:solidFill>
              </a:rPr>
              <a:t>Code region</a:t>
            </a:r>
          </a:p>
        </p:txBody>
      </p:sp>
      <p:sp>
        <p:nvSpPr>
          <p:cNvPr id="18439" name="Line 17"/>
          <p:cNvSpPr>
            <a:spLocks noChangeShapeType="1"/>
          </p:cNvSpPr>
          <p:nvPr/>
        </p:nvSpPr>
        <p:spPr bwMode="auto">
          <a:xfrm flipH="1">
            <a:off x="4932363" y="1535113"/>
            <a:ext cx="1800225" cy="360362"/>
          </a:xfrm>
          <a:prstGeom prst="line">
            <a:avLst/>
          </a:prstGeom>
          <a:noFill/>
          <a:ln w="9525">
            <a:solidFill>
              <a:srgbClr val="99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40" name="Text Box 18"/>
          <p:cNvSpPr txBox="1">
            <a:spLocks noChangeArrowheads="1"/>
          </p:cNvSpPr>
          <p:nvPr/>
        </p:nvSpPr>
        <p:spPr bwMode="auto">
          <a:xfrm>
            <a:off x="6805613" y="1966913"/>
            <a:ext cx="1298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altLang="zh-TW" sz="1400" b="1" i="1">
                <a:solidFill>
                  <a:srgbClr val="CC0000"/>
                </a:solidFill>
              </a:rPr>
              <a:t>SRAM region</a:t>
            </a:r>
          </a:p>
        </p:txBody>
      </p:sp>
      <p:sp>
        <p:nvSpPr>
          <p:cNvPr id="18441" name="Line 19"/>
          <p:cNvSpPr>
            <a:spLocks noChangeShapeType="1"/>
          </p:cNvSpPr>
          <p:nvPr/>
        </p:nvSpPr>
        <p:spPr bwMode="auto">
          <a:xfrm flipH="1">
            <a:off x="4932363" y="2111375"/>
            <a:ext cx="1873250" cy="71438"/>
          </a:xfrm>
          <a:prstGeom prst="line">
            <a:avLst/>
          </a:prstGeom>
          <a:noFill/>
          <a:ln w="9525">
            <a:solidFill>
              <a:srgbClr val="99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42" name="Text Box 20"/>
          <p:cNvSpPr txBox="1">
            <a:spLocks noChangeArrowheads="1"/>
          </p:cNvSpPr>
          <p:nvPr/>
        </p:nvSpPr>
        <p:spPr bwMode="auto">
          <a:xfrm>
            <a:off x="3708400" y="5567363"/>
            <a:ext cx="1879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altLang="zh-TW" sz="1400" b="1" i="1">
                <a:solidFill>
                  <a:srgbClr val="CC0000"/>
                </a:solidFill>
              </a:rPr>
              <a:t>Program entry point</a:t>
            </a:r>
          </a:p>
        </p:txBody>
      </p:sp>
      <p:sp>
        <p:nvSpPr>
          <p:cNvPr id="18443" name="Line 21"/>
          <p:cNvSpPr>
            <a:spLocks noChangeShapeType="1"/>
          </p:cNvSpPr>
          <p:nvPr/>
        </p:nvSpPr>
        <p:spPr bwMode="auto">
          <a:xfrm flipV="1">
            <a:off x="4932363" y="4703763"/>
            <a:ext cx="792162" cy="935037"/>
          </a:xfrm>
          <a:prstGeom prst="line">
            <a:avLst/>
          </a:prstGeom>
          <a:noFill/>
          <a:ln w="9525">
            <a:solidFill>
              <a:srgbClr val="99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44" name="Rectangle 22"/>
          <p:cNvSpPr>
            <a:spLocks noChangeArrowheads="1"/>
          </p:cNvSpPr>
          <p:nvPr/>
        </p:nvSpPr>
        <p:spPr bwMode="auto">
          <a:xfrm>
            <a:off x="5653088" y="4487863"/>
            <a:ext cx="3095625" cy="142875"/>
          </a:xfrm>
          <a:prstGeom prst="rect">
            <a:avLst/>
          </a:prstGeom>
          <a:solidFill>
            <a:srgbClr val="FFCC00">
              <a:alpha val="39999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8445" name="Rectangle 23"/>
          <p:cNvSpPr>
            <a:spLocks noChangeArrowheads="1"/>
          </p:cNvSpPr>
          <p:nvPr/>
        </p:nvSpPr>
        <p:spPr bwMode="auto">
          <a:xfrm>
            <a:off x="5653088" y="4054475"/>
            <a:ext cx="3095625" cy="142875"/>
          </a:xfrm>
          <a:prstGeom prst="rect">
            <a:avLst/>
          </a:prstGeom>
          <a:solidFill>
            <a:srgbClr val="FFCC00">
              <a:alpha val="39999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8446" name="Line 25"/>
          <p:cNvSpPr>
            <a:spLocks noChangeShapeType="1"/>
          </p:cNvSpPr>
          <p:nvPr/>
        </p:nvSpPr>
        <p:spPr bwMode="auto">
          <a:xfrm>
            <a:off x="4429125" y="3911600"/>
            <a:ext cx="1008063" cy="0"/>
          </a:xfrm>
          <a:prstGeom prst="line">
            <a:avLst/>
          </a:prstGeom>
          <a:noFill/>
          <a:ln w="19050">
            <a:solidFill>
              <a:srgbClr val="FFCC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47" name="Line 26"/>
          <p:cNvSpPr>
            <a:spLocks noChangeShapeType="1"/>
          </p:cNvSpPr>
          <p:nvPr/>
        </p:nvSpPr>
        <p:spPr bwMode="auto">
          <a:xfrm>
            <a:off x="1476375" y="3911600"/>
            <a:ext cx="1439863" cy="0"/>
          </a:xfrm>
          <a:prstGeom prst="line">
            <a:avLst/>
          </a:prstGeom>
          <a:noFill/>
          <a:ln w="19050">
            <a:solidFill>
              <a:srgbClr val="FFCC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48" name="Line 27"/>
          <p:cNvSpPr>
            <a:spLocks noChangeShapeType="1"/>
          </p:cNvSpPr>
          <p:nvPr/>
        </p:nvSpPr>
        <p:spPr bwMode="auto">
          <a:xfrm>
            <a:off x="4860925" y="3983038"/>
            <a:ext cx="0" cy="576262"/>
          </a:xfrm>
          <a:prstGeom prst="line">
            <a:avLst/>
          </a:prstGeom>
          <a:noFill/>
          <a:ln w="15875">
            <a:solidFill>
              <a:srgbClr val="993300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49" name="Line 28"/>
          <p:cNvSpPr>
            <a:spLocks noChangeShapeType="1"/>
          </p:cNvSpPr>
          <p:nvPr/>
        </p:nvSpPr>
        <p:spPr bwMode="auto">
          <a:xfrm>
            <a:off x="4860925" y="4559300"/>
            <a:ext cx="792163" cy="0"/>
          </a:xfrm>
          <a:prstGeom prst="line">
            <a:avLst/>
          </a:prstGeom>
          <a:noFill/>
          <a:ln w="15875">
            <a:solidFill>
              <a:srgbClr val="993300"/>
            </a:solidFill>
            <a:prstDash val="dash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50" name="Line 29"/>
          <p:cNvSpPr>
            <a:spLocks noChangeShapeType="1"/>
          </p:cNvSpPr>
          <p:nvPr/>
        </p:nvSpPr>
        <p:spPr bwMode="auto">
          <a:xfrm>
            <a:off x="2124075" y="3911600"/>
            <a:ext cx="0" cy="142875"/>
          </a:xfrm>
          <a:prstGeom prst="line">
            <a:avLst/>
          </a:prstGeom>
          <a:noFill/>
          <a:ln w="15875">
            <a:solidFill>
              <a:srgbClr val="993300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51" name="Line 30"/>
          <p:cNvSpPr>
            <a:spLocks noChangeShapeType="1"/>
          </p:cNvSpPr>
          <p:nvPr/>
        </p:nvSpPr>
        <p:spPr bwMode="auto">
          <a:xfrm>
            <a:off x="2124075" y="4054475"/>
            <a:ext cx="3455988" cy="73025"/>
          </a:xfrm>
          <a:prstGeom prst="line">
            <a:avLst/>
          </a:prstGeom>
          <a:noFill/>
          <a:ln w="15875">
            <a:solidFill>
              <a:srgbClr val="993300"/>
            </a:solidFill>
            <a:prstDash val="dash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advTm="86239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System Control Space (SCS)</a:t>
            </a:r>
            <a:endParaRPr lang="zh-TW" altLang="en-US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smtClean="0">
                <a:cs typeface="Arial" charset="0"/>
              </a:rPr>
              <a:t>Consists of the following groups</a:t>
            </a:r>
          </a:p>
          <a:p>
            <a:pPr lvl="1">
              <a:buFont typeface="Arial" charset="0"/>
              <a:buChar char="•"/>
            </a:pPr>
            <a:r>
              <a:rPr lang="en-US" altLang="zh-TW" smtClean="0">
                <a:cs typeface="Arial" charset="0"/>
              </a:rPr>
              <a:t>CPUID space.</a:t>
            </a:r>
          </a:p>
          <a:p>
            <a:pPr lvl="1">
              <a:buFont typeface="Arial" charset="0"/>
              <a:buChar char="•"/>
            </a:pPr>
            <a:r>
              <a:rPr lang="en-US" altLang="zh-TW" smtClean="0">
                <a:cs typeface="Arial" charset="0"/>
              </a:rPr>
              <a:t>System control, configuration and status.</a:t>
            </a:r>
          </a:p>
          <a:p>
            <a:pPr lvl="1">
              <a:buFont typeface="Arial" charset="0"/>
              <a:buChar char="•"/>
            </a:pPr>
            <a:r>
              <a:rPr lang="en-US" altLang="zh-TW" smtClean="0">
                <a:cs typeface="Arial" charset="0"/>
              </a:rPr>
              <a:t>SysTick system timer</a:t>
            </a:r>
          </a:p>
          <a:p>
            <a:pPr lvl="1">
              <a:buFont typeface="Arial" charset="0"/>
              <a:buChar char="•"/>
            </a:pPr>
            <a:r>
              <a:rPr lang="en-US" altLang="zh-TW" smtClean="0">
                <a:cs typeface="Arial" charset="0"/>
              </a:rPr>
              <a:t>Nested Vectored Interrupt Controller (NVIC)</a:t>
            </a:r>
          </a:p>
          <a:p>
            <a:pPr lvl="1">
              <a:buFont typeface="Arial" charset="0"/>
              <a:buChar char="•"/>
            </a:pPr>
            <a:endParaRPr lang="en-US" altLang="zh-TW" smtClean="0">
              <a:cs typeface="Arial" charset="0"/>
            </a:endParaRPr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BC4A10A-9A93-4614-B02C-39A6B66D1AD1}" type="slidenum">
              <a:rPr lang="zh-TW" altLang="en-US"/>
              <a:pPr>
                <a:defRPr/>
              </a:pPr>
              <a:t>15</a:t>
            </a:fld>
            <a:endParaRPr lang="en-US" altLang="zh-TW"/>
          </a:p>
        </p:txBody>
      </p:sp>
      <p:grpSp>
        <p:nvGrpSpPr>
          <p:cNvPr id="19461" name="Group 14"/>
          <p:cNvGrpSpPr>
            <a:grpSpLocks/>
          </p:cNvGrpSpPr>
          <p:nvPr/>
        </p:nvGrpSpPr>
        <p:grpSpPr bwMode="auto">
          <a:xfrm>
            <a:off x="1366838" y="4006850"/>
            <a:ext cx="5546725" cy="1800225"/>
            <a:chOff x="839" y="2659"/>
            <a:chExt cx="3493" cy="1134"/>
          </a:xfrm>
        </p:grpSpPr>
        <p:sp>
          <p:nvSpPr>
            <p:cNvPr id="19462" name="Text Box 4"/>
            <p:cNvSpPr txBox="1">
              <a:spLocks noChangeArrowheads="1"/>
            </p:cNvSpPr>
            <p:nvPr/>
          </p:nvSpPr>
          <p:spPr bwMode="auto">
            <a:xfrm>
              <a:off x="839" y="2704"/>
              <a:ext cx="1406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9pPr>
            </a:lstStyle>
            <a:p>
              <a:pPr algn="r"/>
              <a:r>
                <a:rPr lang="en-US" altLang="zh-TW" sz="1200" b="1"/>
                <a:t>0xE000E000 - 0xE000E00F</a:t>
              </a:r>
            </a:p>
          </p:txBody>
        </p:sp>
        <p:sp>
          <p:nvSpPr>
            <p:cNvPr id="19463" name="Rectangle 5"/>
            <p:cNvSpPr>
              <a:spLocks noChangeArrowheads="1"/>
            </p:cNvSpPr>
            <p:nvPr/>
          </p:nvSpPr>
          <p:spPr bwMode="auto">
            <a:xfrm>
              <a:off x="2245" y="2659"/>
              <a:ext cx="2087" cy="227"/>
            </a:xfrm>
            <a:prstGeom prst="rect">
              <a:avLst/>
            </a:prstGeom>
            <a:gradFill rotWithShape="1">
              <a:gsLst>
                <a:gs pos="0">
                  <a:srgbClr val="DCB000"/>
                </a:gs>
                <a:gs pos="50000">
                  <a:srgbClr val="FFCC00"/>
                </a:gs>
                <a:gs pos="100000">
                  <a:srgbClr val="DCB000"/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algn="ctr"/>
              <a:r>
                <a:rPr lang="en-US" altLang="zh-TW" sz="1400" b="1"/>
                <a:t>Auxiliary Control register</a:t>
              </a:r>
            </a:p>
          </p:txBody>
        </p:sp>
        <p:sp>
          <p:nvSpPr>
            <p:cNvPr id="19464" name="Text Box 6"/>
            <p:cNvSpPr txBox="1">
              <a:spLocks noChangeArrowheads="1"/>
            </p:cNvSpPr>
            <p:nvPr/>
          </p:nvSpPr>
          <p:spPr bwMode="auto">
            <a:xfrm>
              <a:off x="839" y="2931"/>
              <a:ext cx="1406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9pPr>
            </a:lstStyle>
            <a:p>
              <a:pPr algn="r"/>
              <a:r>
                <a:rPr lang="en-US" altLang="zh-TW" sz="1200" b="1"/>
                <a:t>0xE000E010 - 0xE000E0FF</a:t>
              </a:r>
            </a:p>
          </p:txBody>
        </p:sp>
        <p:sp>
          <p:nvSpPr>
            <p:cNvPr id="19465" name="Rectangle 7"/>
            <p:cNvSpPr>
              <a:spLocks noChangeArrowheads="1"/>
            </p:cNvSpPr>
            <p:nvPr/>
          </p:nvSpPr>
          <p:spPr bwMode="auto">
            <a:xfrm>
              <a:off x="2245" y="2886"/>
              <a:ext cx="2087" cy="227"/>
            </a:xfrm>
            <a:prstGeom prst="rect">
              <a:avLst/>
            </a:prstGeom>
            <a:gradFill rotWithShape="1">
              <a:gsLst>
                <a:gs pos="0">
                  <a:srgbClr val="DCDC84"/>
                </a:gs>
                <a:gs pos="50000">
                  <a:srgbClr val="FFFF99"/>
                </a:gs>
                <a:gs pos="100000">
                  <a:srgbClr val="DCDC84"/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algn="ctr"/>
              <a:r>
                <a:rPr lang="en-US" altLang="zh-TW" sz="1400" b="1"/>
                <a:t>System Timer</a:t>
              </a:r>
            </a:p>
          </p:txBody>
        </p:sp>
        <p:sp>
          <p:nvSpPr>
            <p:cNvPr id="19466" name="Text Box 8"/>
            <p:cNvSpPr txBox="1">
              <a:spLocks noChangeArrowheads="1"/>
            </p:cNvSpPr>
            <p:nvPr/>
          </p:nvSpPr>
          <p:spPr bwMode="auto">
            <a:xfrm>
              <a:off x="839" y="3158"/>
              <a:ext cx="1406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9pPr>
            </a:lstStyle>
            <a:p>
              <a:pPr algn="r"/>
              <a:r>
                <a:rPr lang="en-US" altLang="zh-TW" sz="1200" b="1"/>
                <a:t>0xE000E100 - 0xE000ECFF</a:t>
              </a:r>
            </a:p>
          </p:txBody>
        </p:sp>
        <p:sp>
          <p:nvSpPr>
            <p:cNvPr id="19467" name="Rectangle 9"/>
            <p:cNvSpPr>
              <a:spLocks noChangeArrowheads="1"/>
            </p:cNvSpPr>
            <p:nvPr/>
          </p:nvSpPr>
          <p:spPr bwMode="auto">
            <a:xfrm>
              <a:off x="2245" y="3113"/>
              <a:ext cx="2087" cy="227"/>
            </a:xfrm>
            <a:prstGeom prst="rect">
              <a:avLst/>
            </a:prstGeom>
            <a:gradFill rotWithShape="1">
              <a:gsLst>
                <a:gs pos="0">
                  <a:srgbClr val="B0DCB0"/>
                </a:gs>
                <a:gs pos="50000">
                  <a:srgbClr val="CCFFCC"/>
                </a:gs>
                <a:gs pos="100000">
                  <a:srgbClr val="B0DCB0"/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algn="ctr"/>
              <a:r>
                <a:rPr lang="en-US" altLang="zh-TW" sz="1400" b="1"/>
                <a:t>NVIC</a:t>
              </a:r>
            </a:p>
          </p:txBody>
        </p:sp>
        <p:sp>
          <p:nvSpPr>
            <p:cNvPr id="19468" name="Text Box 10"/>
            <p:cNvSpPr txBox="1">
              <a:spLocks noChangeArrowheads="1"/>
            </p:cNvSpPr>
            <p:nvPr/>
          </p:nvSpPr>
          <p:spPr bwMode="auto">
            <a:xfrm>
              <a:off x="839" y="3384"/>
              <a:ext cx="1406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9pPr>
            </a:lstStyle>
            <a:p>
              <a:pPr algn="r"/>
              <a:r>
                <a:rPr lang="en-US" altLang="zh-TW" sz="1200" b="1"/>
                <a:t>0xE000ED00 - 0xE000ED8F</a:t>
              </a:r>
            </a:p>
          </p:txBody>
        </p:sp>
        <p:sp>
          <p:nvSpPr>
            <p:cNvPr id="19469" name="Rectangle 11"/>
            <p:cNvSpPr>
              <a:spLocks noChangeArrowheads="1"/>
            </p:cNvSpPr>
            <p:nvPr/>
          </p:nvSpPr>
          <p:spPr bwMode="auto">
            <a:xfrm>
              <a:off x="2245" y="3339"/>
              <a:ext cx="2087" cy="227"/>
            </a:xfrm>
            <a:prstGeom prst="rect">
              <a:avLst/>
            </a:prstGeom>
            <a:gradFill rotWithShape="1">
              <a:gsLst>
                <a:gs pos="0">
                  <a:srgbClr val="DCB000"/>
                </a:gs>
                <a:gs pos="50000">
                  <a:srgbClr val="FFCC00"/>
                </a:gs>
                <a:gs pos="100000">
                  <a:srgbClr val="DCB000"/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algn="ctr"/>
              <a:r>
                <a:rPr lang="en-US" altLang="zh-TW" sz="1400" b="1"/>
                <a:t>System control and ID registers</a:t>
              </a:r>
            </a:p>
          </p:txBody>
        </p:sp>
        <p:sp>
          <p:nvSpPr>
            <p:cNvPr id="19470" name="Text Box 12"/>
            <p:cNvSpPr txBox="1">
              <a:spLocks noChangeArrowheads="1"/>
            </p:cNvSpPr>
            <p:nvPr/>
          </p:nvSpPr>
          <p:spPr bwMode="auto">
            <a:xfrm>
              <a:off x="839" y="3611"/>
              <a:ext cx="1406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9pPr>
            </a:lstStyle>
            <a:p>
              <a:pPr algn="r"/>
              <a:r>
                <a:rPr lang="en-US" altLang="zh-TW" sz="1200" b="1"/>
                <a:t>0xE000EDF0 - 0xE000EEFF</a:t>
              </a:r>
            </a:p>
          </p:txBody>
        </p:sp>
        <p:sp>
          <p:nvSpPr>
            <p:cNvPr id="19471" name="Rectangle 13"/>
            <p:cNvSpPr>
              <a:spLocks noChangeArrowheads="1"/>
            </p:cNvSpPr>
            <p:nvPr/>
          </p:nvSpPr>
          <p:spPr bwMode="auto">
            <a:xfrm>
              <a:off x="2245" y="3566"/>
              <a:ext cx="2087" cy="227"/>
            </a:xfrm>
            <a:prstGeom prst="rect">
              <a:avLst/>
            </a:prstGeom>
            <a:gradFill rotWithShape="1">
              <a:gsLst>
                <a:gs pos="0">
                  <a:srgbClr val="B0CCDC"/>
                </a:gs>
                <a:gs pos="50000">
                  <a:srgbClr val="CCECFF"/>
                </a:gs>
                <a:gs pos="100000">
                  <a:srgbClr val="B0CCDC"/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algn="ctr"/>
              <a:r>
                <a:rPr lang="en-US" altLang="zh-TW" sz="1400" b="1"/>
                <a:t>Debug control and configuration</a:t>
              </a:r>
            </a:p>
          </p:txBody>
        </p:sp>
      </p:grpSp>
    </p:spTree>
  </p:cSld>
  <p:clrMapOvr>
    <a:masterClrMapping/>
  </p:clrMapOvr>
  <p:transition advTm="71472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System Control Space </a:t>
            </a:r>
            <a:r>
              <a:rPr lang="en-US" altLang="zh-TW" smtClean="0">
                <a:latin typeface="Arial" charset="0"/>
              </a:rPr>
              <a:t>–</a:t>
            </a:r>
            <a:r>
              <a:rPr lang="en-US" altLang="zh-TW" smtClean="0"/>
              <a:t> cont.</a:t>
            </a:r>
            <a:endParaRPr lang="zh-TW" altLang="en-US" smtClean="0"/>
          </a:p>
        </p:txBody>
      </p:sp>
      <p:sp>
        <p:nvSpPr>
          <p:cNvPr id="20483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smtClean="0">
                <a:cs typeface="Arial" charset="0"/>
              </a:rPr>
              <a:t>System control and ID register </a:t>
            </a:r>
          </a:p>
          <a:p>
            <a:endParaRPr lang="zh-TW" altLang="en-US" b="0" smtClean="0">
              <a:cs typeface="Arial" charset="0"/>
            </a:endParaRPr>
          </a:p>
        </p:txBody>
      </p:sp>
      <p:sp>
        <p:nvSpPr>
          <p:cNvPr id="86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D8D8AC9-FAB0-4DD3-9F6D-322DB2C90494}" type="slidenum">
              <a:rPr lang="zh-TW" altLang="en-US"/>
              <a:pPr>
                <a:defRPr/>
              </a:pPr>
              <a:t>16</a:t>
            </a:fld>
            <a:endParaRPr lang="en-US" altLang="zh-TW"/>
          </a:p>
        </p:txBody>
      </p:sp>
      <p:graphicFrame>
        <p:nvGraphicFramePr>
          <p:cNvPr id="8" name="Group 436"/>
          <p:cNvGraphicFramePr>
            <a:graphicFrameLocks/>
          </p:cNvGraphicFramePr>
          <p:nvPr/>
        </p:nvGraphicFramePr>
        <p:xfrm>
          <a:off x="323850" y="1628775"/>
          <a:ext cx="8496300" cy="4279900"/>
        </p:xfrm>
        <a:graphic>
          <a:graphicData uri="http://schemas.openxmlformats.org/drawingml/2006/table">
            <a:tbl>
              <a:tblPr/>
              <a:tblGrid>
                <a:gridCol w="1338563"/>
                <a:gridCol w="863424"/>
                <a:gridCol w="3668276"/>
                <a:gridCol w="694827"/>
                <a:gridCol w="1931210"/>
              </a:tblGrid>
              <a:tr h="304800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Address</a:t>
                      </a:r>
                      <a:endParaRPr kumimoji="1" lang="en-US" altLang="zh-TW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98093" marR="980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72848F"/>
                        </a:gs>
                        <a:gs pos="50000">
                          <a:srgbClr val="CCECFF"/>
                        </a:gs>
                        <a:gs pos="100000">
                          <a:srgbClr val="72848F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Name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98093" marR="980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72848F"/>
                        </a:gs>
                        <a:gs pos="50000">
                          <a:srgbClr val="CCECFF"/>
                        </a:gs>
                        <a:gs pos="100000">
                          <a:srgbClr val="72848F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Function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98093" marR="980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72848F"/>
                        </a:gs>
                        <a:gs pos="50000">
                          <a:srgbClr val="CCECFF"/>
                        </a:gs>
                        <a:gs pos="100000">
                          <a:srgbClr val="72848F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Type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98093" marR="980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72848F"/>
                        </a:gs>
                        <a:gs pos="50000">
                          <a:srgbClr val="CCECFF"/>
                        </a:gs>
                        <a:gs pos="100000">
                          <a:srgbClr val="72848F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Reset Value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98093" marR="980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72848F"/>
                        </a:gs>
                        <a:gs pos="50000">
                          <a:srgbClr val="CCECFF"/>
                        </a:gs>
                        <a:gs pos="100000">
                          <a:srgbClr val="72848F"/>
                        </a:gs>
                      </a:gsLst>
                      <a:lin ang="5400000" scaled="1"/>
                    </a:gra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0xE000E008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98093" marR="980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ACTLR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98093" marR="980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Auxiliary Control Register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98093" marR="980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R/W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98093" marR="980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IMPLEMENTATION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DEFINED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98093" marR="980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0xE000ED00</a:t>
                      </a:r>
                      <a:endParaRPr kumimoji="1" lang="en-US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98093" marR="980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CPUID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98093" marR="980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CPUID Register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98093" marR="980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RO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98093" marR="980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IMPLEMENTATION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DEFINED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98093" marR="980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</a:tr>
              <a:tr h="368300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0xE000ED04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98093" marR="980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ICSR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98093" marR="980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Interrupt Control State Register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98093" marR="980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R/W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98093" marR="980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0x00000000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98093" marR="980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</a:tr>
              <a:tr h="379413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0xE000ED08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98093" marR="980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VTOR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98093" marR="980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Vector Table Offset Register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98093" marR="980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RO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98093" marR="980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0x00000000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98093" marR="980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</a:tr>
              <a:tr h="412750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0xE000ED0C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98093" marR="980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AIRCR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98093" marR="980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Application Interrupt/Reset Control Register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98093" marR="980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R/W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98093" marR="980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bits [10:8] = </a:t>
                      </a: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  <a:cs typeface="Arial" charset="0"/>
                        </a:rPr>
                        <a:t>’</a:t>
                      </a: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000</a:t>
                      </a: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  <a:cs typeface="Arial" charset="0"/>
                        </a:rPr>
                        <a:t>’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98093" marR="980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0xE000ED10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98093" marR="980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SCR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98093" marR="980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System Control Register (optional)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98093" marR="980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R/W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98093" marR="980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bits [4,2,1] = </a:t>
                      </a: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  <a:cs typeface="Arial" charset="0"/>
                        </a:rPr>
                        <a:t>’</a:t>
                      </a: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000</a:t>
                      </a: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  <a:cs typeface="Arial" charset="0"/>
                        </a:rPr>
                        <a:t>’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98093" marR="980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0xE000ED14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98093" marR="980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CCR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98093" marR="980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Configuration and Control Register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98093" marR="980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RO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98093" marR="980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bits [9,3] = </a:t>
                      </a: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  <a:cs typeface="Arial" charset="0"/>
                        </a:rPr>
                        <a:t>’</a:t>
                      </a: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1</a:t>
                      </a: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新細明體" pitchFamily="18" charset="-120"/>
                          <a:cs typeface="Arial" charset="0"/>
                        </a:rPr>
                        <a:t>’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98093" marR="980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0xE000ED1C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98093" marR="980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SHPR2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98093" marR="980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charset="0"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 Unicode MS" pitchFamily="34" charset="-120"/>
                        </a:rPr>
                        <a:t>System Handler Priority Register 2</a:t>
                      </a:r>
                      <a:endParaRPr kumimoji="1" lang="zh-TW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新細明體" pitchFamily="18" charset="-120"/>
                        <a:cs typeface="Arial Unicode MS" pitchFamily="34" charset="-120"/>
                      </a:endParaRPr>
                    </a:p>
                  </a:txBody>
                  <a:tcPr marL="98093" marR="980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R/W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98093" marR="980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SBZ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98093" marR="980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0xE000ED20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98093" marR="980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SHPR3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98093" marR="980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charset="0"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 Unicode MS" pitchFamily="34" charset="-120"/>
                        </a:rPr>
                        <a:t>System Handler Priority Register 3</a:t>
                      </a:r>
                      <a:endParaRPr kumimoji="1" lang="zh-TW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新細明體" pitchFamily="18" charset="-120"/>
                        <a:cs typeface="Arial Unicode MS" pitchFamily="34" charset="-120"/>
                      </a:endParaRPr>
                    </a:p>
                  </a:txBody>
                  <a:tcPr marL="98093" marR="980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R/W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98093" marR="980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SBZ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98093" marR="980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</a:tr>
              <a:tr h="341313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0xE000ED24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98093" marR="980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SHCSR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98093" marR="980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System Handler Control and State Register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98093" marR="980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R/W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98093" marR="980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0x00000000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98093" marR="980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</a:tr>
              <a:tr h="458788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0xE000ED30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98093" marR="980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DFSR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98093" marR="980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DebugFault Status Register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(Debug Extension only)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98093" marR="980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R/W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98093" marR="980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0x00000000</a:t>
                      </a:r>
                      <a:endParaRPr kumimoji="1" lang="en-US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98093" marR="9809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ransition advTm="58375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System Control Space </a:t>
            </a:r>
            <a:r>
              <a:rPr lang="en-US" altLang="zh-TW" smtClean="0">
                <a:latin typeface="Arial" charset="0"/>
              </a:rPr>
              <a:t>–</a:t>
            </a:r>
            <a:r>
              <a:rPr lang="en-US" altLang="zh-TW" smtClean="0"/>
              <a:t> cont.</a:t>
            </a:r>
            <a:endParaRPr lang="zh-TW" altLang="en-US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smtClean="0">
                <a:cs typeface="Arial" charset="0"/>
              </a:rPr>
              <a:t>Some registers are implementation defined and read-only</a:t>
            </a:r>
          </a:p>
          <a:p>
            <a:pPr lvl="1">
              <a:buFont typeface="Arial" charset="0"/>
              <a:buChar char="•"/>
            </a:pPr>
            <a:r>
              <a:rPr lang="en-US" altLang="zh-TW" smtClean="0">
                <a:cs typeface="Arial" charset="0"/>
              </a:rPr>
              <a:t>Ex : CPUID, VTOR</a:t>
            </a:r>
          </a:p>
          <a:p>
            <a:r>
              <a:rPr lang="en-US" altLang="zh-TW" smtClean="0">
                <a:cs typeface="Arial" charset="0"/>
              </a:rPr>
              <a:t>Interrupt Control State Register (ICSR)</a:t>
            </a:r>
          </a:p>
          <a:p>
            <a:pPr lvl="1">
              <a:buFont typeface="Arial" charset="0"/>
              <a:buChar char="•"/>
            </a:pPr>
            <a:r>
              <a:rPr lang="en-US" altLang="zh-TW" smtClean="0">
                <a:cs typeface="Arial" charset="0"/>
              </a:rPr>
              <a:t>Generate system interrupt request in software manner.</a:t>
            </a:r>
          </a:p>
          <a:p>
            <a:pPr lvl="1">
              <a:buFont typeface="Arial" charset="0"/>
              <a:buChar char="•"/>
            </a:pPr>
            <a:r>
              <a:rPr lang="en-US" altLang="zh-TW" smtClean="0">
                <a:cs typeface="Arial" charset="0"/>
              </a:rPr>
              <a:t>NMI, PendSV and SysTick</a:t>
            </a:r>
          </a:p>
          <a:p>
            <a:r>
              <a:rPr lang="en-US" altLang="zh-TW" smtClean="0">
                <a:cs typeface="Arial" charset="0"/>
              </a:rPr>
              <a:t>System Handler Priority Registers </a:t>
            </a:r>
          </a:p>
          <a:p>
            <a:pPr lvl="1">
              <a:buFont typeface="Arial" charset="0"/>
              <a:buChar char="•"/>
            </a:pPr>
            <a:r>
              <a:rPr lang="en-US" altLang="zh-TW" smtClean="0">
                <a:cs typeface="Arial" charset="0"/>
              </a:rPr>
              <a:t>Set up priority number of system interrupts</a:t>
            </a:r>
          </a:p>
          <a:p>
            <a:pPr lvl="2"/>
            <a:r>
              <a:rPr lang="en-US" altLang="zh-TW" smtClean="0">
                <a:cs typeface="Arial" charset="0"/>
              </a:rPr>
              <a:t>SHPR2 : SVCall</a:t>
            </a:r>
          </a:p>
          <a:p>
            <a:pPr lvl="2"/>
            <a:r>
              <a:rPr lang="en-US" altLang="zh-TW" smtClean="0">
                <a:cs typeface="Arial" charset="0"/>
              </a:rPr>
              <a:t>SHPR3 : SysTick and PendSV</a:t>
            </a:r>
          </a:p>
          <a:p>
            <a:endParaRPr lang="en-US" altLang="zh-TW" smtClean="0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28D5F2A-5E76-47AB-9554-0C76B181B001}" type="slidenum">
              <a:rPr lang="zh-TW" altLang="en-US"/>
              <a:pPr>
                <a:defRPr/>
              </a:pPr>
              <a:t>17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System timer - SysTick</a:t>
            </a:r>
            <a:endParaRPr lang="zh-TW" altLang="en-US" smtClean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smtClean="0">
                <a:cs typeface="Arial" charset="0"/>
              </a:rPr>
              <a:t>SysTick provides a simple, 24-bit </a:t>
            </a:r>
            <a:r>
              <a:rPr lang="zh-CN" altLang="en-US" smtClean="0">
                <a:cs typeface="Arial" charset="0"/>
              </a:rPr>
              <a:t>写清</a:t>
            </a:r>
            <a:r>
              <a:rPr lang="en-US" altLang="zh-CN" smtClean="0">
                <a:cs typeface="Arial" charset="0"/>
              </a:rPr>
              <a:t>0</a:t>
            </a:r>
            <a:r>
              <a:rPr lang="en-US" altLang="zh-TW" smtClean="0">
                <a:cs typeface="Arial" charset="0"/>
              </a:rPr>
              <a:t>, </a:t>
            </a:r>
            <a:r>
              <a:rPr lang="zh-CN" altLang="en-US" smtClean="0">
                <a:cs typeface="Arial" charset="0"/>
              </a:rPr>
              <a:t>递减</a:t>
            </a:r>
            <a:r>
              <a:rPr lang="en-US" altLang="zh-TW" smtClean="0">
                <a:cs typeface="Arial" charset="0"/>
              </a:rPr>
              <a:t>, </a:t>
            </a:r>
            <a:r>
              <a:rPr lang="zh-CN" altLang="en-US" smtClean="0">
                <a:cs typeface="Arial" charset="0"/>
              </a:rPr>
              <a:t>周期性的计数器</a:t>
            </a:r>
            <a:r>
              <a:rPr lang="en-US" altLang="zh-TW" smtClean="0">
                <a:cs typeface="Arial" charset="0"/>
              </a:rPr>
              <a:t>.</a:t>
            </a:r>
          </a:p>
          <a:p>
            <a:r>
              <a:rPr lang="en-US" altLang="zh-TW" smtClean="0">
                <a:cs typeface="Arial" charset="0"/>
              </a:rPr>
              <a:t>When enabled, the timer will count down. When the counter transitions to zero, the COUNTFLAG status bit is set.</a:t>
            </a:r>
          </a:p>
          <a:p>
            <a:r>
              <a:rPr lang="en-US" altLang="zh-TW" smtClean="0">
                <a:cs typeface="Arial" charset="0"/>
              </a:rPr>
              <a:t>The reference clock can be the core clock or an external clock source.</a:t>
            </a:r>
          </a:p>
          <a:p>
            <a:endParaRPr lang="en-US" altLang="zh-TW" sz="2000" smtClean="0">
              <a:cs typeface="Arial" charset="0"/>
            </a:endParaRPr>
          </a:p>
          <a:p>
            <a:endParaRPr lang="en-US" altLang="zh-TW" sz="2000" smtClean="0">
              <a:cs typeface="Arial" charset="0"/>
            </a:endParaRPr>
          </a:p>
          <a:p>
            <a:endParaRPr lang="en-US" altLang="zh-TW" sz="2000" smtClean="0">
              <a:cs typeface="Arial" charset="0"/>
            </a:endParaRPr>
          </a:p>
          <a:p>
            <a:endParaRPr lang="zh-TW" altLang="en-US" sz="2000" smtClean="0">
              <a:cs typeface="Arial" charset="0"/>
            </a:endParaRPr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D0AC1C6-81A5-4279-883A-5B148159A647}" type="slidenum">
              <a:rPr lang="zh-TW" altLang="en-US"/>
              <a:pPr>
                <a:defRPr/>
              </a:pPr>
              <a:t>18</a:t>
            </a:fld>
            <a:endParaRPr lang="en-US" altLang="zh-TW"/>
          </a:p>
        </p:txBody>
      </p:sp>
      <p:sp>
        <p:nvSpPr>
          <p:cNvPr id="22533" name="AutoShape 5"/>
          <p:cNvSpPr>
            <a:spLocks noChangeArrowheads="1"/>
          </p:cNvSpPr>
          <p:nvPr/>
        </p:nvSpPr>
        <p:spPr bwMode="auto">
          <a:xfrm>
            <a:off x="3924300" y="4797425"/>
            <a:ext cx="2519363" cy="5032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87A9"/>
              </a:gs>
              <a:gs pos="50000">
                <a:srgbClr val="00CCFF"/>
              </a:gs>
              <a:gs pos="100000">
                <a:srgbClr val="0087A9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TW" sz="1600"/>
              <a:t>24-bit </a:t>
            </a:r>
          </a:p>
          <a:p>
            <a:pPr algn="ctr"/>
            <a:r>
              <a:rPr lang="en-US" altLang="zh-TW" sz="1600"/>
              <a:t>down count counter</a:t>
            </a:r>
          </a:p>
        </p:txBody>
      </p:sp>
      <p:sp>
        <p:nvSpPr>
          <p:cNvPr id="22534" name="Line 6"/>
          <p:cNvSpPr>
            <a:spLocks noChangeShapeType="1"/>
          </p:cNvSpPr>
          <p:nvPr/>
        </p:nvSpPr>
        <p:spPr bwMode="auto">
          <a:xfrm>
            <a:off x="539750" y="4868863"/>
            <a:ext cx="13684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5" name="Line 18"/>
          <p:cNvSpPr>
            <a:spLocks noChangeShapeType="1"/>
          </p:cNvSpPr>
          <p:nvPr/>
        </p:nvSpPr>
        <p:spPr bwMode="auto">
          <a:xfrm>
            <a:off x="539750" y="5373688"/>
            <a:ext cx="13684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6" name="AutoShape 19"/>
          <p:cNvSpPr>
            <a:spLocks noChangeArrowheads="1"/>
          </p:cNvSpPr>
          <p:nvPr/>
        </p:nvSpPr>
        <p:spPr bwMode="auto">
          <a:xfrm flipH="1">
            <a:off x="1908175" y="4652963"/>
            <a:ext cx="504825" cy="908050"/>
          </a:xfrm>
          <a:prstGeom prst="moon">
            <a:avLst>
              <a:gd name="adj" fmla="val 68551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2537" name="Oval 20"/>
          <p:cNvSpPr>
            <a:spLocks noChangeArrowheads="1"/>
          </p:cNvSpPr>
          <p:nvPr/>
        </p:nvSpPr>
        <p:spPr bwMode="auto">
          <a:xfrm>
            <a:off x="2411413" y="5013325"/>
            <a:ext cx="144462" cy="142875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2538" name="Line 21"/>
          <p:cNvSpPr>
            <a:spLocks noChangeShapeType="1"/>
          </p:cNvSpPr>
          <p:nvPr/>
        </p:nvSpPr>
        <p:spPr bwMode="auto">
          <a:xfrm>
            <a:off x="2555875" y="5084763"/>
            <a:ext cx="1295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9" name="Line 22"/>
          <p:cNvSpPr>
            <a:spLocks noChangeShapeType="1"/>
          </p:cNvSpPr>
          <p:nvPr/>
        </p:nvSpPr>
        <p:spPr bwMode="auto">
          <a:xfrm>
            <a:off x="6516688" y="5084763"/>
            <a:ext cx="18716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40" name="Text Box 24"/>
          <p:cNvSpPr txBox="1">
            <a:spLocks noChangeArrowheads="1"/>
          </p:cNvSpPr>
          <p:nvPr/>
        </p:nvSpPr>
        <p:spPr bwMode="auto">
          <a:xfrm>
            <a:off x="2627313" y="4581525"/>
            <a:ext cx="1090612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/>
            <a:r>
              <a:rPr lang="en-US" altLang="zh-TW" sz="1400" b="1" i="1"/>
              <a:t>Reference </a:t>
            </a:r>
          </a:p>
          <a:p>
            <a:pPr algn="ctr"/>
            <a:r>
              <a:rPr lang="en-US" altLang="zh-TW" sz="1400" b="1" i="1"/>
              <a:t>clock</a:t>
            </a:r>
          </a:p>
        </p:txBody>
      </p:sp>
      <p:sp>
        <p:nvSpPr>
          <p:cNvPr id="22541" name="Text Box 25"/>
          <p:cNvSpPr txBox="1">
            <a:spLocks noChangeArrowheads="1"/>
          </p:cNvSpPr>
          <p:nvPr/>
        </p:nvSpPr>
        <p:spPr bwMode="auto">
          <a:xfrm>
            <a:off x="684213" y="4581525"/>
            <a:ext cx="106203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/>
            <a:r>
              <a:rPr lang="en-US" altLang="zh-TW" sz="1400" b="1" i="1"/>
              <a:t>CPU clock</a:t>
            </a:r>
          </a:p>
        </p:txBody>
      </p:sp>
      <p:sp>
        <p:nvSpPr>
          <p:cNvPr id="22542" name="Text Box 26"/>
          <p:cNvSpPr txBox="1">
            <a:spLocks noChangeArrowheads="1"/>
          </p:cNvSpPr>
          <p:nvPr/>
        </p:nvSpPr>
        <p:spPr bwMode="auto">
          <a:xfrm>
            <a:off x="533400" y="5445125"/>
            <a:ext cx="13652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/>
            <a:r>
              <a:rPr lang="en-US" altLang="zh-TW" sz="1400" b="1" i="1"/>
              <a:t>external clock</a:t>
            </a:r>
          </a:p>
        </p:txBody>
      </p:sp>
      <p:sp>
        <p:nvSpPr>
          <p:cNvPr id="22543" name="Text Box 27"/>
          <p:cNvSpPr txBox="1">
            <a:spLocks noChangeArrowheads="1"/>
          </p:cNvSpPr>
          <p:nvPr/>
        </p:nvSpPr>
        <p:spPr bwMode="auto">
          <a:xfrm>
            <a:off x="6877050" y="4365625"/>
            <a:ext cx="1543050" cy="73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/>
            <a:r>
              <a:rPr lang="en-US" altLang="zh-TW" sz="1400" b="1" i="1"/>
              <a:t>SysTick request</a:t>
            </a:r>
          </a:p>
          <a:p>
            <a:pPr algn="ctr"/>
            <a:r>
              <a:rPr lang="en-US" altLang="zh-TW" sz="1400" b="1" i="1"/>
              <a:t>when counter </a:t>
            </a:r>
          </a:p>
          <a:p>
            <a:pPr algn="ctr"/>
            <a:r>
              <a:rPr lang="en-US" altLang="zh-TW" sz="1400" b="1" i="1"/>
              <a:t>reaches 0</a:t>
            </a:r>
          </a:p>
        </p:txBody>
      </p:sp>
      <p:sp>
        <p:nvSpPr>
          <p:cNvPr id="22544" name="AutoShape 28"/>
          <p:cNvSpPr>
            <a:spLocks noChangeArrowheads="1"/>
          </p:cNvSpPr>
          <p:nvPr/>
        </p:nvSpPr>
        <p:spPr bwMode="auto">
          <a:xfrm>
            <a:off x="3924300" y="5876925"/>
            <a:ext cx="2519363" cy="5032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87A987"/>
              </a:gs>
              <a:gs pos="50000">
                <a:srgbClr val="CCFFCC"/>
              </a:gs>
              <a:gs pos="100000">
                <a:srgbClr val="87A987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TW" sz="1600"/>
              <a:t>Reload counter</a:t>
            </a:r>
          </a:p>
        </p:txBody>
      </p:sp>
      <p:sp>
        <p:nvSpPr>
          <p:cNvPr id="22545" name="AutoShape 29"/>
          <p:cNvSpPr>
            <a:spLocks noChangeArrowheads="1"/>
          </p:cNvSpPr>
          <p:nvPr/>
        </p:nvSpPr>
        <p:spPr bwMode="auto">
          <a:xfrm>
            <a:off x="5148263" y="5373688"/>
            <a:ext cx="288925" cy="360362"/>
          </a:xfrm>
          <a:prstGeom prst="upArrow">
            <a:avLst>
              <a:gd name="adj1" fmla="val 50000"/>
              <a:gd name="adj2" fmla="val 31181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</p:spTree>
  </p:cSld>
  <p:clrMapOvr>
    <a:masterClrMapping/>
  </p:clrMapOvr>
  <p:transition advTm="3086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Content Placeholder 1"/>
          <p:cNvSpPr>
            <a:spLocks noGrp="1"/>
          </p:cNvSpPr>
          <p:nvPr>
            <p:ph idx="1"/>
          </p:nvPr>
        </p:nvSpPr>
        <p:spPr>
          <a:xfrm>
            <a:off x="322263" y="981075"/>
            <a:ext cx="8496300" cy="5327650"/>
          </a:xfrm>
        </p:spPr>
        <p:txBody>
          <a:bodyPr/>
          <a:lstStyle/>
          <a:p>
            <a:r>
              <a:rPr lang="en-US" altLang="zh-TW" smtClean="0">
                <a:cs typeface="Arial" charset="0"/>
              </a:rPr>
              <a:t>System timer register</a:t>
            </a:r>
            <a:endParaRPr lang="zh-TW" altLang="en-US" smtClean="0">
              <a:cs typeface="Arial" charset="0"/>
            </a:endParaRPr>
          </a:p>
          <a:p>
            <a:endParaRPr lang="zh-TW" altLang="en-US" b="0" smtClean="0">
              <a:cs typeface="Arial" charset="0"/>
            </a:endParaRPr>
          </a:p>
        </p:txBody>
      </p:sp>
      <p:sp>
        <p:nvSpPr>
          <p:cNvPr id="23555" name="Rectangle 16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System timer </a:t>
            </a:r>
            <a:r>
              <a:rPr lang="en-US" altLang="zh-TW" smtClean="0">
                <a:latin typeface="Arial" charset="0"/>
              </a:rPr>
              <a:t>–</a:t>
            </a:r>
            <a:r>
              <a:rPr lang="en-US" altLang="zh-TW" smtClean="0"/>
              <a:t> cont.</a:t>
            </a:r>
            <a:endParaRPr lang="zh-TW" altLang="en-US" smtClean="0"/>
          </a:p>
        </p:txBody>
      </p:sp>
      <p:sp>
        <p:nvSpPr>
          <p:cNvPr id="44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60768C8-82B6-42AF-B585-46055E4D49CA}" type="slidenum">
              <a:rPr lang="zh-TW" altLang="en-US"/>
              <a:pPr>
                <a:defRPr/>
              </a:pPr>
              <a:t>19</a:t>
            </a:fld>
            <a:endParaRPr lang="en-US" altLang="zh-TW"/>
          </a:p>
        </p:txBody>
      </p:sp>
      <p:graphicFrame>
        <p:nvGraphicFramePr>
          <p:cNvPr id="8" name="Group 198"/>
          <p:cNvGraphicFramePr>
            <a:graphicFrameLocks/>
          </p:cNvGraphicFramePr>
          <p:nvPr/>
        </p:nvGraphicFramePr>
        <p:xfrm>
          <a:off x="395288" y="1628775"/>
          <a:ext cx="8496300" cy="2317750"/>
        </p:xfrm>
        <a:graphic>
          <a:graphicData uri="http://schemas.openxmlformats.org/drawingml/2006/table">
            <a:tbl>
              <a:tblPr/>
              <a:tblGrid>
                <a:gridCol w="1483943"/>
                <a:gridCol w="1649432"/>
                <a:gridCol w="2969704"/>
                <a:gridCol w="741971"/>
                <a:gridCol w="1651250"/>
              </a:tblGrid>
              <a:tr h="304836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Address</a:t>
                      </a:r>
                      <a:endParaRPr kumimoji="1" lang="en-US" altLang="zh-TW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104749" marR="104749"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72848F"/>
                        </a:gs>
                        <a:gs pos="50000">
                          <a:srgbClr val="CCECFF"/>
                        </a:gs>
                        <a:gs pos="100000">
                          <a:srgbClr val="72848F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Name</a:t>
                      </a:r>
                      <a:endParaRPr kumimoji="1" lang="en-US" altLang="zh-TW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104749" marR="104749"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72848F"/>
                        </a:gs>
                        <a:gs pos="50000">
                          <a:srgbClr val="CCECFF"/>
                        </a:gs>
                        <a:gs pos="100000">
                          <a:srgbClr val="72848F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Function</a:t>
                      </a:r>
                      <a:endParaRPr kumimoji="1" lang="en-US" altLang="zh-TW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104749" marR="104749"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72848F"/>
                        </a:gs>
                        <a:gs pos="50000">
                          <a:srgbClr val="CCECFF"/>
                        </a:gs>
                        <a:gs pos="100000">
                          <a:srgbClr val="72848F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Type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104749" marR="104749"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72848F"/>
                        </a:gs>
                        <a:gs pos="50000">
                          <a:srgbClr val="CCECFF"/>
                        </a:gs>
                        <a:gs pos="100000">
                          <a:srgbClr val="72848F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Reset Value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104749" marR="104749"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72848F"/>
                        </a:gs>
                        <a:gs pos="50000">
                          <a:srgbClr val="CCECFF"/>
                        </a:gs>
                        <a:gs pos="100000">
                          <a:srgbClr val="72848F"/>
                        </a:gs>
                      </a:gsLst>
                      <a:lin ang="5400000" scaled="1"/>
                    </a:gradFill>
                  </a:tcPr>
                </a:tc>
              </a:tr>
              <a:tr h="528700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0xE000E010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104749" marR="104749"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SYST_CSR</a:t>
                      </a:r>
                    </a:p>
                  </a:txBody>
                  <a:tcPr marL="104749" marR="104749"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SysTick Control and Status</a:t>
                      </a:r>
                    </a:p>
                  </a:txBody>
                  <a:tcPr marL="104749" marR="104749"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R/W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104749" marR="104749"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ＭＳ Ｐゴシック" pitchFamily="34" charset="-128"/>
                          <a:cs typeface="Times New Roman" pitchFamily="18" charset="0"/>
                        </a:rPr>
                        <a:t>0x00000000</a:t>
                      </a:r>
                    </a:p>
                  </a:txBody>
                  <a:tcPr marL="104749" marR="104749"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</a:tr>
              <a:tr h="534777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0xE000E014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104749" marR="104749"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SYST_RVR</a:t>
                      </a:r>
                    </a:p>
                  </a:txBody>
                  <a:tcPr marL="104749" marR="104749"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SysTick Reload value</a:t>
                      </a:r>
                    </a:p>
                  </a:txBody>
                  <a:tcPr marL="104749" marR="104749"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R/W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104749" marR="104749"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ＭＳ Ｐゴシック" pitchFamily="34" charset="-128"/>
                          <a:cs typeface="Times New Roman" pitchFamily="18" charset="0"/>
                        </a:rPr>
                        <a:t>UNKNOWN</a:t>
                      </a:r>
                    </a:p>
                  </a:txBody>
                  <a:tcPr marL="104749" marR="104749"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</a:tr>
              <a:tr h="468368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0xE000E018</a:t>
                      </a:r>
                    </a:p>
                  </a:txBody>
                  <a:tcPr marL="104749" marR="104749"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SYST_CVR</a:t>
                      </a:r>
                    </a:p>
                  </a:txBody>
                  <a:tcPr marL="104749" marR="104749"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SysTick Current value</a:t>
                      </a:r>
                    </a:p>
                  </a:txBody>
                  <a:tcPr marL="104749" marR="104749"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R/W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104749" marR="104749"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UNKNOWN</a:t>
                      </a:r>
                    </a:p>
                  </a:txBody>
                  <a:tcPr marL="104749" marR="104749"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</a:tr>
              <a:tr h="481069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0xE000E01C</a:t>
                      </a:r>
                    </a:p>
                  </a:txBody>
                  <a:tcPr marL="104749" marR="104749"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SYST_CALIB</a:t>
                      </a:r>
                    </a:p>
                  </a:txBody>
                  <a:tcPr marL="104749" marR="104749"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SysTick Calibration value</a:t>
                      </a:r>
                    </a:p>
                  </a:txBody>
                  <a:tcPr marL="104749" marR="104749"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RO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104749" marR="104749"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IMP DEF</a:t>
                      </a:r>
                    </a:p>
                  </a:txBody>
                  <a:tcPr marL="104749" marR="104749" marT="45725" marB="4572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ransition advTm="3497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System timer </a:t>
            </a:r>
            <a:r>
              <a:rPr lang="en-US" altLang="zh-TW" smtClean="0">
                <a:latin typeface="Arial" charset="0"/>
              </a:rPr>
              <a:t>–</a:t>
            </a:r>
            <a:r>
              <a:rPr lang="en-US" altLang="zh-TW" smtClean="0"/>
              <a:t> cont.</a:t>
            </a:r>
            <a:endParaRPr lang="zh-TW" altLang="en-US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smtClean="0">
                <a:cs typeface="Arial" charset="0"/>
              </a:rPr>
              <a:t>SysTick Control and Status (SYST_CSR)</a:t>
            </a:r>
          </a:p>
          <a:p>
            <a:pPr lvl="1">
              <a:buFont typeface="Arial" charset="0"/>
              <a:buChar char="•"/>
            </a:pPr>
            <a:r>
              <a:rPr lang="en-US" altLang="zh-TW" smtClean="0">
                <a:cs typeface="Arial" charset="0"/>
              </a:rPr>
              <a:t>Enables counting and interrupt</a:t>
            </a:r>
          </a:p>
          <a:p>
            <a:pPr lvl="1">
              <a:buFont typeface="Arial" charset="0"/>
              <a:buChar char="•"/>
            </a:pPr>
            <a:r>
              <a:rPr lang="en-US" altLang="zh-TW" smtClean="0">
                <a:cs typeface="Arial" charset="0"/>
              </a:rPr>
              <a:t>Selects reference clock source</a:t>
            </a:r>
          </a:p>
          <a:p>
            <a:r>
              <a:rPr lang="en-US" altLang="zh-TW" smtClean="0">
                <a:cs typeface="Arial" charset="0"/>
              </a:rPr>
              <a:t>SysTick Reload value (SYST_RVR)</a:t>
            </a:r>
          </a:p>
          <a:p>
            <a:pPr lvl="1">
              <a:buFont typeface="Arial" charset="0"/>
              <a:buChar char="•"/>
            </a:pPr>
            <a:r>
              <a:rPr lang="en-US" altLang="zh-TW" smtClean="0">
                <a:cs typeface="Arial" charset="0"/>
              </a:rPr>
              <a:t>Copied to current value register when counter reaches 0</a:t>
            </a:r>
          </a:p>
          <a:p>
            <a:r>
              <a:rPr lang="en-US" altLang="zh-TW" smtClean="0">
                <a:cs typeface="Arial" charset="0"/>
              </a:rPr>
              <a:t>SysTick Current value (SYST_CVR)</a:t>
            </a:r>
          </a:p>
          <a:p>
            <a:pPr lvl="1">
              <a:buFont typeface="Arial" charset="0"/>
              <a:buChar char="•"/>
            </a:pPr>
            <a:r>
              <a:rPr lang="en-US" altLang="zh-TW" smtClean="0">
                <a:cs typeface="Arial" charset="0"/>
              </a:rPr>
              <a:t>Keeps current counter value</a:t>
            </a:r>
          </a:p>
          <a:p>
            <a:r>
              <a:rPr lang="en-US" altLang="zh-TW" smtClean="0">
                <a:cs typeface="Arial" charset="0"/>
              </a:rPr>
              <a:t>SysTick Calibration value (SYST_CALIB)</a:t>
            </a:r>
          </a:p>
          <a:p>
            <a:pPr lvl="1">
              <a:buFont typeface="Arial" charset="0"/>
              <a:buChar char="•"/>
            </a:pPr>
            <a:r>
              <a:rPr lang="en-US" altLang="zh-TW" smtClean="0">
                <a:cs typeface="Arial" charset="0"/>
              </a:rPr>
              <a:t>Defined by implementation</a:t>
            </a:r>
          </a:p>
          <a:p>
            <a:pPr lvl="1">
              <a:buFont typeface="Arial" charset="0"/>
              <a:buChar char="•"/>
            </a:pPr>
            <a:endParaRPr lang="en-US" altLang="zh-TW" smtClean="0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DF76FE5-026D-48D1-9B1C-F04A8F31210F}" type="slidenum">
              <a:rPr lang="zh-TW" altLang="en-US"/>
              <a:pPr>
                <a:defRPr/>
              </a:pPr>
              <a:t>20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tabLst>
                <a:tab pos="4052888" algn="l"/>
              </a:tabLst>
            </a:pPr>
            <a:r>
              <a:rPr lang="en-US" altLang="zh-TW" smtClean="0"/>
              <a:t>NVIC (Nested Vectored Interrupt Controller)</a:t>
            </a:r>
            <a:endParaRPr lang="zh-TW" altLang="en-US" smtClean="0"/>
          </a:p>
        </p:txBody>
      </p:sp>
      <p:sp>
        <p:nvSpPr>
          <p:cNvPr id="25603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smtClean="0">
                <a:cs typeface="Arial" charset="0"/>
              </a:rPr>
              <a:t>Upon </a:t>
            </a:r>
            <a:r>
              <a:rPr lang="en-US" altLang="zh-TW" smtClean="0">
                <a:solidFill>
                  <a:srgbClr val="FF0000"/>
                </a:solidFill>
                <a:cs typeface="Arial" charset="0"/>
              </a:rPr>
              <a:t>stack based exception model</a:t>
            </a:r>
          </a:p>
          <a:p>
            <a:pPr lvl="1">
              <a:buFont typeface="Arial" charset="0"/>
              <a:buChar char="•"/>
            </a:pPr>
            <a:r>
              <a:rPr lang="en-US" altLang="zh-TW" smtClean="0">
                <a:cs typeface="Arial" charset="0"/>
              </a:rPr>
              <a:t>Restore registers to resume to normal execution automatically</a:t>
            </a:r>
          </a:p>
          <a:p>
            <a:pPr lvl="1">
              <a:buFont typeface="Arial" charset="0"/>
              <a:buChar char="•"/>
            </a:pPr>
            <a:r>
              <a:rPr lang="en-US" altLang="zh-TW" smtClean="0">
                <a:cs typeface="Arial" charset="0"/>
              </a:rPr>
              <a:t>Remove redundant PUSH/POP operations needed by  traditional C-based ISRs.</a:t>
            </a:r>
          </a:p>
          <a:p>
            <a:r>
              <a:rPr lang="en-US" altLang="zh-TW" smtClean="0">
                <a:solidFill>
                  <a:srgbClr val="FF0000"/>
                </a:solidFill>
                <a:cs typeface="Arial" charset="0"/>
              </a:rPr>
              <a:t>Benefits </a:t>
            </a:r>
            <a:r>
              <a:rPr lang="en-US" altLang="zh-TW" smtClean="0">
                <a:cs typeface="Arial" charset="0"/>
              </a:rPr>
              <a:t>over traditional systems</a:t>
            </a:r>
          </a:p>
          <a:p>
            <a:pPr lvl="1">
              <a:buFont typeface="Arial" charset="0"/>
              <a:buChar char="•"/>
            </a:pPr>
            <a:r>
              <a:rPr lang="en-US" altLang="zh-TW" smtClean="0">
                <a:solidFill>
                  <a:srgbClr val="FF0000"/>
                </a:solidFill>
                <a:cs typeface="Arial" charset="0"/>
              </a:rPr>
              <a:t>Enhancing performance in low MHz systems</a:t>
            </a:r>
            <a:r>
              <a:rPr lang="en-US" altLang="zh-TW" smtClean="0">
                <a:cs typeface="Arial" charset="0"/>
              </a:rPr>
              <a:t>  </a:t>
            </a:r>
          </a:p>
          <a:p>
            <a:pPr lvl="1">
              <a:buFont typeface="Arial" charset="0"/>
              <a:buChar char="•"/>
            </a:pPr>
            <a:r>
              <a:rPr lang="en-US" altLang="zh-TW" smtClean="0">
                <a:cs typeface="Arial" charset="0"/>
              </a:rPr>
              <a:t>Provide </a:t>
            </a:r>
            <a:r>
              <a:rPr lang="en-US" altLang="zh-TW" smtClean="0">
                <a:solidFill>
                  <a:srgbClr val="FF0000"/>
                </a:solidFill>
                <a:cs typeface="Arial" charset="0"/>
              </a:rPr>
              <a:t>deterministic response </a:t>
            </a:r>
            <a:r>
              <a:rPr lang="en-US" altLang="zh-TW" smtClean="0">
                <a:cs typeface="Arial" charset="0"/>
              </a:rPr>
              <a:t>for late arrival and pre-emption</a:t>
            </a:r>
          </a:p>
          <a:p>
            <a:pPr lvl="1">
              <a:buFont typeface="Arial" charset="0"/>
              <a:buChar char="•"/>
            </a:pPr>
            <a:r>
              <a:rPr lang="en-US" altLang="zh-TW" smtClean="0">
                <a:cs typeface="Arial" charset="0"/>
              </a:rPr>
              <a:t>Achieve </a:t>
            </a:r>
            <a:r>
              <a:rPr lang="en-US" altLang="zh-TW" smtClean="0">
                <a:solidFill>
                  <a:srgbClr val="FF0000"/>
                </a:solidFill>
                <a:cs typeface="Arial" charset="0"/>
              </a:rPr>
              <a:t>lower latency</a:t>
            </a:r>
            <a:r>
              <a:rPr lang="en-US" altLang="zh-TW" smtClean="0">
                <a:cs typeface="Arial" charset="0"/>
              </a:rPr>
              <a:t> without state restore and save</a:t>
            </a:r>
            <a:endParaRPr lang="zh-TW" altLang="en-US" smtClean="0">
              <a:cs typeface="Arial" charset="0"/>
            </a:endParaRP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69C2A09-B22D-48FD-99B7-02CE89D5434B}" type="slidenum">
              <a:rPr lang="zh-TW" altLang="en-US"/>
              <a:pPr>
                <a:defRPr/>
              </a:pPr>
              <a:t>21</a:t>
            </a:fld>
            <a:endParaRPr lang="en-US" altLang="zh-TW"/>
          </a:p>
        </p:txBody>
      </p:sp>
      <p:sp>
        <p:nvSpPr>
          <p:cNvPr id="23" name="Slide Number Placeholder 5"/>
          <p:cNvSpPr txBox="1">
            <a:spLocks noGrp="1"/>
          </p:cNvSpPr>
          <p:nvPr/>
        </p:nvSpPr>
        <p:spPr bwMode="auto">
          <a:xfrm>
            <a:off x="7019925" y="6524625"/>
            <a:ext cx="1905000" cy="2603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r">
              <a:defRPr/>
            </a:pPr>
            <a:fld id="{CDD3ABBE-3380-42C2-9E79-C4A6B6B7D71F}" type="slidenum">
              <a:rPr lang="zh-TW" altLang="en-US" sz="1000">
                <a:solidFill>
                  <a:srgbClr val="D008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pPr algn="r">
                <a:defRPr/>
              </a:pPr>
              <a:t>21</a:t>
            </a:fld>
            <a:endParaRPr lang="en-US" altLang="zh-TW" sz="1000">
              <a:solidFill>
                <a:srgbClr val="D008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  <p:transition advTm="35666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Tail Chaining Technology</a:t>
            </a:r>
          </a:p>
        </p:txBody>
      </p:sp>
      <p:sp>
        <p:nvSpPr>
          <p:cNvPr id="2662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smtClean="0">
                <a:cs typeface="Arial" charset="0"/>
              </a:rPr>
              <a:t>The processor state is </a:t>
            </a:r>
            <a:r>
              <a:rPr lang="en-US" altLang="zh-TW" smtClean="0">
                <a:solidFill>
                  <a:srgbClr val="FF0000"/>
                </a:solidFill>
                <a:cs typeface="Arial" charset="0"/>
              </a:rPr>
              <a:t>automatically saved</a:t>
            </a:r>
            <a:r>
              <a:rPr lang="en-US" altLang="zh-TW" smtClean="0">
                <a:cs typeface="Arial" charset="0"/>
              </a:rPr>
              <a:t> on interrupt </a:t>
            </a:r>
            <a:r>
              <a:rPr lang="en-US" altLang="zh-TW" smtClean="0">
                <a:solidFill>
                  <a:srgbClr val="FF0000"/>
                </a:solidFill>
                <a:cs typeface="Arial" charset="0"/>
              </a:rPr>
              <a:t>entry</a:t>
            </a:r>
            <a:r>
              <a:rPr lang="en-US" altLang="zh-TW" smtClean="0">
                <a:cs typeface="Arial" charset="0"/>
              </a:rPr>
              <a:t>, and </a:t>
            </a:r>
            <a:r>
              <a:rPr lang="en-US" altLang="zh-TW" smtClean="0">
                <a:solidFill>
                  <a:srgbClr val="FF0000"/>
                </a:solidFill>
                <a:cs typeface="Arial" charset="0"/>
              </a:rPr>
              <a:t>restored</a:t>
            </a:r>
            <a:r>
              <a:rPr lang="en-US" altLang="zh-TW" smtClean="0">
                <a:cs typeface="Arial" charset="0"/>
              </a:rPr>
              <a:t> on interrupt </a:t>
            </a:r>
            <a:r>
              <a:rPr lang="en-US" altLang="zh-TW" smtClean="0">
                <a:solidFill>
                  <a:srgbClr val="FF0000"/>
                </a:solidFill>
                <a:cs typeface="Arial" charset="0"/>
              </a:rPr>
              <a:t>exit</a:t>
            </a:r>
          </a:p>
          <a:p>
            <a:r>
              <a:rPr lang="en-US" altLang="zh-TW" smtClean="0">
                <a:cs typeface="Arial" charset="0"/>
              </a:rPr>
              <a:t>Fewer cycles than a software implementation, significantly enhancing performance in low MHz systems</a:t>
            </a:r>
          </a:p>
        </p:txBody>
      </p:sp>
      <p:sp>
        <p:nvSpPr>
          <p:cNvPr id="1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1988B38-A9C6-4A9A-8FA9-4950F858DAAC}" type="slidenum">
              <a:rPr lang="zh-TW" altLang="en-US"/>
              <a:pPr>
                <a:defRPr/>
              </a:pPr>
              <a:t>22</a:t>
            </a:fld>
            <a:endParaRPr lang="en-US" altLang="zh-TW"/>
          </a:p>
        </p:txBody>
      </p:sp>
      <p:sp>
        <p:nvSpPr>
          <p:cNvPr id="9" name="Slide Number Placeholder 3"/>
          <p:cNvSpPr txBox="1">
            <a:spLocks noGrp="1"/>
          </p:cNvSpPr>
          <p:nvPr/>
        </p:nvSpPr>
        <p:spPr bwMode="auto">
          <a:xfrm>
            <a:off x="7019925" y="6524625"/>
            <a:ext cx="1905000" cy="2603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r">
              <a:defRPr/>
            </a:pPr>
            <a:fld id="{485974DE-E100-43D2-80C0-939252B84E38}" type="slidenum">
              <a:rPr lang="zh-TW" altLang="en-US" sz="1000">
                <a:solidFill>
                  <a:srgbClr val="D008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pPr algn="r">
                <a:defRPr/>
              </a:pPr>
              <a:t>22</a:t>
            </a:fld>
            <a:endParaRPr lang="en-US" altLang="zh-TW" sz="1000">
              <a:solidFill>
                <a:srgbClr val="D008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grpSp>
        <p:nvGrpSpPr>
          <p:cNvPr id="26630" name="Group 1"/>
          <p:cNvGrpSpPr>
            <a:grpSpLocks/>
          </p:cNvGrpSpPr>
          <p:nvPr/>
        </p:nvGrpSpPr>
        <p:grpSpPr bwMode="auto">
          <a:xfrm>
            <a:off x="647700" y="3716338"/>
            <a:ext cx="7686675" cy="2212975"/>
            <a:chOff x="485776" y="3966567"/>
            <a:chExt cx="6989762" cy="1962150"/>
          </a:xfrm>
        </p:grpSpPr>
        <p:pic>
          <p:nvPicPr>
            <p:cNvPr id="26631" name="Picture 3" descr="D:\Profiles\cclin41\Desktop\1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9013" y="3966567"/>
              <a:ext cx="6486525" cy="1962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TextBox 11"/>
            <p:cNvSpPr txBox="1"/>
            <p:nvPr/>
          </p:nvSpPr>
          <p:spPr>
            <a:xfrm>
              <a:off x="485776" y="5015205"/>
              <a:ext cx="1801574" cy="37019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US" sz="1800" b="1" dirty="0">
                  <a:latin typeface="+mj-lt"/>
                  <a:ea typeface="MS PGothic" pitchFamily="34" charset="-128"/>
                </a:rPr>
                <a:t>Traditional MCU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7456" y="5558526"/>
              <a:ext cx="1801574" cy="37019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US" sz="18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MS PGothic" pitchFamily="34" charset="-128"/>
                </a:rPr>
                <a:t>NuMicro</a:t>
              </a:r>
              <a:endParaRPr lang="en-U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MS PGothic" pitchFamily="34" charset="-128"/>
              </a:endParaRPr>
            </a:p>
          </p:txBody>
        </p:sp>
        <p:sp>
          <p:nvSpPr>
            <p:cNvPr id="26634" name="Oval 7"/>
            <p:cNvSpPr>
              <a:spLocks noChangeArrowheads="1"/>
            </p:cNvSpPr>
            <p:nvPr/>
          </p:nvSpPr>
          <p:spPr bwMode="auto">
            <a:xfrm>
              <a:off x="4475163" y="4874617"/>
              <a:ext cx="1214438" cy="571500"/>
            </a:xfrm>
            <a:prstGeom prst="ellipse">
              <a:avLst/>
            </a:prstGeom>
            <a:noFill/>
            <a:ln w="9525" algn="ctr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TW" altLang="en-US">
                <a:latin typeface="Verdana" pitchFamily="34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Late Arrival of Higher Priority Interrupts</a:t>
            </a:r>
          </a:p>
        </p:txBody>
      </p:sp>
      <p:sp>
        <p:nvSpPr>
          <p:cNvPr id="27651" name="Content Placeholder 1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smtClean="0">
                <a:cs typeface="Arial" charset="0"/>
              </a:rPr>
              <a:t>NVIC immediately fetches a new vector address to service the pending interrupt</a:t>
            </a:r>
          </a:p>
          <a:p>
            <a:r>
              <a:rPr lang="en-US" altLang="zh-TW" smtClean="0">
                <a:cs typeface="Arial" charset="0"/>
              </a:rPr>
              <a:t>Provide deterministic response to these possibilities with support for late arrival and pre-emption</a:t>
            </a:r>
          </a:p>
        </p:txBody>
      </p:sp>
      <p:sp>
        <p:nvSpPr>
          <p:cNvPr id="1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FE05606-D56B-404F-9341-64F6B80C2706}" type="slidenum">
              <a:rPr lang="zh-TW" altLang="en-US"/>
              <a:pPr>
                <a:defRPr/>
              </a:pPr>
              <a:t>23</a:t>
            </a:fld>
            <a:endParaRPr lang="en-US" altLang="zh-TW"/>
          </a:p>
        </p:txBody>
      </p:sp>
      <p:sp>
        <p:nvSpPr>
          <p:cNvPr id="9" name="Slide Number Placeholder 3"/>
          <p:cNvSpPr txBox="1">
            <a:spLocks noGrp="1"/>
          </p:cNvSpPr>
          <p:nvPr/>
        </p:nvSpPr>
        <p:spPr bwMode="auto">
          <a:xfrm>
            <a:off x="7019925" y="6524625"/>
            <a:ext cx="1905000" cy="2603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r">
              <a:defRPr/>
            </a:pPr>
            <a:fld id="{A80DA150-2098-441F-99BF-5FD5D759FACC}" type="slidenum">
              <a:rPr lang="zh-TW" altLang="en-US" sz="1000">
                <a:solidFill>
                  <a:srgbClr val="D008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pPr algn="r">
                <a:defRPr/>
              </a:pPr>
              <a:t>23</a:t>
            </a:fld>
            <a:endParaRPr lang="en-US" altLang="zh-TW" sz="1000">
              <a:solidFill>
                <a:srgbClr val="D008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grpSp>
        <p:nvGrpSpPr>
          <p:cNvPr id="27654" name="Group 1"/>
          <p:cNvGrpSpPr>
            <a:grpSpLocks/>
          </p:cNvGrpSpPr>
          <p:nvPr/>
        </p:nvGrpSpPr>
        <p:grpSpPr bwMode="auto">
          <a:xfrm>
            <a:off x="585788" y="3363913"/>
            <a:ext cx="7681912" cy="2563812"/>
            <a:chOff x="706438" y="3429000"/>
            <a:chExt cx="6940550" cy="1987550"/>
          </a:xfrm>
        </p:grpSpPr>
        <p:pic>
          <p:nvPicPr>
            <p:cNvPr id="27655" name="Picture 2" descr="D:\Profiles\cclin41\Desktop\2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98563" y="3429000"/>
              <a:ext cx="6448425" cy="1962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TextBox 9"/>
            <p:cNvSpPr txBox="1"/>
            <p:nvPr/>
          </p:nvSpPr>
          <p:spPr>
            <a:xfrm>
              <a:off x="727952" y="4416006"/>
              <a:ext cx="1802908" cy="37043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US" sz="1800" b="1" dirty="0">
                  <a:latin typeface="+mj-lt"/>
                  <a:ea typeface="MS PGothic" pitchFamily="34" charset="-128"/>
                </a:rPr>
                <a:t>Traditional MCU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706438" y="5046115"/>
              <a:ext cx="1801474" cy="37043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US" sz="18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MS PGothic" pitchFamily="34" charset="-128"/>
                </a:rPr>
                <a:t>NuMicro</a:t>
              </a:r>
              <a:endParaRPr lang="en-U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MS PGothic" pitchFamily="34" charset="-128"/>
              </a:endParaRPr>
            </a:p>
          </p:txBody>
        </p:sp>
        <p:sp>
          <p:nvSpPr>
            <p:cNvPr id="27658" name="Oval 12"/>
            <p:cNvSpPr>
              <a:spLocks noChangeArrowheads="1"/>
            </p:cNvSpPr>
            <p:nvPr/>
          </p:nvSpPr>
          <p:spPr bwMode="auto">
            <a:xfrm>
              <a:off x="3459163" y="4286250"/>
              <a:ext cx="642937" cy="571500"/>
            </a:xfrm>
            <a:prstGeom prst="ellipse">
              <a:avLst/>
            </a:prstGeom>
            <a:noFill/>
            <a:ln w="9525" algn="ctr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TW" altLang="en-US">
                <a:latin typeface="Verdana" pitchFamily="34" charset="0"/>
              </a:endParaRPr>
            </a:p>
          </p:txBody>
        </p:sp>
        <p:sp>
          <p:nvSpPr>
            <p:cNvPr id="27659" name="Oval 13"/>
            <p:cNvSpPr>
              <a:spLocks noChangeArrowheads="1"/>
            </p:cNvSpPr>
            <p:nvPr/>
          </p:nvSpPr>
          <p:spPr bwMode="auto">
            <a:xfrm>
              <a:off x="5316538" y="4286250"/>
              <a:ext cx="642937" cy="571500"/>
            </a:xfrm>
            <a:prstGeom prst="ellipse">
              <a:avLst/>
            </a:prstGeom>
            <a:noFill/>
            <a:ln w="9525" algn="ctr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TW" altLang="en-US">
                <a:latin typeface="Verdana" pitchFamily="34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Stack Pop Pre-emption</a:t>
            </a:r>
          </a:p>
        </p:txBody>
      </p:sp>
      <p:sp>
        <p:nvSpPr>
          <p:cNvPr id="28675" name="Content Placeholder 1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smtClean="0">
                <a:solidFill>
                  <a:srgbClr val="FF0000"/>
                </a:solidFill>
                <a:cs typeface="Arial" charset="0"/>
              </a:rPr>
              <a:t>Abandon</a:t>
            </a:r>
            <a:r>
              <a:rPr lang="en-US" altLang="zh-TW" smtClean="0">
                <a:cs typeface="Arial" charset="0"/>
              </a:rPr>
              <a:t> a stack Pop if an exception arrives and </a:t>
            </a:r>
            <a:r>
              <a:rPr lang="en-US" altLang="zh-TW" smtClean="0">
                <a:solidFill>
                  <a:srgbClr val="FF0000"/>
                </a:solidFill>
                <a:cs typeface="Arial" charset="0"/>
              </a:rPr>
              <a:t>service</a:t>
            </a:r>
            <a:r>
              <a:rPr lang="en-US" altLang="zh-TW" smtClean="0">
                <a:cs typeface="Arial" charset="0"/>
              </a:rPr>
              <a:t> the new interrupt immediately.</a:t>
            </a:r>
          </a:p>
          <a:p>
            <a:r>
              <a:rPr lang="en-US" altLang="zh-TW" smtClean="0">
                <a:solidFill>
                  <a:srgbClr val="FF0000"/>
                </a:solidFill>
                <a:cs typeface="Arial" charset="0"/>
              </a:rPr>
              <a:t>Achieve lower latency </a:t>
            </a:r>
            <a:r>
              <a:rPr lang="en-US" altLang="zh-TW" smtClean="0">
                <a:cs typeface="Arial" charset="0"/>
              </a:rPr>
              <a:t>in a deterministic manner by pre-empting and switching to the second interrupt </a:t>
            </a:r>
            <a:r>
              <a:rPr lang="en-US" altLang="zh-TW" smtClean="0">
                <a:solidFill>
                  <a:srgbClr val="FF0000"/>
                </a:solidFill>
                <a:cs typeface="Arial" charset="0"/>
              </a:rPr>
              <a:t>without</a:t>
            </a:r>
            <a:r>
              <a:rPr lang="en-US" altLang="zh-TW" smtClean="0">
                <a:cs typeface="Arial" charset="0"/>
              </a:rPr>
              <a:t> completing the </a:t>
            </a:r>
            <a:r>
              <a:rPr lang="en-US" altLang="zh-TW" smtClean="0">
                <a:solidFill>
                  <a:srgbClr val="FF0000"/>
                </a:solidFill>
                <a:cs typeface="Arial" charset="0"/>
              </a:rPr>
              <a:t>state restore and save</a:t>
            </a:r>
          </a:p>
        </p:txBody>
      </p:sp>
      <p:sp>
        <p:nvSpPr>
          <p:cNvPr id="1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D8D297D-674B-48E7-8BE0-89D041D996F9}" type="slidenum">
              <a:rPr lang="zh-TW" altLang="en-US"/>
              <a:pPr>
                <a:defRPr/>
              </a:pPr>
              <a:t>24</a:t>
            </a:fld>
            <a:endParaRPr lang="en-US" altLang="zh-TW"/>
          </a:p>
        </p:txBody>
      </p:sp>
      <p:sp>
        <p:nvSpPr>
          <p:cNvPr id="9" name="Slide Number Placeholder 3"/>
          <p:cNvSpPr txBox="1">
            <a:spLocks noGrp="1"/>
          </p:cNvSpPr>
          <p:nvPr/>
        </p:nvSpPr>
        <p:spPr bwMode="auto">
          <a:xfrm>
            <a:off x="7019925" y="6524625"/>
            <a:ext cx="1905000" cy="2603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r">
              <a:defRPr/>
            </a:pPr>
            <a:fld id="{38CAD501-9223-47F9-AE02-6BCC14621843}" type="slidenum">
              <a:rPr lang="zh-TW" altLang="en-US" sz="1000">
                <a:solidFill>
                  <a:srgbClr val="D008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pPr algn="r">
                <a:defRPr/>
              </a:pPr>
              <a:t>24</a:t>
            </a:fld>
            <a:endParaRPr lang="en-US" altLang="zh-TW" sz="1000">
              <a:solidFill>
                <a:srgbClr val="D008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grpSp>
        <p:nvGrpSpPr>
          <p:cNvPr id="28678" name="Group 1"/>
          <p:cNvGrpSpPr>
            <a:grpSpLocks/>
          </p:cNvGrpSpPr>
          <p:nvPr/>
        </p:nvGrpSpPr>
        <p:grpSpPr bwMode="auto">
          <a:xfrm>
            <a:off x="900113" y="3762375"/>
            <a:ext cx="7072312" cy="2714625"/>
            <a:chOff x="1198563" y="3802432"/>
            <a:chExt cx="6312112" cy="2453094"/>
          </a:xfrm>
        </p:grpSpPr>
        <p:pic>
          <p:nvPicPr>
            <p:cNvPr id="28679" name="Picture 2" descr="D:\Profiles\cclin41\Desktop\3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57435" y="3802432"/>
              <a:ext cx="5953240" cy="24530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TextBox 9"/>
            <p:cNvSpPr txBox="1"/>
            <p:nvPr/>
          </p:nvSpPr>
          <p:spPr>
            <a:xfrm>
              <a:off x="1198563" y="4651690"/>
              <a:ext cx="1802246" cy="37011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US" sz="1800" b="1" dirty="0">
                  <a:latin typeface="+mj-lt"/>
                  <a:ea typeface="MS PGothic" pitchFamily="34" charset="-128"/>
                </a:rPr>
                <a:t>Traditional MCU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214148" y="5222644"/>
              <a:ext cx="1802246" cy="37011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US" sz="1800" b="1" dirty="0" err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MS PGothic" pitchFamily="34" charset="-128"/>
                </a:rPr>
                <a:t>NuMicro</a:t>
              </a:r>
              <a:endParaRPr lang="en-US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MS PGothic" pitchFamily="34" charset="-128"/>
              </a:endParaRPr>
            </a:p>
          </p:txBody>
        </p:sp>
        <p:sp>
          <p:nvSpPr>
            <p:cNvPr id="28682" name="Oval 12"/>
            <p:cNvSpPr>
              <a:spLocks noChangeArrowheads="1"/>
            </p:cNvSpPr>
            <p:nvPr/>
          </p:nvSpPr>
          <p:spPr bwMode="auto">
            <a:xfrm>
              <a:off x="4429125" y="4535388"/>
              <a:ext cx="1071563" cy="571500"/>
            </a:xfrm>
            <a:prstGeom prst="ellipse">
              <a:avLst/>
            </a:prstGeom>
            <a:noFill/>
            <a:ln w="9525" algn="ctr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TW" altLang="en-US">
                <a:latin typeface="Verdana" pitchFamily="34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Nested Vectored Interrupt Controller (NVIC)</a:t>
            </a:r>
            <a:endParaRPr lang="zh-TW" altLang="en-US" smtClean="0"/>
          </a:p>
        </p:txBody>
      </p:sp>
      <p:sp>
        <p:nvSpPr>
          <p:cNvPr id="29699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mtClean="0">
                <a:cs typeface="Arial" charset="0"/>
              </a:rPr>
              <a:t>最多</a:t>
            </a:r>
            <a:r>
              <a:rPr lang="en-US" altLang="zh-TW" smtClean="0">
                <a:cs typeface="Arial" charset="0"/>
              </a:rPr>
              <a:t>32 (IRQ[31:0]) </a:t>
            </a:r>
            <a:r>
              <a:rPr lang="zh-CN" altLang="en-US" smtClean="0">
                <a:cs typeface="Arial" charset="0"/>
              </a:rPr>
              <a:t>个中断，支持</a:t>
            </a:r>
            <a:r>
              <a:rPr lang="en-US" altLang="zh-TW" smtClean="0">
                <a:cs typeface="Arial" charset="0"/>
              </a:rPr>
              <a:t>level-sensitive or pulse-sensitive.</a:t>
            </a:r>
          </a:p>
          <a:p>
            <a:r>
              <a:rPr lang="en-US" altLang="zh-TW" smtClean="0">
                <a:cs typeface="Arial" charset="0"/>
              </a:rPr>
              <a:t>NVIC interrupts can be enabled/disabled, pended/un-pended and prioritized by setting NVIC control registers</a:t>
            </a:r>
            <a:endParaRPr lang="zh-TW" altLang="en-US" smtClean="0">
              <a:cs typeface="Arial" charset="0"/>
            </a:endParaRPr>
          </a:p>
        </p:txBody>
      </p:sp>
      <p:sp>
        <p:nvSpPr>
          <p:cNvPr id="23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3AF4428-D5DF-438A-807E-033939F20EBE}" type="slidenum">
              <a:rPr lang="zh-TW" altLang="en-US"/>
              <a:pPr>
                <a:defRPr/>
              </a:pPr>
              <a:t>25</a:t>
            </a:fld>
            <a:endParaRPr lang="en-US" altLang="zh-TW"/>
          </a:p>
        </p:txBody>
      </p:sp>
      <p:grpSp>
        <p:nvGrpSpPr>
          <p:cNvPr id="29701" name="Group 34"/>
          <p:cNvGrpSpPr>
            <a:grpSpLocks/>
          </p:cNvGrpSpPr>
          <p:nvPr/>
        </p:nvGrpSpPr>
        <p:grpSpPr bwMode="auto">
          <a:xfrm>
            <a:off x="723900" y="3792538"/>
            <a:ext cx="7872413" cy="2389187"/>
            <a:chOff x="521" y="2659"/>
            <a:chExt cx="4959" cy="1505"/>
          </a:xfrm>
        </p:grpSpPr>
        <p:sp>
          <p:nvSpPr>
            <p:cNvPr id="29702" name="AutoShape 9"/>
            <p:cNvSpPr>
              <a:spLocks noChangeArrowheads="1"/>
            </p:cNvSpPr>
            <p:nvPr/>
          </p:nvSpPr>
          <p:spPr bwMode="auto">
            <a:xfrm>
              <a:off x="1701" y="2659"/>
              <a:ext cx="589" cy="998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0087A9"/>
                </a:gs>
                <a:gs pos="50000">
                  <a:srgbClr val="00CCFF"/>
                </a:gs>
                <a:gs pos="100000">
                  <a:srgbClr val="0087A9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zh-TW" sz="1600"/>
                <a:t>NVIC</a:t>
              </a:r>
            </a:p>
          </p:txBody>
        </p:sp>
        <p:sp>
          <p:nvSpPr>
            <p:cNvPr id="29703" name="AutoShape 12"/>
            <p:cNvSpPr>
              <a:spLocks noChangeArrowheads="1"/>
            </p:cNvSpPr>
            <p:nvPr/>
          </p:nvSpPr>
          <p:spPr bwMode="auto">
            <a:xfrm>
              <a:off x="521" y="2704"/>
              <a:ext cx="1088" cy="907"/>
            </a:xfrm>
            <a:prstGeom prst="rightArrow">
              <a:avLst>
                <a:gd name="adj1" fmla="val 48185"/>
                <a:gd name="adj2" fmla="val 42462"/>
              </a:avLst>
            </a:prstGeom>
            <a:gradFill rotWithShape="1">
              <a:gsLst>
                <a:gs pos="0">
                  <a:srgbClr val="C2C274"/>
                </a:gs>
                <a:gs pos="50000">
                  <a:srgbClr val="FFFF99"/>
                </a:gs>
                <a:gs pos="100000">
                  <a:srgbClr val="C2C274"/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zh-TW" sz="1400" b="1"/>
                <a:t>interrupt 0</a:t>
              </a:r>
            </a:p>
            <a:p>
              <a:pPr algn="ctr"/>
              <a:r>
                <a:rPr lang="en-US" altLang="zh-TW" sz="1400" b="1"/>
                <a:t>:</a:t>
              </a:r>
            </a:p>
            <a:p>
              <a:pPr algn="ctr"/>
              <a:r>
                <a:rPr lang="en-US" altLang="zh-TW" sz="1400" b="1"/>
                <a:t>Interrupt 31</a:t>
              </a:r>
            </a:p>
          </p:txBody>
        </p:sp>
        <p:sp>
          <p:nvSpPr>
            <p:cNvPr id="29704" name="Line 14"/>
            <p:cNvSpPr>
              <a:spLocks noChangeShapeType="1"/>
            </p:cNvSpPr>
            <p:nvPr/>
          </p:nvSpPr>
          <p:spPr bwMode="auto">
            <a:xfrm>
              <a:off x="2336" y="3112"/>
              <a:ext cx="635" cy="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05" name="Text Box 15"/>
            <p:cNvSpPr txBox="1">
              <a:spLocks noChangeArrowheads="1"/>
            </p:cNvSpPr>
            <p:nvPr/>
          </p:nvSpPr>
          <p:spPr bwMode="auto">
            <a:xfrm>
              <a:off x="2382" y="2795"/>
              <a:ext cx="575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9pPr>
            </a:lstStyle>
            <a:p>
              <a:pPr algn="ctr"/>
              <a:r>
                <a:rPr lang="en-US" altLang="zh-TW" sz="1400" b="1" i="1"/>
                <a:t>Interrupt</a:t>
              </a:r>
            </a:p>
            <a:p>
              <a:pPr algn="ctr"/>
              <a:r>
                <a:rPr lang="en-US" altLang="zh-TW" sz="1400" b="1" i="1"/>
                <a:t>number</a:t>
              </a:r>
            </a:p>
          </p:txBody>
        </p:sp>
        <p:sp>
          <p:nvSpPr>
            <p:cNvPr id="29706" name="AutoShape 19"/>
            <p:cNvSpPr>
              <a:spLocks noChangeArrowheads="1"/>
            </p:cNvSpPr>
            <p:nvPr/>
          </p:nvSpPr>
          <p:spPr bwMode="auto">
            <a:xfrm>
              <a:off x="3016" y="2886"/>
              <a:ext cx="635" cy="454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zh-TW" sz="1600"/>
                <a:t>Cortex-M0</a:t>
              </a:r>
            </a:p>
          </p:txBody>
        </p:sp>
        <p:sp>
          <p:nvSpPr>
            <p:cNvPr id="29707" name="AutoShape 20"/>
            <p:cNvSpPr>
              <a:spLocks noChangeArrowheads="1"/>
            </p:cNvSpPr>
            <p:nvPr/>
          </p:nvSpPr>
          <p:spPr bwMode="auto">
            <a:xfrm>
              <a:off x="3107" y="3385"/>
              <a:ext cx="453" cy="454"/>
            </a:xfrm>
            <a:prstGeom prst="upArrow">
              <a:avLst>
                <a:gd name="adj1" fmla="val 50000"/>
                <a:gd name="adj2" fmla="val 25055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29708" name="Text Box 21"/>
            <p:cNvSpPr txBox="1">
              <a:spLocks noChangeArrowheads="1"/>
            </p:cNvSpPr>
            <p:nvPr/>
          </p:nvSpPr>
          <p:spPr bwMode="auto">
            <a:xfrm>
              <a:off x="3061" y="3838"/>
              <a:ext cx="637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9pPr>
            </a:lstStyle>
            <a:p>
              <a:pPr algn="ctr"/>
              <a:r>
                <a:rPr lang="en-US" altLang="zh-TW" sz="1400" b="1" i="1"/>
                <a:t>System</a:t>
              </a:r>
            </a:p>
            <a:p>
              <a:pPr algn="ctr"/>
              <a:r>
                <a:rPr lang="en-US" altLang="zh-TW" sz="1400" b="1" i="1"/>
                <a:t>interrupts</a:t>
              </a:r>
            </a:p>
          </p:txBody>
        </p:sp>
        <p:sp>
          <p:nvSpPr>
            <p:cNvPr id="29709" name="Line 22"/>
            <p:cNvSpPr>
              <a:spLocks noChangeShapeType="1"/>
            </p:cNvSpPr>
            <p:nvPr/>
          </p:nvSpPr>
          <p:spPr bwMode="auto">
            <a:xfrm>
              <a:off x="3696" y="3113"/>
              <a:ext cx="86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10" name="Text Box 23"/>
            <p:cNvSpPr txBox="1">
              <a:spLocks noChangeArrowheads="1"/>
            </p:cNvSpPr>
            <p:nvPr/>
          </p:nvSpPr>
          <p:spPr bwMode="auto">
            <a:xfrm>
              <a:off x="3696" y="2795"/>
              <a:ext cx="649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9pPr>
            </a:lstStyle>
            <a:p>
              <a:pPr algn="ctr"/>
              <a:r>
                <a:rPr lang="en-US" altLang="zh-TW" sz="1400" b="1" i="1"/>
                <a:t>Exception</a:t>
              </a:r>
            </a:p>
            <a:p>
              <a:pPr algn="ctr"/>
              <a:r>
                <a:rPr lang="en-US" altLang="zh-TW" sz="1400" b="1" i="1"/>
                <a:t>number</a:t>
              </a:r>
            </a:p>
          </p:txBody>
        </p:sp>
        <p:sp>
          <p:nvSpPr>
            <p:cNvPr id="29711" name="Rectangle 25"/>
            <p:cNvSpPr>
              <a:spLocks noChangeArrowheads="1"/>
            </p:cNvSpPr>
            <p:nvPr/>
          </p:nvSpPr>
          <p:spPr bwMode="auto">
            <a:xfrm>
              <a:off x="4694" y="2704"/>
              <a:ext cx="771" cy="104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29712" name="Rectangle 26"/>
            <p:cNvSpPr>
              <a:spLocks noChangeArrowheads="1"/>
            </p:cNvSpPr>
            <p:nvPr/>
          </p:nvSpPr>
          <p:spPr bwMode="auto">
            <a:xfrm>
              <a:off x="4694" y="2840"/>
              <a:ext cx="770" cy="13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zh-TW" sz="1400"/>
                <a:t>Exception 1</a:t>
              </a:r>
            </a:p>
          </p:txBody>
        </p:sp>
        <p:sp>
          <p:nvSpPr>
            <p:cNvPr id="29713" name="Rectangle 28"/>
            <p:cNvSpPr>
              <a:spLocks noChangeArrowheads="1"/>
            </p:cNvSpPr>
            <p:nvPr/>
          </p:nvSpPr>
          <p:spPr bwMode="auto">
            <a:xfrm>
              <a:off x="4694" y="2976"/>
              <a:ext cx="770" cy="13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zh-TW" sz="1400"/>
                <a:t>Exception 2</a:t>
              </a:r>
            </a:p>
          </p:txBody>
        </p:sp>
        <p:sp>
          <p:nvSpPr>
            <p:cNvPr id="29714" name="Rectangle 29"/>
            <p:cNvSpPr>
              <a:spLocks noChangeArrowheads="1"/>
            </p:cNvSpPr>
            <p:nvPr/>
          </p:nvSpPr>
          <p:spPr bwMode="auto">
            <a:xfrm>
              <a:off x="4694" y="3612"/>
              <a:ext cx="770" cy="13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zh-TW" sz="1400"/>
                <a:t>Exception 47</a:t>
              </a:r>
            </a:p>
          </p:txBody>
        </p:sp>
        <p:sp>
          <p:nvSpPr>
            <p:cNvPr id="29715" name="Line 30"/>
            <p:cNvSpPr>
              <a:spLocks noChangeShapeType="1"/>
            </p:cNvSpPr>
            <p:nvPr/>
          </p:nvSpPr>
          <p:spPr bwMode="auto">
            <a:xfrm>
              <a:off x="5057" y="3203"/>
              <a:ext cx="0" cy="363"/>
            </a:xfrm>
            <a:prstGeom prst="line">
              <a:avLst/>
            </a:prstGeom>
            <a:noFill/>
            <a:ln w="1587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16" name="Text Box 31"/>
            <p:cNvSpPr txBox="1">
              <a:spLocks noChangeArrowheads="1"/>
            </p:cNvSpPr>
            <p:nvPr/>
          </p:nvSpPr>
          <p:spPr bwMode="auto">
            <a:xfrm>
              <a:off x="4694" y="3793"/>
              <a:ext cx="786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9pPr>
            </a:lstStyle>
            <a:p>
              <a:r>
                <a:rPr lang="en-US" altLang="zh-TW" sz="1400" b="1" i="1"/>
                <a:t>Vector Table</a:t>
              </a:r>
            </a:p>
          </p:txBody>
        </p:sp>
        <p:sp>
          <p:nvSpPr>
            <p:cNvPr id="29717" name="Rectangle 32"/>
            <p:cNvSpPr>
              <a:spLocks noChangeArrowheads="1"/>
            </p:cNvSpPr>
            <p:nvPr/>
          </p:nvSpPr>
          <p:spPr bwMode="auto">
            <a:xfrm>
              <a:off x="4694" y="2704"/>
              <a:ext cx="770" cy="136"/>
            </a:xfrm>
            <a:prstGeom prst="rect">
              <a:avLst/>
            </a:prstGeom>
            <a:solidFill>
              <a:srgbClr val="C0C0C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en-US" altLang="zh-TW" sz="1400"/>
            </a:p>
          </p:txBody>
        </p:sp>
      </p:grpSp>
    </p:spTree>
  </p:cSld>
  <p:clrMapOvr>
    <a:masterClrMapping/>
  </p:clrMapOvr>
  <p:transition advTm="35666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smtClean="0">
                <a:cs typeface="Arial" charset="0"/>
              </a:rPr>
              <a:t>NVIC registers</a:t>
            </a:r>
          </a:p>
          <a:p>
            <a:endParaRPr lang="zh-TW" altLang="en-US" smtClean="0">
              <a:cs typeface="Arial" charset="0"/>
            </a:endParaRPr>
          </a:p>
        </p:txBody>
      </p:sp>
      <p:sp>
        <p:nvSpPr>
          <p:cNvPr id="3072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NVIC </a:t>
            </a:r>
            <a:r>
              <a:rPr lang="en-US" altLang="zh-TW" smtClean="0">
                <a:latin typeface="Arial" charset="0"/>
              </a:rPr>
              <a:t>–</a:t>
            </a:r>
            <a:r>
              <a:rPr lang="en-US" altLang="zh-TW" smtClean="0"/>
              <a:t> cont.</a:t>
            </a:r>
          </a:p>
        </p:txBody>
      </p:sp>
      <p:sp>
        <p:nvSpPr>
          <p:cNvPr id="92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3CB5A3C-9A0A-4C86-B65E-130507C39D2D}" type="slidenum">
              <a:rPr lang="zh-TW" altLang="en-US"/>
              <a:pPr>
                <a:defRPr/>
              </a:pPr>
              <a:t>26</a:t>
            </a:fld>
            <a:endParaRPr lang="en-US" altLang="zh-TW"/>
          </a:p>
        </p:txBody>
      </p:sp>
      <p:graphicFrame>
        <p:nvGraphicFramePr>
          <p:cNvPr id="7" name="Group 130"/>
          <p:cNvGraphicFramePr>
            <a:graphicFrameLocks/>
          </p:cNvGraphicFramePr>
          <p:nvPr/>
        </p:nvGraphicFramePr>
        <p:xfrm>
          <a:off x="569913" y="1557338"/>
          <a:ext cx="8496300" cy="4121150"/>
        </p:xfrm>
        <a:graphic>
          <a:graphicData uri="http://schemas.openxmlformats.org/drawingml/2006/table">
            <a:tbl>
              <a:tblPr/>
              <a:tblGrid>
                <a:gridCol w="1493201"/>
                <a:gridCol w="1284262"/>
                <a:gridCol w="3267392"/>
                <a:gridCol w="898802"/>
                <a:gridCol w="1552642"/>
              </a:tblGrid>
              <a:tr h="357073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Address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72848F"/>
                        </a:gs>
                        <a:gs pos="50000">
                          <a:srgbClr val="CCECFF"/>
                        </a:gs>
                        <a:gs pos="100000">
                          <a:srgbClr val="72848F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Name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72848F"/>
                        </a:gs>
                        <a:gs pos="50000">
                          <a:srgbClr val="CCECFF"/>
                        </a:gs>
                        <a:gs pos="100000">
                          <a:srgbClr val="72848F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Function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72848F"/>
                        </a:gs>
                        <a:gs pos="50000">
                          <a:srgbClr val="CCECFF"/>
                        </a:gs>
                        <a:gs pos="100000">
                          <a:srgbClr val="72848F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Type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72848F"/>
                        </a:gs>
                        <a:gs pos="50000">
                          <a:srgbClr val="CCECFF"/>
                        </a:gs>
                        <a:gs pos="100000">
                          <a:srgbClr val="72848F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Reset Value</a:t>
                      </a:r>
                      <a:endParaRPr kumimoji="1" lang="en-US" altLang="zh-TW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72848F"/>
                        </a:gs>
                        <a:gs pos="50000">
                          <a:srgbClr val="CCECFF"/>
                        </a:gs>
                        <a:gs pos="100000">
                          <a:srgbClr val="72848F"/>
                        </a:gs>
                      </a:gsLst>
                      <a:lin ang="5400000" scaled="1"/>
                    </a:gradFill>
                  </a:tcPr>
                </a:tc>
              </a:tr>
              <a:tr h="323746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0xE000E100</a:t>
                      </a: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NVIC_ISER</a:t>
                      </a: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Irq 0 to 31 Set-Enable Register</a:t>
                      </a: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R/W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ＭＳ Ｐゴシック" pitchFamily="34" charset="-128"/>
                          <a:cs typeface="Times New Roman" pitchFamily="18" charset="0"/>
                        </a:rPr>
                        <a:t>0x00000000</a:t>
                      </a: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</a:tr>
              <a:tr h="274290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0xE000E180</a:t>
                      </a: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NVIC_ICER</a:t>
                      </a: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Irq 0 to 31 Clear-Enable Register</a:t>
                      </a: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R/W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ＭＳ Ｐゴシック" pitchFamily="34" charset="-128"/>
                          <a:cs typeface="Times New Roman" pitchFamily="18" charset="0"/>
                        </a:rPr>
                        <a:t>0x00000000</a:t>
                      </a: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</a:tr>
              <a:tr h="315811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0xE000E200</a:t>
                      </a: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Arial Unicode MS" pitchFamily="34" charset="-120"/>
                          <a:cs typeface="Arial Unicode MS" pitchFamily="34" charset="-120"/>
                        </a:rPr>
                        <a:t>NVIC_ISPR</a:t>
                      </a: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Irq 0 to 31 Set-Pending Register</a:t>
                      </a: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R/W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0x00000000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</a:tr>
              <a:tr h="317398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0xE000E280</a:t>
                      </a: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NVIC_ICPR</a:t>
                      </a: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Irq 0 to 31 Clear-Pending Register</a:t>
                      </a: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R/W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0x00000000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</a:tr>
              <a:tr h="344377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0xE000E400</a:t>
                      </a: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NVIC_IPR0</a:t>
                      </a: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Irq 0 to 3 Priority Register</a:t>
                      </a: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R/W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0x00000000</a:t>
                      </a: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</a:tr>
              <a:tr h="315811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0xE000E404</a:t>
                      </a: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NVIC_IPR1</a:t>
                      </a: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Irq 4 to 7 Priority Register</a:t>
                      </a: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R/W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0x00000000</a:t>
                      </a: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</a:tr>
              <a:tr h="315811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0xE000E408</a:t>
                      </a: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NVIC_IPR2</a:t>
                      </a: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Irq 8 to 11 Priority Register</a:t>
                      </a: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R/W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0x00000000</a:t>
                      </a: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</a:tr>
              <a:tr h="317398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0xE000E40C</a:t>
                      </a: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NVIC_IPR3</a:t>
                      </a: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Irq 12 to 15 Priority Register</a:t>
                      </a: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R/W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0x00000000</a:t>
                      </a: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</a:tr>
              <a:tr h="314224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0xE000E410</a:t>
                      </a: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NVIC_IPR4</a:t>
                      </a: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Irq 16 to 19 Priority Register</a:t>
                      </a: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R/W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0x00000000</a:t>
                      </a: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</a:tr>
              <a:tr h="315811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0xE000E414</a:t>
                      </a: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NVIC_IPR5</a:t>
                      </a: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Irq 20 to 23 Priority Register</a:t>
                      </a: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R/W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0x00000000</a:t>
                      </a: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</a:tr>
              <a:tr h="304702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0xE000E418</a:t>
                      </a: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NVIC_IPR6</a:t>
                      </a: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Irq 24 to 27 Priority Register</a:t>
                      </a: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R/W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0x00000000</a:t>
                      </a: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</a:tr>
              <a:tr h="304702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0xE000E41C</a:t>
                      </a: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NVIC_IPR7</a:t>
                      </a: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Irq 28 to 31 Priority Register</a:t>
                      </a: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R/W</a:t>
                      </a:r>
                      <a:endParaRPr kumimoji="1" lang="en-US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latin typeface="Arial Rounded MT Bold" pitchFamily="34" charset="0"/>
                        <a:ea typeface="Arial Unicode MS" pitchFamily="34" charset="-120"/>
                        <a:cs typeface="Arial Unicode MS" pitchFamily="34" charset="-120"/>
                      </a:endParaRP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" charset="0"/>
                        </a:rPr>
                        <a:t>0x00000000</a:t>
                      </a:r>
                    </a:p>
                  </a:txBody>
                  <a:tcPr marL="103750" marR="103750" marT="45705" marB="4570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0DCB0"/>
                        </a:gs>
                        <a:gs pos="50000">
                          <a:srgbClr val="CCFFCC"/>
                        </a:gs>
                        <a:gs pos="100000">
                          <a:srgbClr val="B0DCB0"/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ransition advTm="50225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NVIC </a:t>
            </a:r>
            <a:r>
              <a:rPr lang="en-US" altLang="zh-TW" smtClean="0">
                <a:latin typeface="Arial" charset="0"/>
              </a:rPr>
              <a:t>–</a:t>
            </a:r>
            <a:r>
              <a:rPr lang="en-US" altLang="zh-TW" smtClean="0"/>
              <a:t> cont.</a:t>
            </a:r>
            <a:endParaRPr lang="zh-TW" altLang="en-US" smtClean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smtClean="0">
                <a:cs typeface="Arial" charset="0"/>
              </a:rPr>
              <a:t>Interrupt Set-Enable and Clear-Enable Registers</a:t>
            </a:r>
          </a:p>
          <a:p>
            <a:pPr lvl="1">
              <a:buFont typeface="Arial" charset="0"/>
              <a:buChar char="•"/>
            </a:pPr>
            <a:r>
              <a:rPr lang="en-US" altLang="zh-TW" smtClean="0">
                <a:cs typeface="Arial" charset="0"/>
              </a:rPr>
              <a:t>NVIC_ISER : write 1 to enable interrupt</a:t>
            </a:r>
          </a:p>
          <a:p>
            <a:pPr lvl="1">
              <a:buFont typeface="Arial" charset="0"/>
              <a:buChar char="•"/>
            </a:pPr>
            <a:r>
              <a:rPr lang="en-US" altLang="zh-TW" smtClean="0">
                <a:cs typeface="Arial" charset="0"/>
              </a:rPr>
              <a:t>NVIC_ICER : write 1 to disable interrupt</a:t>
            </a:r>
          </a:p>
          <a:p>
            <a:r>
              <a:rPr lang="en-US" altLang="zh-TW" smtClean="0">
                <a:cs typeface="Arial" charset="0"/>
              </a:rPr>
              <a:t>Interrupt Set-Pending and Clear-Pending Registers</a:t>
            </a:r>
          </a:p>
          <a:p>
            <a:pPr lvl="1">
              <a:buFont typeface="Arial" charset="0"/>
              <a:buChar char="•"/>
            </a:pPr>
            <a:r>
              <a:rPr lang="en-US" altLang="zh-TW" smtClean="0">
                <a:cs typeface="Arial" charset="0"/>
              </a:rPr>
              <a:t>NVIC_ISPR : write 1 to generate interrupt request</a:t>
            </a:r>
          </a:p>
          <a:p>
            <a:pPr lvl="1">
              <a:buFont typeface="Arial" charset="0"/>
              <a:buChar char="•"/>
            </a:pPr>
            <a:r>
              <a:rPr lang="en-US" altLang="zh-TW" smtClean="0">
                <a:cs typeface="Arial" charset="0"/>
              </a:rPr>
              <a:t>NVIC_ICPR : write 1 to remove interrupt request</a:t>
            </a:r>
          </a:p>
          <a:p>
            <a:r>
              <a:rPr lang="en-US" altLang="zh-TW" smtClean="0">
                <a:cs typeface="Arial" charset="0"/>
              </a:rPr>
              <a:t>Interrupt Priority Registers</a:t>
            </a:r>
          </a:p>
          <a:p>
            <a:pPr lvl="1">
              <a:buFont typeface="Arial" charset="0"/>
              <a:buChar char="•"/>
            </a:pPr>
            <a:r>
              <a:rPr lang="en-US" altLang="zh-TW" smtClean="0">
                <a:cs typeface="Arial" charset="0"/>
              </a:rPr>
              <a:t>NVIC_IPR0 ~ NVIC_IPR7</a:t>
            </a:r>
          </a:p>
          <a:p>
            <a:pPr lvl="1">
              <a:buFont typeface="Arial" charset="0"/>
              <a:buChar char="•"/>
            </a:pPr>
            <a:r>
              <a:rPr lang="en-US" altLang="zh-TW" smtClean="0">
                <a:cs typeface="Arial" charset="0"/>
              </a:rPr>
              <a:t>Each priority register can set up priority number of four interrupts</a:t>
            </a:r>
          </a:p>
          <a:p>
            <a:pPr lvl="1">
              <a:buFont typeface="Arial" charset="0"/>
              <a:buChar char="•"/>
            </a:pPr>
            <a:endParaRPr lang="zh-TW" altLang="en-US" smtClean="0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7B8F2E2-86DD-4711-844A-1F9FB141A320}" type="slidenum">
              <a:rPr lang="zh-TW" altLang="en-US"/>
              <a:pPr>
                <a:defRPr/>
              </a:pPr>
              <a:t>27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15875"/>
            <a:ext cx="8496300" cy="749300"/>
          </a:xfrm>
        </p:spPr>
        <p:txBody>
          <a:bodyPr/>
          <a:lstStyle/>
          <a:p>
            <a:r>
              <a:rPr lang="zh-CN" altLang="en-US" smtClean="0"/>
              <a:t>总结</a:t>
            </a:r>
            <a:endParaRPr lang="en-US" altLang="zh-TW" smtClean="0"/>
          </a:p>
        </p:txBody>
      </p:sp>
      <p:sp>
        <p:nvSpPr>
          <p:cNvPr id="32771" name="Content Placeholder 2"/>
          <p:cNvSpPr>
            <a:spLocks noGrp="1"/>
          </p:cNvSpPr>
          <p:nvPr>
            <p:ph idx="1"/>
          </p:nvPr>
        </p:nvSpPr>
        <p:spPr>
          <a:xfrm>
            <a:off x="323850" y="692150"/>
            <a:ext cx="8496300" cy="532765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zh-TW" smtClean="0">
                <a:cs typeface="Arial" charset="0"/>
              </a:rPr>
              <a:t>Cortex-M0 </a:t>
            </a:r>
            <a:r>
              <a:rPr lang="zh-CN" altLang="en-US" smtClean="0">
                <a:cs typeface="Arial" charset="0"/>
              </a:rPr>
              <a:t>总是在</a:t>
            </a:r>
            <a:r>
              <a:rPr lang="en-US" altLang="zh-TW" smtClean="0">
                <a:cs typeface="Arial" charset="0"/>
              </a:rPr>
              <a:t>privileged </a:t>
            </a:r>
            <a:r>
              <a:rPr lang="zh-CN" altLang="en-US" smtClean="0">
                <a:cs typeface="Arial" charset="0"/>
              </a:rPr>
              <a:t>模式，只支持</a:t>
            </a:r>
            <a:r>
              <a:rPr lang="en-US" altLang="zh-TW" smtClean="0">
                <a:cs typeface="Arial" charset="0"/>
              </a:rPr>
              <a:t>Thumb </a:t>
            </a:r>
            <a:r>
              <a:rPr lang="zh-CN" altLang="en-US" smtClean="0">
                <a:cs typeface="Arial" charset="0"/>
              </a:rPr>
              <a:t>指令</a:t>
            </a:r>
            <a:r>
              <a:rPr lang="en-US" altLang="zh-TW" smtClean="0">
                <a:cs typeface="Arial" charset="0"/>
              </a:rPr>
              <a:t>.</a:t>
            </a:r>
          </a:p>
          <a:p>
            <a:pPr>
              <a:lnSpc>
                <a:spcPct val="90000"/>
              </a:lnSpc>
            </a:pPr>
            <a:r>
              <a:rPr lang="zh-CN" altLang="en-US" smtClean="0">
                <a:cs typeface="Arial" charset="0"/>
              </a:rPr>
              <a:t>支持硬件上下文切换</a:t>
            </a:r>
            <a:endParaRPr lang="en-US" altLang="zh-TW" smtClean="0">
              <a:cs typeface="Arial" charset="0"/>
            </a:endParaRPr>
          </a:p>
          <a:p>
            <a:pPr lvl="1">
              <a:lnSpc>
                <a:spcPct val="90000"/>
              </a:lnSpc>
              <a:buFont typeface="Arial" charset="0"/>
              <a:buChar char="•"/>
            </a:pPr>
            <a:r>
              <a:rPr lang="en-US" altLang="zh-TW" smtClean="0">
                <a:cs typeface="Arial" charset="0"/>
              </a:rPr>
              <a:t>xPSR, return address, r14, r12, r3, r2, r1, r0</a:t>
            </a:r>
          </a:p>
          <a:p>
            <a:pPr>
              <a:lnSpc>
                <a:spcPct val="90000"/>
              </a:lnSpc>
            </a:pPr>
            <a:r>
              <a:rPr lang="zh-CN" altLang="en-US" smtClean="0">
                <a:cs typeface="Arial" charset="0"/>
              </a:rPr>
              <a:t>系统地址映射是预先定义的</a:t>
            </a:r>
            <a:r>
              <a:rPr lang="en-US" altLang="zh-TW" smtClean="0">
                <a:cs typeface="Arial" charset="0"/>
              </a:rPr>
              <a:t>. </a:t>
            </a:r>
          </a:p>
          <a:p>
            <a:pPr lvl="1">
              <a:lnSpc>
                <a:spcPct val="90000"/>
              </a:lnSpc>
              <a:buFont typeface="Arial" charset="0"/>
              <a:buChar char="•"/>
            </a:pPr>
            <a:r>
              <a:rPr lang="en-US" altLang="zh-TW" smtClean="0">
                <a:cs typeface="Arial" charset="0"/>
              </a:rPr>
              <a:t>Code, SRAM, Peripheral, System</a:t>
            </a:r>
          </a:p>
          <a:p>
            <a:pPr>
              <a:lnSpc>
                <a:spcPct val="90000"/>
              </a:lnSpc>
            </a:pPr>
            <a:r>
              <a:rPr lang="zh-CN" altLang="en-US" smtClean="0">
                <a:cs typeface="Arial" charset="0"/>
              </a:rPr>
              <a:t>包含</a:t>
            </a:r>
            <a:r>
              <a:rPr lang="en-US" altLang="zh-TW" smtClean="0">
                <a:cs typeface="Arial" charset="0"/>
              </a:rPr>
              <a:t>SysTick and NVIC</a:t>
            </a:r>
          </a:p>
          <a:p>
            <a:endParaRPr lang="zh-TW" altLang="en-US" smtClean="0">
              <a:cs typeface="Arial" charset="0"/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C815876-459C-4DAD-8EBA-06CA0283DBFF}" type="slidenum">
              <a:rPr lang="zh-TW" altLang="en-US"/>
              <a:pPr>
                <a:defRPr/>
              </a:pPr>
              <a:t>28</a:t>
            </a:fld>
            <a:endParaRPr lang="en-US" altLang="zh-TW"/>
          </a:p>
        </p:txBody>
      </p:sp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3132138" y="6308725"/>
            <a:ext cx="255428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altLang="zh-TW" sz="1400" b="1" i="1"/>
              <a:t>Cortex-M0 functional blocks</a:t>
            </a:r>
          </a:p>
        </p:txBody>
      </p:sp>
      <p:pic>
        <p:nvPicPr>
          <p:cNvPr id="3277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3860800"/>
            <a:ext cx="7046913" cy="299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/>
          <p:cNvSpPr>
            <a:spLocks noGrp="1"/>
          </p:cNvSpPr>
          <p:nvPr>
            <p:ph type="title"/>
          </p:nvPr>
        </p:nvSpPr>
        <p:spPr>
          <a:xfrm>
            <a:off x="468313" y="2982913"/>
            <a:ext cx="8496300" cy="892175"/>
          </a:xfrm>
        </p:spPr>
        <p:txBody>
          <a:bodyPr/>
          <a:lstStyle/>
          <a:p>
            <a:r>
              <a:rPr lang="en-US" altLang="zh-TW" smtClean="0">
                <a:cs typeface="Arial" charset="0"/>
              </a:rPr>
              <a:t>Thanks</a:t>
            </a:r>
            <a:endParaRPr lang="zh-TW" altLang="en-US" smtClean="0"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6A474B1-1D0D-47A4-9AFA-306CA52ED97D}" type="slidenum">
              <a:rPr lang="zh-TW" altLang="en-US"/>
              <a:pPr>
                <a:defRPr/>
              </a:pPr>
              <a:t>29</a:t>
            </a:fld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7358</TotalTime>
  <Words>1603</Words>
  <Application>Microsoft Office PowerPoint</Application>
  <PresentationFormat>On-screen Show (4:3)</PresentationFormat>
  <Paragraphs>488</Paragraphs>
  <Slides>29</Slides>
  <Notes>29</Notes>
  <HiddenSlides>4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9" baseType="lpstr">
      <vt:lpstr>Arial</vt:lpstr>
      <vt:lpstr>ＭＳ Ｐゴシック</vt:lpstr>
      <vt:lpstr>Calibri</vt:lpstr>
      <vt:lpstr>新細明體</vt:lpstr>
      <vt:lpstr>宋体</vt:lpstr>
      <vt:lpstr>Arial Rounded MT Bold</vt:lpstr>
      <vt:lpstr>Arial Unicode MS</vt:lpstr>
      <vt:lpstr>Times New Roman</vt:lpstr>
      <vt:lpstr>Verdana</vt:lpstr>
      <vt:lpstr>1_Office Theme</vt:lpstr>
      <vt:lpstr>Cortex-M0介绍</vt:lpstr>
      <vt:lpstr>ARM architecture road map</vt:lpstr>
      <vt:lpstr>Cortex-M processor roadmap</vt:lpstr>
      <vt:lpstr>Cortex-M0 性能</vt:lpstr>
      <vt:lpstr>Cortex-M0 Function Block</vt:lpstr>
      <vt:lpstr>Cortex-M0 Architecture Overview</vt:lpstr>
      <vt:lpstr>Cortex-M0 Architecture Overview – cont.</vt:lpstr>
      <vt:lpstr>内存模型</vt:lpstr>
      <vt:lpstr>异常模型</vt:lpstr>
      <vt:lpstr>Exception Model – cont.</vt:lpstr>
      <vt:lpstr>Exception Model – cont.</vt:lpstr>
      <vt:lpstr>Context Saving and Restoring</vt:lpstr>
      <vt:lpstr>Cortex-M0 地址映射</vt:lpstr>
      <vt:lpstr>Setting in Keil</vt:lpstr>
      <vt:lpstr>System Control Space (SCS)</vt:lpstr>
      <vt:lpstr>System Control Space – cont.</vt:lpstr>
      <vt:lpstr>System Control Space – cont.</vt:lpstr>
      <vt:lpstr>System timer - SysTick</vt:lpstr>
      <vt:lpstr>System timer – cont.</vt:lpstr>
      <vt:lpstr>System timer – cont.</vt:lpstr>
      <vt:lpstr>NVIC (Nested Vectored Interrupt Controller)</vt:lpstr>
      <vt:lpstr>Tail Chaining Technology</vt:lpstr>
      <vt:lpstr>Late Arrival of Higher Priority Interrupts</vt:lpstr>
      <vt:lpstr>Stack Pop Pre-emption</vt:lpstr>
      <vt:lpstr>Nested Vectored Interrupt Controller (NVIC)</vt:lpstr>
      <vt:lpstr>NVIC – cont.</vt:lpstr>
      <vt:lpstr>NVIC – cont.</vt:lpstr>
      <vt:lpstr>总结</vt:lpstr>
      <vt:lpstr>Thanks</vt:lpstr>
    </vt:vector>
  </TitlesOfParts>
  <Company>3 3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Future of Computer</dc:title>
  <dc:creator>3 3</dc:creator>
  <cp:lastModifiedBy>CA10 DZWANG</cp:lastModifiedBy>
  <cp:revision>170</cp:revision>
  <dcterms:created xsi:type="dcterms:W3CDTF">2008-04-28T08:14:33Z</dcterms:created>
  <dcterms:modified xsi:type="dcterms:W3CDTF">2013-04-23T02:04:43Z</dcterms:modified>
</cp:coreProperties>
</file>