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notesMasterIdLst>
    <p:notesMasterId r:id="rId39"/>
  </p:notesMasterIdLst>
  <p:sldIdLst>
    <p:sldId id="289" r:id="rId2"/>
    <p:sldId id="393" r:id="rId3"/>
    <p:sldId id="394" r:id="rId4"/>
    <p:sldId id="395" r:id="rId5"/>
    <p:sldId id="396" r:id="rId6"/>
    <p:sldId id="397" r:id="rId7"/>
    <p:sldId id="398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6" r:id="rId16"/>
    <p:sldId id="407" r:id="rId17"/>
    <p:sldId id="408" r:id="rId18"/>
    <p:sldId id="409" r:id="rId19"/>
    <p:sldId id="410" r:id="rId20"/>
    <p:sldId id="411" r:id="rId21"/>
    <p:sldId id="412" r:id="rId22"/>
    <p:sldId id="413" r:id="rId23"/>
    <p:sldId id="414" r:id="rId24"/>
    <p:sldId id="416" r:id="rId25"/>
    <p:sldId id="417" r:id="rId26"/>
    <p:sldId id="384" r:id="rId27"/>
    <p:sldId id="418" r:id="rId28"/>
    <p:sldId id="419" r:id="rId29"/>
    <p:sldId id="391" r:id="rId30"/>
    <p:sldId id="383" r:id="rId31"/>
    <p:sldId id="382" r:id="rId32"/>
    <p:sldId id="381" r:id="rId33"/>
    <p:sldId id="379" r:id="rId34"/>
    <p:sldId id="385" r:id="rId35"/>
    <p:sldId id="387" r:id="rId36"/>
    <p:sldId id="388" r:id="rId37"/>
    <p:sldId id="420" r:id="rId38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 Rounded MT Bold"/>
        <a:ea typeface="Arial Unicode MS" pitchFamily="34" charset="-122"/>
        <a:cs typeface="Arial Unicode MS" pitchFamily="34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FF"/>
    <a:srgbClr val="FDEA31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8519" autoAdjust="0"/>
    <p:restoredTop sz="85391" autoAdjust="0"/>
  </p:normalViewPr>
  <p:slideViewPr>
    <p:cSldViewPr>
      <p:cViewPr varScale="1">
        <p:scale>
          <a:sx n="86" d="100"/>
          <a:sy n="86" d="100"/>
        </p:scale>
        <p:origin x="-3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"/>
    </p:cViewPr>
  </p:sorterViewPr>
  <p:notesViewPr>
    <p:cSldViewPr>
      <p:cViewPr varScale="1">
        <p:scale>
          <a:sx n="60" d="100"/>
          <a:sy n="60" d="100"/>
        </p:scale>
        <p:origin x="-253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PMingLiU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PMingLiU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PMingLiU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PMingLiU" pitchFamily="18" charset="-120"/>
              </a:defRPr>
            </a:lvl1pPr>
          </a:lstStyle>
          <a:p>
            <a:pPr>
              <a:defRPr/>
            </a:pPr>
            <a:fld id="{F414D647-090B-4627-927D-6F6A57E88C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642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PMingLiU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PMingLiU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PMingLiU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PMingLiU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493EB97D-E055-46FF-8A79-4ABCF3912619}" type="slidenum">
              <a:rPr lang="en-US" altLang="zh-TW" sz="1200" smtClean="0">
                <a:latin typeface="Arial" pitchFamily="34" charset="0"/>
                <a:ea typeface="PMingLiU" pitchFamily="18" charset="-120"/>
              </a:rPr>
              <a:pPr eaLnBrk="1" hangingPunct="1"/>
              <a:t>1</a:t>
            </a:fld>
            <a:endParaRPr lang="en-US" altLang="zh-TW" sz="1200" smtClean="0">
              <a:latin typeface="Arial" pitchFamily="34" charset="0"/>
              <a:ea typeface="PMingLiU" pitchFamily="18" charset="-12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zh-TW" smtClean="0">
                <a:latin typeface="Arial" pitchFamily="34" charset="0"/>
              </a:rPr>
              <a:t>In the next topic, I will present the Flash Memory Controller</a:t>
            </a:r>
            <a:endParaRPr lang="zh-TW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rgbClr val="0D0D0D"/>
                </a:solidFill>
              </a:defRPr>
            </a:lvl1pPr>
          </a:lstStyle>
          <a:p>
            <a:pPr>
              <a:defRPr/>
            </a:pPr>
            <a:fld id="{4814D171-0561-41C3-AA82-DFEB233A6496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0D0D0D"/>
                </a:solidFill>
              </a:defRPr>
            </a:lvl1pPr>
          </a:lstStyle>
          <a:p>
            <a:pPr>
              <a:defRPr/>
            </a:pPr>
            <a:fld id="{4D0F9B3B-2364-41D7-95CA-908F7FE394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782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FE50F-EA05-4475-84F0-21D2EF03EDC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D25E0-8E0C-4CA1-9534-A6C25365A33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7914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11CB2-567D-429F-8BA4-8A568D6CFFC4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2FB78-9027-46FB-A4E0-00C493E415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218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Arial Unicode MS" pitchFamily="34" charset="-120"/>
                <a:cs typeface="Arial Unicode MS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C7A41-3AD4-4C54-A450-90166D4C3CE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7302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Calibri" pitchFamily="34" charset="0"/>
                <a:ea typeface="PMingLiU" pitchFamily="18" charset="-120"/>
              </a:defRPr>
            </a:lvl1pPr>
          </a:lstStyle>
          <a:p>
            <a:pPr>
              <a:defRPr/>
            </a:pPr>
            <a:fld id="{712E36E9-9516-4D66-9004-01EE60FB778F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7F7F7F"/>
                </a:solidFill>
                <a:latin typeface="Calibri" pitchFamily="34" charset="0"/>
                <a:ea typeface="PMingLiU" pitchFamily="18" charset="-120"/>
              </a:defRPr>
            </a:lvl1pPr>
          </a:lstStyle>
          <a:p>
            <a:pPr>
              <a:defRPr/>
            </a:pPr>
            <a:fld id="{36BC2A02-1A58-48A0-895F-D182A20AF09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59" r:id="rId2"/>
    <p:sldLayoutId id="2147483760" r:id="rId3"/>
    <p:sldLayoutId id="2147483762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•"/>
        <a:defRPr sz="2800" b="1" kern="1200">
          <a:solidFill>
            <a:schemeClr val="tx1"/>
          </a:solidFill>
          <a:latin typeface="+mn-lt"/>
          <a:ea typeface="PMingLiU" pitchFamily="18" charset="-12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PMingLiU" pitchFamily="18" charset="-12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PMingLiU" pitchFamily="18" charset="-12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PMingLiU" pitchFamily="18" charset="-12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PMingLiU" pitchFamily="18" charset="-12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91440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NuMicro Nano</a:t>
            </a:r>
            <a:br>
              <a:rPr lang="en-US" altLang="zh-TW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zh-TW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Flash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控制器</a:t>
            </a:r>
            <a:r>
              <a:rPr lang="en-US" altLang="zh-TW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n-US" altLang="zh-TW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FMC)</a:t>
            </a:r>
          </a:p>
        </p:txBody>
      </p:sp>
      <p:sp>
        <p:nvSpPr>
          <p:cNvPr id="4099" name="Rectangle 7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fld id="{35B21A76-7187-4006-BED9-2A65501317B4}" type="slidenum">
              <a:rPr kumimoji="0" lang="en-US" altLang="zh-TW" smtClean="0">
                <a:latin typeface="Arial" pitchFamily="34" charset="0"/>
                <a:ea typeface="MS PGothic" pitchFamily="34" charset="-128"/>
              </a:rPr>
              <a:pPr/>
              <a:t>1</a:t>
            </a:fld>
            <a:endParaRPr kumimoji="0" lang="en-US" altLang="zh-TW" smtClean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750888" y="4629150"/>
            <a:ext cx="7632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endParaRPr lang="en-US" altLang="zh-TW" sz="2400">
              <a:solidFill>
                <a:srgbClr val="333399"/>
              </a:solidFill>
              <a:ea typeface="PMingLiU" pitchFamily="18" charset="-120"/>
            </a:endParaRP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0888" y="4629150"/>
            <a:ext cx="7632700" cy="7048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zh-TW" smtClean="0"/>
              <a:t>NuMicro@nuvoton.com</a:t>
            </a:r>
          </a:p>
        </p:txBody>
      </p:sp>
    </p:spTree>
  </p:cSld>
  <p:clrMapOvr>
    <a:masterClrMapping/>
  </p:clrMapOvr>
  <p:transition advTm="734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内容</a:t>
            </a:r>
            <a:endParaRPr lang="zh-TW" altLang="en-US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zh-TW" dirty="0" smtClean="0"/>
              <a:t>Flash </a:t>
            </a:r>
            <a:r>
              <a:rPr lang="zh-CN" altLang="en-US" dirty="0" smtClean="0">
                <a:latin typeface="+mn-ea"/>
                <a:ea typeface="+mn-ea"/>
              </a:rPr>
              <a:t>控制器特性</a:t>
            </a:r>
            <a:endParaRPr lang="en-US" altLang="zh-TW" dirty="0" smtClean="0">
              <a:latin typeface="+mn-ea"/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TW" smtClean="0"/>
              <a:t>Flash </a:t>
            </a:r>
            <a:r>
              <a:rPr lang="zh-CN" altLang="en-US" smtClean="0">
                <a:latin typeface="+mn-ea"/>
                <a:ea typeface="+mn-ea"/>
              </a:rPr>
              <a:t>映射</a:t>
            </a:r>
            <a:endParaRPr lang="en-US" altLang="zh-TW" dirty="0" smtClean="0">
              <a:latin typeface="+mn-ea"/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TW" dirty="0" smtClean="0"/>
              <a:t>Data Flash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TW" dirty="0" smtClean="0"/>
              <a:t>FMC </a:t>
            </a:r>
            <a:r>
              <a:rPr lang="zh-CN" altLang="en-US" dirty="0" smtClean="0">
                <a:latin typeface="+mn-ea"/>
                <a:ea typeface="+mn-ea"/>
              </a:rPr>
              <a:t>寄存器</a:t>
            </a:r>
            <a:endParaRPr lang="en-US" altLang="zh-TW" dirty="0" smtClean="0">
              <a:latin typeface="+mn-ea"/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TW" dirty="0" smtClean="0"/>
              <a:t>ISP </a:t>
            </a:r>
            <a:r>
              <a:rPr lang="zh-CN" altLang="en-US" dirty="0" smtClean="0">
                <a:latin typeface="+mn-ea"/>
                <a:ea typeface="+mn-ea"/>
              </a:rPr>
              <a:t>命令</a:t>
            </a:r>
            <a:endParaRPr lang="en-US" altLang="zh-TW" dirty="0" smtClean="0">
              <a:latin typeface="+mn-ea"/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dirty="0" smtClean="0">
                <a:latin typeface="+mn-ea"/>
                <a:ea typeface="+mn-ea"/>
              </a:rPr>
              <a:t>用户配置</a:t>
            </a:r>
            <a:endParaRPr lang="en-US" altLang="zh-TW" dirty="0" smtClean="0">
              <a:latin typeface="+mn-ea"/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dirty="0">
                <a:latin typeface="+mn-ea"/>
                <a:ea typeface="+mn-ea"/>
              </a:rPr>
              <a:t>启动选择</a:t>
            </a:r>
            <a:endParaRPr lang="en-US" altLang="zh-TW" dirty="0" smtClean="0">
              <a:latin typeface="+mn-ea"/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TW" dirty="0" smtClean="0"/>
              <a:t>In System Programming (ISP)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TW" dirty="0" smtClean="0"/>
              <a:t>In Application Programming (IAP)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dirty="0" smtClean="0">
                <a:latin typeface="+mn-ea"/>
                <a:ea typeface="+mn-ea"/>
              </a:rPr>
              <a:t>范例</a:t>
            </a:r>
            <a:endParaRPr lang="en-US" altLang="zh-TW" dirty="0" smtClean="0">
              <a:latin typeface="+mn-ea"/>
              <a:ea typeface="+mn-ea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7074A636-D3C7-4D26-A76B-B1C46A18CF0E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Flash </a:t>
            </a:r>
            <a:r>
              <a:rPr lang="zh-CN" altLang="en-US" dirty="0" smtClean="0">
                <a:latin typeface="+mn-ea"/>
                <a:ea typeface="+mn-ea"/>
              </a:rPr>
              <a:t>内存特性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defRPr/>
            </a:pPr>
            <a:r>
              <a:rPr lang="en-US" altLang="zh-TW" dirty="0" smtClean="0">
                <a:ea typeface="Arial Unicode MS" pitchFamily="34" charset="-122"/>
                <a:cs typeface="Arial Unicode MS" pitchFamily="34" charset="-122"/>
              </a:rPr>
              <a:t>APROM 123/64/32 KB </a:t>
            </a:r>
          </a:p>
          <a:p>
            <a:pPr marL="457200" indent="-457200" eaLnBrk="1" hangingPunct="1">
              <a:defRPr/>
            </a:pPr>
            <a:r>
              <a:rPr lang="en-US" altLang="zh-TW" dirty="0" smtClean="0"/>
              <a:t>4KB in system programming </a:t>
            </a:r>
            <a:r>
              <a:rPr lang="zh-CN" altLang="en-US" dirty="0" smtClean="0">
                <a:latin typeface="+mn-ea"/>
                <a:ea typeface="+mn-ea"/>
              </a:rPr>
              <a:t>空间</a:t>
            </a:r>
            <a:r>
              <a:rPr lang="en-US" altLang="zh-TW" dirty="0" smtClean="0"/>
              <a:t>(LDROM) </a:t>
            </a:r>
            <a:br>
              <a:rPr lang="en-US" altLang="zh-TW" dirty="0" smtClean="0"/>
            </a:br>
            <a:r>
              <a:rPr lang="en-US" altLang="zh-TW" dirty="0" smtClean="0"/>
              <a:t>for ISP loader</a:t>
            </a:r>
            <a:endParaRPr lang="en-US" altLang="zh-TW" dirty="0" smtClean="0">
              <a:ea typeface="Arial Unicode MS" pitchFamily="34" charset="-122"/>
              <a:cs typeface="Arial Unicode MS" pitchFamily="34" charset="-122"/>
            </a:endParaRPr>
          </a:p>
          <a:p>
            <a:pPr marL="457200" indent="-457200" eaLnBrk="1" hangingPunct="1">
              <a:defRPr/>
            </a:pPr>
            <a:r>
              <a:rPr lang="en-US" altLang="zh-CN" dirty="0" smtClean="0"/>
              <a:t>D</a:t>
            </a:r>
            <a:r>
              <a:rPr lang="en-US" altLang="zh-TW" dirty="0" smtClean="0"/>
              <a:t>ata flash </a:t>
            </a:r>
            <a:r>
              <a:rPr lang="zh-CN" altLang="en-US" dirty="0" smtClean="0">
                <a:latin typeface="+mn-ea"/>
                <a:ea typeface="+mn-ea"/>
              </a:rPr>
              <a:t>起始地址和大小可以编程</a:t>
            </a:r>
            <a:endParaRPr lang="en-US" altLang="zh-TW" dirty="0" smtClean="0">
              <a:latin typeface="+mn-ea"/>
              <a:ea typeface="+mn-ea"/>
            </a:endParaRPr>
          </a:p>
          <a:p>
            <a:pPr marL="457200" indent="-457200" eaLnBrk="1" hangingPunct="1">
              <a:defRPr/>
            </a:pPr>
            <a:r>
              <a:rPr lang="zh-CN" altLang="en-US" dirty="0" smtClean="0">
                <a:latin typeface="+mn-ea"/>
                <a:ea typeface="+mn-ea"/>
              </a:rPr>
              <a:t>页擦除单位</a:t>
            </a:r>
            <a:r>
              <a:rPr lang="en-US" altLang="zh-TW" dirty="0" smtClean="0"/>
              <a:t>512 bytes</a:t>
            </a:r>
          </a:p>
          <a:p>
            <a:pPr marL="457200" indent="-457200" eaLnBrk="1" hangingPunct="1">
              <a:defRPr/>
            </a:pPr>
            <a:r>
              <a:rPr lang="zh-CN" altLang="en-US" dirty="0"/>
              <a:t>支持</a:t>
            </a:r>
            <a:r>
              <a:rPr lang="en-US" altLang="zh-TW" dirty="0" smtClean="0"/>
              <a:t>PDMA </a:t>
            </a:r>
            <a:r>
              <a:rPr lang="zh-CN" altLang="en-US" dirty="0" smtClean="0"/>
              <a:t>读</a:t>
            </a:r>
            <a:r>
              <a:rPr lang="en-US" altLang="zh-TW" dirty="0" smtClean="0"/>
              <a:t> Data Flash</a:t>
            </a:r>
          </a:p>
          <a:p>
            <a:pPr marL="457200" indent="-457200">
              <a:buFont typeface="Arial" pitchFamily="34" charset="0"/>
              <a:buNone/>
              <a:defRPr/>
            </a:pPr>
            <a:endParaRPr lang="zh-TW" altLang="en-US" dirty="0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703C29C4-43C4-4D88-9CEE-00BF82323D91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3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1039813"/>
            <a:ext cx="7705725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Flash </a:t>
            </a:r>
            <a:r>
              <a:rPr lang="zh-CN" altLang="en-US" dirty="0" smtClean="0">
                <a:latin typeface="+mn-ea"/>
                <a:ea typeface="+mn-ea"/>
              </a:rPr>
              <a:t>内存映射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70B3107F-BE6F-46DA-86D9-DAE27C41352B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4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39975" y="3429000"/>
            <a:ext cx="2262188" cy="29543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cs typeface="Arial Unicode MS" pitchFamily="34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64163" y="4905375"/>
            <a:ext cx="2952750" cy="13319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cs typeface="Arial Unicode MS" pitchFamily="34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39975" y="1557338"/>
            <a:ext cx="2262188" cy="863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cs typeface="Arial Unicode MS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Data Flash</a:t>
            </a:r>
            <a:endParaRPr lang="zh-TW" altLang="en-US" smtClean="0"/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B231EBFA-7362-402C-8BFA-59DBE8AA5ADF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5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844550"/>
            <a:ext cx="6840538" cy="569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476375" y="1844675"/>
            <a:ext cx="2374900" cy="3603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cs typeface="Arial Unicode MS" pitchFamily="34" charset="-122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51275" y="4292600"/>
            <a:ext cx="2016125" cy="3603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cs typeface="Arial Unicode MS" pitchFamily="34" charset="-122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40425" y="5445125"/>
            <a:ext cx="2160588" cy="3603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cs typeface="Arial Unicode MS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FMC </a:t>
            </a:r>
            <a:r>
              <a:rPr lang="zh-CN" altLang="en-US" dirty="0" smtClean="0">
                <a:latin typeface="+mn-ea"/>
                <a:ea typeface="+mn-ea"/>
              </a:rPr>
              <a:t>寄存器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9219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435F0050-95B6-4D2F-B0B0-6FA3EA394969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6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439"/>
          <p:cNvGraphicFramePr>
            <a:graphicFrameLocks noGrp="1"/>
          </p:cNvGraphicFramePr>
          <p:nvPr/>
        </p:nvGraphicFramePr>
        <p:xfrm>
          <a:off x="755650" y="1341438"/>
          <a:ext cx="7920038" cy="4249739"/>
        </p:xfrm>
        <a:graphic>
          <a:graphicData uri="http://schemas.openxmlformats.org/drawingml/2006/table">
            <a:tbl>
              <a:tblPr/>
              <a:tblGrid>
                <a:gridCol w="1195388"/>
                <a:gridCol w="1568450"/>
                <a:gridCol w="598487"/>
                <a:gridCol w="3103563"/>
                <a:gridCol w="1454150"/>
              </a:tblGrid>
              <a:tr h="48577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Register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Offset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Reset Value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368300">
                <a:tc gridSpan="5"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Base Address (FMC_BA) : 0x5000_C000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ISPCON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控制寄存器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0x0000_0000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ISPADR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地址寄存器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0x0000_0000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ISPDAT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数据寄存器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0x0000_0000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ISPCMD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命令寄存器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0x0000_0000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ISPTRG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触发寄存器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0x0000_0000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DFBADR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Data Flash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起始地址</a:t>
                      </a: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User Config1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ISPSTA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R/W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</a:t>
                      </a:r>
                      <a:r>
                        <a:rPr kumimoji="1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状态寄存器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0x0000_0000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ISPCON</a:t>
            </a:r>
            <a:endParaRPr lang="zh-TW" altLang="en-US" smtClean="0"/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0EF0948B-8F3C-4AF1-8139-81309B9D81B7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7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45"/>
          <p:cNvGraphicFramePr>
            <a:graphicFrameLocks noGrp="1"/>
          </p:cNvGraphicFramePr>
          <p:nvPr/>
        </p:nvGraphicFramePr>
        <p:xfrm>
          <a:off x="827088" y="1125538"/>
          <a:ext cx="7488237" cy="4032252"/>
        </p:xfrm>
        <a:graphic>
          <a:graphicData uri="http://schemas.openxmlformats.org/drawingml/2006/table">
            <a:tbl>
              <a:tblPr/>
              <a:tblGrid>
                <a:gridCol w="1274762"/>
                <a:gridCol w="1354138"/>
                <a:gridCol w="4859337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[31:7]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-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[6]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ISPFF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Fail Flag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[5]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LDUEN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LDROM Update Enable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[4]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CFGUEN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Enable Config-bits Update by ISP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[3]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APUEN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APROM Update Enable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[2]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-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[1]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BS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Boot Select (1:LDROM; 0:APROM)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[0]</a:t>
                      </a:r>
                    </a:p>
                  </a:txBody>
                  <a:tcPr marT="45726" marB="45726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ISPEN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Enable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ISPADR</a:t>
            </a:r>
            <a:endParaRPr lang="zh-TW" altLang="en-US" smtClean="0"/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98C2EE6C-6D22-437A-B454-DD96F681419C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8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81"/>
          <p:cNvGraphicFramePr>
            <a:graphicFrameLocks noGrp="1"/>
          </p:cNvGraphicFramePr>
          <p:nvPr/>
        </p:nvGraphicFramePr>
        <p:xfrm>
          <a:off x="1476375" y="1052513"/>
          <a:ext cx="6767513" cy="884237"/>
        </p:xfrm>
        <a:graphic>
          <a:graphicData uri="http://schemas.openxmlformats.org/drawingml/2006/table">
            <a:tbl>
              <a:tblPr/>
              <a:tblGrid>
                <a:gridCol w="1150938"/>
                <a:gridCol w="1223962"/>
                <a:gridCol w="4392613"/>
              </a:tblGrid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33" marB="45733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33" marB="4573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94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[31:0]</a:t>
                      </a:r>
                    </a:p>
                  </a:txBody>
                  <a:tcPr marT="45733" marB="45733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Address</a:t>
                      </a:r>
                    </a:p>
                  </a:txBody>
                  <a:tcPr marT="45733" marB="4573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erase/program/read address</a:t>
                      </a:r>
                    </a:p>
                  </a:txBody>
                  <a:tcPr marT="45733" marB="4573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1" name="Title 1"/>
          <p:cNvSpPr txBox="1">
            <a:spLocks/>
          </p:cNvSpPr>
          <p:nvPr/>
        </p:nvSpPr>
        <p:spPr bwMode="auto">
          <a:xfrm>
            <a:off x="476250" y="2636838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ctr"/>
            <a:r>
              <a:rPr lang="en-US" altLang="zh-TW" sz="3600" b="1">
                <a:solidFill>
                  <a:srgbClr val="D00600"/>
                </a:solidFill>
                <a:latin typeface="Calibri" pitchFamily="34" charset="0"/>
                <a:ea typeface="PMingLiU" pitchFamily="18" charset="-120"/>
              </a:rPr>
              <a:t>ISPDAT</a:t>
            </a:r>
            <a:endParaRPr lang="zh-TW" altLang="en-US" sz="3600" b="1">
              <a:solidFill>
                <a:srgbClr val="D00600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7" name="Group 82"/>
          <p:cNvGraphicFramePr>
            <a:graphicFrameLocks noGrp="1"/>
          </p:cNvGraphicFramePr>
          <p:nvPr/>
        </p:nvGraphicFramePr>
        <p:xfrm>
          <a:off x="1476375" y="3529013"/>
          <a:ext cx="6767513" cy="863600"/>
        </p:xfrm>
        <a:graphic>
          <a:graphicData uri="http://schemas.openxmlformats.org/drawingml/2006/table">
            <a:tbl>
              <a:tblPr/>
              <a:tblGrid>
                <a:gridCol w="1150938"/>
                <a:gridCol w="1223962"/>
                <a:gridCol w="4392613"/>
              </a:tblGrid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669" marB="45669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669" marB="4566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524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[31:0]</a:t>
                      </a:r>
                    </a:p>
                  </a:txBody>
                  <a:tcPr marT="45669" marB="45669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Data</a:t>
                      </a:r>
                    </a:p>
                  </a:txBody>
                  <a:tcPr marT="45669" marB="4566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program/read data word</a:t>
                      </a:r>
                    </a:p>
                  </a:txBody>
                  <a:tcPr marT="45669" marB="4566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ISPCMD</a:t>
            </a:r>
            <a:endParaRPr lang="zh-TW" altLang="en-US" smtClean="0"/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84429794-36E1-45D1-86CD-F19FE80677FA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9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79"/>
          <p:cNvGraphicFramePr>
            <a:graphicFrameLocks noGrp="1"/>
          </p:cNvGraphicFramePr>
          <p:nvPr/>
        </p:nvGraphicFramePr>
        <p:xfrm>
          <a:off x="1476375" y="1052513"/>
          <a:ext cx="6983413" cy="1646237"/>
        </p:xfrm>
        <a:graphic>
          <a:graphicData uri="http://schemas.openxmlformats.org/drawingml/2006/table">
            <a:tbl>
              <a:tblPr/>
              <a:tblGrid>
                <a:gridCol w="1150938"/>
                <a:gridCol w="1223962"/>
                <a:gridCol w="4608513"/>
              </a:tblGrid>
              <a:tr h="3048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40" marB="4574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35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[31:6]</a:t>
                      </a:r>
                    </a:p>
                  </a:txBody>
                  <a:tcPr marT="45740" marB="4574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Reserved</a:t>
                      </a: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[5]</a:t>
                      </a:r>
                    </a:p>
                  </a:txBody>
                  <a:tcPr marT="45740" marB="4574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FOEN</a:t>
                      </a: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[4]</a:t>
                      </a:r>
                    </a:p>
                  </a:txBody>
                  <a:tcPr marT="45740" marB="4574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FCEN</a:t>
                      </a: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[3:0]</a:t>
                      </a:r>
                    </a:p>
                  </a:txBody>
                  <a:tcPr marT="45740" marB="4574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FCTRL</a:t>
                      </a: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40" marB="4574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78"/>
          <p:cNvGraphicFramePr>
            <a:graphicFrameLocks noGrp="1"/>
          </p:cNvGraphicFramePr>
          <p:nvPr/>
        </p:nvGraphicFramePr>
        <p:xfrm>
          <a:off x="1476375" y="2997200"/>
          <a:ext cx="6983413" cy="3087688"/>
        </p:xfrm>
        <a:graphic>
          <a:graphicData uri="http://schemas.openxmlformats.org/drawingml/2006/table">
            <a:tbl>
              <a:tblPr/>
              <a:tblGrid>
                <a:gridCol w="3024188"/>
                <a:gridCol w="1223962"/>
                <a:gridCol w="1008063"/>
                <a:gridCol w="1727200"/>
              </a:tblGrid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" pitchFamily="34" charset="0"/>
                        </a:rPr>
                        <a:t>Operation Mode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FOEN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FCEN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" pitchFamily="34" charset="0"/>
                        </a:rPr>
                        <a:t>FCTRL[3:0]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Read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Vector Page Remap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1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0xE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Program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1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0x1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Page Erase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1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0x2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Read CID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0xB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Read DID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0xC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" pitchFamily="34" charset="0"/>
                        </a:rPr>
                        <a:t>Read UID/UCID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新細明體" pitchFamily="18" charset="-120"/>
                          <a:cs typeface="Arial Unicode MS" pitchFamily="34" charset="-120"/>
                        </a:rPr>
                        <a:t>0x4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ISPTRG</a:t>
            </a:r>
            <a:endParaRPr lang="zh-TW" altLang="en-US" smtClean="0"/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6295F47E-535D-4A23-8C9C-999B279B35DB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10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6" name="Group 45"/>
          <p:cNvGraphicFramePr>
            <a:graphicFrameLocks noGrp="1"/>
          </p:cNvGraphicFramePr>
          <p:nvPr/>
        </p:nvGraphicFramePr>
        <p:xfrm>
          <a:off x="1763713" y="981075"/>
          <a:ext cx="6696075" cy="974742"/>
        </p:xfrm>
        <a:graphic>
          <a:graphicData uri="http://schemas.openxmlformats.org/drawingml/2006/table">
            <a:tbl>
              <a:tblPr/>
              <a:tblGrid>
                <a:gridCol w="1150937"/>
                <a:gridCol w="1223963"/>
                <a:gridCol w="4321175"/>
              </a:tblGrid>
              <a:tr h="30462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610" marB="4561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610" marB="456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3505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[31:1]</a:t>
                      </a:r>
                    </a:p>
                  </a:txBody>
                  <a:tcPr marT="45610" marB="4561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Reserved</a:t>
                      </a:r>
                    </a:p>
                  </a:txBody>
                  <a:tcPr marT="45610" marB="456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610" marB="456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05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[0]</a:t>
                      </a:r>
                    </a:p>
                  </a:txBody>
                  <a:tcPr marT="45610" marB="4561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ISPGO</a:t>
                      </a:r>
                    </a:p>
                  </a:txBody>
                  <a:tcPr marT="45610" marB="456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ISP start trigger</a:t>
                      </a:r>
                    </a:p>
                  </a:txBody>
                  <a:tcPr marT="45610" marB="456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3" name="Title 1"/>
          <p:cNvSpPr txBox="1">
            <a:spLocks/>
          </p:cNvSpPr>
          <p:nvPr/>
        </p:nvSpPr>
        <p:spPr bwMode="auto">
          <a:xfrm>
            <a:off x="323850" y="2312988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ctr"/>
            <a:r>
              <a:rPr lang="en-US" altLang="zh-TW" sz="3600" b="1">
                <a:solidFill>
                  <a:srgbClr val="D00600"/>
                </a:solidFill>
                <a:latin typeface="Calibri" pitchFamily="34" charset="0"/>
                <a:ea typeface="PMingLiU" pitchFamily="18" charset="-120"/>
              </a:rPr>
              <a:t>DFBADR</a:t>
            </a:r>
            <a:endParaRPr lang="zh-TW" altLang="en-US" sz="3600" b="1">
              <a:solidFill>
                <a:srgbClr val="D00600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8" name="Group 46"/>
          <p:cNvGraphicFramePr>
            <a:graphicFrameLocks noGrp="1"/>
          </p:cNvGraphicFramePr>
          <p:nvPr/>
        </p:nvGraphicFramePr>
        <p:xfrm>
          <a:off x="1763713" y="3225800"/>
          <a:ext cx="6696075" cy="639767"/>
        </p:xfrm>
        <a:graphic>
          <a:graphicData uri="http://schemas.openxmlformats.org/drawingml/2006/table">
            <a:tbl>
              <a:tblPr/>
              <a:tblGrid>
                <a:gridCol w="1150937"/>
                <a:gridCol w="1223963"/>
                <a:gridCol w="4321175"/>
              </a:tblGrid>
              <a:tr h="30465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635" marB="45635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635" marB="456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3510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[31:0]</a:t>
                      </a:r>
                    </a:p>
                  </a:txBody>
                  <a:tcPr marT="45635" marB="45635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DFBA</a:t>
                      </a:r>
                    </a:p>
                  </a:txBody>
                  <a:tcPr marT="45635" marB="456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Data Flash Base Address</a:t>
                      </a:r>
                    </a:p>
                  </a:txBody>
                  <a:tcPr marT="45635" marB="456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ISPSTA</a:t>
            </a:r>
            <a:endParaRPr lang="zh-TW" altLang="en-US" smtClean="0"/>
          </a:p>
        </p:txBody>
      </p:sp>
      <p:sp>
        <p:nvSpPr>
          <p:cNvPr id="14339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AEAA6F22-9413-487C-ADAC-3E7E01327B17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11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41"/>
          <p:cNvGraphicFramePr>
            <a:graphicFrameLocks noGrp="1"/>
          </p:cNvGraphicFramePr>
          <p:nvPr/>
        </p:nvGraphicFramePr>
        <p:xfrm>
          <a:off x="1116013" y="1125538"/>
          <a:ext cx="7559675" cy="2951159"/>
        </p:xfrm>
        <a:graphic>
          <a:graphicData uri="http://schemas.openxmlformats.org/drawingml/2006/table">
            <a:tbl>
              <a:tblPr/>
              <a:tblGrid>
                <a:gridCol w="1258887"/>
                <a:gridCol w="1338263"/>
                <a:gridCol w="4962525"/>
              </a:tblGrid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" pitchFamily="34" charset="0"/>
                      </a:endParaRP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[31:21]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Reserved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[20:9]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VECMAP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Vector Page Mapping Address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[8:7]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Reserved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[6]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ISPFF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ISP Fail flag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[5:3]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Reserved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[2:1]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CBS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Boot Selection Status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[0]</a:t>
                      </a:r>
                    </a:p>
                  </a:txBody>
                  <a:tcPr marT="45701" marB="45701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ISPBUSY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5738" algn="l"/>
                        </a:tabLst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ISP BUSY</a:t>
                      </a:r>
                    </a:p>
                  </a:txBody>
                  <a:tcPr marT="45701" marB="4570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ISP</a:t>
            </a:r>
            <a:r>
              <a:rPr lang="en-US" altLang="zh-TW" dirty="0" smtClean="0">
                <a:solidFill>
                  <a:schemeClr val="tx2"/>
                </a:solidFill>
                <a:latin typeface="Arial Rounded MT Bold"/>
              </a:rPr>
              <a:t> </a:t>
            </a:r>
            <a:r>
              <a:rPr lang="zh-CN" altLang="en-US" dirty="0" smtClean="0">
                <a:solidFill>
                  <a:srgbClr val="C00000"/>
                </a:solidFill>
                <a:latin typeface="+mn-ea"/>
                <a:ea typeface="+mn-ea"/>
              </a:rPr>
              <a:t>命令</a:t>
            </a:r>
            <a:endParaRPr lang="zh-TW" altLang="en-US" dirty="0" smtClean="0">
              <a:solidFill>
                <a:srgbClr val="C00000"/>
              </a:solidFill>
              <a:latin typeface="+mn-ea"/>
              <a:ea typeface="+mn-ea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905189BB-6D3A-49CC-9EB0-D101FE403BD5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12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15364" name="Object 27"/>
          <p:cNvGraphicFramePr>
            <a:graphicFrameLocks noChangeAspect="1"/>
          </p:cNvGraphicFramePr>
          <p:nvPr/>
        </p:nvGraphicFramePr>
        <p:xfrm>
          <a:off x="1187450" y="1557338"/>
          <a:ext cx="6875463" cy="439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Visio" r:id="rId3" imgW="6883415" imgH="3467835" progId="Visio.Drawing.11">
                  <p:embed/>
                </p:oleObj>
              </mc:Choice>
              <mc:Fallback>
                <p:oleObj name="Visio" r:id="rId3" imgW="6883415" imgH="3467835" progId="Visio.Drawing.11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50" y="1557338"/>
                        <a:ext cx="6875463" cy="439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AutoShape 29"/>
          <p:cNvSpPr>
            <a:spLocks noChangeArrowheads="1"/>
          </p:cNvSpPr>
          <p:nvPr/>
        </p:nvSpPr>
        <p:spPr bwMode="auto">
          <a:xfrm>
            <a:off x="2627313" y="2924175"/>
            <a:ext cx="1366837" cy="503238"/>
          </a:xfrm>
          <a:prstGeom prst="wedgeRectCallout">
            <a:avLst>
              <a:gd name="adj1" fmla="val -70676"/>
              <a:gd name="adj2" fmla="val 108046"/>
            </a:avLst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Enable DFEN/LDUEN</a:t>
            </a:r>
          </a:p>
        </p:txBody>
      </p:sp>
      <p:sp>
        <p:nvSpPr>
          <p:cNvPr id="7" name="AutoShape 31"/>
          <p:cNvSpPr>
            <a:spLocks noChangeArrowheads="1"/>
          </p:cNvSpPr>
          <p:nvPr/>
        </p:nvSpPr>
        <p:spPr bwMode="auto">
          <a:xfrm>
            <a:off x="2627313" y="3860800"/>
            <a:ext cx="1512887" cy="1728788"/>
          </a:xfrm>
          <a:prstGeom prst="wedgeRectCallout">
            <a:avLst>
              <a:gd name="adj1" fmla="val -99005"/>
              <a:gd name="adj2" fmla="val -963"/>
            </a:avLst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zh-TW" b="1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5 Commamds</a:t>
            </a:r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 :</a:t>
            </a:r>
          </a:p>
        </p:txBody>
      </p:sp>
      <p:sp>
        <p:nvSpPr>
          <p:cNvPr id="8" name="Text Box 32"/>
          <p:cNvSpPr txBox="1">
            <a:spLocks noChangeArrowheads="1"/>
          </p:cNvSpPr>
          <p:nvPr/>
        </p:nvSpPr>
        <p:spPr bwMode="auto">
          <a:xfrm>
            <a:off x="2700338" y="4132263"/>
            <a:ext cx="804862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1. Read</a:t>
            </a:r>
          </a:p>
        </p:txBody>
      </p:sp>
      <p:sp>
        <p:nvSpPr>
          <p:cNvPr id="9" name="Text Box 33"/>
          <p:cNvSpPr txBox="1">
            <a:spLocks noChangeArrowheads="1"/>
          </p:cNvSpPr>
          <p:nvPr/>
        </p:nvSpPr>
        <p:spPr bwMode="auto">
          <a:xfrm>
            <a:off x="2700338" y="4421188"/>
            <a:ext cx="1223962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2. Program</a:t>
            </a:r>
          </a:p>
        </p:txBody>
      </p:sp>
      <p:sp>
        <p:nvSpPr>
          <p:cNvPr id="10" name="Text Box 34"/>
          <p:cNvSpPr txBox="1">
            <a:spLocks noChangeArrowheads="1"/>
          </p:cNvSpPr>
          <p:nvPr/>
        </p:nvSpPr>
        <p:spPr bwMode="auto">
          <a:xfrm>
            <a:off x="2700338" y="4708525"/>
            <a:ext cx="1439862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3. Page Erase</a:t>
            </a:r>
          </a:p>
        </p:txBody>
      </p:sp>
      <p:sp>
        <p:nvSpPr>
          <p:cNvPr id="11" name="Text Box 35"/>
          <p:cNvSpPr txBox="1">
            <a:spLocks noChangeArrowheads="1"/>
          </p:cNvSpPr>
          <p:nvPr/>
        </p:nvSpPr>
        <p:spPr bwMode="auto">
          <a:xfrm>
            <a:off x="2700338" y="4997450"/>
            <a:ext cx="1296987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4. Read CID</a:t>
            </a:r>
          </a:p>
        </p:txBody>
      </p:sp>
      <p:sp>
        <p:nvSpPr>
          <p:cNvPr id="12" name="Text Box 36"/>
          <p:cNvSpPr txBox="1">
            <a:spLocks noChangeArrowheads="1"/>
          </p:cNvSpPr>
          <p:nvPr/>
        </p:nvSpPr>
        <p:spPr bwMode="auto">
          <a:xfrm>
            <a:off x="2700338" y="5284788"/>
            <a:ext cx="1296987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5. Read DID</a:t>
            </a:r>
          </a:p>
        </p:txBody>
      </p:sp>
      <p:sp>
        <p:nvSpPr>
          <p:cNvPr id="13" name="AutoShape 38"/>
          <p:cNvSpPr>
            <a:spLocks noChangeArrowheads="1"/>
          </p:cNvSpPr>
          <p:nvPr/>
        </p:nvSpPr>
        <p:spPr bwMode="auto">
          <a:xfrm>
            <a:off x="4932363" y="2997200"/>
            <a:ext cx="3816350" cy="2447925"/>
          </a:xfrm>
          <a:prstGeom prst="wedgeRectCallout">
            <a:avLst>
              <a:gd name="adj1" fmla="val -29199"/>
              <a:gd name="adj2" fmla="val -85278"/>
            </a:avLst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TW" b="1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If ISPFF(Fail Flag) = 1,</a:t>
            </a:r>
          </a:p>
          <a:p>
            <a:r>
              <a:rPr lang="en-US" altLang="zh-TW" b="1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it means the one of the follow conditions.</a:t>
            </a:r>
          </a:p>
        </p:txBody>
      </p:sp>
      <p:sp>
        <p:nvSpPr>
          <p:cNvPr id="14" name="Text Box 39"/>
          <p:cNvSpPr txBox="1">
            <a:spLocks noChangeArrowheads="1"/>
          </p:cNvSpPr>
          <p:nvPr/>
        </p:nvSpPr>
        <p:spPr bwMode="auto">
          <a:xfrm>
            <a:off x="5003800" y="3484563"/>
            <a:ext cx="2255838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1. APROM writes to itself. </a:t>
            </a:r>
          </a:p>
        </p:txBody>
      </p:sp>
      <p:sp>
        <p:nvSpPr>
          <p:cNvPr id="15" name="Text Box 40"/>
          <p:cNvSpPr txBox="1">
            <a:spLocks noChangeArrowheads="1"/>
          </p:cNvSpPr>
          <p:nvPr/>
        </p:nvSpPr>
        <p:spPr bwMode="auto">
          <a:xfrm>
            <a:off x="5003800" y="3771900"/>
            <a:ext cx="2244725" cy="30480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2. LDROM writes to itself. </a:t>
            </a:r>
          </a:p>
        </p:txBody>
      </p:sp>
      <p:sp>
        <p:nvSpPr>
          <p:cNvPr id="16" name="Text Box 41"/>
          <p:cNvSpPr txBox="1">
            <a:spLocks noChangeArrowheads="1"/>
          </p:cNvSpPr>
          <p:nvPr/>
        </p:nvSpPr>
        <p:spPr bwMode="auto">
          <a:xfrm>
            <a:off x="5003800" y="4064000"/>
            <a:ext cx="3455988" cy="730250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3. CONFIG is erased/programmed when     </a:t>
            </a:r>
          </a:p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    the MCU is running in APROM if </a:t>
            </a:r>
            <a:b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</a:br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    CFGUEN  is set to 0. </a:t>
            </a:r>
          </a:p>
        </p:txBody>
      </p:sp>
      <p:sp>
        <p:nvSpPr>
          <p:cNvPr id="17" name="Text Box 42"/>
          <p:cNvSpPr txBox="1">
            <a:spLocks noChangeArrowheads="1"/>
          </p:cNvSpPr>
          <p:nvPr/>
        </p:nvSpPr>
        <p:spPr bwMode="auto">
          <a:xfrm>
            <a:off x="5003800" y="4724400"/>
            <a:ext cx="2951163" cy="517525"/>
          </a:xfrm>
          <a:prstGeom prst="rect">
            <a:avLst/>
          </a:prstGeom>
          <a:solidFill>
            <a:srgbClr val="FDEA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4. Destination address is illegal, </a:t>
            </a:r>
          </a:p>
          <a:p>
            <a:pPr eaLnBrk="1" hangingPunct="1"/>
            <a:r>
              <a:rPr lang="en-US" altLang="zh-TW">
                <a:solidFill>
                  <a:srgbClr val="FF0000"/>
                </a:solidFill>
                <a:latin typeface="Arial" pitchFamily="34" charset="0"/>
                <a:ea typeface="PMingLiU" pitchFamily="18" charset="-120"/>
              </a:rPr>
              <a:t>    such as over an available range.</a:t>
            </a: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>
            <a:off x="1835150" y="2276475"/>
            <a:ext cx="0" cy="358775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45"/>
          <p:cNvSpPr>
            <a:spLocks noChangeShapeType="1"/>
          </p:cNvSpPr>
          <p:nvPr/>
        </p:nvSpPr>
        <p:spPr bwMode="auto">
          <a:xfrm>
            <a:off x="1835150" y="3068638"/>
            <a:ext cx="0" cy="288925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Line 46"/>
          <p:cNvSpPr>
            <a:spLocks noChangeShapeType="1"/>
          </p:cNvSpPr>
          <p:nvPr/>
        </p:nvSpPr>
        <p:spPr bwMode="auto">
          <a:xfrm>
            <a:off x="1835150" y="4078288"/>
            <a:ext cx="0" cy="358775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Line 47"/>
          <p:cNvSpPr>
            <a:spLocks noChangeShapeType="1"/>
          </p:cNvSpPr>
          <p:nvPr/>
        </p:nvSpPr>
        <p:spPr bwMode="auto">
          <a:xfrm>
            <a:off x="1835150" y="5084763"/>
            <a:ext cx="0" cy="360362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48"/>
          <p:cNvSpPr>
            <a:spLocks noChangeShapeType="1"/>
          </p:cNvSpPr>
          <p:nvPr/>
        </p:nvSpPr>
        <p:spPr bwMode="auto">
          <a:xfrm>
            <a:off x="4787900" y="1916113"/>
            <a:ext cx="360363" cy="0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49"/>
          <p:cNvSpPr>
            <a:spLocks noChangeShapeType="1"/>
          </p:cNvSpPr>
          <p:nvPr/>
        </p:nvSpPr>
        <p:spPr bwMode="auto">
          <a:xfrm>
            <a:off x="6443663" y="1916113"/>
            <a:ext cx="360362" cy="0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51"/>
          <p:cNvSpPr>
            <a:spLocks noChangeShapeType="1"/>
          </p:cNvSpPr>
          <p:nvPr/>
        </p:nvSpPr>
        <p:spPr bwMode="auto">
          <a:xfrm>
            <a:off x="2484438" y="5734050"/>
            <a:ext cx="1800225" cy="0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52"/>
          <p:cNvSpPr>
            <a:spLocks noChangeShapeType="1"/>
          </p:cNvSpPr>
          <p:nvPr/>
        </p:nvSpPr>
        <p:spPr bwMode="auto">
          <a:xfrm flipV="1">
            <a:off x="4284663" y="2133600"/>
            <a:ext cx="0" cy="3529013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ea"/>
                <a:ea typeface="+mn-ea"/>
              </a:rPr>
              <a:t>擦除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A8348036-0235-4836-95E1-592F2979987A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13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971550" y="1189038"/>
            <a:ext cx="7632700" cy="35290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int32_t DrvFMC_Erase(uint32_t u32addr)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{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FMC-&gt;ISPCMD   = 0x22;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FMC-&gt;ISPADR	= u32addr;     </a:t>
            </a:r>
            <a:r>
              <a:rPr lang="fr-FR" altLang="zh-TW" b="1" i="1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/* 512 bytes aligned page address */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FMC-&gt;ISPTRG_BITS.ISPGO = 1;	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while (FMC-&gt;ISPTRG_BITS.ISPGO) 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if (FMC-&gt;ISPCON_BITS.ISPFF == 1)  {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	FMC-&gt;ISPCON_BITS.ISPFF = 1;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	return E_DRVFMC_ERR_ISP_FAIL;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}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return 0;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}</a:t>
            </a:r>
            <a:endParaRPr lang="en-US" altLang="zh-TW" b="1">
              <a:latin typeface="Lucida Console" pitchFamily="49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编程</a:t>
            </a:r>
            <a:endParaRPr lang="zh-TW" altLang="en-US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27B472A0-E964-43F0-AA86-169AF27127DF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14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1116013" y="1196975"/>
            <a:ext cx="7632700" cy="38877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int32_t DrvFMC_Write(uint32_t u32addr, uint32_t u32data)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{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FMC-&gt;ISPCMD   = 0x21;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FMC-&gt;ISPADR	= u32addr;   </a:t>
            </a:r>
            <a:r>
              <a:rPr lang="fr-FR" altLang="zh-TW" b="1" i="1">
                <a:solidFill>
                  <a:srgbClr val="006600"/>
                </a:solidFill>
                <a:latin typeface="Arial" pitchFamily="34" charset="0"/>
              </a:rPr>
              <a:t>/* word aligned */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FMC-&gt;ISPDAT   = u32data;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FMC-&gt;ISPTRG_BITS.ISPGO = 1;	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while (FMC-&gt;ISPTRG_BITS.ISPGO) 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if (FMC-&gt;ISPCON_BITS.ISPFF == 1)  {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	FMC-&gt;ISPCON_BITS.ISPFF = 1;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	return E_DRVFMC_ERR_ISP_FAIL;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}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return 0;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}</a:t>
            </a:r>
            <a:endParaRPr lang="en-US" altLang="zh-TW" b="1">
              <a:latin typeface="Lucida Console" pitchFamily="49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读</a:t>
            </a:r>
            <a:endParaRPr lang="zh-TW" altLang="en-US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A9E5DC34-46B1-49F5-BB48-EC4EB960A874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15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1258888" y="1196975"/>
            <a:ext cx="7632700" cy="38877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int32_t DrvFMC_Read(uint32_t u32addr, uint32_t *u32data)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{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FMC-&gt;ISPCMD   = 0x00;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FMC-&gt;ISPADR	= u32addr;   </a:t>
            </a:r>
            <a:r>
              <a:rPr lang="fr-FR" altLang="zh-TW" b="1" i="1">
                <a:solidFill>
                  <a:srgbClr val="006600"/>
                </a:solidFill>
                <a:latin typeface="Arial" pitchFamily="34" charset="0"/>
              </a:rPr>
              <a:t>/* word aligned */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FMC-&gt;ISPTRG_BITS.ISPGO = 1;	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while (FMC-&gt;ISPTRG_BITS.ISPGO) 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if (FMC-&gt;ISPCON_BITS.ISPFF == 1)  {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	FMC-&gt;ISPCON_BITS.ISPFF = 1;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	return E_DRVFMC_ERR_ISP_FAIL;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}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*u32data = FMC-&gt;ISPDAT;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	return 0;</a:t>
            </a:r>
          </a:p>
          <a:p>
            <a:pPr marL="342900" indent="-342900" eaLnBrk="0" hangingPunct="0">
              <a:spcBef>
                <a:spcPct val="20000"/>
              </a:spcBef>
              <a:buSzPct val="75000"/>
              <a:buFont typeface="Arial" pitchFamily="34" charset="0"/>
              <a:buNone/>
            </a:pPr>
            <a:r>
              <a:rPr lang="fr-FR" altLang="zh-TW" b="1">
                <a:latin typeface="Lucida Console" pitchFamily="49" charset="0"/>
                <a:ea typeface="PMingLiU" pitchFamily="18" charset="-120"/>
              </a:rPr>
              <a:t>}</a:t>
            </a:r>
            <a:endParaRPr lang="en-US" altLang="zh-TW" b="1">
              <a:latin typeface="Lucida Console" pitchFamily="49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ea"/>
                <a:ea typeface="+mn-ea"/>
              </a:rPr>
              <a:t>用户配置区 </a:t>
            </a:r>
            <a:r>
              <a:rPr lang="en-US" altLang="zh-TW" dirty="0" smtClean="0"/>
              <a:t>– Config0</a:t>
            </a:r>
            <a:endParaRPr lang="zh-TW" altLang="en-US" dirty="0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568D3B4A-85B8-4244-8A9F-126C9D5D6B5E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16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77"/>
          <p:cNvGraphicFramePr>
            <a:graphicFrameLocks noGrp="1"/>
          </p:cNvGraphicFramePr>
          <p:nvPr/>
        </p:nvGraphicFramePr>
        <p:xfrm>
          <a:off x="971550" y="1506538"/>
          <a:ext cx="7488238" cy="3325833"/>
        </p:xfrm>
        <a:graphic>
          <a:graphicData uri="http://schemas.openxmlformats.org/drawingml/2006/table">
            <a:tbl>
              <a:tblPr/>
              <a:tblGrid>
                <a:gridCol w="1146175"/>
                <a:gridCol w="1530350"/>
                <a:gridCol w="4811713"/>
              </a:tblGrid>
              <a:tr h="304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Bits</a:t>
                      </a:r>
                    </a:p>
                  </a:txBody>
                  <a:tcPr marT="45714" marB="4571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Descriptions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04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[31:27]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7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[26]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CFOSC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CPU Clock Source Select After Reset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0: External 12MHz crystal clock,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1: Internal RC 12MHz oscillator clock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7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[25:21]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89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[20:19]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CBORST</a:t>
                      </a:r>
                      <a:endParaRPr kumimoji="1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Brown Out Reset Enable</a:t>
                      </a:r>
                      <a:endParaRPr kumimoji="1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00: BOD17 reset enable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01: BOD20 reset enable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10: BOD25 reset enable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 Unicode MS" pitchFamily="34" charset="-122"/>
                        </a:rPr>
                        <a:t>11: 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[18:8]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C7BE617D-4A9A-4996-89A2-4AC348513626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17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31"/>
          <p:cNvGraphicFramePr>
            <a:graphicFrameLocks noGrp="1"/>
          </p:cNvGraphicFramePr>
          <p:nvPr/>
        </p:nvGraphicFramePr>
        <p:xfrm>
          <a:off x="971550" y="692150"/>
          <a:ext cx="7416800" cy="5368930"/>
        </p:xfrm>
        <a:graphic>
          <a:graphicData uri="http://schemas.openxmlformats.org/drawingml/2006/table">
            <a:tbl>
              <a:tblPr/>
              <a:tblGrid>
                <a:gridCol w="1146175"/>
                <a:gridCol w="1530350"/>
                <a:gridCol w="4740275"/>
              </a:tblGrid>
              <a:tr h="3047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04" marB="4570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0111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[7:6]</a:t>
                      </a:r>
                    </a:p>
                  </a:txBody>
                  <a:tcPr marT="45704" marB="4570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CBS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55600" marR="0" lvl="0" indent="-355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Config Boot Selection</a:t>
                      </a:r>
                      <a:endParaRPr kumimoji="1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355600" marR="0" lvl="0" indent="-355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11: APROM(LDROM invisible)</a:t>
                      </a:r>
                    </a:p>
                    <a:p>
                      <a:pPr marL="355600" marR="0" lvl="0" indent="-355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01: LDROM(APROM invisible)</a:t>
                      </a:r>
                    </a:p>
                    <a:p>
                      <a:pPr marL="355600" marR="0" lvl="0" indent="-355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10: CPU boot from APROM. </a:t>
                      </a:r>
                    </a:p>
                    <a:p>
                      <a:pPr marL="355600" marR="0" lvl="0" indent="-355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00: CPU boot from LDROM. Memory 0x0000_0000~0x0000_01FF be re-mapped to page 0 of LDROM.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[5:2]</a:t>
                      </a:r>
                    </a:p>
                  </a:txBody>
                  <a:tcPr marT="45704" marB="4570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Reserved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16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[1]</a:t>
                      </a:r>
                    </a:p>
                  </a:txBody>
                  <a:tcPr marT="45704" marB="4570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LOCK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Security Lock</a:t>
                      </a:r>
                      <a:endParaRPr kumimoji="1" lang="en-US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 = Flash data is locked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1 = Flash data is not locked.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When flash data is locked, only device ID, Config0 and Config1 can be read by writer and ICP thru serial debug interface. Others data is </a:t>
                      </a:r>
                      <a:r>
                        <a:rPr kumimoji="1" lang="en-US" altLang="zh-TW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locked as 0xFFFFFFFF</a:t>
                      </a: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. ISP can read data anywhere regardless of LOCK bit value.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4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[0]</a:t>
                      </a:r>
                    </a:p>
                  </a:txBody>
                  <a:tcPr marT="45704" marB="4570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DFEN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Data Flash Enable</a:t>
                      </a: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 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0 = Enable data flash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Arial" pitchFamily="34" charset="0"/>
                        </a:rPr>
                        <a:t>1 = Disable data flash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Arial Unicode MS" pitchFamily="34" charset="-122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ea"/>
                <a:ea typeface="+mn-ea"/>
              </a:rPr>
              <a:t>用户配置区</a:t>
            </a:r>
            <a:r>
              <a:rPr lang="en-US" altLang="zh-TW" dirty="0" smtClean="0">
                <a:latin typeface="+mn-ea"/>
                <a:ea typeface="+mn-ea"/>
              </a:rPr>
              <a:t> </a:t>
            </a:r>
            <a:r>
              <a:rPr lang="en-US" altLang="zh-TW" dirty="0" smtClean="0"/>
              <a:t>– Config1</a:t>
            </a:r>
            <a:endParaRPr lang="zh-TW" altLang="en-US" dirty="0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F81C0C13-4B73-4A84-8D92-8B3929469B3D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18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aphicFrame>
        <p:nvGraphicFramePr>
          <p:cNvPr id="5" name="Group 23"/>
          <p:cNvGraphicFramePr>
            <a:graphicFrameLocks noGrp="1"/>
          </p:cNvGraphicFramePr>
          <p:nvPr>
            <p:ph idx="4294967295"/>
          </p:nvPr>
        </p:nvGraphicFramePr>
        <p:xfrm>
          <a:off x="1187450" y="2133600"/>
          <a:ext cx="7200900" cy="1871663"/>
        </p:xfrm>
        <a:graphic>
          <a:graphicData uri="http://schemas.openxmlformats.org/drawingml/2006/table">
            <a:tbl>
              <a:tblPr/>
              <a:tblGrid>
                <a:gridCol w="1019175"/>
                <a:gridCol w="1141413"/>
                <a:gridCol w="5040312"/>
              </a:tblGrid>
              <a:tr h="5048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Bits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Descriptions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[31:20]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Reserved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Reserved</a:t>
                      </a: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3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[19:0]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DFBA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Console" pitchFamily="49" charset="0"/>
                        <a:ea typeface="PMingLiU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Data Flash Base Address</a:t>
                      </a: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   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The data flash base address is defined by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Console" pitchFamily="49" charset="0"/>
                          <a:ea typeface="PMingLiU" pitchFamily="18" charset="-120"/>
                          <a:cs typeface="Times New Roman" pitchFamily="18" charset="0"/>
                        </a:rPr>
                        <a:t>user.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ea"/>
                <a:ea typeface="+mn-ea"/>
              </a:rPr>
              <a:t>启动选择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75000"/>
              <a:defRPr/>
            </a:pPr>
            <a:r>
              <a:rPr lang="zh-CN" altLang="en-US" b="0" dirty="0" smtClean="0">
                <a:solidFill>
                  <a:srgbClr val="002060"/>
                </a:solidFill>
                <a:latin typeface="+mn-ea"/>
                <a:ea typeface="+mn-ea"/>
              </a:rPr>
              <a:t>启动选择由</a:t>
            </a:r>
            <a:r>
              <a:rPr lang="en-US" altLang="zh-TW" b="0" dirty="0" smtClean="0">
                <a:solidFill>
                  <a:srgbClr val="FF0000"/>
                </a:solidFill>
              </a:rPr>
              <a:t>Config0 CBS[1:0]</a:t>
            </a:r>
            <a:r>
              <a:rPr lang="zh-CN" altLang="en-US" b="0" dirty="0" smtClean="0">
                <a:solidFill>
                  <a:srgbClr val="FF0000"/>
                </a:solidFill>
                <a:latin typeface="+mn-ea"/>
                <a:ea typeface="+mn-ea"/>
              </a:rPr>
              <a:t>决定</a:t>
            </a:r>
            <a:r>
              <a:rPr lang="en-US" altLang="zh-TW" b="0" dirty="0" smtClean="0">
                <a:solidFill>
                  <a:srgbClr val="333399"/>
                </a:solidFill>
              </a:rPr>
              <a:t>.</a:t>
            </a:r>
          </a:p>
          <a:p>
            <a:pPr>
              <a:buSzPct val="75000"/>
              <a:defRPr/>
            </a:pPr>
            <a:r>
              <a:rPr lang="zh-CN" altLang="en-US" b="0" dirty="0">
                <a:solidFill>
                  <a:srgbClr val="FF0000"/>
                </a:solidFill>
              </a:rPr>
              <a:t>在</a:t>
            </a:r>
            <a:r>
              <a:rPr lang="en-US" altLang="zh-TW" b="0" dirty="0" smtClean="0">
                <a:solidFill>
                  <a:srgbClr val="FF0000"/>
                </a:solidFill>
              </a:rPr>
              <a:t>Power-On </a:t>
            </a:r>
            <a:r>
              <a:rPr lang="zh-CN" altLang="en-US" b="0" dirty="0" smtClean="0">
                <a:solidFill>
                  <a:srgbClr val="FF0000"/>
                </a:solidFill>
                <a:latin typeface="+mn-ea"/>
                <a:ea typeface="+mn-ea"/>
              </a:rPr>
              <a:t>复位</a:t>
            </a:r>
            <a:r>
              <a:rPr lang="en-US" altLang="zh-TW" b="0" dirty="0" smtClean="0">
                <a:solidFill>
                  <a:srgbClr val="FF0000"/>
                </a:solidFill>
              </a:rPr>
              <a:t>, BOD</a:t>
            </a:r>
            <a:r>
              <a:rPr lang="zh-CN" altLang="en-US" b="0" dirty="0">
                <a:solidFill>
                  <a:srgbClr val="FF0000"/>
                </a:solidFill>
                <a:latin typeface="+mn-ea"/>
              </a:rPr>
              <a:t>复位</a:t>
            </a:r>
            <a:r>
              <a:rPr lang="en-US" altLang="zh-TW" b="0" dirty="0" smtClean="0">
                <a:solidFill>
                  <a:srgbClr val="FF0000"/>
                </a:solidFill>
              </a:rPr>
              <a:t>, WDT</a:t>
            </a:r>
            <a:r>
              <a:rPr lang="zh-CN" altLang="en-US" b="0" dirty="0">
                <a:solidFill>
                  <a:srgbClr val="FF0000"/>
                </a:solidFill>
                <a:latin typeface="+mn-ea"/>
              </a:rPr>
              <a:t>复位</a:t>
            </a:r>
            <a:r>
              <a:rPr lang="en-US" altLang="zh-TW" b="0" dirty="0" smtClean="0">
                <a:solidFill>
                  <a:srgbClr val="FF0000"/>
                </a:solidFill>
              </a:rPr>
              <a:t>, RTC</a:t>
            </a:r>
            <a:r>
              <a:rPr lang="zh-CN" altLang="en-US" b="0" dirty="0">
                <a:solidFill>
                  <a:srgbClr val="FF0000"/>
                </a:solidFill>
                <a:latin typeface="+mn-ea"/>
              </a:rPr>
              <a:t>复位</a:t>
            </a:r>
            <a:r>
              <a:rPr lang="en-US" altLang="zh-TW" b="0" dirty="0" smtClean="0">
                <a:solidFill>
                  <a:srgbClr val="333399"/>
                </a:solidFill>
              </a:rPr>
              <a:t>, ... FMC </a:t>
            </a:r>
            <a:r>
              <a:rPr lang="zh-CN" altLang="en-US" b="0" dirty="0" smtClean="0">
                <a:solidFill>
                  <a:srgbClr val="333399"/>
                </a:solidFill>
                <a:latin typeface="+mn-ea"/>
                <a:ea typeface="+mn-ea"/>
              </a:rPr>
              <a:t>将加载</a:t>
            </a:r>
            <a:r>
              <a:rPr lang="en-US" altLang="zh-TW" b="0" dirty="0" smtClean="0">
                <a:solidFill>
                  <a:srgbClr val="333399"/>
                </a:solidFill>
              </a:rPr>
              <a:t>Config0 CBS[1] to ISPCON-&gt;BS bit.</a:t>
            </a:r>
          </a:p>
          <a:p>
            <a:pPr>
              <a:buSzPct val="75000"/>
              <a:defRPr/>
            </a:pPr>
            <a:r>
              <a:rPr lang="en-US" altLang="zh-TW" b="0" dirty="0" smtClean="0">
                <a:solidFill>
                  <a:srgbClr val="333399"/>
                </a:solidFill>
              </a:rPr>
              <a:t>CPU </a:t>
            </a:r>
            <a:r>
              <a:rPr lang="zh-CN" altLang="en-US" b="0" dirty="0" smtClean="0">
                <a:solidFill>
                  <a:srgbClr val="333399"/>
                </a:solidFill>
                <a:latin typeface="+mn-ea"/>
                <a:ea typeface="+mn-ea"/>
              </a:rPr>
              <a:t>复位和系统复位</a:t>
            </a:r>
            <a:r>
              <a:rPr lang="en-US" altLang="zh-TW" b="0" dirty="0" smtClean="0">
                <a:solidFill>
                  <a:srgbClr val="333399"/>
                </a:solidFill>
              </a:rPr>
              <a:t>, FMC </a:t>
            </a:r>
            <a:r>
              <a:rPr lang="zh-CN" altLang="en-US" b="0" dirty="0" smtClean="0">
                <a:solidFill>
                  <a:srgbClr val="333399"/>
                </a:solidFill>
                <a:latin typeface="+mn-ea"/>
                <a:ea typeface="+mn-ea"/>
              </a:rPr>
              <a:t>不会加载</a:t>
            </a:r>
            <a:r>
              <a:rPr lang="en-US" altLang="zh-TW" b="0" dirty="0" smtClean="0">
                <a:solidFill>
                  <a:srgbClr val="333399"/>
                </a:solidFill>
              </a:rPr>
              <a:t>Config0 CBS to ISPCON-&gt;BS bit. </a:t>
            </a:r>
          </a:p>
          <a:p>
            <a:pPr>
              <a:buSzPct val="75000"/>
              <a:defRPr/>
            </a:pPr>
            <a:r>
              <a:rPr lang="zh-CN" altLang="en-US" b="0" dirty="0" smtClean="0">
                <a:solidFill>
                  <a:srgbClr val="333399"/>
                </a:solidFill>
              </a:rPr>
              <a:t>用户可以通过设定</a:t>
            </a:r>
            <a:r>
              <a:rPr lang="en-US" altLang="zh-TW" b="0" dirty="0" smtClean="0">
                <a:solidFill>
                  <a:srgbClr val="333399"/>
                </a:solidFill>
              </a:rPr>
              <a:t>ISPCON-&gt;BS bit </a:t>
            </a:r>
            <a:r>
              <a:rPr lang="zh-CN" altLang="en-US" b="0" dirty="0" smtClean="0">
                <a:solidFill>
                  <a:srgbClr val="333399"/>
                </a:solidFill>
              </a:rPr>
              <a:t>并执行</a:t>
            </a:r>
            <a:r>
              <a:rPr lang="en-US" altLang="zh-TW" b="0" dirty="0" smtClean="0">
                <a:solidFill>
                  <a:srgbClr val="333399"/>
                </a:solidFill>
              </a:rPr>
              <a:t> CPU </a:t>
            </a:r>
            <a:r>
              <a:rPr lang="zh-CN" altLang="en-US" b="0" dirty="0" smtClean="0">
                <a:solidFill>
                  <a:srgbClr val="333399"/>
                </a:solidFill>
              </a:rPr>
              <a:t>复位来动态切换启动模式</a:t>
            </a:r>
            <a:r>
              <a:rPr lang="en-US" altLang="zh-TW" b="0" dirty="0" smtClean="0">
                <a:solidFill>
                  <a:srgbClr val="333399"/>
                </a:solidFill>
              </a:rPr>
              <a:t>(APROM or LDROM).</a:t>
            </a:r>
          </a:p>
          <a:p>
            <a:pPr>
              <a:defRPr/>
            </a:pPr>
            <a:endParaRPr lang="zh-TW" alt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185CAEBA-C795-4B67-A0E5-CE52FD90A5AD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19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ea"/>
                <a:ea typeface="+mn-ea"/>
              </a:rPr>
              <a:t>启动模式</a:t>
            </a:r>
            <a:r>
              <a:rPr lang="en-US" altLang="zh-TW" dirty="0" smtClean="0">
                <a:latin typeface="+mn-ea"/>
                <a:ea typeface="+mn-ea"/>
              </a:rPr>
              <a:t>&amp; </a:t>
            </a:r>
            <a:r>
              <a:rPr lang="zh-CN" altLang="en-US" dirty="0" smtClean="0">
                <a:latin typeface="+mn-ea"/>
                <a:ea typeface="+mn-ea"/>
              </a:rPr>
              <a:t>内存映射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0790C5BD-A60F-49C1-B99B-F04C6D526540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20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731838"/>
            <a:ext cx="8524875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In System Programming (ISP)</a:t>
            </a:r>
            <a:endParaRPr lang="zh-TW" altLang="en-US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75000"/>
              <a:buFont typeface="Arial" pitchFamily="34" charset="0"/>
              <a:buBlip>
                <a:blip r:embed="rId2"/>
              </a:buBlip>
              <a:defRPr/>
            </a:pPr>
            <a:r>
              <a:rPr lang="en-US" altLang="zh-TW" dirty="0" smtClean="0">
                <a:solidFill>
                  <a:srgbClr val="333399"/>
                </a:solidFill>
              </a:rPr>
              <a:t>ISP </a:t>
            </a:r>
            <a:r>
              <a:rPr lang="zh-CN" altLang="en-US" dirty="0">
                <a:solidFill>
                  <a:srgbClr val="333399"/>
                </a:solidFill>
              </a:rPr>
              <a:t>的</a:t>
            </a:r>
            <a:r>
              <a:rPr lang="zh-CN" altLang="en-US" dirty="0" smtClean="0">
                <a:solidFill>
                  <a:srgbClr val="333399"/>
                </a:solidFill>
              </a:rPr>
              <a:t>目的是提供一种方法便于更新</a:t>
            </a:r>
            <a:r>
              <a:rPr lang="en-US" altLang="zh-CN" dirty="0" smtClean="0">
                <a:solidFill>
                  <a:srgbClr val="333399"/>
                </a:solidFill>
              </a:rPr>
              <a:t>APROM</a:t>
            </a:r>
            <a:r>
              <a:rPr lang="zh-CN" altLang="en-US" dirty="0" smtClean="0">
                <a:solidFill>
                  <a:srgbClr val="333399"/>
                </a:solidFill>
              </a:rPr>
              <a:t>中的应用程序</a:t>
            </a:r>
            <a:r>
              <a:rPr lang="en-US" altLang="zh-TW" dirty="0" smtClean="0">
                <a:solidFill>
                  <a:srgbClr val="333399"/>
                </a:solidFill>
              </a:rPr>
              <a:t>.</a:t>
            </a:r>
          </a:p>
          <a:p>
            <a:pPr marL="457200" indent="-457200">
              <a:buSzPct val="75000"/>
              <a:buFont typeface="Arial" pitchFamily="34" charset="0"/>
              <a:buBlip>
                <a:blip r:embed="rId2"/>
              </a:buBlip>
              <a:defRPr/>
            </a:pPr>
            <a:r>
              <a:rPr lang="en-US" altLang="zh-TW" dirty="0" smtClean="0">
                <a:solidFill>
                  <a:srgbClr val="333399"/>
                </a:solidFill>
              </a:rPr>
              <a:t>ISP </a:t>
            </a:r>
            <a:r>
              <a:rPr lang="zh-CN" altLang="en-US" dirty="0" smtClean="0">
                <a:solidFill>
                  <a:srgbClr val="333399"/>
                </a:solidFill>
              </a:rPr>
              <a:t>程序放在</a:t>
            </a:r>
            <a:r>
              <a:rPr lang="en-US" altLang="zh-TW" dirty="0" smtClean="0">
                <a:solidFill>
                  <a:srgbClr val="333399"/>
                </a:solidFill>
              </a:rPr>
              <a:t>LDROM</a:t>
            </a:r>
            <a:r>
              <a:rPr lang="zh-CN" altLang="en-US" dirty="0" smtClean="0">
                <a:solidFill>
                  <a:srgbClr val="333399"/>
                </a:solidFill>
              </a:rPr>
              <a:t>中</a:t>
            </a:r>
            <a:r>
              <a:rPr lang="en-US" altLang="zh-TW" dirty="0" smtClean="0">
                <a:solidFill>
                  <a:srgbClr val="333399"/>
                </a:solidFill>
              </a:rPr>
              <a:t>. </a:t>
            </a:r>
            <a:r>
              <a:rPr lang="zh-CN" altLang="en-US" dirty="0" smtClean="0">
                <a:solidFill>
                  <a:srgbClr val="333399"/>
                </a:solidFill>
                <a:latin typeface="+mn-ea"/>
                <a:ea typeface="+mn-ea"/>
              </a:rPr>
              <a:t>客户程序放在</a:t>
            </a:r>
            <a:r>
              <a:rPr lang="en-US" altLang="zh-TW" dirty="0" smtClean="0">
                <a:solidFill>
                  <a:srgbClr val="333399"/>
                </a:solidFill>
              </a:rPr>
              <a:t>APROM</a:t>
            </a:r>
            <a:r>
              <a:rPr lang="zh-CN" altLang="en-US" dirty="0" smtClean="0">
                <a:solidFill>
                  <a:srgbClr val="333399"/>
                </a:solidFill>
              </a:rPr>
              <a:t>中</a:t>
            </a:r>
            <a:r>
              <a:rPr lang="en-US" altLang="zh-TW" dirty="0" smtClean="0">
                <a:solidFill>
                  <a:srgbClr val="333399"/>
                </a:solidFill>
              </a:rPr>
              <a:t>.</a:t>
            </a:r>
          </a:p>
          <a:p>
            <a:pPr marL="457200" indent="-457200">
              <a:buSzPct val="75000"/>
              <a:buFont typeface="Arial" pitchFamily="34" charset="0"/>
              <a:buBlip>
                <a:blip r:embed="rId2"/>
              </a:buBlip>
              <a:defRPr/>
            </a:pPr>
            <a:r>
              <a:rPr lang="en-US" altLang="zh-TW" dirty="0" smtClean="0">
                <a:solidFill>
                  <a:srgbClr val="333399"/>
                </a:solidFill>
              </a:rPr>
              <a:t>ISP Master (PC or NuMicro board)</a:t>
            </a:r>
            <a:r>
              <a:rPr lang="zh-CN" altLang="en-US" dirty="0" smtClean="0">
                <a:solidFill>
                  <a:srgbClr val="333399"/>
                </a:solidFill>
                <a:latin typeface="+mn-ea"/>
                <a:ea typeface="+mn-ea"/>
              </a:rPr>
              <a:t>通过</a:t>
            </a:r>
            <a:r>
              <a:rPr lang="en-US" altLang="zh-TW" dirty="0" smtClean="0">
                <a:solidFill>
                  <a:srgbClr val="333399"/>
                </a:solidFill>
              </a:rPr>
              <a:t>UART/USB/I</a:t>
            </a:r>
            <a:r>
              <a:rPr lang="en-US" altLang="zh-TW" baseline="30000" dirty="0" smtClean="0">
                <a:solidFill>
                  <a:srgbClr val="333399"/>
                </a:solidFill>
              </a:rPr>
              <a:t>2</a:t>
            </a:r>
            <a:r>
              <a:rPr lang="en-US" altLang="zh-TW" dirty="0" smtClean="0">
                <a:solidFill>
                  <a:srgbClr val="333399"/>
                </a:solidFill>
              </a:rPr>
              <a:t>C/SPI</a:t>
            </a:r>
            <a:r>
              <a:rPr lang="zh-CN" altLang="en-US" dirty="0" smtClean="0">
                <a:solidFill>
                  <a:srgbClr val="333399"/>
                </a:solidFill>
                <a:latin typeface="+mn-ea"/>
                <a:ea typeface="+mn-ea"/>
              </a:rPr>
              <a:t>控制</a:t>
            </a:r>
            <a:r>
              <a:rPr lang="en-US" altLang="zh-TW" dirty="0" smtClean="0">
                <a:solidFill>
                  <a:srgbClr val="333399"/>
                </a:solidFill>
              </a:rPr>
              <a:t>ISP </a:t>
            </a:r>
            <a:r>
              <a:rPr lang="zh-CN" altLang="en-US" dirty="0" smtClean="0">
                <a:solidFill>
                  <a:srgbClr val="333399"/>
                </a:solidFill>
                <a:latin typeface="+mn-ea"/>
                <a:ea typeface="+mn-ea"/>
              </a:rPr>
              <a:t>程序</a:t>
            </a:r>
            <a:r>
              <a:rPr lang="en-US" altLang="zh-TW" dirty="0" smtClean="0">
                <a:solidFill>
                  <a:srgbClr val="333399"/>
                </a:solidFill>
              </a:rPr>
              <a:t>.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6A630F2B-F2FA-4596-8358-6FBA92AEB1F4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21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ISP </a:t>
            </a:r>
            <a:r>
              <a:rPr lang="zh-CN" altLang="en-US" dirty="0" smtClean="0">
                <a:latin typeface="+mn-ea"/>
                <a:ea typeface="+mn-ea"/>
              </a:rPr>
              <a:t>流程</a:t>
            </a:r>
            <a:endParaRPr lang="zh-TW" altLang="en-US" dirty="0" smtClean="0">
              <a:latin typeface="+mn-ea"/>
              <a:ea typeface="+mn-ea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A2103978-9731-425D-9882-AEC8A4B578D6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22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pic>
        <p:nvPicPr>
          <p:cNvPr id="25604" name="Picture 11" descr="ISP f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6362700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In Application Programming (IAP)</a:t>
            </a:r>
            <a:endParaRPr lang="zh-TW" altLang="en-US" smtClean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75000"/>
              <a:defRPr/>
            </a:pP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支持所有的</a:t>
            </a:r>
            <a:r>
              <a:rPr lang="en-US" altLang="zh-TW" dirty="0" smtClean="0">
                <a:solidFill>
                  <a:srgbClr val="FF0000"/>
                </a:solidFill>
              </a:rPr>
              <a:t>ISP 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功能</a:t>
            </a:r>
            <a:r>
              <a:rPr lang="en-US" altLang="zh-TW" dirty="0" smtClean="0"/>
              <a:t>.</a:t>
            </a:r>
          </a:p>
          <a:p>
            <a:pPr>
              <a:buSzPct val="75000"/>
              <a:defRPr/>
            </a:pP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可以更新应用程序，不用复位系统</a:t>
            </a:r>
            <a:endParaRPr lang="en-US" altLang="zh-TW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buSzPct val="75000"/>
              <a:defRPr/>
            </a:pPr>
            <a:r>
              <a:rPr lang="zh-CN" altLang="en-US" dirty="0" smtClean="0">
                <a:solidFill>
                  <a:srgbClr val="002060"/>
                </a:solidFill>
              </a:rPr>
              <a:t>设定</a:t>
            </a:r>
            <a:r>
              <a:rPr lang="en-US" altLang="zh-TW" dirty="0" smtClean="0">
                <a:solidFill>
                  <a:srgbClr val="FF0000"/>
                </a:solidFill>
              </a:rPr>
              <a:t>CBS=10b or 00b</a:t>
            </a:r>
          </a:p>
          <a:p>
            <a:pPr>
              <a:buSzPct val="75000"/>
              <a:defRPr/>
            </a:pPr>
            <a:r>
              <a:rPr lang="zh-CN" altLang="en-US" dirty="0" smtClean="0">
                <a:latin typeface="+mn-ea"/>
                <a:ea typeface="+mn-ea"/>
              </a:rPr>
              <a:t>程序可以在</a:t>
            </a:r>
            <a:r>
              <a:rPr lang="en-US" altLang="zh-TW" dirty="0" smtClean="0">
                <a:latin typeface="+mn-ea"/>
                <a:ea typeface="+mn-ea"/>
              </a:rPr>
              <a:t> </a:t>
            </a:r>
            <a:r>
              <a:rPr lang="en-US" altLang="zh-TW" dirty="0" smtClean="0"/>
              <a:t>APROM </a:t>
            </a:r>
            <a:r>
              <a:rPr lang="zh-CN" altLang="en-US" dirty="0" smtClean="0">
                <a:latin typeface="+mn-ea"/>
                <a:ea typeface="+mn-ea"/>
              </a:rPr>
              <a:t>和</a:t>
            </a:r>
            <a:r>
              <a:rPr lang="en-US" altLang="zh-TW" dirty="0" smtClean="0"/>
              <a:t>LDROM</a:t>
            </a:r>
            <a:r>
              <a:rPr lang="zh-CN" altLang="en-US" dirty="0" smtClean="0">
                <a:latin typeface="+mn-ea"/>
                <a:ea typeface="+mn-ea"/>
              </a:rPr>
              <a:t>之间跳转</a:t>
            </a:r>
            <a:r>
              <a:rPr lang="en-US" altLang="zh-TW" dirty="0" smtClean="0"/>
              <a:t>.</a:t>
            </a:r>
          </a:p>
          <a:p>
            <a:pPr>
              <a:buSzPct val="75000"/>
              <a:defRPr/>
            </a:pPr>
            <a:r>
              <a:rPr lang="zh-CN" altLang="en-US" dirty="0" smtClean="0">
                <a:latin typeface="+mn-ea"/>
                <a:ea typeface="+mn-ea"/>
              </a:rPr>
              <a:t>没有</a:t>
            </a:r>
            <a:r>
              <a:rPr lang="en-US" altLang="zh-TW" dirty="0" smtClean="0"/>
              <a:t> data flash. LDROM </a:t>
            </a:r>
            <a:r>
              <a:rPr lang="zh-CN" altLang="en-US" dirty="0" smtClean="0"/>
              <a:t>和</a:t>
            </a:r>
            <a:r>
              <a:rPr lang="en-US" altLang="zh-TW" dirty="0" smtClean="0"/>
              <a:t>APROM </a:t>
            </a:r>
            <a:r>
              <a:rPr lang="zh-CN" altLang="en-US" dirty="0" smtClean="0">
                <a:latin typeface="+mn-ea"/>
                <a:ea typeface="+mn-ea"/>
              </a:rPr>
              <a:t>的任何地方都可以用作</a:t>
            </a:r>
            <a:r>
              <a:rPr lang="en-US" altLang="zh-TW" dirty="0" smtClean="0"/>
              <a:t>data area.</a:t>
            </a:r>
          </a:p>
          <a:p>
            <a:pPr>
              <a:defRPr/>
            </a:pPr>
            <a:endParaRPr lang="zh-TW" alt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D8BF84C0-4530-4FF0-B8D9-A22A52B972D0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23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IAP </a:t>
            </a:r>
            <a:r>
              <a:rPr lang="zh-CN" altLang="en-US" smtClean="0"/>
              <a:t>流程</a:t>
            </a:r>
            <a:r>
              <a:rPr lang="en-US" altLang="zh-TW" smtClean="0"/>
              <a:t> (CBS=00b)</a:t>
            </a:r>
            <a:endParaRPr lang="zh-TW" altLang="en-US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51EFFF46-70EA-4E81-9DF0-3EE62AF537DC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24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pic>
        <p:nvPicPr>
          <p:cNvPr id="27652" name="Picture 3" descr="IAP flow CBS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57275"/>
            <a:ext cx="7094537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IAP </a:t>
            </a:r>
            <a:r>
              <a:rPr lang="zh-CN" altLang="en-US" smtClean="0"/>
              <a:t>流程</a:t>
            </a:r>
            <a:r>
              <a:rPr lang="en-US" altLang="zh-TW" smtClean="0"/>
              <a:t> (CBS=10b)</a:t>
            </a:r>
            <a:endParaRPr lang="zh-TW" altLang="en-US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9FE205EE-8734-43F1-9CD9-1E7353F434F0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25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pic>
        <p:nvPicPr>
          <p:cNvPr id="28676" name="Picture 3" descr="IAP flow CBS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65175"/>
            <a:ext cx="74041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范例</a:t>
            </a:r>
            <a:endParaRPr lang="en-US" altLang="zh-TW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SMPL_FMC_DEMO</a:t>
            </a:r>
          </a:p>
          <a:p>
            <a:pPr lvl="1">
              <a:defRPr/>
            </a:pPr>
            <a:r>
              <a:rPr lang="zh-CN" altLang="en-US" dirty="0"/>
              <a:t>编译</a:t>
            </a:r>
            <a:r>
              <a:rPr lang="en-US" altLang="zh-TW" dirty="0" err="1" smtClean="0"/>
              <a:t>isp</a:t>
            </a:r>
            <a:r>
              <a:rPr lang="en-US" altLang="zh-TW" dirty="0" smtClean="0"/>
              <a:t> and </a:t>
            </a:r>
            <a:r>
              <a:rPr lang="en-US" altLang="zh-TW" dirty="0" err="1" smtClean="0"/>
              <a:t>ld_boot</a:t>
            </a:r>
            <a:r>
              <a:rPr lang="en-US" altLang="zh-TW" dirty="0" smtClean="0"/>
              <a:t> firstly</a:t>
            </a:r>
          </a:p>
          <a:p>
            <a:pPr lvl="1">
              <a:defRPr/>
            </a:pPr>
            <a:r>
              <a:rPr lang="zh-CN" altLang="en-US" dirty="0"/>
              <a:t>编译</a:t>
            </a:r>
            <a:r>
              <a:rPr lang="en-US" altLang="zh-TW" dirty="0" err="1" smtClean="0"/>
              <a:t>ap_demo</a:t>
            </a:r>
            <a:r>
              <a:rPr lang="en-US" altLang="zh-TW" dirty="0" smtClean="0"/>
              <a:t>.</a:t>
            </a:r>
          </a:p>
          <a:p>
            <a:pPr lvl="1">
              <a:defRPr/>
            </a:pPr>
            <a:r>
              <a:rPr lang="zh-CN" altLang="en-US" dirty="0" smtClean="0"/>
              <a:t>写</a:t>
            </a:r>
            <a:r>
              <a:rPr lang="en-US" altLang="zh-TW" dirty="0" err="1" smtClean="0"/>
              <a:t>ap_demo.bin</a:t>
            </a:r>
            <a:r>
              <a:rPr lang="en-US" altLang="zh-TW" dirty="0" smtClean="0"/>
              <a:t> to APROM</a:t>
            </a:r>
          </a:p>
          <a:p>
            <a:pPr lvl="1">
              <a:defRPr/>
            </a:pPr>
            <a:r>
              <a:rPr lang="zh-CN" altLang="en-US" dirty="0" smtClean="0">
                <a:latin typeface="+mn-ea"/>
                <a:ea typeface="+mn-ea"/>
              </a:rPr>
              <a:t>运行</a:t>
            </a:r>
            <a:r>
              <a:rPr lang="en-US" altLang="zh-TW" dirty="0" smtClean="0"/>
              <a:t>.</a:t>
            </a:r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ap_image.s</a:t>
            </a:r>
            <a:endParaRPr lang="zh-TW" altLang="en-US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3BC885D0-B06D-467A-8868-E639888F50FF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27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grpSp>
        <p:nvGrpSpPr>
          <p:cNvPr id="30724" name="Group 5"/>
          <p:cNvGrpSpPr>
            <a:grpSpLocks/>
          </p:cNvGrpSpPr>
          <p:nvPr/>
        </p:nvGrpSpPr>
        <p:grpSpPr bwMode="auto">
          <a:xfrm>
            <a:off x="1009650" y="1006475"/>
            <a:ext cx="7129463" cy="5073650"/>
            <a:chOff x="1042988" y="1557338"/>
            <a:chExt cx="6265862" cy="4530725"/>
          </a:xfrm>
        </p:grpSpPr>
        <p:pic>
          <p:nvPicPr>
            <p:cNvPr id="30725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2988" y="1557338"/>
              <a:ext cx="6265862" cy="4530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26" name="Rectangle 7"/>
            <p:cNvSpPr>
              <a:spLocks noChangeArrowheads="1"/>
            </p:cNvSpPr>
            <p:nvPr/>
          </p:nvSpPr>
          <p:spPr bwMode="auto">
            <a:xfrm>
              <a:off x="4284663" y="2636838"/>
              <a:ext cx="2808287" cy="2592387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0727" name="Line 8"/>
            <p:cNvSpPr>
              <a:spLocks noChangeShapeType="1"/>
            </p:cNvSpPr>
            <p:nvPr/>
          </p:nvSpPr>
          <p:spPr bwMode="auto">
            <a:xfrm>
              <a:off x="2771775" y="2997200"/>
              <a:ext cx="1512888" cy="5762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28" name="Line 9"/>
            <p:cNvSpPr>
              <a:spLocks noChangeShapeType="1"/>
            </p:cNvSpPr>
            <p:nvPr/>
          </p:nvSpPr>
          <p:spPr bwMode="auto">
            <a:xfrm flipH="1">
              <a:off x="2987675" y="4508500"/>
              <a:ext cx="1296988" cy="649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1619208" y="5228983"/>
              <a:ext cx="1734238" cy="2750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b="1" dirty="0">
                  <a:solidFill>
                    <a:srgbClr val="FF0000"/>
                  </a:solidFill>
                  <a:latin typeface="+mn-lt"/>
                  <a:ea typeface="Arial Unicode MS" pitchFamily="34" charset="-120"/>
                  <a:cs typeface="Arial Unicode MS" pitchFamily="34" charset="-120"/>
                </a:rPr>
                <a:t>Include bin file to image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ap_demo.c</a:t>
            </a:r>
            <a:endParaRPr lang="zh-TW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/>
            <a:fld id="{A1D4CABA-CB9E-4BD7-8602-E7A140707CF2}" type="slidenum">
              <a:rPr kumimoji="0" lang="zh-TW" altLang="en-US" sz="1200" smtClean="0">
                <a:solidFill>
                  <a:srgbClr val="7F7F7F"/>
                </a:solidFill>
                <a:latin typeface="Calibri" pitchFamily="34" charset="0"/>
                <a:ea typeface="PMingLiU" pitchFamily="18" charset="-120"/>
              </a:rPr>
              <a:pPr eaLnBrk="1" hangingPunct="1"/>
              <a:t>28</a:t>
            </a:fld>
            <a:endParaRPr kumimoji="0" lang="zh-TW" altLang="en-US" sz="1200" smtClean="0">
              <a:solidFill>
                <a:srgbClr val="7F7F7F"/>
              </a:solidFill>
              <a:latin typeface="Calibri" pitchFamily="34" charset="0"/>
              <a:ea typeface="PMingLiU" pitchFamily="18" charset="-120"/>
            </a:endParaRPr>
          </a:p>
        </p:txBody>
      </p:sp>
      <p:sp>
        <p:nvSpPr>
          <p:cNvPr id="31748" name="Rectangle 3"/>
          <p:cNvSpPr txBox="1">
            <a:spLocks noChangeArrowheads="1"/>
          </p:cNvSpPr>
          <p:nvPr/>
        </p:nvSpPr>
        <p:spPr bwMode="auto">
          <a:xfrm>
            <a:off x="755650" y="908050"/>
            <a:ext cx="8229600" cy="52181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pitchFamily="34" charset="0"/>
              <a:buNone/>
            </a:pPr>
            <a:r>
              <a:rPr lang="fr-FR" altLang="zh-TW" b="1" i="1">
                <a:solidFill>
                  <a:srgbClr val="006600"/>
                </a:solidFill>
                <a:latin typeface="Arial" pitchFamily="34" charset="0"/>
              </a:rPr>
              <a:t>/*---------------------------------------------------------------------------------------------------------*/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pitchFamily="34" charset="0"/>
              <a:buNone/>
            </a:pPr>
            <a:r>
              <a:rPr lang="fr-FR" altLang="zh-TW" b="1" i="1">
                <a:solidFill>
                  <a:srgbClr val="006600"/>
                </a:solidFill>
                <a:latin typeface="Arial" pitchFamily="34" charset="0"/>
              </a:rPr>
              <a:t>/*  Main Function				                   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pitchFamily="34" charset="0"/>
              <a:buNone/>
            </a:pPr>
            <a:r>
              <a:rPr lang="fr-FR" altLang="zh-TW" b="1" i="1">
                <a:solidFill>
                  <a:srgbClr val="006600"/>
                </a:solidFill>
                <a:latin typeface="Arial" pitchFamily="34" charset="0"/>
              </a:rPr>
              <a:t>/*---------------------------------------------------------------------------------------------------------*/</a:t>
            </a:r>
            <a:endParaRPr lang="en-US" altLang="zh-TW" b="1" i="1">
              <a:solidFill>
                <a:srgbClr val="006600"/>
              </a:solidFill>
              <a:latin typeface="Arial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int32_t main (void)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...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UNLOCKREG();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FMC_Init();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it-IT" altLang="zh-TW" b="1">
              <a:latin typeface="Lucida Console" pitchFamily="49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FMC_EnableLDUpdate();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if (load_image_to_flash((uint32_t)&amp;loaderImage1Base, (uint32_t)&amp;loaderImage1Limit, LDROM_BASE, LDROM_SIZE) != 0)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	printf("Load image to LDROM failed!\n");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	return -1;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}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FMC_DisableLDUpdate();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FMC-&gt;ISPCON |= FMC_ISPCON_APUEN;	</a:t>
            </a:r>
            <a:r>
              <a:rPr lang="it-IT" altLang="zh-TW" b="1" i="1">
                <a:solidFill>
                  <a:srgbClr val="006600"/>
                </a:solidFill>
                <a:latin typeface="Arial" pitchFamily="34" charset="0"/>
              </a:rPr>
              <a:t>// FMC Enable APUpdate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if (load_image_to_flash((uint32_t)&amp;loaderImage2Base, (uint32_t)&amp;loaderImage2Limit, ISP_BASE, ISP_MAX_SIZE) != 0)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	printf("Load image to APROM failed!\n");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	return -1;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it-IT" altLang="zh-TW" b="1">
                <a:latin typeface="Lucida Console" pitchFamily="49" charset="0"/>
              </a:rPr>
              <a:t>	}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en-US" altLang="zh-TW" sz="1200" b="1">
              <a:latin typeface="Lucida Console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r"/>
            <a:fld id="{9F19B7A1-2A2A-46D4-A898-EBF06D96686E}" type="slidenum">
              <a:rPr kumimoji="0" lang="zh-TW" altLang="en-US">
                <a:latin typeface="Arial" pitchFamily="34" charset="0"/>
                <a:ea typeface="MS PGothic" pitchFamily="34" charset="-128"/>
              </a:rPr>
              <a:pPr algn="r"/>
              <a:t>29</a:t>
            </a:fld>
            <a:endParaRPr kumimoji="0" lang="en-US" altLang="zh-TW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277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ap_demo.c(CONT’)</a:t>
            </a:r>
          </a:p>
        </p:txBody>
      </p:sp>
      <p:sp>
        <p:nvSpPr>
          <p:cNvPr id="32772" name="Rectangle 3"/>
          <p:cNvSpPr txBox="1">
            <a:spLocks noChangeArrowheads="1"/>
          </p:cNvSpPr>
          <p:nvPr/>
        </p:nvSpPr>
        <p:spPr bwMode="auto">
          <a:xfrm>
            <a:off x="930275" y="1341438"/>
            <a:ext cx="7527925" cy="33972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FMC_EnableConfigUpdate();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config0 = (config0 &amp; ~0xc0);		</a:t>
            </a:r>
            <a:r>
              <a:rPr lang="it-IT" altLang="zh-TW" b="1" i="1">
                <a:solidFill>
                  <a:srgbClr val="006600"/>
                </a:solidFill>
                <a:latin typeface="Arial" pitchFamily="34" charset="0"/>
              </a:rPr>
              <a:t>/* set CBS to 00b */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	FMC_Erase(CONFIG0);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	FMC_Write(CONFIG0, config0 | 0x2);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	FMC_Write(CONFIG1, config1);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	FMC_DisableConfigUpdate();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	</a:t>
            </a:r>
          </a:p>
          <a:p>
            <a:r>
              <a:rPr lang="it-IT" altLang="zh-TW" b="1" i="1">
                <a:solidFill>
                  <a:srgbClr val="006600"/>
                </a:solidFill>
                <a:latin typeface="Arial" pitchFamily="34" charset="0"/>
              </a:rPr>
              <a:t>// do chip reset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GCR-&gt;IPRST_CTL1 |= GCR_IPRSTCTL1_CHIP;</a:t>
            </a:r>
          </a:p>
          <a:p>
            <a:r>
              <a:rPr lang="it-IT" altLang="zh-TW" b="1">
                <a:latin typeface="Calibri" pitchFamily="34" charset="0"/>
                <a:ea typeface="PMingLiU" pitchFamily="18" charset="-120"/>
              </a:rPr>
              <a:t>}</a:t>
            </a:r>
            <a:endParaRPr lang="en-US" altLang="zh-TW" b="1">
              <a:latin typeface="Calibri" pitchFamily="34" charset="0"/>
              <a:ea typeface="PMingLiU" pitchFamily="18" charset="-120"/>
            </a:endParaRPr>
          </a:p>
        </p:txBody>
      </p:sp>
    </p:spTree>
    <p:custDataLst>
      <p:tags r:id="rId1"/>
    </p:custDataLst>
  </p:cSld>
  <p:clrMapOvr>
    <a:masterClrMapping/>
  </p:clrMapOvr>
  <p:transition advTm="2746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ld_boot </a:t>
            </a:r>
            <a:r>
              <a:rPr lang="zh-CN" altLang="en-US" smtClean="0"/>
              <a:t>选择</a:t>
            </a:r>
            <a:endParaRPr lang="en-US" altLang="zh-TW" smtClean="0"/>
          </a:p>
        </p:txBody>
      </p:sp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7275"/>
            <a:ext cx="6769100" cy="503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5313363" y="1989138"/>
            <a:ext cx="1295400" cy="2889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2016125" y="4370388"/>
            <a:ext cx="5148263" cy="2159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Startup_nano1xx_vecmap_1M.s</a:t>
            </a:r>
          </a:p>
        </p:txBody>
      </p:sp>
      <p:pic>
        <p:nvPicPr>
          <p:cNvPr id="348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484313"/>
            <a:ext cx="7704137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1311275" y="5011738"/>
            <a:ext cx="216217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rgbClr val="FF0000"/>
                </a:solidFill>
                <a:latin typeface="+mn-lt"/>
                <a:ea typeface="Arial Unicode MS" pitchFamily="34" charset="-120"/>
                <a:cs typeface="Arial Unicode MS" pitchFamily="34" charset="-120"/>
              </a:rPr>
              <a:t>Enable Vector Page Remap</a:t>
            </a:r>
          </a:p>
        </p:txBody>
      </p:sp>
      <p:sp>
        <p:nvSpPr>
          <p:cNvPr id="34821" name="Line 7"/>
          <p:cNvSpPr>
            <a:spLocks noChangeShapeType="1"/>
          </p:cNvSpPr>
          <p:nvPr/>
        </p:nvSpPr>
        <p:spPr bwMode="auto">
          <a:xfrm flipH="1">
            <a:off x="3419475" y="4005263"/>
            <a:ext cx="1584325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2" name="Rectangle 8"/>
          <p:cNvSpPr>
            <a:spLocks noChangeArrowheads="1"/>
          </p:cNvSpPr>
          <p:nvPr/>
        </p:nvSpPr>
        <p:spPr bwMode="auto">
          <a:xfrm>
            <a:off x="5003800" y="1773238"/>
            <a:ext cx="3240088" cy="46799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4823" name="Line 9"/>
          <p:cNvSpPr>
            <a:spLocks noChangeShapeType="1"/>
          </p:cNvSpPr>
          <p:nvPr/>
        </p:nvSpPr>
        <p:spPr bwMode="auto">
          <a:xfrm>
            <a:off x="3708400" y="2420938"/>
            <a:ext cx="12954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r"/>
            <a:fld id="{641927EE-0349-4BFD-886B-06C9AC9DF74C}" type="slidenum">
              <a:rPr kumimoji="0" lang="zh-TW" altLang="en-US">
                <a:latin typeface="Arial" pitchFamily="34" charset="0"/>
                <a:ea typeface="MS PGothic" pitchFamily="34" charset="-128"/>
              </a:rPr>
              <a:pPr algn="r"/>
              <a:t>32</a:t>
            </a:fld>
            <a:endParaRPr kumimoji="0" lang="en-US" altLang="zh-TW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584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ld_boot</a:t>
            </a:r>
            <a:r>
              <a:rPr lang="zh-CN" altLang="en-US" smtClean="0"/>
              <a:t>代码</a:t>
            </a:r>
            <a:endParaRPr lang="en-US" altLang="zh-TW" smtClean="0"/>
          </a:p>
        </p:txBody>
      </p:sp>
      <p:sp>
        <p:nvSpPr>
          <p:cNvPr id="35844" name="Rectangle 3"/>
          <p:cNvSpPr txBox="1">
            <a:spLocks noChangeArrowheads="1"/>
          </p:cNvSpPr>
          <p:nvPr/>
        </p:nvSpPr>
        <p:spPr bwMode="auto">
          <a:xfrm>
            <a:off x="969963" y="949325"/>
            <a:ext cx="7994650" cy="39592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#define USER_AP_ENTRY			(0)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#define ISP_CODE_ENTRY			(50*1024)</a:t>
            </a:r>
          </a:p>
          <a:p>
            <a:endParaRPr lang="it-IT" altLang="zh-TW" b="1">
              <a:latin typeface="Lucida Console" pitchFamily="49" charset="0"/>
              <a:ea typeface="PMingLiU" pitchFamily="18" charset="-120"/>
            </a:endParaRP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typedef void (FUNC_PTR)(void);</a:t>
            </a:r>
          </a:p>
          <a:p>
            <a:endParaRPr lang="it-IT" altLang="zh-TW" b="1">
              <a:latin typeface="Lucida Console" pitchFamily="49" charset="0"/>
              <a:ea typeface="PMingLiU" pitchFamily="18" charset="-120"/>
            </a:endParaRP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int32_t main (void)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{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FUNC_PTR  *func;</a:t>
            </a:r>
          </a:p>
          <a:p>
            <a:r>
              <a:rPr kumimoji="0" lang="it-IT" altLang="zh-TW" b="1">
                <a:latin typeface="Lucida Console" pitchFamily="49" charset="0"/>
                <a:ea typeface="PMingLiU" pitchFamily="18" charset="-120"/>
              </a:rPr>
              <a:t>....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func = 	(FUNC_PTR *)(*(uint32_t *)(ISP_CODE_ENTRY+4));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FMC_SetVectorPage(0x0);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func();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....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func = 	(FUNC_PTR *)(*(uint32_t *)(USER_AP_ENTRY+4));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FMC_SetVectorPage(0x0);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func();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				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</a:rPr>
              <a:t>}</a:t>
            </a:r>
            <a:endParaRPr lang="en-US" altLang="zh-TW" b="1">
              <a:latin typeface="Lucida Console" pitchFamily="49" charset="0"/>
              <a:ea typeface="PMingLiU" pitchFamily="18" charset="-120"/>
            </a:endParaRPr>
          </a:p>
        </p:txBody>
      </p:sp>
    </p:spTree>
    <p:custDataLst>
      <p:tags r:id="rId1"/>
    </p:custDataLst>
  </p:cSld>
  <p:clrMapOvr>
    <a:masterClrMapping/>
  </p:clrMapOvr>
  <p:transition advTm="2746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7275"/>
            <a:ext cx="6769100" cy="503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 </a:t>
            </a:r>
            <a:r>
              <a:rPr lang="zh-CN" altLang="en-US" smtClean="0"/>
              <a:t>选项</a:t>
            </a:r>
            <a:endParaRPr lang="en-US" altLang="zh-TW" smtClean="0"/>
          </a:p>
        </p:txBody>
      </p:sp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5394325" y="1958975"/>
            <a:ext cx="1295400" cy="2889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isp_image.s</a:t>
            </a:r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57338"/>
            <a:ext cx="7561262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5"/>
          <p:cNvSpPr>
            <a:spLocks noChangeArrowheads="1"/>
          </p:cNvSpPr>
          <p:nvPr/>
        </p:nvSpPr>
        <p:spPr bwMode="auto">
          <a:xfrm>
            <a:off x="5435600" y="2852738"/>
            <a:ext cx="3313113" cy="24479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7893" name="Line 6"/>
          <p:cNvSpPr>
            <a:spLocks noChangeShapeType="1"/>
          </p:cNvSpPr>
          <p:nvPr/>
        </p:nvSpPr>
        <p:spPr bwMode="auto">
          <a:xfrm>
            <a:off x="3132138" y="3284538"/>
            <a:ext cx="23034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4" name="Line 7"/>
          <p:cNvSpPr>
            <a:spLocks noChangeShapeType="1"/>
          </p:cNvSpPr>
          <p:nvPr/>
        </p:nvSpPr>
        <p:spPr bwMode="auto">
          <a:xfrm flipH="1">
            <a:off x="3276600" y="4508500"/>
            <a:ext cx="2519363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2967038" y="5875338"/>
            <a:ext cx="1973262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srgbClr val="FF0000"/>
                </a:solidFill>
                <a:latin typeface="+mn-lt"/>
                <a:ea typeface="Arial Unicode MS" pitchFamily="34" charset="-120"/>
                <a:cs typeface="Arial Unicode MS" pitchFamily="34" charset="-120"/>
              </a:rPr>
              <a:t>Include bin file to image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r"/>
            <a:fld id="{8359864A-4DF3-43A2-B37C-454297DF3C6F}" type="slidenum">
              <a:rPr kumimoji="0" lang="zh-TW" altLang="en-US">
                <a:latin typeface="Arial" pitchFamily="34" charset="0"/>
                <a:ea typeface="MS PGothic" pitchFamily="34" charset="-128"/>
              </a:rPr>
              <a:pPr algn="r"/>
              <a:t>35</a:t>
            </a:fld>
            <a:endParaRPr kumimoji="0" lang="en-US" altLang="zh-TW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891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ISP.c</a:t>
            </a:r>
          </a:p>
        </p:txBody>
      </p:sp>
      <p:sp>
        <p:nvSpPr>
          <p:cNvPr id="38916" name="Rectangle 3"/>
          <p:cNvSpPr txBox="1">
            <a:spLocks noChangeArrowheads="1"/>
          </p:cNvSpPr>
          <p:nvPr/>
        </p:nvSpPr>
        <p:spPr bwMode="auto">
          <a:xfrm>
            <a:off x="684213" y="1320800"/>
            <a:ext cx="8229600" cy="49276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r>
              <a:rPr lang="it-IT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#define USER_AP_MAX_SIZE		(50*1024)</a:t>
            </a:r>
          </a:p>
          <a:p>
            <a:endParaRPr lang="it-IT" altLang="zh-TW" b="1">
              <a:latin typeface="Lucida Console" pitchFamily="49" charset="0"/>
              <a:ea typeface="PMingLiU" pitchFamily="18" charset="-120"/>
              <a:cs typeface="Calibri" pitchFamily="34" charset="0"/>
            </a:endParaRP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#define USER_AP_ENTRY		(0)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#define ISP_CODE_ENTRY		(50*1024)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#define LD_BOOT_CODE_ENTRY		0x100000</a:t>
            </a: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#define PAGE_SIZE   			512</a:t>
            </a:r>
          </a:p>
          <a:p>
            <a:endParaRPr lang="it-IT" altLang="zh-TW" b="1">
              <a:latin typeface="Lucida Console" pitchFamily="49" charset="0"/>
              <a:ea typeface="PMingLiU" pitchFamily="18" charset="-120"/>
              <a:cs typeface="Calibri" pitchFamily="34" charset="0"/>
            </a:endParaRPr>
          </a:p>
          <a:p>
            <a:endParaRPr lang="it-IT" altLang="zh-TW" b="1">
              <a:latin typeface="Lucida Console" pitchFamily="49" charset="0"/>
              <a:ea typeface="PMingLiU" pitchFamily="18" charset="-120"/>
              <a:cs typeface="Calibri" pitchFamily="34" charset="0"/>
            </a:endParaRPr>
          </a:p>
          <a:p>
            <a:r>
              <a:rPr lang="it-IT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typedef void (FUNC_PTR)(void);</a:t>
            </a:r>
          </a:p>
          <a:p>
            <a:endParaRPr lang="en-US" altLang="zh-TW" b="1">
              <a:latin typeface="Lucida Console" pitchFamily="49" charset="0"/>
              <a:ea typeface="PMingLiU" pitchFamily="18" charset="-120"/>
              <a:cs typeface="Calibri" pitchFamily="34" charset="0"/>
            </a:endParaRP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int32_t main (void)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{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FUNC_PTR  *func;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…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func = (FUNC_PTR *)(*(uint32_t *)(LD_BOOT_CODE_ENTRY+4));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FMC_SetVectorPage(0x100000);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func();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…							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func = (FUNC_PTR *)(*(uint32_t *)(USER_AP_ENTRY+4));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FMC_SetVectorPage(0x0);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func();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  <a:cs typeface="Calibri" pitchFamily="34" charset="0"/>
              </a:rPr>
              <a:t>…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pitchFamily="34" charset="0"/>
              <a:buNone/>
            </a:pPr>
            <a:endParaRPr lang="en-US" altLang="zh-TW" sz="1200" b="1" i="1">
              <a:solidFill>
                <a:srgbClr val="006600"/>
              </a:solidFill>
              <a:latin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746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r"/>
            <a:fld id="{50058B51-1460-40FC-96AF-78BE055ADC3C}" type="slidenum">
              <a:rPr kumimoji="0" lang="zh-TW" altLang="en-US">
                <a:latin typeface="Arial" pitchFamily="34" charset="0"/>
                <a:ea typeface="MS PGothic" pitchFamily="34" charset="-128"/>
              </a:rPr>
              <a:pPr algn="r"/>
              <a:t>36</a:t>
            </a:fld>
            <a:endParaRPr kumimoji="0" lang="en-US" altLang="zh-TW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993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ISP.c (CONT’)</a:t>
            </a:r>
          </a:p>
        </p:txBody>
      </p:sp>
      <p:sp>
        <p:nvSpPr>
          <p:cNvPr id="39940" name="Rectangle 3"/>
          <p:cNvSpPr txBox="1">
            <a:spLocks noChangeArrowheads="1"/>
          </p:cNvSpPr>
          <p:nvPr/>
        </p:nvSpPr>
        <p:spPr bwMode="auto">
          <a:xfrm>
            <a:off x="827088" y="1301750"/>
            <a:ext cx="8229600" cy="49291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FMC-&gt;ISPCON |= FMC_ISPCON_APUEN;  	</a:t>
            </a:r>
            <a:r>
              <a:rPr lang="en-US" altLang="zh-TW" b="1" i="1">
                <a:solidFill>
                  <a:srgbClr val="006600"/>
                </a:solidFill>
                <a:latin typeface="Arial" pitchFamily="34" charset="0"/>
              </a:rPr>
              <a:t>// FMC_EnableAPUpdate();</a:t>
            </a:r>
          </a:p>
          <a:p>
            <a:endParaRPr lang="en-US" altLang="zh-TW" b="1">
              <a:latin typeface="Lucida Console" pitchFamily="49" charset="0"/>
              <a:ea typeface="PMingLiU" pitchFamily="18" charset="-120"/>
            </a:endParaRP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if (load_image_to_flash((uint32_t)&amp;ApImage1Base, (uint32_t)&amp;ApImage1Limit, 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    USER_AP_ENTRY, USER_AP_MAX_SIZE) != 0)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			{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			printf("Load image to APROM failed!\n");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					return -1;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			}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FMC-&gt;ISPCON &amp;= ~FMC_ISPCON_APUEN;	</a:t>
            </a:r>
            <a:r>
              <a:rPr lang="en-US" altLang="zh-TW" b="1" i="1">
                <a:solidFill>
                  <a:srgbClr val="006600"/>
                </a:solidFill>
                <a:latin typeface="Arial" pitchFamily="34" charset="0"/>
              </a:rPr>
              <a:t>// FMC_DisableAPUpdate();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				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func = 	(FUNC_PTR *)(*(uint32_t *)(USER_AP_ENTRY+4));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FMC_SetVectorPage(0x0);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func();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…</a:t>
            </a:r>
          </a:p>
          <a:p>
            <a:r>
              <a:rPr lang="en-US" altLang="zh-TW" b="1">
                <a:latin typeface="Lucida Console" pitchFamily="49" charset="0"/>
                <a:ea typeface="PMingLiU" pitchFamily="18" charset="-120"/>
              </a:rPr>
              <a:t>}</a:t>
            </a:r>
          </a:p>
          <a:p>
            <a:endParaRPr lang="en-US" altLang="zh-TW" b="1" i="1">
              <a:latin typeface="Calibri" pitchFamily="34" charset="0"/>
              <a:ea typeface="PMingLiU" pitchFamily="18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pitchFamily="34" charset="0"/>
              <a:buNone/>
            </a:pPr>
            <a:endParaRPr lang="en-US" altLang="zh-TW" sz="1200" b="1" i="1">
              <a:solidFill>
                <a:srgbClr val="006600"/>
              </a:solidFill>
              <a:latin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746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fld id="{5C1AD6AD-25C8-48C2-B4CA-46932B7D8B25}" type="slidenum">
              <a:rPr kumimoji="0" lang="zh-TW" altLang="en-US" smtClean="0">
                <a:latin typeface="Arial" pitchFamily="34" charset="0"/>
                <a:ea typeface="MS PGothic" pitchFamily="34" charset="-128"/>
              </a:rPr>
              <a:pPr/>
              <a:t>37</a:t>
            </a:fld>
            <a:endParaRPr kumimoji="0" lang="en-US" altLang="zh-TW" smtClean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40963" name="Rectangle 5"/>
          <p:cNvSpPr>
            <a:spLocks noChangeArrowheads="1"/>
          </p:cNvSpPr>
          <p:nvPr/>
        </p:nvSpPr>
        <p:spPr bwMode="auto">
          <a:xfrm>
            <a:off x="827088" y="414338"/>
            <a:ext cx="78851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zh-TW" sz="3600" b="1">
              <a:solidFill>
                <a:srgbClr val="FF0000"/>
              </a:solidFill>
              <a:latin typeface="Calibri" pitchFamily="34" charset="0"/>
              <a:ea typeface="PMingLiU" pitchFamily="18" charset="-120"/>
            </a:endParaRPr>
          </a:p>
        </p:txBody>
      </p:sp>
      <p:sp>
        <p:nvSpPr>
          <p:cNvPr id="40964" name="Title 1"/>
          <p:cNvSpPr txBox="1">
            <a:spLocks/>
          </p:cNvSpPr>
          <p:nvPr/>
        </p:nvSpPr>
        <p:spPr bwMode="auto">
          <a:xfrm>
            <a:off x="468313" y="2982913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 Rounded MT Bold"/>
                <a:ea typeface="Arial Unicode MS" pitchFamily="34" charset="-122"/>
                <a:cs typeface="Arial Unicode MS" pitchFamily="34" charset="-122"/>
              </a:defRPr>
            </a:lvl9pPr>
          </a:lstStyle>
          <a:p>
            <a:pPr algn="ctr" eaLnBrk="1" hangingPunct="1"/>
            <a:r>
              <a:rPr lang="en-US" altLang="zh-TW" sz="3600" b="1" u="sng">
                <a:solidFill>
                  <a:srgbClr val="D00600"/>
                </a:solidFill>
                <a:latin typeface="Calibri" pitchFamily="34" charset="0"/>
                <a:ea typeface="PMingLiU" pitchFamily="18" charset="-120"/>
              </a:rPr>
              <a:t>Thank you</a:t>
            </a:r>
            <a:endParaRPr lang="zh-TW" altLang="en-US" sz="3600" b="1" u="sng">
              <a:solidFill>
                <a:srgbClr val="D00600"/>
              </a:solidFill>
              <a:latin typeface="Calibri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6|0.5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6|0.5|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6|0.5|6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6|0.5|6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6152</TotalTime>
  <Words>1040</Words>
  <Application>Microsoft Office PowerPoint</Application>
  <PresentationFormat>On-screen Show (4:3)</PresentationFormat>
  <Paragraphs>459</Paragraphs>
  <Slides>37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Arial Rounded MT Bold</vt:lpstr>
      <vt:lpstr>Arial Unicode MS</vt:lpstr>
      <vt:lpstr>Arial</vt:lpstr>
      <vt:lpstr>Calibri</vt:lpstr>
      <vt:lpstr>PMingLiU</vt:lpstr>
      <vt:lpstr>宋体</vt:lpstr>
      <vt:lpstr>MS PGothic</vt:lpstr>
      <vt:lpstr>Lucida Console</vt:lpstr>
      <vt:lpstr>Times New Roman</vt:lpstr>
      <vt:lpstr>Office Theme</vt:lpstr>
      <vt:lpstr>Visio</vt:lpstr>
      <vt:lpstr>NuMicro Nano Flash 控制器(FMC)</vt:lpstr>
      <vt:lpstr>内容</vt:lpstr>
      <vt:lpstr>Flash 内存特性</vt:lpstr>
      <vt:lpstr>Flash 内存映射</vt:lpstr>
      <vt:lpstr>Data Flash</vt:lpstr>
      <vt:lpstr>FMC 寄存器</vt:lpstr>
      <vt:lpstr>ISPCON</vt:lpstr>
      <vt:lpstr>ISPADR</vt:lpstr>
      <vt:lpstr>ISPCMD</vt:lpstr>
      <vt:lpstr>ISPTRG</vt:lpstr>
      <vt:lpstr>ISPSTA</vt:lpstr>
      <vt:lpstr>ISP 命令</vt:lpstr>
      <vt:lpstr>擦除</vt:lpstr>
      <vt:lpstr>编程</vt:lpstr>
      <vt:lpstr>读</vt:lpstr>
      <vt:lpstr>用户配置区 – Config0</vt:lpstr>
      <vt:lpstr>PowerPoint Presentation</vt:lpstr>
      <vt:lpstr>用户配置区 – Config1</vt:lpstr>
      <vt:lpstr>启动选择</vt:lpstr>
      <vt:lpstr>启动模式&amp; 内存映射</vt:lpstr>
      <vt:lpstr>In System Programming (ISP)</vt:lpstr>
      <vt:lpstr>ISP 流程</vt:lpstr>
      <vt:lpstr>In Application Programming (IAP)</vt:lpstr>
      <vt:lpstr>IAP 流程 (CBS=00b)</vt:lpstr>
      <vt:lpstr>IAP 流程 (CBS=10b)</vt:lpstr>
      <vt:lpstr>范例</vt:lpstr>
      <vt:lpstr>ap_image.s</vt:lpstr>
      <vt:lpstr>ap_demo.c</vt:lpstr>
      <vt:lpstr>ap_demo.c(CONT’)</vt:lpstr>
      <vt:lpstr>ld_boot 选择</vt:lpstr>
      <vt:lpstr>Startup_nano1xx_vecmap_1M.s</vt:lpstr>
      <vt:lpstr>ld_boot代码</vt:lpstr>
      <vt:lpstr>ISP 选项</vt:lpstr>
      <vt:lpstr>isp_image.s</vt:lpstr>
      <vt:lpstr>ISP.c</vt:lpstr>
      <vt:lpstr>ISP.c (CONT’)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JC Liu</dc:creator>
  <cp:lastModifiedBy>CA10 DZWANG</cp:lastModifiedBy>
  <cp:revision>845</cp:revision>
  <dcterms:created xsi:type="dcterms:W3CDTF">2010-02-03T00:59:17Z</dcterms:created>
  <dcterms:modified xsi:type="dcterms:W3CDTF">2013-04-23T02:08:01Z</dcterms:modified>
</cp:coreProperties>
</file>